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7"/>
  </p:notesMasterIdLst>
  <p:handoutMasterIdLst>
    <p:handoutMasterId r:id="rId28"/>
  </p:handoutMasterIdLst>
  <p:sldIdLst>
    <p:sldId id="471" r:id="rId2"/>
    <p:sldId id="472" r:id="rId3"/>
    <p:sldId id="482" r:id="rId4"/>
    <p:sldId id="473" r:id="rId5"/>
    <p:sldId id="474" r:id="rId6"/>
    <p:sldId id="475" r:id="rId7"/>
    <p:sldId id="476" r:id="rId8"/>
    <p:sldId id="477" r:id="rId9"/>
    <p:sldId id="483" r:id="rId10"/>
    <p:sldId id="478" r:id="rId11"/>
    <p:sldId id="479" r:id="rId12"/>
    <p:sldId id="480" r:id="rId13"/>
    <p:sldId id="481" r:id="rId14"/>
    <p:sldId id="484" r:id="rId15"/>
    <p:sldId id="485" r:id="rId16"/>
    <p:sldId id="486" r:id="rId17"/>
    <p:sldId id="487" r:id="rId18"/>
    <p:sldId id="488" r:id="rId19"/>
    <p:sldId id="489" r:id="rId20"/>
    <p:sldId id="490" r:id="rId21"/>
    <p:sldId id="491" r:id="rId22"/>
    <p:sldId id="492" r:id="rId23"/>
    <p:sldId id="493" r:id="rId24"/>
    <p:sldId id="494" r:id="rId25"/>
    <p:sldId id="495" r:id="rId26"/>
  </p:sldIdLst>
  <p:sldSz cx="9144000" cy="6858000" type="screen4x3"/>
  <p:notesSz cx="9750425" cy="68548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CC0000"/>
    <a:srgbClr val="663300"/>
    <a:srgbClr val="006600"/>
    <a:srgbClr val="EEC792"/>
    <a:srgbClr val="000066"/>
    <a:srgbClr val="A50021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62" autoAdjust="0"/>
    <p:restoredTop sz="94660"/>
  </p:normalViewPr>
  <p:slideViewPr>
    <p:cSldViewPr>
      <p:cViewPr>
        <p:scale>
          <a:sx n="78" d="100"/>
          <a:sy n="78" d="100"/>
        </p:scale>
        <p:origin x="-103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227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22913" y="0"/>
            <a:ext cx="42259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0338"/>
            <a:ext cx="42227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22913" y="6510338"/>
            <a:ext cx="42259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171BA7D-033F-4086-B09F-6CFCEAFF1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096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957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11800" y="0"/>
            <a:ext cx="42608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59125" y="533400"/>
            <a:ext cx="3452813" cy="2589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6038" y="3275013"/>
            <a:ext cx="7140575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3825"/>
            <a:ext cx="41957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11800" y="6473825"/>
            <a:ext cx="42608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DCB8837-DB0D-4D44-80F4-F6A6C11F7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46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AC08F5E-FEB6-4D09-BC2C-ABC0734FEED9}" type="slidenum">
              <a:rPr lang="en-US" altLang="id-ID" smtClean="0"/>
              <a:pPr eaLnBrk="1" hangingPunct="1"/>
              <a:t>1</a:t>
            </a:fld>
            <a:endParaRPr lang="en-US" altLang="id-ID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3F147-2393-4B04-9D7B-187D6C935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44838"/>
      </p:ext>
    </p:extLst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F5B69-2A27-47C2-ABFA-E7EA5C4AC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37066"/>
      </p:ext>
    </p:extLst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EEAB1-1720-457B-954E-EB3831B8F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62068"/>
      </p:ext>
    </p:extLst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CB528-A6C0-4B1C-BA11-D131E5A46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2993"/>
      </p:ext>
    </p:extLst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DD140-7AD7-460C-9EBB-861A2BE7AE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91141"/>
      </p:ext>
    </p:extLst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CEE1D-A6B8-40AC-B750-EAB8F976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87971"/>
      </p:ext>
    </p:extLst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6DC65-73B9-4576-94B7-32F799349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84874"/>
      </p:ext>
    </p:extLst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D0D2E-B964-4B82-817D-3B485EDCB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39682"/>
      </p:ext>
    </p:extLst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47F2B-15E7-4377-9734-F90812B83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48335"/>
      </p:ext>
    </p:extLst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9A5B8-2589-47B7-93DB-E56AE6904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45453"/>
      </p:ext>
    </p:extLst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E72B1-67F9-485D-8AEF-CA1DE7F01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65506"/>
      </p:ext>
    </p:extLst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0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0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0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868EDCDD-73D1-4AE8-8B7C-35E3F9F415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-476250"/>
            <a:ext cx="9205913" cy="1004888"/>
            <a:chOff x="0" y="3687"/>
            <a:chExt cx="5799" cy="633"/>
          </a:xfrm>
        </p:grpSpPr>
        <p:pic>
          <p:nvPicPr>
            <p:cNvPr id="1032" name="Picture 8" descr="images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44"/>
              <a:ext cx="900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9" descr="images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" y="3744"/>
              <a:ext cx="900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Picture 10" descr="images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7" y="3744"/>
              <a:ext cx="900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5" name="Picture 11" descr="images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3744"/>
              <a:ext cx="900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6" name="Picture 12" descr="images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1" y="3744"/>
              <a:ext cx="900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3" descr="images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2" y="3744"/>
              <a:ext cx="900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Picture 14" descr="images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9" y="3744"/>
              <a:ext cx="900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3687"/>
              <a:ext cx="5769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 spd="slow">
    <p:wheel spokes="8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6250" y="990600"/>
            <a:ext cx="8229600" cy="1076325"/>
          </a:xfrm>
        </p:spPr>
        <p:txBody>
          <a:bodyPr/>
          <a:lstStyle/>
          <a:p>
            <a:r>
              <a:rPr lang="en-US" sz="3200" b="1" dirty="0"/>
              <a:t>STUDY OF IMPLEMENTATION </a:t>
            </a:r>
            <a:r>
              <a:rPr lang="id-ID" sz="3200" b="1" dirty="0"/>
              <a:t/>
            </a:r>
            <a:br>
              <a:rPr lang="id-ID" sz="3200" b="1" dirty="0"/>
            </a:br>
            <a:r>
              <a:rPr lang="en-US" sz="3200" b="1" dirty="0"/>
              <a:t>OF THE NEW AUTONOMOUS REGION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id-ID" sz="3200" b="1" dirty="0"/>
              <a:t>IN DEVELOPMENT ASPECTS </a:t>
            </a:r>
            <a:r>
              <a:rPr lang="id-ID" sz="2800" b="1" dirty="0"/>
              <a:t/>
            </a:r>
            <a:br>
              <a:rPr lang="id-ID" sz="2800" b="1" dirty="0"/>
            </a:br>
            <a:r>
              <a:rPr lang="en-US" sz="2800" b="1" dirty="0"/>
              <a:t>(CASE STUDY "X" DISTRICT IN WEST JAVA)</a:t>
            </a:r>
            <a:endParaRPr lang="en-US" sz="2800" dirty="0" smtClean="0"/>
          </a:p>
        </p:txBody>
      </p:sp>
      <p:sp>
        <p:nvSpPr>
          <p:cNvPr id="2051" name="Text Box 19"/>
          <p:cNvSpPr txBox="1">
            <a:spLocks noChangeArrowheads="1"/>
          </p:cNvSpPr>
          <p:nvPr/>
        </p:nvSpPr>
        <p:spPr bwMode="auto">
          <a:xfrm>
            <a:off x="333375" y="2932113"/>
            <a:ext cx="84296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id-ID" sz="2800" dirty="0"/>
              <a:t>Sutia Budi</a:t>
            </a:r>
            <a:endParaRPr lang="en-US" sz="2800" dirty="0"/>
          </a:p>
          <a:p>
            <a:pPr algn="ctr"/>
            <a:r>
              <a:rPr lang="id-ID" sz="2800" dirty="0"/>
              <a:t>Arya Hadi Dharmawan, Akhmad Fauzi</a:t>
            </a:r>
            <a:endParaRPr lang="en-US" sz="2800" dirty="0"/>
          </a:p>
        </p:txBody>
      </p:sp>
      <p:pic>
        <p:nvPicPr>
          <p:cNvPr id="2052" name="Picture 10" descr="Image result for logo itb ahmad dahl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648200"/>
            <a:ext cx="146685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2" descr="Image result for logo itb ahmad dahl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04" b="21191"/>
          <a:stretch>
            <a:fillRect/>
          </a:stretch>
        </p:blipFill>
        <p:spPr bwMode="auto">
          <a:xfrm>
            <a:off x="457200" y="6076950"/>
            <a:ext cx="28575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5" y="4800600"/>
            <a:ext cx="269398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GDP Per Capita </a:t>
            </a: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The GDP per capita of the District "X" after becoming an autonomous region </a:t>
            </a:r>
            <a:r>
              <a:rPr lang="id-ID" sz="2000" smtClean="0"/>
              <a:t>new </a:t>
            </a:r>
            <a:r>
              <a:rPr lang="en-US" sz="2000" smtClean="0"/>
              <a:t>has increased from year to year. The GDP per capita at constant prices illustrates the real income District residents "X", in the year 2008 of Rp.4.909.290.- and in 2009 rose to Rp. 5.02867 million, - or grew by 2.43 percent. In 2010 rose to Rp. 5.22 million, - or grew by 3.80 percent. But if you use the World Bank standards</a:t>
            </a:r>
            <a:r>
              <a:rPr lang="id-ID" sz="2000" smtClean="0"/>
              <a:t>, </a:t>
            </a:r>
            <a:r>
              <a:rPr lang="en-US" sz="2000" smtClean="0"/>
              <a:t>District of per capita GRDP figures "X" </a:t>
            </a:r>
            <a:r>
              <a:rPr lang="id-ID" sz="2000" smtClean="0"/>
              <a:t>included in the category of "lower middle income". </a:t>
            </a:r>
            <a:endParaRPr lang="en-US" sz="2000" smtClean="0"/>
          </a:p>
          <a:p>
            <a:r>
              <a:rPr lang="id-ID" sz="2000" smtClean="0"/>
              <a:t>According to </a:t>
            </a:r>
            <a:r>
              <a:rPr lang="en-US" sz="2000" smtClean="0"/>
              <a:t>The World Bank</a:t>
            </a:r>
            <a:r>
              <a:rPr lang="id-ID" sz="2000" smtClean="0"/>
              <a:t>, That the lower middle-income countries (</a:t>
            </a:r>
            <a:r>
              <a:rPr lang="id-ID" sz="2000" i="1" smtClean="0"/>
              <a:t>lower middle income</a:t>
            </a:r>
            <a:r>
              <a:rPr lang="id-ID" sz="2000" smtClean="0"/>
              <a:t>) Is a country that has a per capita GDP of $ 1,026 to $ 4.0353. </a:t>
            </a:r>
            <a:r>
              <a:rPr lang="en-US" sz="2000" smtClean="0"/>
              <a:t>If the GDP per capita of the District "X" in comparison with the District Parent, long a da</a:t>
            </a:r>
            <a:r>
              <a:rPr lang="id-ID" sz="2000" smtClean="0"/>
              <a:t>e</a:t>
            </a:r>
            <a:r>
              <a:rPr lang="en-US" sz="2000" smtClean="0"/>
              <a:t>new autonomous rah still far below the GDP per capita of the District Parent. </a:t>
            </a:r>
          </a:p>
          <a:p>
            <a:endParaRPr lang="en-US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GDP Per Capita </a:t>
            </a:r>
            <a:endParaRPr 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The GDP per capita </a:t>
            </a:r>
            <a:r>
              <a:rPr lang="id-ID" sz="2400" smtClean="0"/>
              <a:t>(</a:t>
            </a:r>
            <a:r>
              <a:rPr lang="en-US" sz="2400" smtClean="0"/>
              <a:t>at current prices</a:t>
            </a:r>
            <a:r>
              <a:rPr lang="id-ID" sz="2400" smtClean="0"/>
              <a:t>) </a:t>
            </a:r>
            <a:r>
              <a:rPr lang="en-US" sz="2400" smtClean="0"/>
              <a:t>District "X" for Rp.9.753.520, -</a:t>
            </a:r>
            <a:r>
              <a:rPr lang="id-ID" sz="2400" smtClean="0"/>
              <a:t> on </a:t>
            </a:r>
            <a:r>
              <a:rPr lang="en-US" sz="2400" smtClean="0"/>
              <a:t>2008, while the District Parent </a:t>
            </a:r>
            <a:r>
              <a:rPr lang="id-ID" sz="2400" smtClean="0"/>
              <a:t>as big as </a:t>
            </a:r>
            <a:r>
              <a:rPr lang="en-US" sz="2400" smtClean="0"/>
              <a:t>Rp. 12,242,428, -. The GDP per capita of the District "X" amount of Rp. 10.4148 million, -</a:t>
            </a:r>
            <a:r>
              <a:rPr lang="id-ID" sz="2400" smtClean="0"/>
              <a:t>on </a:t>
            </a:r>
            <a:r>
              <a:rPr lang="en-US" sz="2400" smtClean="0"/>
              <a:t>2009, while the District Parent </a:t>
            </a:r>
            <a:r>
              <a:rPr lang="id-ID" sz="2400" smtClean="0"/>
              <a:t>as big as </a:t>
            </a:r>
            <a:r>
              <a:rPr lang="en-US" sz="2400" smtClean="0"/>
              <a:t>Rp.12.985.731, -</a:t>
            </a:r>
            <a:r>
              <a:rPr lang="id-ID" sz="2400" smtClean="0"/>
              <a:t>, </a:t>
            </a:r>
            <a:r>
              <a:rPr lang="en-US" sz="2400" smtClean="0"/>
              <a:t>The GDP per capita of the District "X" amount of Rp. 11,352,549, -</a:t>
            </a:r>
            <a:r>
              <a:rPr lang="id-ID" sz="2400" smtClean="0"/>
              <a:t>on </a:t>
            </a:r>
            <a:r>
              <a:rPr lang="en-US" sz="2400" smtClean="0"/>
              <a:t>2010, while the principal district </a:t>
            </a:r>
            <a:r>
              <a:rPr lang="id-ID" sz="2400" smtClean="0"/>
              <a:t>stood at </a:t>
            </a:r>
            <a:r>
              <a:rPr lang="en-US" sz="2400" smtClean="0"/>
              <a:t>Rp. 14,274,059, -.</a:t>
            </a:r>
          </a:p>
          <a:p>
            <a:r>
              <a:rPr lang="id-ID" sz="2400" smtClean="0"/>
              <a:t>P</a:t>
            </a:r>
            <a:r>
              <a:rPr lang="en-US" sz="2400" smtClean="0"/>
              <a:t>rowth</a:t>
            </a:r>
            <a:r>
              <a:rPr lang="id-ID" sz="2400" smtClean="0"/>
              <a:t>his </a:t>
            </a:r>
            <a:r>
              <a:rPr lang="en-US" sz="2400" smtClean="0"/>
              <a:t>The GDP per capita of the District "X" from 2008 to 2009 reached 6.78 percent</a:t>
            </a:r>
            <a:r>
              <a:rPr lang="id-ID" sz="2400" smtClean="0"/>
              <a:t> and growth d</a:t>
            </a:r>
            <a:r>
              <a:rPr lang="en-US" sz="2400" smtClean="0"/>
              <a:t>ari 2009 to 2010 reached 9.00 percent</a:t>
            </a:r>
            <a:r>
              <a:rPr lang="id-ID" sz="2400" smtClean="0"/>
              <a:t>, </a:t>
            </a:r>
            <a:endParaRPr lang="en-US" sz="2400" smtClean="0"/>
          </a:p>
          <a:p>
            <a:endParaRPr lang="en-US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The GDP per capita by </a:t>
            </a:r>
            <a:r>
              <a:rPr lang="id-ID" sz="2800" dirty="0" smtClean="0"/>
              <a:t>sub </a:t>
            </a:r>
            <a:r>
              <a:rPr lang="en-US" sz="2800" dirty="0" smtClean="0"/>
              <a:t>district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57400" y="1371600"/>
          <a:ext cx="5410200" cy="4935539"/>
        </p:xfrm>
        <a:graphic>
          <a:graphicData uri="http://schemas.openxmlformats.org/drawingml/2006/table">
            <a:tbl>
              <a:tblPr firstRow="1" firstCol="1" bandRow="1">
                <a:tableStyleId>{00000000-0000-0000-0000-000000000000}</a:tableStyleId>
              </a:tblPr>
              <a:tblGrid>
                <a:gridCol w="559348"/>
                <a:gridCol w="1387510"/>
                <a:gridCol w="1730992"/>
                <a:gridCol w="1732350"/>
              </a:tblGrid>
              <a:tr h="36551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No.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sub-district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apply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Constant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2907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R</a:t>
                      </a:r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G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8,077,948.35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3,578,315.14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2907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GH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9,858,272.18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4,386,856.72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2907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SK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8,145,478.21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3,612,449.01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2907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</a:t>
                      </a:r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L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8,100,295.32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3,672,005.92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2907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</a:t>
                      </a:r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6,721,875.49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2,964,802.41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2907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C</a:t>
                      </a:r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7,904,547.29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3,475,252.12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519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J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16,621,378.44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7,462,497.26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2907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</a:t>
                      </a:r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PT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9,151,998.20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3,963,500.78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519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9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</a:t>
                      </a:r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L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24,468,750.34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10,696,375.53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519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10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</a:t>
                      </a:r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G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8,557,579.25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5,424,133.65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519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11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</a:t>
                      </a:r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10,287,975.19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3,866,804.80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519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L</a:t>
                      </a:r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11,901,160.56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5,185,737.99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519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13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</a:t>
                      </a:r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7,030,825.95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4,626,771.01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519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</a:t>
                      </a:r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KW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11,296,857.24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4,931,704.87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519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</a:t>
                      </a:r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PD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9,195,855.94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4,092,075.23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519">
                <a:tc gridSpan="2"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Regency. "X"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11,352,549.28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5,193,302.15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Level of Poverty </a:t>
            </a:r>
            <a:endParaRPr lang="en-US" dirty="0" smtClean="0"/>
          </a:p>
        </p:txBody>
      </p:sp>
      <p:pic>
        <p:nvPicPr>
          <p:cNvPr id="14339" name="Chart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69" t="-3624" r="-9790" b="-5460"/>
          <a:stretch>
            <a:fillRect/>
          </a:stretch>
        </p:blipFill>
        <p:spPr bwMode="auto">
          <a:xfrm>
            <a:off x="990600" y="1447800"/>
            <a:ext cx="73152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Level of Poverty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BPS approach in addressing the basic needs (</a:t>
            </a:r>
            <a:r>
              <a:rPr lang="en-US" sz="2800" i="1" dirty="0" smtClean="0"/>
              <a:t>basic needs approach</a:t>
            </a:r>
            <a:r>
              <a:rPr lang="en-US" sz="2800" dirty="0" smtClean="0"/>
              <a:t>). </a:t>
            </a:r>
          </a:p>
          <a:p>
            <a:r>
              <a:rPr lang="id-ID" sz="2800" dirty="0" smtClean="0"/>
              <a:t>Poverty </a:t>
            </a:r>
            <a:r>
              <a:rPr lang="en-US" sz="2800" dirty="0" smtClean="0"/>
              <a:t>seen as an economic inability to meet the basic needs of food and non-food which is measured from the expenditure side. </a:t>
            </a:r>
            <a:endParaRPr lang="id-ID" sz="2800" dirty="0" smtClean="0"/>
          </a:p>
          <a:p>
            <a:r>
              <a:rPr lang="en-US" sz="2800" dirty="0" smtClean="0"/>
              <a:t>In this way the poor can be calculated percentage of the total population.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Level </a:t>
            </a:r>
            <a:r>
              <a:rPr lang="id-ID" b="1" dirty="0" smtClean="0"/>
              <a:t>of Poverty </a:t>
            </a:r>
            <a:endParaRPr 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1800" dirty="0" smtClean="0"/>
              <a:t>Poverty</a:t>
            </a:r>
            <a:r>
              <a:rPr lang="en-US" sz="1800" dirty="0" smtClean="0"/>
              <a:t> in the district of "X" in 2008</a:t>
            </a:r>
            <a:r>
              <a:rPr lang="id-ID" sz="1800" dirty="0" smtClean="0"/>
              <a:t>-</a:t>
            </a:r>
            <a:r>
              <a:rPr lang="en-US" sz="1800" dirty="0" smtClean="0"/>
              <a:t>2010 decreased</a:t>
            </a:r>
            <a:r>
              <a:rPr lang="id-ID" sz="1800" dirty="0" smtClean="0"/>
              <a:t>, but</a:t>
            </a:r>
            <a:r>
              <a:rPr lang="en-US" sz="1800" dirty="0" smtClean="0"/>
              <a:t> is still in the category </a:t>
            </a:r>
            <a:r>
              <a:rPr lang="id-ID" sz="1800" dirty="0" smtClean="0"/>
              <a:t>"Levels of poverty </a:t>
            </a:r>
            <a:r>
              <a:rPr lang="en-US" sz="1800" dirty="0" smtClean="0"/>
              <a:t>high</a:t>
            </a:r>
            <a:r>
              <a:rPr lang="id-ID" sz="1800" dirty="0" smtClean="0"/>
              <a:t>"</a:t>
            </a:r>
            <a:r>
              <a:rPr lang="en-US" sz="1800" dirty="0" smtClean="0"/>
              <a:t>, In 2008 the number of poor people</a:t>
            </a:r>
            <a:r>
              <a:rPr lang="id-ID" sz="1800" dirty="0" smtClean="0"/>
              <a:t> is </a:t>
            </a:r>
            <a:r>
              <a:rPr lang="en-US" sz="1800" dirty="0" smtClean="0"/>
              <a:t>251 690 inhabitants</a:t>
            </a:r>
            <a:r>
              <a:rPr lang="id-ID" sz="1800" dirty="0" smtClean="0"/>
              <a:t> (</a:t>
            </a:r>
            <a:r>
              <a:rPr lang="en-US" sz="1800" dirty="0" smtClean="0"/>
              <a:t>17.61 percent</a:t>
            </a:r>
            <a:r>
              <a:rPr lang="id-ID" sz="1800" dirty="0" smtClean="0"/>
              <a:t>)</a:t>
            </a:r>
            <a:r>
              <a:rPr lang="en-US" sz="1800" dirty="0" smtClean="0"/>
              <a:t>, In 2009 dropped to 232 690 inhabitants</a:t>
            </a:r>
            <a:r>
              <a:rPr lang="id-ID" sz="1800" dirty="0" smtClean="0"/>
              <a:t> (</a:t>
            </a:r>
            <a:r>
              <a:rPr lang="en-US" sz="1800" dirty="0" smtClean="0"/>
              <a:t>16.03 percent</a:t>
            </a:r>
            <a:r>
              <a:rPr lang="id-ID" sz="1800" dirty="0" smtClean="0"/>
              <a:t>)</a:t>
            </a:r>
            <a:r>
              <a:rPr lang="en-US" sz="1800" dirty="0" smtClean="0"/>
              <a:t>And in 2010 </a:t>
            </a:r>
            <a:r>
              <a:rPr lang="id-ID" sz="1800" dirty="0" smtClean="0"/>
              <a:t>down again </a:t>
            </a:r>
            <a:r>
              <a:rPr lang="en-US" sz="1800" dirty="0" smtClean="0"/>
              <a:t>becomes 222 900 inhabitants</a:t>
            </a:r>
            <a:r>
              <a:rPr lang="id-ID" sz="1800" dirty="0" smtClean="0"/>
              <a:t> (</a:t>
            </a:r>
            <a:r>
              <a:rPr lang="en-US" sz="1800" dirty="0" smtClean="0"/>
              <a:t>14.68 percent</a:t>
            </a:r>
            <a:r>
              <a:rPr lang="id-ID" sz="1800" dirty="0" smtClean="0"/>
              <a:t>), So that d</a:t>
            </a:r>
            <a:r>
              <a:rPr lang="en-US" sz="1800" dirty="0" smtClean="0"/>
              <a:t>natural period 2008 to 2010, poverty reduced </a:t>
            </a:r>
            <a:r>
              <a:rPr lang="id-ID" sz="1800" dirty="0" smtClean="0"/>
              <a:t>a number of </a:t>
            </a:r>
            <a:r>
              <a:rPr lang="en-US" sz="1800" dirty="0" smtClean="0"/>
              <a:t>28 790 inhabitants</a:t>
            </a:r>
            <a:r>
              <a:rPr lang="id-ID" sz="1800" dirty="0" smtClean="0"/>
              <a:t> (</a:t>
            </a:r>
            <a:r>
              <a:rPr lang="en-US" sz="1800" dirty="0" smtClean="0"/>
              <a:t>2.93 percent</a:t>
            </a:r>
            <a:r>
              <a:rPr lang="id-ID" sz="1800" dirty="0" smtClean="0"/>
              <a:t>)</a:t>
            </a:r>
            <a:r>
              <a:rPr lang="en-US" sz="1800" dirty="0" smtClean="0"/>
              <a:t>, </a:t>
            </a:r>
          </a:p>
          <a:p>
            <a:r>
              <a:rPr lang="id-ID" sz="1800" dirty="0" smtClean="0"/>
              <a:t>percentage </a:t>
            </a:r>
            <a:r>
              <a:rPr lang="en-US" sz="1800" dirty="0" smtClean="0"/>
              <a:t> poor</a:t>
            </a:r>
            <a:r>
              <a:rPr lang="id-ID" sz="1800" dirty="0" smtClean="0"/>
              <a:t> people</a:t>
            </a:r>
            <a:r>
              <a:rPr lang="en-US" sz="1800" dirty="0" smtClean="0"/>
              <a:t> </a:t>
            </a:r>
            <a:r>
              <a:rPr lang="id-ID" sz="1800" dirty="0" smtClean="0"/>
              <a:t>in </a:t>
            </a:r>
            <a:r>
              <a:rPr lang="en-US" sz="1800" dirty="0" smtClean="0"/>
              <a:t>District "X" </a:t>
            </a:r>
            <a:r>
              <a:rPr lang="id-ID" sz="1800" dirty="0" smtClean="0"/>
              <a:t>higher "</a:t>
            </a:r>
            <a:r>
              <a:rPr lang="en-US" sz="1800" dirty="0" smtClean="0"/>
              <a:t>high</a:t>
            </a:r>
            <a:r>
              <a:rPr lang="id-ID" sz="1800" dirty="0" smtClean="0"/>
              <a:t>"</a:t>
            </a:r>
            <a:r>
              <a:rPr lang="en-US" sz="1800" dirty="0" smtClean="0"/>
              <a:t>when compared with the District Parent. In 2008</a:t>
            </a:r>
            <a:r>
              <a:rPr lang="id-ID" sz="1800" dirty="0" smtClean="0"/>
              <a:t>, </a:t>
            </a:r>
            <a:r>
              <a:rPr lang="en-US" sz="1800" dirty="0" smtClean="0"/>
              <a:t> poor</a:t>
            </a:r>
            <a:r>
              <a:rPr lang="id-ID" sz="1800" dirty="0" smtClean="0"/>
              <a:t> people</a:t>
            </a:r>
            <a:r>
              <a:rPr lang="en-US" sz="1800" dirty="0" smtClean="0"/>
              <a:t> in the District Parent amounted to 9.42 percent</a:t>
            </a:r>
            <a:r>
              <a:rPr lang="id-ID" sz="1800" dirty="0" smtClean="0"/>
              <a:t>, P </a:t>
            </a:r>
            <a:r>
              <a:rPr lang="en-US" sz="1800" dirty="0" smtClean="0"/>
              <a:t>there in 2009 amounted to 8.29 per cent and in 2010 amounted to 9.29 percent. In 2008, the poverty line in the district of "X" amount of Rp. 167 326, -. In 2009 to Rp. 202 705, - and Rp. 216 388, - in 2010.</a:t>
            </a:r>
          </a:p>
          <a:p>
            <a:r>
              <a:rPr lang="en-US" sz="1800" dirty="0" smtClean="0"/>
              <a:t>Poverty</a:t>
            </a:r>
            <a:r>
              <a:rPr lang="id-ID" sz="1800" dirty="0" smtClean="0"/>
              <a:t> line</a:t>
            </a:r>
            <a:r>
              <a:rPr lang="en-US" sz="1800" dirty="0" smtClean="0"/>
              <a:t> is still far from the standards of the World Bank</a:t>
            </a:r>
            <a:r>
              <a:rPr lang="id-ID" sz="1800" dirty="0" smtClean="0"/>
              <a:t> (</a:t>
            </a:r>
            <a:r>
              <a:rPr lang="en-US" sz="1800" dirty="0" smtClean="0"/>
              <a:t>per capita income of $ 2 per day</a:t>
            </a:r>
            <a:r>
              <a:rPr lang="id-ID" sz="1800" dirty="0" smtClean="0"/>
              <a:t>)</a:t>
            </a:r>
            <a:r>
              <a:rPr lang="en-US" sz="1800" dirty="0" smtClean="0"/>
              <a:t>, This means that if</a:t>
            </a:r>
            <a:r>
              <a:rPr lang="id-ID" sz="1800" dirty="0" smtClean="0"/>
              <a:t> number </a:t>
            </a:r>
            <a:r>
              <a:rPr lang="en-US" sz="1800" dirty="0" smtClean="0"/>
              <a:t>the poverty line is raised</a:t>
            </a:r>
            <a:r>
              <a:rPr lang="id-ID" sz="1800" dirty="0" smtClean="0"/>
              <a:t>,</a:t>
            </a:r>
            <a:r>
              <a:rPr lang="en-US" sz="1800" dirty="0" smtClean="0"/>
              <a:t> the percentage of poor people in the district of "X" will increase.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Level of</a:t>
            </a:r>
            <a:r>
              <a:rPr lang="en-US" b="1" dirty="0" smtClean="0"/>
              <a:t> Unemployment</a:t>
            </a:r>
            <a:endParaRPr lang="en-US" dirty="0" smtClean="0"/>
          </a:p>
        </p:txBody>
      </p:sp>
      <p:pic>
        <p:nvPicPr>
          <p:cNvPr id="17411" name="Chart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22" t="-3632" r="-8160" b="-5322"/>
          <a:stretch>
            <a:fillRect/>
          </a:stretch>
        </p:blipFill>
        <p:spPr bwMode="auto">
          <a:xfrm>
            <a:off x="1219200" y="1803400"/>
            <a:ext cx="7186613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Level</a:t>
            </a:r>
            <a:r>
              <a:rPr lang="en-US" b="1" dirty="0" smtClean="0"/>
              <a:t> </a:t>
            </a:r>
            <a:r>
              <a:rPr lang="id-ID" b="1" dirty="0" smtClean="0"/>
              <a:t>of </a:t>
            </a:r>
            <a:r>
              <a:rPr lang="en-US" b="1" dirty="0" smtClean="0"/>
              <a:t>Unemployment</a:t>
            </a:r>
            <a:endParaRPr lang="en-US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Unemployment </a:t>
            </a:r>
            <a:r>
              <a:rPr lang="id-ID" dirty="0" smtClean="0"/>
              <a:t>= </a:t>
            </a:r>
            <a:r>
              <a:rPr lang="en-US" dirty="0" smtClean="0"/>
              <a:t>people who do not work at all, are looking for work, working less than two days during the week, or someone trying to get a job</a:t>
            </a:r>
            <a:r>
              <a:rPr lang="id-ID" dirty="0" smtClean="0"/>
              <a:t> (CPM)</a:t>
            </a:r>
            <a:r>
              <a:rPr lang="en-US" dirty="0" smtClean="0"/>
              <a:t>, </a:t>
            </a:r>
          </a:p>
          <a:p>
            <a:r>
              <a:rPr lang="id-ID" dirty="0" smtClean="0"/>
              <a:t>The level of </a:t>
            </a:r>
            <a:r>
              <a:rPr lang="en-US" dirty="0"/>
              <a:t>Unemployment </a:t>
            </a:r>
            <a:r>
              <a:rPr lang="en-US" dirty="0" smtClean="0"/>
              <a:t>in the district of "X" </a:t>
            </a:r>
            <a:r>
              <a:rPr lang="id-ID" dirty="0" smtClean="0"/>
              <a:t>still </a:t>
            </a:r>
            <a:r>
              <a:rPr lang="en-US" dirty="0" smtClean="0"/>
              <a:t>relatively high</a:t>
            </a:r>
            <a:r>
              <a:rPr lang="id-ID" dirty="0" smtClean="0"/>
              <a:t> (on </a:t>
            </a:r>
            <a:r>
              <a:rPr lang="en-US" dirty="0" smtClean="0"/>
              <a:t>unnatural position</a:t>
            </a:r>
            <a:r>
              <a:rPr lang="id-ID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Level</a:t>
            </a:r>
            <a:r>
              <a:rPr lang="en-US" b="1" dirty="0" smtClean="0"/>
              <a:t> </a:t>
            </a:r>
            <a:r>
              <a:rPr lang="id-ID" b="1" dirty="0" smtClean="0"/>
              <a:t>of </a:t>
            </a:r>
            <a:r>
              <a:rPr lang="en-US" b="1" dirty="0" smtClean="0"/>
              <a:t>Unemployment</a:t>
            </a:r>
            <a:endParaRPr 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000" dirty="0" smtClean="0"/>
              <a:t>Level of </a:t>
            </a:r>
            <a:r>
              <a:rPr lang="en-US" sz="2000" dirty="0" smtClean="0"/>
              <a:t>unemployment in the district of "X" in 2008 amounted to 16.24 percent, while in the District Parent amounted to 15.09 percent. In 2009 to 13.60 in the district of "X"</a:t>
            </a:r>
            <a:r>
              <a:rPr lang="id-ID" sz="2000" dirty="0" smtClean="0"/>
              <a:t> and </a:t>
            </a:r>
            <a:r>
              <a:rPr lang="en-US" sz="2000" dirty="0" smtClean="0"/>
              <a:t>The District Parent was reduced to 12.51 percent. </a:t>
            </a:r>
            <a:r>
              <a:rPr lang="id-ID" sz="2000" dirty="0" smtClean="0"/>
              <a:t>P</a:t>
            </a:r>
            <a:r>
              <a:rPr lang="en-US" sz="2000" dirty="0" smtClean="0"/>
              <a:t>No 2010 to 13.60 percent in the district of "X"</a:t>
            </a:r>
            <a:r>
              <a:rPr lang="id-ID" sz="2000" dirty="0" smtClean="0"/>
              <a:t>, while </a:t>
            </a:r>
            <a:r>
              <a:rPr lang="en-US" sz="2000" dirty="0" smtClean="0"/>
              <a:t>The District Parent was reduced to 10.20 percent. </a:t>
            </a:r>
            <a:r>
              <a:rPr lang="id-ID" sz="2000" dirty="0" smtClean="0"/>
              <a:t>During </a:t>
            </a:r>
            <a:r>
              <a:rPr lang="en-US" sz="2000" dirty="0" smtClean="0"/>
              <a:t>three years, unemployment in the district of "X" is reduced to 2.93 per cent, while in the District Parent decreased by 4.89 percent. </a:t>
            </a:r>
            <a:r>
              <a:rPr lang="id-ID" sz="2000" dirty="0" smtClean="0"/>
              <a:t> </a:t>
            </a:r>
            <a:endParaRPr lang="en-US" sz="2000" dirty="0" smtClean="0"/>
          </a:p>
          <a:p>
            <a:pPr marL="0" indent="0">
              <a:buNone/>
            </a:pPr>
            <a:r>
              <a:rPr lang="id-ID" sz="2000" b="1" dirty="0" smtClean="0"/>
              <a:t>The E</a:t>
            </a:r>
            <a:r>
              <a:rPr lang="en-US" sz="2000" b="1" dirty="0" err="1" smtClean="0"/>
              <a:t>fforts</a:t>
            </a:r>
            <a:r>
              <a:rPr lang="id-ID" sz="2000" b="1" dirty="0" smtClean="0"/>
              <a:t> of Government</a:t>
            </a:r>
            <a:r>
              <a:rPr lang="en-US" sz="2000" b="1" dirty="0" smtClean="0"/>
              <a:t>;</a:t>
            </a:r>
            <a:endParaRPr lang="id-ID" sz="2000" b="1" dirty="0" smtClean="0"/>
          </a:p>
          <a:p>
            <a:r>
              <a:rPr lang="id-ID" sz="2000" dirty="0" smtClean="0"/>
              <a:t>P</a:t>
            </a:r>
            <a:r>
              <a:rPr lang="en-US" sz="2000" dirty="0" err="1" smtClean="0"/>
              <a:t>romoting</a:t>
            </a:r>
            <a:r>
              <a:rPr lang="en-US" sz="2000" dirty="0" smtClean="0"/>
              <a:t> training in order to improve the quality of human resources (HR). </a:t>
            </a:r>
          </a:p>
          <a:p>
            <a:r>
              <a:rPr lang="id-ID" sz="2000" dirty="0" smtClean="0"/>
              <a:t>D</a:t>
            </a:r>
            <a:r>
              <a:rPr lang="en-US" sz="2000" dirty="0" err="1" smtClean="0"/>
              <a:t>evelop</a:t>
            </a:r>
            <a:r>
              <a:rPr lang="en-US" sz="2000" dirty="0" smtClean="0"/>
              <a:t> the entrepreneurial spirit of society in order to create new jobs, increase the mobility of labor and capital, the provision of labor market information (</a:t>
            </a:r>
            <a:r>
              <a:rPr lang="id-ID" sz="2000" dirty="0" smtClean="0"/>
              <a:t>including </a:t>
            </a:r>
            <a:r>
              <a:rPr lang="en-US" sz="2000" dirty="0" smtClean="0"/>
              <a:t>district </a:t>
            </a:r>
            <a:r>
              <a:rPr lang="id-ID" sz="2000" dirty="0" smtClean="0"/>
              <a:t>neighbor</a:t>
            </a:r>
            <a:r>
              <a:rPr lang="en-US" sz="2000" dirty="0" smtClean="0"/>
              <a:t>), As well as spur economic growth and equitable development</a:t>
            </a:r>
            <a:r>
              <a:rPr lang="id-ID" sz="2000" dirty="0" smtClean="0"/>
              <a:t>,</a:t>
            </a:r>
            <a:endParaRPr lang="en-US" sz="2000" dirty="0" smtClean="0"/>
          </a:p>
          <a:p>
            <a:endParaRPr lang="en-US" dirty="0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Human Development Index (HDI)</a:t>
            </a:r>
            <a:endParaRPr lang="en-US" sz="3200" dirty="0" smtClean="0"/>
          </a:p>
        </p:txBody>
      </p:sp>
      <p:pic>
        <p:nvPicPr>
          <p:cNvPr id="20483" name="Chart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88" t="-3632" r="-10448" b="-5322"/>
          <a:stretch>
            <a:fillRect/>
          </a:stretch>
        </p:blipFill>
        <p:spPr bwMode="auto">
          <a:xfrm>
            <a:off x="914400" y="1524000"/>
            <a:ext cx="7391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Introduction</a:t>
            </a:r>
            <a:endParaRPr 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/>
          <a:lstStyle/>
          <a:p>
            <a:r>
              <a:rPr lang="en-US" sz="2400" dirty="0" smtClean="0"/>
              <a:t>District "X" is one of the districts in West Java province</a:t>
            </a:r>
            <a:r>
              <a:rPr lang="id-ID" sz="2400" dirty="0" smtClean="0"/>
              <a:t>, T</a:t>
            </a:r>
            <a:r>
              <a:rPr lang="en-US" sz="2400" dirty="0" err="1" smtClean="0"/>
              <a:t>otal</a:t>
            </a:r>
            <a:r>
              <a:rPr lang="en-US" sz="2400" dirty="0" smtClean="0"/>
              <a:t> District residents "X" </a:t>
            </a:r>
            <a:r>
              <a:rPr lang="id-ID" sz="2400" dirty="0" smtClean="0"/>
              <a:t>= </a:t>
            </a:r>
            <a:r>
              <a:rPr lang="en-US" sz="2400" dirty="0" smtClean="0"/>
              <a:t>1</a:t>
            </a:r>
            <a:r>
              <a:rPr lang="id-ID" sz="2400" dirty="0" smtClean="0"/>
              <a:t>.</a:t>
            </a:r>
            <a:r>
              <a:rPr lang="en-US" sz="2400" dirty="0" smtClean="0"/>
              <a:t>510</a:t>
            </a:r>
            <a:r>
              <a:rPr lang="id-ID" sz="2400" dirty="0" smtClean="0"/>
              <a:t>.</a:t>
            </a:r>
            <a:r>
              <a:rPr lang="en-US" sz="2400" dirty="0" smtClean="0"/>
              <a:t>284</a:t>
            </a:r>
            <a:r>
              <a:rPr lang="id-ID" sz="2400" dirty="0" smtClean="0"/>
              <a:t> </a:t>
            </a:r>
            <a:r>
              <a:rPr lang="id-ID" sz="2400" dirty="0" smtClean="0"/>
              <a:t>people (BPS</a:t>
            </a:r>
            <a:r>
              <a:rPr lang="id-ID" sz="2400" dirty="0" smtClean="0"/>
              <a:t>, 2010)</a:t>
            </a:r>
          </a:p>
          <a:p>
            <a:r>
              <a:rPr lang="en-US" sz="2400" dirty="0" smtClean="0"/>
              <a:t>Coverage of the district of "X", covering 15 (fifteen) </a:t>
            </a:r>
            <a:r>
              <a:rPr lang="id-ID" sz="2400" dirty="0" smtClean="0"/>
              <a:t>sub </a:t>
            </a:r>
            <a:r>
              <a:rPr lang="en-US" sz="2400" dirty="0" smtClean="0"/>
              <a:t>districts</a:t>
            </a:r>
            <a:r>
              <a:rPr lang="id-ID" sz="2400" dirty="0" smtClean="0"/>
              <a:t>, </a:t>
            </a:r>
            <a:r>
              <a:rPr lang="en-US" sz="2400" dirty="0" smtClean="0"/>
              <a:t>District "X" formed through a long process. </a:t>
            </a:r>
            <a:endParaRPr lang="id-ID" sz="2400" dirty="0" smtClean="0"/>
          </a:p>
          <a:p>
            <a:r>
              <a:rPr lang="en-US" sz="2400" dirty="0" smtClean="0"/>
              <a:t>District Parent discourse division into two (2) districts have emerged since l999. </a:t>
            </a:r>
            <a:endParaRPr lang="id-ID" sz="2400" dirty="0" smtClean="0"/>
          </a:p>
          <a:p>
            <a:r>
              <a:rPr lang="en-US" sz="2400" dirty="0" smtClean="0"/>
              <a:t>The demands of regional divisions views of </a:t>
            </a:r>
            <a:r>
              <a:rPr lang="en-US" sz="2400" dirty="0" smtClean="0"/>
              <a:t>geography</a:t>
            </a:r>
            <a:r>
              <a:rPr lang="id-ID" sz="2400" dirty="0" smtClean="0"/>
              <a:t> that </a:t>
            </a:r>
            <a:r>
              <a:rPr lang="en-US" sz="2400" dirty="0" smtClean="0"/>
              <a:t>quite spacious (2.324.84 KM2)</a:t>
            </a:r>
            <a:r>
              <a:rPr lang="id-ID" sz="2400" dirty="0" smtClean="0"/>
              <a:t> by </a:t>
            </a:r>
            <a:r>
              <a:rPr lang="id-ID" sz="2400" dirty="0" smtClean="0"/>
              <a:t>t</a:t>
            </a:r>
            <a:r>
              <a:rPr lang="en-US" sz="2400" dirty="0" err="1" smtClean="0"/>
              <a:t>otal</a:t>
            </a:r>
            <a:r>
              <a:rPr lang="en-US" sz="2400" dirty="0" smtClean="0"/>
              <a:t> </a:t>
            </a:r>
            <a:r>
              <a:rPr lang="en-US" sz="2400" dirty="0" smtClean="0"/>
              <a:t>population of 4.3 million </a:t>
            </a:r>
            <a:r>
              <a:rPr lang="en-US" sz="2400" dirty="0" smtClean="0"/>
              <a:t>p</a:t>
            </a:r>
            <a:r>
              <a:rPr lang="id-ID" sz="2400" dirty="0" smtClean="0"/>
              <a:t>eople (</a:t>
            </a:r>
            <a:r>
              <a:rPr lang="en-US" sz="2400" dirty="0" smtClean="0"/>
              <a:t>2002)</a:t>
            </a:r>
            <a:r>
              <a:rPr lang="id-ID" sz="2400" dirty="0" smtClean="0"/>
              <a:t>,</a:t>
            </a:r>
            <a:endParaRPr lang="en-US" sz="2400" dirty="0" smtClean="0"/>
          </a:p>
          <a:p>
            <a:r>
              <a:rPr lang="en-US" sz="2000" dirty="0" smtClean="0"/>
              <a:t>Law Number 32 Year 2004 on Regional Government </a:t>
            </a:r>
          </a:p>
          <a:p>
            <a:r>
              <a:rPr lang="en-US" sz="2000" dirty="0" smtClean="0"/>
              <a:t>Law </a:t>
            </a:r>
            <a:r>
              <a:rPr lang="en-US" sz="2000" dirty="0"/>
              <a:t>Number 33 </a:t>
            </a:r>
            <a:r>
              <a:rPr lang="en-US" sz="2000" dirty="0" smtClean="0"/>
              <a:t>of 2004 on Financial Balance-Regional Center 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mtClean="0"/>
              <a:t>Human Development Index (HDI)</a:t>
            </a:r>
            <a:endParaRPr lang="en-US" sz="360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000" b="1" dirty="0" smtClean="0"/>
              <a:t>H</a:t>
            </a:r>
            <a:r>
              <a:rPr lang="en-US" sz="2000" b="1" dirty="0" smtClean="0"/>
              <a:t>uman </a:t>
            </a:r>
            <a:r>
              <a:rPr lang="id-ID" sz="2000" b="1" dirty="0" smtClean="0"/>
              <a:t>D</a:t>
            </a:r>
            <a:r>
              <a:rPr lang="en-US" sz="2000" b="1" dirty="0" err="1" smtClean="0"/>
              <a:t>evelopment</a:t>
            </a:r>
            <a:r>
              <a:rPr lang="en-US" sz="2000" b="1" dirty="0" smtClean="0"/>
              <a:t> </a:t>
            </a:r>
            <a:r>
              <a:rPr lang="id-ID" sz="2000" b="1" dirty="0" smtClean="0"/>
              <a:t>I</a:t>
            </a:r>
            <a:r>
              <a:rPr lang="en-US" sz="2000" b="1" dirty="0" err="1" smtClean="0"/>
              <a:t>ndex</a:t>
            </a:r>
            <a:r>
              <a:rPr lang="id-ID" sz="2000" dirty="0" smtClean="0"/>
              <a:t> = </a:t>
            </a:r>
            <a:r>
              <a:rPr lang="en-US" sz="2000" dirty="0" smtClean="0"/>
              <a:t>achievement of progress in the fields of education, health and economy. </a:t>
            </a:r>
            <a:endParaRPr lang="id-ID" sz="2000" dirty="0" smtClean="0"/>
          </a:p>
          <a:p>
            <a:r>
              <a:rPr lang="id-ID" sz="2000" dirty="0" smtClean="0"/>
              <a:t>HDI </a:t>
            </a:r>
            <a:r>
              <a:rPr lang="en-US" sz="2000" dirty="0" smtClean="0"/>
              <a:t>was introduced in 1990. UNDP HDI includes three basic components for humans</a:t>
            </a:r>
            <a:r>
              <a:rPr lang="id-ID" sz="2000" dirty="0" smtClean="0"/>
              <a:t>; be related</a:t>
            </a:r>
            <a:r>
              <a:rPr lang="en-US" sz="2000" dirty="0" smtClean="0"/>
              <a:t>the chances of survival (</a:t>
            </a:r>
            <a:r>
              <a:rPr lang="en-US" sz="2000" i="1" dirty="0" smtClean="0"/>
              <a:t>Longevity</a:t>
            </a:r>
            <a:r>
              <a:rPr lang="en-US" sz="2000" dirty="0" smtClean="0"/>
              <a:t>), Knowledge (</a:t>
            </a:r>
            <a:r>
              <a:rPr lang="en-US" sz="2000" i="1" dirty="0" smtClean="0"/>
              <a:t>knowledge</a:t>
            </a:r>
            <a:r>
              <a:rPr lang="en-US" sz="2000" dirty="0" smtClean="0"/>
              <a:t>), And a decent life (</a:t>
            </a:r>
            <a:r>
              <a:rPr lang="en-US" sz="2000" i="1" dirty="0" smtClean="0"/>
              <a:t>decent living</a:t>
            </a:r>
            <a:r>
              <a:rPr lang="en-US" sz="2000" dirty="0" smtClean="0"/>
              <a:t>).</a:t>
            </a:r>
          </a:p>
          <a:p>
            <a:r>
              <a:rPr lang="id-ID" sz="2000" dirty="0" smtClean="0"/>
              <a:t>HDI </a:t>
            </a:r>
            <a:r>
              <a:rPr lang="en-US" sz="2000" dirty="0" smtClean="0"/>
              <a:t>is one indicator to measure the level of physical and non-physical quality of the population. Reflected in the physical quality of the life expectancy, while the non-physical (intellect) can be measured by the length of the average population of schooling and literacy rates. HDI also consider the economic ability as reflected in the value </a:t>
            </a:r>
            <a:r>
              <a:rPr lang="en-US" sz="2000" dirty="0" err="1" smtClean="0"/>
              <a:t>of</a:t>
            </a:r>
            <a:r>
              <a:rPr lang="en-US" sz="2000" i="1" dirty="0" err="1" smtClean="0"/>
              <a:t>Purchasing</a:t>
            </a:r>
            <a:r>
              <a:rPr lang="en-US" sz="2000" i="1" dirty="0" smtClean="0"/>
              <a:t> Power Parity index</a:t>
            </a:r>
            <a:r>
              <a:rPr lang="en-US" sz="2000" dirty="0" smtClean="0"/>
              <a:t> (PPP).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Human Development Index</a:t>
            </a:r>
            <a:endParaRPr lang="en-US" sz="3600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 </a:t>
            </a:r>
            <a:r>
              <a:rPr lang="id-ID" sz="2800" dirty="0" smtClean="0"/>
              <a:t>HDI </a:t>
            </a:r>
            <a:r>
              <a:rPr lang="en-US" sz="2800" dirty="0" smtClean="0"/>
              <a:t>District "X" has increased every year</a:t>
            </a:r>
            <a:r>
              <a:rPr lang="id-ID" sz="2800" dirty="0" smtClean="0"/>
              <a:t>his</a:t>
            </a:r>
            <a:r>
              <a:rPr lang="en-US" sz="2800" dirty="0" smtClean="0"/>
              <a:t> as long as a new autonomous region, but still under the District Parent. </a:t>
            </a:r>
            <a:r>
              <a:rPr lang="id-ID" sz="2800" dirty="0" smtClean="0"/>
              <a:t>On </a:t>
            </a:r>
            <a:r>
              <a:rPr lang="en-US" sz="2800" dirty="0" smtClean="0"/>
              <a:t>2008, HDI District "X" </a:t>
            </a:r>
            <a:r>
              <a:rPr lang="id-ID" sz="2800" dirty="0" smtClean="0"/>
              <a:t>stood at </a:t>
            </a:r>
            <a:r>
              <a:rPr lang="en-US" sz="2800" dirty="0" smtClean="0"/>
              <a:t>72.65, the District Parent reach 73.40. </a:t>
            </a:r>
            <a:r>
              <a:rPr lang="id-ID" sz="2800" dirty="0" smtClean="0"/>
              <a:t>On </a:t>
            </a:r>
            <a:r>
              <a:rPr lang="en-US" sz="2800" dirty="0" smtClean="0"/>
              <a:t>2009, HDI District "X" </a:t>
            </a:r>
            <a:r>
              <a:rPr lang="id-ID" sz="2800" dirty="0" smtClean="0"/>
              <a:t>reached </a:t>
            </a:r>
            <a:r>
              <a:rPr lang="en-US" sz="2800" dirty="0" smtClean="0"/>
              <a:t>72.99, the District Parent </a:t>
            </a:r>
            <a:r>
              <a:rPr lang="id-ID" sz="2800" dirty="0" smtClean="0"/>
              <a:t>on </a:t>
            </a:r>
            <a:r>
              <a:rPr lang="en-US" sz="2800" dirty="0" smtClean="0"/>
              <a:t>73.84 figure. </a:t>
            </a:r>
            <a:r>
              <a:rPr lang="id-ID" sz="2800" dirty="0" smtClean="0"/>
              <a:t>On </a:t>
            </a:r>
            <a:r>
              <a:rPr lang="en-US" sz="2800" dirty="0" smtClean="0"/>
              <a:t>2010, the District Parent reaches 74.05</a:t>
            </a:r>
            <a:r>
              <a:rPr lang="id-ID" sz="2800" dirty="0" smtClean="0"/>
              <a:t>, while </a:t>
            </a:r>
            <a:r>
              <a:rPr lang="en-US" sz="2800" dirty="0" smtClean="0"/>
              <a:t>HDI District "X" </a:t>
            </a:r>
            <a:r>
              <a:rPr lang="id-ID" sz="2800" dirty="0" smtClean="0"/>
              <a:t>on </a:t>
            </a:r>
            <a:r>
              <a:rPr lang="en-US" sz="2800" dirty="0" smtClean="0"/>
              <a:t>figure 73.38</a:t>
            </a:r>
            <a:r>
              <a:rPr lang="id-ID" sz="2800" dirty="0" smtClean="0"/>
              <a:t>, </a:t>
            </a:r>
            <a:endParaRPr lang="en-US" sz="2800" dirty="0" smtClean="0"/>
          </a:p>
          <a:p>
            <a:endParaRPr lang="en-US" dirty="0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Human Development Index</a:t>
            </a:r>
            <a:r>
              <a:rPr lang="en-US" sz="2400" dirty="0" smtClean="0"/>
              <a:t> </a:t>
            </a:r>
            <a:r>
              <a:rPr lang="en-US" sz="2400" dirty="0"/>
              <a:t>by </a:t>
            </a:r>
            <a:r>
              <a:rPr lang="id-ID" sz="2400" dirty="0"/>
              <a:t>sub </a:t>
            </a:r>
            <a:r>
              <a:rPr lang="en-US" sz="2400" dirty="0"/>
              <a:t>district</a:t>
            </a:r>
            <a:endParaRPr 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1447800"/>
          <a:ext cx="6858001" cy="5105394"/>
        </p:xfrm>
        <a:graphic>
          <a:graphicData uri="http://schemas.openxmlformats.org/drawingml/2006/table">
            <a:tbl>
              <a:tblPr firstRow="1" firstCol="1" bandRow="1">
                <a:tableStyleId>{00000000-0000-0000-0000-000000000000}</a:tableStyleId>
              </a:tblPr>
              <a:tblGrid>
                <a:gridCol w="813980"/>
                <a:gridCol w="1425571"/>
                <a:gridCol w="813980"/>
                <a:gridCol w="760894"/>
                <a:gridCol w="760894"/>
                <a:gridCol w="760894"/>
                <a:gridCol w="760894"/>
                <a:gridCol w="760894"/>
              </a:tblGrid>
              <a:tr h="283633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No.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sub-district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2008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2009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2010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72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IPM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Pering- kat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IPM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Pering- kat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IPM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Pering- kat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633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CL</a:t>
                      </a:r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72.31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72.87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73.67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633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CH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72.13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72.58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73.24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633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SK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70.05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70.45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71.20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633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GH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68.71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13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69.00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13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69.72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13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633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RG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65.55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66.18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66.97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633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CP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66.7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67.41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68.23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633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BJ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72.17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72.78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73.59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633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LB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74.47 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75.02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75.64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633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9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PP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73.27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73.77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74.44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633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10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CS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70.21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11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70.92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10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71.70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10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633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11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NG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72.47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72.95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73.85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633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PL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73.17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73.38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74.01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633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13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CPT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71.31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71.58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72.26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633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14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CPD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70.35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10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70.80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11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71.46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11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633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15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CKW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70.82 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9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71.02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9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71.52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9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Summary</a:t>
            </a:r>
            <a:endParaRPr lang="en-US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id-ID" sz="2000" dirty="0" smtClean="0"/>
              <a:t>Todaro (2000) </a:t>
            </a:r>
            <a:r>
              <a:rPr lang="en-US" sz="2000" dirty="0" smtClean="0"/>
              <a:t>that </a:t>
            </a:r>
            <a:r>
              <a:rPr lang="id-ID" sz="2000" dirty="0" smtClean="0"/>
              <a:t>development </a:t>
            </a:r>
            <a:r>
              <a:rPr lang="en-US" sz="2000" dirty="0" smtClean="0"/>
              <a:t>at least </a:t>
            </a:r>
            <a:r>
              <a:rPr lang="id-ID" sz="2000" dirty="0" smtClean="0"/>
              <a:t>meet three basic components </a:t>
            </a:r>
            <a:r>
              <a:rPr lang="en-US" sz="2000" dirty="0" smtClean="0"/>
              <a:t> which cover; </a:t>
            </a:r>
            <a:r>
              <a:rPr lang="id-ID" sz="2000" dirty="0" smtClean="0"/>
              <a:t>adequacy (</a:t>
            </a:r>
            <a:r>
              <a:rPr lang="id-ID" sz="2000" i="1" dirty="0" smtClean="0"/>
              <a:t>sustenance) </a:t>
            </a:r>
            <a:r>
              <a:rPr lang="id-ID" sz="2000" dirty="0" smtClean="0"/>
              <a:t>meet basic needs, improve self-esteem or self (</a:t>
            </a:r>
            <a:r>
              <a:rPr lang="id-ID" sz="2000" i="1" dirty="0" smtClean="0"/>
              <a:t>self esteem)</a:t>
            </a:r>
            <a:r>
              <a:rPr lang="id-ID" sz="2000" dirty="0" smtClean="0"/>
              <a:t>And freedom (</a:t>
            </a:r>
            <a:r>
              <a:rPr lang="id-ID" sz="2000" i="1" dirty="0" smtClean="0"/>
              <a:t>freedom)</a:t>
            </a:r>
            <a:r>
              <a:rPr lang="id-ID" sz="2000" dirty="0" smtClean="0"/>
              <a:t>to choose. K</a:t>
            </a:r>
            <a:r>
              <a:rPr lang="en-US" sz="2000" dirty="0" smtClean="0"/>
              <a:t>District development </a:t>
            </a:r>
            <a:r>
              <a:rPr lang="en-US" sz="2000" dirty="0" err="1" smtClean="0"/>
              <a:t>inerja</a:t>
            </a:r>
            <a:r>
              <a:rPr lang="en-US" sz="2000" dirty="0" smtClean="0"/>
              <a:t> "X" can be categorized as a dimension </a:t>
            </a:r>
            <a:r>
              <a:rPr lang="id-ID" sz="2000" dirty="0" smtClean="0"/>
              <a:t>"</a:t>
            </a:r>
            <a:r>
              <a:rPr lang="en-US" sz="2000" dirty="0" smtClean="0"/>
              <a:t>adequacy</a:t>
            </a:r>
            <a:r>
              <a:rPr lang="id-ID" sz="2000" dirty="0" smtClean="0"/>
              <a:t>"</a:t>
            </a:r>
            <a:r>
              <a:rPr lang="en-US" sz="2000" dirty="0" smtClean="0"/>
              <a:t>, </a:t>
            </a:r>
          </a:p>
          <a:p>
            <a:pPr marL="0" indent="0">
              <a:buNone/>
            </a:pPr>
            <a:r>
              <a:rPr lang="id-ID" sz="2000" dirty="0" smtClean="0"/>
              <a:t> </a:t>
            </a:r>
            <a:endParaRPr lang="en-US" sz="2000" dirty="0" smtClean="0"/>
          </a:p>
          <a:p>
            <a:r>
              <a:rPr lang="id-ID" sz="2000" dirty="0" smtClean="0"/>
              <a:t>Facts show that </a:t>
            </a:r>
            <a:r>
              <a:rPr lang="en-US" sz="2000" dirty="0" smtClean="0"/>
              <a:t>new autonomous regions have not made a significant impact to the performance of the construction of the District "X". Especially if it is associated with</a:t>
            </a:r>
            <a:r>
              <a:rPr lang="id-ID" sz="2000" dirty="0" smtClean="0"/>
              <a:t> Other aspects such as</a:t>
            </a:r>
            <a:r>
              <a:rPr lang="id-ID" sz="2000" i="1" dirty="0" smtClean="0"/>
              <a:t> </a:t>
            </a:r>
            <a:r>
              <a:rPr lang="en-US" sz="2000" dirty="0" smtClean="0"/>
              <a:t>living environment.</a:t>
            </a:r>
            <a:r>
              <a:rPr lang="id-ID" sz="2000" dirty="0" smtClean="0"/>
              <a:t> </a:t>
            </a:r>
          </a:p>
          <a:p>
            <a:r>
              <a:rPr lang="id-ID" sz="2000" dirty="0" smtClean="0"/>
              <a:t>In the future, to measure </a:t>
            </a:r>
            <a:r>
              <a:rPr lang="en-US" sz="2000" dirty="0" smtClean="0"/>
              <a:t>development performance</a:t>
            </a:r>
            <a:r>
              <a:rPr lang="id-ID" sz="2000" dirty="0" smtClean="0"/>
              <a:t> should be developed at various </a:t>
            </a:r>
            <a:r>
              <a:rPr lang="en-US" sz="2000" dirty="0" smtClean="0"/>
              <a:t>performance indicators</a:t>
            </a:r>
            <a:r>
              <a:rPr lang="id-ID" sz="2000" dirty="0" smtClean="0"/>
              <a:t> more comprehensive,</a:t>
            </a:r>
          </a:p>
          <a:p>
            <a:r>
              <a:rPr lang="id-ID" sz="2000" dirty="0" smtClean="0"/>
              <a:t>Development = M</a:t>
            </a:r>
            <a:r>
              <a:rPr lang="en-US" sz="2000" dirty="0" err="1" smtClean="0"/>
              <a:t>ultidimensional</a:t>
            </a:r>
            <a:r>
              <a:rPr lang="en-US" sz="2000" dirty="0" smtClean="0"/>
              <a:t> and </a:t>
            </a:r>
            <a:r>
              <a:rPr lang="id-ID" sz="2000" dirty="0" smtClean="0"/>
              <a:t>V</a:t>
            </a:r>
            <a:r>
              <a:rPr lang="en-US" sz="2000" dirty="0" err="1" smtClean="0"/>
              <a:t>arious</a:t>
            </a:r>
            <a:r>
              <a:rPr lang="en-US" sz="2000" dirty="0" smtClean="0"/>
              <a:t> </a:t>
            </a:r>
            <a:r>
              <a:rPr lang="id-ID" sz="2000" dirty="0" smtClean="0"/>
              <a:t>C</a:t>
            </a:r>
            <a:r>
              <a:rPr lang="en-US" sz="2000" dirty="0" err="1" smtClean="0"/>
              <a:t>omplexities</a:t>
            </a:r>
            <a:r>
              <a:rPr lang="en-US" sz="2000" dirty="0" smtClean="0"/>
              <a:t> </a:t>
            </a:r>
            <a:r>
              <a:rPr lang="id-ID" sz="2000" dirty="0" smtClean="0"/>
              <a:t>P</a:t>
            </a:r>
            <a:r>
              <a:rPr lang="en-US" sz="2000" dirty="0" err="1" smtClean="0"/>
              <a:t>roblem</a:t>
            </a:r>
            <a:r>
              <a:rPr lang="en-US" sz="2000" dirty="0" smtClean="0"/>
              <a:t>. 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Conclusion </a:t>
            </a:r>
            <a:endParaRPr 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2000" dirty="0" smtClean="0"/>
              <a:t>From the above description can </a:t>
            </a:r>
            <a:r>
              <a:rPr lang="en-US" sz="2000" dirty="0" smtClean="0"/>
              <a:t>concluded </a:t>
            </a:r>
            <a:r>
              <a:rPr lang="id-ID" sz="2000" dirty="0" smtClean="0"/>
              <a:t>that :</a:t>
            </a:r>
          </a:p>
          <a:p>
            <a:r>
              <a:rPr lang="id-ID" sz="2000" dirty="0" smtClean="0"/>
              <a:t>The implementation of the new autonomous region has not had a significant impact on the performance of the development of the District "X" in West Java. </a:t>
            </a:r>
          </a:p>
          <a:p>
            <a:pPr marL="0" indent="0">
              <a:buNone/>
            </a:pPr>
            <a:r>
              <a:rPr lang="id-ID" sz="2000" dirty="0" smtClean="0"/>
              <a:t>It was shown by some indicators of development are: </a:t>
            </a:r>
          </a:p>
          <a:p>
            <a:r>
              <a:rPr lang="en-US" sz="2000" dirty="0" smtClean="0"/>
              <a:t>The GDP per capita </a:t>
            </a:r>
            <a:r>
              <a:rPr lang="id-ID" sz="2000" dirty="0" smtClean="0"/>
              <a:t>still low and still below </a:t>
            </a:r>
            <a:r>
              <a:rPr lang="en-US" sz="2000" dirty="0" smtClean="0"/>
              <a:t>District Parent</a:t>
            </a:r>
            <a:r>
              <a:rPr lang="id-ID" sz="2000" dirty="0" smtClean="0"/>
              <a:t>his, the gap in </a:t>
            </a:r>
            <a:r>
              <a:rPr lang="en-US" sz="2000" dirty="0" smtClean="0"/>
              <a:t>sub-district </a:t>
            </a:r>
            <a:r>
              <a:rPr lang="id-ID" sz="2000" dirty="0" smtClean="0"/>
              <a:t>still </a:t>
            </a:r>
            <a:r>
              <a:rPr lang="en-US" sz="2000" dirty="0" smtClean="0"/>
              <a:t>see clearly</a:t>
            </a:r>
            <a:r>
              <a:rPr lang="id-ID" sz="2000" dirty="0" smtClean="0"/>
              <a:t>; </a:t>
            </a:r>
          </a:p>
          <a:p>
            <a:r>
              <a:rPr lang="id-ID" sz="2000" dirty="0" smtClean="0"/>
              <a:t>The Level of </a:t>
            </a:r>
            <a:r>
              <a:rPr lang="en-US" sz="2000" dirty="0" smtClean="0"/>
              <a:t>poverty </a:t>
            </a:r>
            <a:r>
              <a:rPr lang="id-ID" sz="2000" dirty="0" smtClean="0"/>
              <a:t>still quite </a:t>
            </a:r>
            <a:r>
              <a:rPr lang="en-US" sz="2000" dirty="0" smtClean="0"/>
              <a:t>high</a:t>
            </a:r>
            <a:r>
              <a:rPr lang="id-ID" sz="2000" dirty="0" smtClean="0"/>
              <a:t>; </a:t>
            </a:r>
          </a:p>
          <a:p>
            <a:r>
              <a:rPr lang="id-ID" sz="2000" dirty="0" smtClean="0"/>
              <a:t>The Level of </a:t>
            </a:r>
            <a:r>
              <a:rPr lang="id-ID" sz="2000" dirty="0"/>
              <a:t>unemployment still </a:t>
            </a:r>
            <a:r>
              <a:rPr lang="en-US" sz="2000" dirty="0" smtClean="0"/>
              <a:t>high</a:t>
            </a:r>
            <a:r>
              <a:rPr lang="id-ID" sz="2000" dirty="0" smtClean="0"/>
              <a:t>, in the category of unnatural; </a:t>
            </a:r>
          </a:p>
          <a:p>
            <a:r>
              <a:rPr lang="id-ID" sz="2000" dirty="0" smtClean="0"/>
              <a:t>HDI </a:t>
            </a:r>
            <a:r>
              <a:rPr lang="en-US" sz="2000" dirty="0" smtClean="0"/>
              <a:t>belong to the category of </a:t>
            </a:r>
            <a:r>
              <a:rPr lang="id-ID" sz="2000" dirty="0" smtClean="0"/>
              <a:t>Moderat </a:t>
            </a:r>
            <a:r>
              <a:rPr lang="en-US" sz="2000" dirty="0" smtClean="0"/>
              <a:t>(66 &lt;IPM &lt;80)</a:t>
            </a:r>
            <a:r>
              <a:rPr lang="id-ID" sz="2000" dirty="0" smtClean="0"/>
              <a:t> and there are three districts with HDI below the number 70, but the numbers HDI District "X" is still under </a:t>
            </a:r>
            <a:r>
              <a:rPr lang="en-US" sz="2000" dirty="0" smtClean="0"/>
              <a:t>District Parent</a:t>
            </a:r>
            <a:r>
              <a:rPr lang="id-ID" sz="2000" dirty="0" smtClean="0"/>
              <a:t>,</a:t>
            </a:r>
            <a:endParaRPr lang="en-US" sz="2000" dirty="0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r>
              <a:rPr lang="id-ID" sz="6000" smtClean="0"/>
              <a:t>_Thank you_</a:t>
            </a:r>
            <a:endParaRPr lang="en-US" sz="6000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Introduction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d-ID" sz="2400" dirty="0" smtClean="0"/>
              <a:t>The Based D</a:t>
            </a:r>
            <a:r>
              <a:rPr lang="en-US" sz="2400" dirty="0" err="1" smtClean="0"/>
              <a:t>imensions</a:t>
            </a:r>
            <a:r>
              <a:rPr lang="en-US" sz="2400" dirty="0" smtClean="0"/>
              <a:t> </a:t>
            </a:r>
            <a:r>
              <a:rPr lang="id-ID" sz="2400" dirty="0" smtClean="0"/>
              <a:t>of Decentralization and Regional Autonomy</a:t>
            </a:r>
            <a:r>
              <a:rPr lang="en-US" sz="2400" dirty="0" smtClean="0"/>
              <a:t>, </a:t>
            </a:r>
            <a:r>
              <a:rPr lang="en-US" sz="2400" dirty="0"/>
              <a:t>the </a:t>
            </a:r>
            <a:r>
              <a:rPr lang="en-US" sz="2400" dirty="0" smtClean="0"/>
              <a:t>dimensions </a:t>
            </a:r>
            <a:r>
              <a:rPr lang="en-US" sz="2400" dirty="0"/>
              <a:t>of </a:t>
            </a:r>
            <a:r>
              <a:rPr lang="en-US" sz="2400" dirty="0" smtClean="0"/>
              <a:t>economic and </a:t>
            </a:r>
            <a:r>
              <a:rPr lang="en-US" sz="2400" dirty="0"/>
              <a:t>political dimensions. </a:t>
            </a:r>
            <a:endParaRPr lang="en-US" sz="2400" dirty="0" smtClean="0"/>
          </a:p>
          <a:p>
            <a:pPr>
              <a:defRPr/>
            </a:pPr>
            <a:r>
              <a:rPr lang="en-US" sz="2400" b="1" dirty="0" smtClean="0"/>
              <a:t>the </a:t>
            </a:r>
            <a:r>
              <a:rPr lang="en-US" sz="2400" b="1" dirty="0"/>
              <a:t>dimensions of </a:t>
            </a:r>
            <a:r>
              <a:rPr lang="en-US" sz="2400" b="1" dirty="0" smtClean="0"/>
              <a:t>economy</a:t>
            </a:r>
            <a:endParaRPr lang="id-ID" sz="2400" b="1" dirty="0" smtClean="0"/>
          </a:p>
          <a:p>
            <a:pPr marL="400050" lvl="1" indent="0">
              <a:buNone/>
              <a:defRPr/>
            </a:pPr>
            <a:r>
              <a:rPr lang="en-US" sz="2400" dirty="0" smtClean="0"/>
              <a:t>the </a:t>
            </a:r>
            <a:r>
              <a:rPr lang="en-US" sz="2400" dirty="0"/>
              <a:t>momentum of the rise of economic democracy</a:t>
            </a:r>
            <a:r>
              <a:rPr lang="id-ID" sz="2400" dirty="0"/>
              <a:t>, </a:t>
            </a:r>
            <a:r>
              <a:rPr lang="en-US" sz="2400" dirty="0"/>
              <a:t>the region's autonomy</a:t>
            </a:r>
            <a:r>
              <a:rPr lang="id-ID" sz="2400" dirty="0"/>
              <a:t>,</a:t>
            </a:r>
            <a:r>
              <a:rPr lang="en-US" sz="2400" dirty="0"/>
              <a:t> the ultimate goal of public welfare. </a:t>
            </a:r>
            <a:endParaRPr lang="en-US" sz="2400" dirty="0" smtClean="0"/>
          </a:p>
          <a:p>
            <a:pPr marL="0" indent="0">
              <a:buNone/>
              <a:defRPr/>
            </a:pPr>
            <a:endParaRPr lang="id-ID" sz="2400" dirty="0" smtClean="0"/>
          </a:p>
          <a:p>
            <a:pPr>
              <a:defRPr/>
            </a:pPr>
            <a:r>
              <a:rPr lang="en-US" sz="2400" b="1" dirty="0" smtClean="0"/>
              <a:t>political dimensions</a:t>
            </a:r>
            <a:endParaRPr lang="id-ID" sz="2400" b="1" dirty="0" smtClean="0"/>
          </a:p>
          <a:p>
            <a:pPr marL="400050" lvl="1" indent="0">
              <a:buNone/>
              <a:defRPr/>
            </a:pPr>
            <a:r>
              <a:rPr lang="en-US" sz="2400" dirty="0" smtClean="0"/>
              <a:t>improve </a:t>
            </a:r>
            <a:r>
              <a:rPr lang="en-US" sz="2400" dirty="0"/>
              <a:t>skills and political ability of the organizers of government</a:t>
            </a:r>
            <a:r>
              <a:rPr lang="id-ID" sz="2400" dirty="0"/>
              <a:t>an</a:t>
            </a:r>
            <a:r>
              <a:rPr lang="en-US" sz="2400" dirty="0"/>
              <a:t> and </a:t>
            </a:r>
            <a:r>
              <a:rPr lang="en-US" sz="2400" dirty="0" smtClean="0"/>
              <a:t>community</a:t>
            </a:r>
            <a:r>
              <a:rPr lang="id-ID" sz="2400" dirty="0" smtClean="0"/>
              <a:t> and </a:t>
            </a:r>
            <a:r>
              <a:rPr lang="en-US" sz="2400" dirty="0"/>
              <a:t>to maintain national integration.</a:t>
            </a:r>
            <a:endParaRPr lang="en-US" sz="2400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Introduction</a:t>
            </a:r>
            <a:endParaRPr 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2000" dirty="0" smtClean="0"/>
              <a:t>B</a:t>
            </a:r>
            <a:r>
              <a:rPr lang="en-US" sz="2000" dirty="0" err="1" smtClean="0"/>
              <a:t>asic</a:t>
            </a:r>
            <a:r>
              <a:rPr lang="en-US" sz="2000" dirty="0" smtClean="0"/>
              <a:t> principle</a:t>
            </a:r>
            <a:r>
              <a:rPr lang="id-ID" sz="2000" dirty="0" smtClean="0"/>
              <a:t>s</a:t>
            </a:r>
            <a:r>
              <a:rPr lang="en-US" sz="2000" dirty="0" smtClean="0"/>
              <a:t> of regional autonomy</a:t>
            </a:r>
            <a:r>
              <a:rPr lang="id-ID" sz="2000" dirty="0" smtClean="0"/>
              <a:t>, </a:t>
            </a:r>
            <a:endParaRPr lang="en-US" sz="2000" dirty="0" smtClean="0"/>
          </a:p>
          <a:p>
            <a:pPr marL="400050" lvl="1" indent="0">
              <a:buNone/>
            </a:pPr>
            <a:r>
              <a:rPr lang="en-US" sz="2400" dirty="0" smtClean="0"/>
              <a:t>1) </a:t>
            </a:r>
            <a:r>
              <a:rPr lang="id-ID" sz="2400" dirty="0" smtClean="0"/>
              <a:t>B</a:t>
            </a:r>
            <a:r>
              <a:rPr lang="en-US" sz="2400" dirty="0" smtClean="0"/>
              <a:t>road autonomy</a:t>
            </a:r>
            <a:r>
              <a:rPr lang="id-ID" sz="2400" dirty="0" smtClean="0"/>
              <a:t> </a:t>
            </a:r>
            <a:r>
              <a:rPr lang="en-US" sz="2400" dirty="0"/>
              <a:t>principle ; 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 smtClean="0"/>
              <a:t>2) </a:t>
            </a:r>
            <a:r>
              <a:rPr lang="id-ID" sz="2400" dirty="0" smtClean="0"/>
              <a:t>R</a:t>
            </a:r>
            <a:r>
              <a:rPr lang="en-US" sz="2400" dirty="0" err="1" smtClean="0"/>
              <a:t>eal</a:t>
            </a:r>
            <a:r>
              <a:rPr lang="en-US" sz="2400" dirty="0" smtClean="0"/>
              <a:t> autonomy</a:t>
            </a:r>
            <a:r>
              <a:rPr lang="id-ID" sz="2400" dirty="0" smtClean="0"/>
              <a:t> </a:t>
            </a:r>
            <a:r>
              <a:rPr lang="en-US" sz="2400" dirty="0"/>
              <a:t>principle ; 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 smtClean="0"/>
              <a:t>3) </a:t>
            </a:r>
            <a:r>
              <a:rPr lang="id-ID" sz="2400" dirty="0" smtClean="0"/>
              <a:t>R</a:t>
            </a:r>
            <a:r>
              <a:rPr lang="en-US" sz="2400" dirty="0" err="1" smtClean="0"/>
              <a:t>esponsible</a:t>
            </a:r>
            <a:r>
              <a:rPr lang="en-US" sz="2400" dirty="0" smtClean="0"/>
              <a:t> autonomy</a:t>
            </a:r>
            <a:r>
              <a:rPr lang="id-ID" sz="2400" dirty="0" smtClean="0"/>
              <a:t> </a:t>
            </a:r>
            <a:r>
              <a:rPr lang="en-US" sz="2400" dirty="0" smtClean="0"/>
              <a:t>principle. 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id-ID" sz="2000" dirty="0" smtClean="0"/>
              <a:t>The I</a:t>
            </a:r>
            <a:r>
              <a:rPr lang="en-US" sz="2000" dirty="0" err="1" smtClean="0"/>
              <a:t>mplementa</a:t>
            </a:r>
            <a:r>
              <a:rPr lang="id-ID" sz="2000" dirty="0" smtClean="0"/>
              <a:t>tion of </a:t>
            </a:r>
            <a:r>
              <a:rPr lang="en-US" sz="2000" dirty="0" smtClean="0"/>
              <a:t>regional autonomy should </a:t>
            </a:r>
            <a:r>
              <a:rPr lang="id-ID" sz="2000" dirty="0" smtClean="0"/>
              <a:t>capable </a:t>
            </a:r>
            <a:r>
              <a:rPr lang="en-US" sz="2000" dirty="0" smtClean="0"/>
              <a:t>improve development performance, improving the quality of public services, and promoting community empowerment characterized by increased participation and strengthening community spirit of collectivity. </a:t>
            </a:r>
          </a:p>
          <a:p>
            <a:endParaRPr lang="en-US" sz="2000" dirty="0" smtClean="0"/>
          </a:p>
          <a:p>
            <a:r>
              <a:rPr lang="id-ID" sz="2000" dirty="0" smtClean="0"/>
              <a:t>The objectives of this study was to assess the implementation of regional autonomy in terms of aspects of development in the district of "X" in West Java. </a:t>
            </a:r>
            <a:r>
              <a:rPr lang="id-ID" sz="2000" dirty="0" smtClean="0"/>
              <a:t> </a:t>
            </a:r>
            <a:endParaRPr lang="en-US" sz="2000" dirty="0" smtClean="0"/>
          </a:p>
          <a:p>
            <a:endParaRPr lang="en-US" dirty="0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literature Review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algn="ctr">
              <a:defRPr/>
            </a:pPr>
            <a:r>
              <a:rPr lang="id-ID" sz="2000" dirty="0"/>
              <a:t>Philosophically, the development process can be defined as the systematic and continuous effort to create a state that could provide a legitimate alternative for achieving the aspirations of every citizen of the most humanistic. In other words, the development process is a process of humanizing</a:t>
            </a:r>
            <a:endParaRPr lang="en-US" sz="2000" dirty="0" smtClean="0"/>
          </a:p>
          <a:p>
            <a:pPr algn="ctr">
              <a:defRPr/>
            </a:pPr>
            <a:r>
              <a:rPr lang="id-ID" sz="2000" dirty="0"/>
              <a:t>New development paradigm directed towards the equity, growth and sustainability in economic development. </a:t>
            </a:r>
            <a:endParaRPr lang="en-US" sz="2000" dirty="0" smtClean="0"/>
          </a:p>
          <a:p>
            <a:pPr algn="ctr">
              <a:defRPr/>
            </a:pPr>
            <a:r>
              <a:rPr lang="id-ID" sz="1800" dirty="0"/>
              <a:t>(Rustiadi, 200</a:t>
            </a:r>
            <a:r>
              <a:rPr lang="en-US" sz="1800" dirty="0"/>
              <a:t>8</a:t>
            </a:r>
            <a:r>
              <a:rPr lang="id-ID" sz="1800" dirty="0"/>
              <a:t>).</a:t>
            </a:r>
            <a:endParaRPr lang="en-US" sz="1800" dirty="0" smtClean="0"/>
          </a:p>
          <a:p>
            <a:pPr marL="0" indent="0">
              <a:buFontTx/>
              <a:buNone/>
              <a:defRPr/>
            </a:pPr>
            <a:r>
              <a:rPr lang="id-ID" sz="1800" dirty="0"/>
              <a:t> </a:t>
            </a:r>
            <a:endParaRPr lang="en-US" sz="1800" dirty="0" smtClean="0"/>
          </a:p>
          <a:p>
            <a:pPr algn="ctr">
              <a:defRPr/>
            </a:pPr>
            <a:r>
              <a:rPr lang="id-ID" sz="2000" dirty="0"/>
              <a:t>Development must be viewed as a multidimensional process that covers a wide range of fundamental changes on the structure so</a:t>
            </a:r>
            <a:r>
              <a:rPr lang="en-US" sz="2000" dirty="0"/>
              <a:t>s</a:t>
            </a:r>
            <a:r>
              <a:rPr lang="id-ID" sz="2000" dirty="0"/>
              <a:t>ial, community attitudes, and national institutions, in addition to still pursue the acceleration of economic growth, the handling of income inequality, and poverty alleviation.</a:t>
            </a:r>
            <a:endParaRPr lang="en-US" sz="2000" dirty="0" smtClean="0"/>
          </a:p>
          <a:p>
            <a:pPr algn="ctr">
              <a:defRPr/>
            </a:pPr>
            <a:r>
              <a:rPr lang="id-ID" sz="1800" dirty="0"/>
              <a:t>(Todaro, 2003)</a:t>
            </a:r>
            <a:endParaRPr lang="en-US" sz="1800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b="1" dirty="0" smtClean="0"/>
              <a:t>M</a:t>
            </a:r>
            <a:r>
              <a:rPr lang="en-US" b="1" dirty="0" err="1" smtClean="0"/>
              <a:t>ethod</a:t>
            </a:r>
            <a:endParaRPr 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id-ID" sz="2600" dirty="0" smtClean="0"/>
              <a:t>The method used is descriptive method with a combination of quantitative and qualitative. </a:t>
            </a:r>
          </a:p>
          <a:p>
            <a:r>
              <a:rPr lang="id-ID" sz="2600" dirty="0" smtClean="0"/>
              <a:t>Descriptive statistical analysis is used to assess the implementation of regional autonomy in terms of aspects of development in the district of "X" in West Java. </a:t>
            </a:r>
          </a:p>
          <a:p>
            <a:pPr marL="0" indent="0">
              <a:buNone/>
            </a:pPr>
            <a:endParaRPr lang="id-ID" sz="2600" dirty="0" smtClean="0"/>
          </a:p>
          <a:p>
            <a:pPr marL="0" indent="0">
              <a:buNone/>
            </a:pPr>
            <a:r>
              <a:rPr lang="id-ID" sz="2600" dirty="0" smtClean="0"/>
              <a:t>DATA</a:t>
            </a:r>
          </a:p>
          <a:p>
            <a:r>
              <a:rPr lang="id-ID" sz="2600" dirty="0" smtClean="0"/>
              <a:t>Secondary data used is statistical data District "X" period 200</a:t>
            </a:r>
            <a:r>
              <a:rPr lang="en-US" sz="2600" dirty="0" smtClean="0"/>
              <a:t>7</a:t>
            </a:r>
            <a:r>
              <a:rPr lang="id-ID" sz="2600" dirty="0" smtClean="0"/>
              <a:t>- 2010, West Java in Figures (200</a:t>
            </a:r>
            <a:r>
              <a:rPr lang="en-US" sz="2600" dirty="0" smtClean="0"/>
              <a:t>7</a:t>
            </a:r>
            <a:r>
              <a:rPr lang="id-ID" sz="2600" dirty="0" smtClean="0"/>
              <a:t>-2010), as well as data related to the district development indicators "X".</a:t>
            </a:r>
            <a:endParaRPr lang="en-US" sz="2600" dirty="0" smtClean="0"/>
          </a:p>
          <a:p>
            <a:endParaRPr lang="en-US" dirty="0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smtClean="0"/>
              <a:t>F</a:t>
            </a:r>
            <a:r>
              <a:rPr lang="en-US" b="1" smtClean="0"/>
              <a:t>inding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b="1" dirty="0" smtClean="0"/>
              <a:t>The P</a:t>
            </a:r>
            <a:r>
              <a:rPr lang="en-US" b="1" dirty="0" err="1" smtClean="0"/>
              <a:t>erformance</a:t>
            </a:r>
            <a:r>
              <a:rPr lang="en-US" b="1" dirty="0" smtClean="0"/>
              <a:t> </a:t>
            </a:r>
            <a:r>
              <a:rPr lang="id-ID" b="1" dirty="0" smtClean="0"/>
              <a:t>of Development</a:t>
            </a:r>
            <a:r>
              <a:rPr lang="en-US" b="1" dirty="0" smtClean="0"/>
              <a:t> </a:t>
            </a:r>
            <a:r>
              <a:rPr lang="id-ID" b="1" dirty="0" smtClean="0"/>
              <a:t>of </a:t>
            </a:r>
            <a:r>
              <a:rPr lang="en-US" b="1" dirty="0" smtClean="0"/>
              <a:t>District "X" </a:t>
            </a:r>
            <a:r>
              <a:rPr lang="en-US" dirty="0" smtClean="0"/>
              <a:t>as long as a new autonomous region to be discussed include: </a:t>
            </a:r>
            <a:endParaRPr lang="id-ID" dirty="0" smtClean="0"/>
          </a:p>
          <a:p>
            <a:r>
              <a:rPr lang="id-ID" dirty="0" smtClean="0"/>
              <a:t>Gross </a:t>
            </a:r>
            <a:r>
              <a:rPr lang="id-ID" dirty="0" smtClean="0"/>
              <a:t>Domestic </a:t>
            </a:r>
            <a:r>
              <a:rPr lang="id-ID" dirty="0" smtClean="0"/>
              <a:t>Product (</a:t>
            </a:r>
            <a:r>
              <a:rPr lang="id-ID" dirty="0" smtClean="0"/>
              <a:t>GDP</a:t>
            </a:r>
            <a:r>
              <a:rPr lang="id-ID" dirty="0" smtClean="0"/>
              <a:t>) per capita, </a:t>
            </a:r>
          </a:p>
          <a:p>
            <a:r>
              <a:rPr lang="id-ID" dirty="0" smtClean="0"/>
              <a:t>L</a:t>
            </a:r>
            <a:r>
              <a:rPr lang="en-US" dirty="0" err="1" smtClean="0"/>
              <a:t>evel</a:t>
            </a:r>
            <a:r>
              <a:rPr lang="en-US" dirty="0" smtClean="0"/>
              <a:t> </a:t>
            </a:r>
            <a:r>
              <a:rPr lang="id-ID" dirty="0" smtClean="0"/>
              <a:t>of poverty</a:t>
            </a:r>
            <a:r>
              <a:rPr lang="en-US" dirty="0" smtClean="0"/>
              <a:t>, </a:t>
            </a:r>
            <a:endParaRPr lang="id-ID" dirty="0" smtClean="0"/>
          </a:p>
          <a:p>
            <a:r>
              <a:rPr lang="id-ID" dirty="0" smtClean="0"/>
              <a:t>L</a:t>
            </a:r>
            <a:r>
              <a:rPr lang="en-US" dirty="0" err="1" smtClean="0"/>
              <a:t>evel</a:t>
            </a:r>
            <a:r>
              <a:rPr lang="en-US" dirty="0" smtClean="0"/>
              <a:t> </a:t>
            </a:r>
            <a:r>
              <a:rPr lang="id-ID" dirty="0" smtClean="0"/>
              <a:t>of unemployment, </a:t>
            </a:r>
            <a:r>
              <a:rPr lang="en-US" dirty="0" smtClean="0"/>
              <a:t>and </a:t>
            </a:r>
            <a:endParaRPr lang="id-ID" dirty="0" smtClean="0"/>
          </a:p>
          <a:p>
            <a:r>
              <a:rPr lang="id-ID" dirty="0" smtClean="0"/>
              <a:t>T</a:t>
            </a:r>
            <a:r>
              <a:rPr lang="en-US" dirty="0" smtClean="0"/>
              <a:t>he human development index  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GDP Per Capita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 sz="2000" dirty="0"/>
              <a:t>Picture </a:t>
            </a:r>
            <a:r>
              <a:rPr lang="id-ID" sz="2000" dirty="0"/>
              <a:t>1</a:t>
            </a:r>
            <a:endParaRPr lang="en-US" sz="2000" dirty="0" smtClean="0"/>
          </a:p>
          <a:p>
            <a:pPr marL="0" indent="0" algn="ctr">
              <a:buFontTx/>
              <a:buNone/>
              <a:defRPr/>
            </a:pPr>
            <a:r>
              <a:rPr lang="en-US" sz="2000" dirty="0" smtClean="0"/>
              <a:t>GDP </a:t>
            </a:r>
            <a:r>
              <a:rPr lang="id-ID" sz="2000" dirty="0"/>
              <a:t>per capita</a:t>
            </a:r>
            <a:r>
              <a:rPr lang="en-US" sz="2000" dirty="0"/>
              <a:t> </a:t>
            </a:r>
            <a:r>
              <a:rPr lang="id-ID" sz="2000" dirty="0" smtClean="0"/>
              <a:t>District</a:t>
            </a:r>
            <a:r>
              <a:rPr lang="en-US" sz="2000" dirty="0" smtClean="0"/>
              <a:t> </a:t>
            </a:r>
            <a:r>
              <a:rPr lang="en-US" sz="2000" dirty="0"/>
              <a:t>"X" </a:t>
            </a:r>
            <a:r>
              <a:rPr lang="id-ID" sz="2000" dirty="0" smtClean="0"/>
              <a:t>(Yr. </a:t>
            </a:r>
            <a:r>
              <a:rPr lang="en-US" sz="2000" dirty="0" smtClean="0"/>
              <a:t>2008</a:t>
            </a:r>
            <a:r>
              <a:rPr lang="id-ID" sz="2000" dirty="0"/>
              <a:t>-</a:t>
            </a:r>
            <a:r>
              <a:rPr lang="en-US" sz="2000" dirty="0"/>
              <a:t>2010</a:t>
            </a:r>
            <a:r>
              <a:rPr lang="id-ID" sz="2000" dirty="0"/>
              <a:t>, </a:t>
            </a:r>
            <a:r>
              <a:rPr lang="en-US" sz="2000" i="1" dirty="0"/>
              <a:t>thousands of rupiah</a:t>
            </a:r>
            <a:r>
              <a:rPr lang="en-US" sz="2000" dirty="0"/>
              <a:t>)</a:t>
            </a:r>
            <a:endParaRPr lang="en-US" sz="2000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9220" name="Chart 8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20" t="-3659" r="-7890" b="-6097"/>
          <a:stretch>
            <a:fillRect/>
          </a:stretch>
        </p:blipFill>
        <p:spPr bwMode="auto">
          <a:xfrm>
            <a:off x="1212850" y="2260600"/>
            <a:ext cx="6940550" cy="368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GDP Per Capita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 sz="1800" dirty="0"/>
              <a:t>Picture </a:t>
            </a:r>
            <a:r>
              <a:rPr lang="id-ID" sz="1800" dirty="0"/>
              <a:t>2</a:t>
            </a:r>
            <a:endParaRPr lang="en-US" sz="1800" dirty="0" smtClean="0"/>
          </a:p>
          <a:p>
            <a:pPr marL="0" indent="0" algn="ctr">
              <a:buFontTx/>
              <a:buNone/>
              <a:defRPr/>
            </a:pPr>
            <a:r>
              <a:rPr lang="en-US" sz="1800" dirty="0" smtClean="0"/>
              <a:t>GDP </a:t>
            </a:r>
            <a:r>
              <a:rPr lang="id-ID" sz="1800" dirty="0"/>
              <a:t>per capita</a:t>
            </a:r>
            <a:r>
              <a:rPr lang="en-US" sz="1800" dirty="0"/>
              <a:t> </a:t>
            </a:r>
            <a:r>
              <a:rPr lang="id-ID" sz="1800" dirty="0"/>
              <a:t>District</a:t>
            </a:r>
            <a:r>
              <a:rPr lang="en-US" sz="1800" dirty="0"/>
              <a:t> </a:t>
            </a:r>
            <a:r>
              <a:rPr lang="en-US" sz="1800" dirty="0" smtClean="0"/>
              <a:t>"</a:t>
            </a:r>
            <a:r>
              <a:rPr lang="en-US" sz="1800" dirty="0"/>
              <a:t>X" and </a:t>
            </a:r>
            <a:r>
              <a:rPr lang="id-ID" sz="1800" dirty="0"/>
              <a:t>District</a:t>
            </a:r>
            <a:r>
              <a:rPr lang="en-US" sz="1800" dirty="0"/>
              <a:t> </a:t>
            </a:r>
            <a:r>
              <a:rPr lang="id-ID" sz="1800" dirty="0" smtClean="0"/>
              <a:t>“</a:t>
            </a:r>
            <a:r>
              <a:rPr lang="en-US" sz="1800" dirty="0" smtClean="0"/>
              <a:t>Parent</a:t>
            </a:r>
            <a:r>
              <a:rPr lang="id-ID" sz="1800" dirty="0" smtClean="0"/>
              <a:t>”</a:t>
            </a:r>
            <a:endParaRPr lang="en-US" sz="1800" dirty="0" smtClean="0"/>
          </a:p>
          <a:p>
            <a:pPr marL="0" indent="0" algn="ctr">
              <a:buFontTx/>
              <a:buNone/>
              <a:defRPr/>
            </a:pPr>
            <a:r>
              <a:rPr lang="id-ID" sz="1800" dirty="0"/>
              <a:t>Yr. </a:t>
            </a:r>
            <a:r>
              <a:rPr lang="en-US" sz="1800" dirty="0"/>
              <a:t>2008</a:t>
            </a:r>
            <a:r>
              <a:rPr lang="id-ID" sz="1800" dirty="0"/>
              <a:t>-</a:t>
            </a:r>
            <a:r>
              <a:rPr lang="en-US" sz="1800" dirty="0"/>
              <a:t>2010 (</a:t>
            </a:r>
            <a:r>
              <a:rPr lang="en-US" sz="1800" i="1" dirty="0"/>
              <a:t>thousands of rupiah</a:t>
            </a:r>
            <a:r>
              <a:rPr lang="en-US" sz="1800" dirty="0"/>
              <a:t>).</a:t>
            </a:r>
            <a:endParaRPr lang="en-US" sz="1800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10244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02" t="-2679" r="-5704" b="-5411"/>
          <a:stretch>
            <a:fillRect/>
          </a:stretch>
        </p:blipFill>
        <p:spPr bwMode="auto">
          <a:xfrm>
            <a:off x="1524000" y="2209800"/>
            <a:ext cx="655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di ground">
  <a:themeElements>
    <a:clrScheme name="Budi groun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di grou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di grou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di grou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di grou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di grou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di grou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di grou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di grou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di grou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di grou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di grou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di grou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di grou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Budi ground1</Template>
  <TotalTime>4094</TotalTime>
  <Words>2149</Words>
  <Application>Microsoft Office PowerPoint</Application>
  <PresentationFormat>On-screen Show (4:3)</PresentationFormat>
  <Paragraphs>299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Budi ground</vt:lpstr>
      <vt:lpstr>STUDY OF IMPLEMENTATION  OF THE NEW AUTONOMOUS REGION  IN DEVELOPMENT ASPECTS  (CASE STUDY "X" DISTRICT IN WEST JAVA)</vt:lpstr>
      <vt:lpstr>Introduction</vt:lpstr>
      <vt:lpstr>Introduction</vt:lpstr>
      <vt:lpstr>Introduction</vt:lpstr>
      <vt:lpstr>literature Review</vt:lpstr>
      <vt:lpstr>Method</vt:lpstr>
      <vt:lpstr>Finding</vt:lpstr>
      <vt:lpstr>GDP Per Capita </vt:lpstr>
      <vt:lpstr>GDP Per Capita </vt:lpstr>
      <vt:lpstr>GDP Per Capita </vt:lpstr>
      <vt:lpstr>GDP Per Capita </vt:lpstr>
      <vt:lpstr>The GDP per capita by sub district</vt:lpstr>
      <vt:lpstr>Level of Poverty </vt:lpstr>
      <vt:lpstr>Level of Poverty</vt:lpstr>
      <vt:lpstr>Level of Poverty </vt:lpstr>
      <vt:lpstr>Level of Unemployment</vt:lpstr>
      <vt:lpstr>Level of Unemployment</vt:lpstr>
      <vt:lpstr>Level of Unemployment</vt:lpstr>
      <vt:lpstr>Human Development Index (HDI)</vt:lpstr>
      <vt:lpstr>Human Development Index (HDI)</vt:lpstr>
      <vt:lpstr>Human Development Index</vt:lpstr>
      <vt:lpstr>Human Development Index by sub district</vt:lpstr>
      <vt:lpstr>Summary</vt:lpstr>
      <vt:lpstr>Conclusion </vt:lpstr>
      <vt:lpstr>_Thank you_</vt:lpstr>
    </vt:vector>
  </TitlesOfParts>
  <Company>stiead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PORTFOLIO MANAGEMENT</dc:title>
  <dc:creator>ketua</dc:creator>
  <cp:lastModifiedBy>Boss 4</cp:lastModifiedBy>
  <cp:revision>326</cp:revision>
  <dcterms:created xsi:type="dcterms:W3CDTF">2005-03-22T05:06:20Z</dcterms:created>
  <dcterms:modified xsi:type="dcterms:W3CDTF">2020-02-19T05:28:17Z</dcterms:modified>
</cp:coreProperties>
</file>