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1" r:id="rId5"/>
    <p:sldId id="260" r:id="rId6"/>
    <p:sldId id="264" r:id="rId7"/>
    <p:sldId id="262" r:id="rId8"/>
    <p:sldId id="263" r:id="rId9"/>
    <p:sldId id="266" r:id="rId10"/>
    <p:sldId id="275" r:id="rId11"/>
    <p:sldId id="267" r:id="rId12"/>
    <p:sldId id="273" r:id="rId13"/>
    <p:sldId id="274" r:id="rId14"/>
    <p:sldId id="272" r:id="rId15"/>
    <p:sldId id="270" r:id="rId16"/>
    <p:sldId id="276" r:id="rId17"/>
  </p:sldIdLst>
  <p:sldSz cx="12192000" cy="6858000"/>
  <p:notesSz cx="7053263" cy="12052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606" y="-4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explosion val="25"/>
          <c:dLbls>
            <c:txPr>
              <a:bodyPr/>
              <a:lstStyle/>
              <a:p>
                <a:pPr>
                  <a:defRPr lang="en-US"/>
                </a:pPr>
                <a:endParaRPr lang="en-US"/>
              </a:p>
            </c:txPr>
            <c:showLegendKey val="0"/>
            <c:showVal val="1"/>
            <c:showCatName val="0"/>
            <c:showSerName val="0"/>
            <c:showPercent val="1"/>
            <c:showBubbleSize val="0"/>
            <c:showLeaderLines val="1"/>
          </c:dLbls>
          <c:cat>
            <c:strRef>
              <c:f>Sheet1!$A$2:$A$6</c:f>
              <c:strCache>
                <c:ptCount val="5"/>
                <c:pt idx="0">
                  <c:v>17-25 Th</c:v>
                </c:pt>
                <c:pt idx="1">
                  <c:v>26-34 Th</c:v>
                </c:pt>
                <c:pt idx="2">
                  <c:v>35-45 Th</c:v>
                </c:pt>
                <c:pt idx="3">
                  <c:v>46-55 Th</c:v>
                </c:pt>
                <c:pt idx="4">
                  <c:v>&gt; 55 Th</c:v>
                </c:pt>
              </c:strCache>
            </c:strRef>
          </c:cat>
          <c:val>
            <c:numRef>
              <c:f>Sheet1!$B$2:$B$6</c:f>
              <c:numCache>
                <c:formatCode>General</c:formatCode>
                <c:ptCount val="5"/>
                <c:pt idx="0">
                  <c:v>44</c:v>
                </c:pt>
                <c:pt idx="1">
                  <c:v>11</c:v>
                </c:pt>
                <c:pt idx="2">
                  <c:v>26</c:v>
                </c:pt>
                <c:pt idx="3">
                  <c:v>10</c:v>
                </c:pt>
                <c:pt idx="4">
                  <c:v>9</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3369857204170452"/>
          <c:y val="0.12957768887017149"/>
          <c:w val="0.1974325400336194"/>
          <c:h val="0.71332991660066214"/>
        </c:manualLayout>
      </c:layout>
      <c:overlay val="0"/>
      <c:txPr>
        <a:bodyPr/>
        <a:lstStyle/>
        <a:p>
          <a:pPr>
            <a:defRPr lang="en-US"/>
          </a:pPr>
          <a:endParaRPr lang="en-US"/>
        </a:p>
      </c:txPr>
    </c:legend>
    <c:plotVisOnly val="1"/>
    <c:dispBlanksAs val="zero"/>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txPr>
              <a:bodyPr/>
              <a:lstStyle/>
              <a:p>
                <a:pPr>
                  <a:defRPr lang="en-US"/>
                </a:pPr>
                <a:endParaRPr lang="en-US"/>
              </a:p>
            </c:txPr>
            <c:showLegendKey val="0"/>
            <c:showVal val="1"/>
            <c:showCatName val="0"/>
            <c:showSerName val="0"/>
            <c:showPercent val="1"/>
            <c:showBubbleSize val="0"/>
            <c:showLeaderLines val="1"/>
          </c:dLbls>
          <c:cat>
            <c:strRef>
              <c:f>Sheet1!$A$2:$A$6</c:f>
              <c:strCache>
                <c:ptCount val="5"/>
                <c:pt idx="0">
                  <c:v>STIE AD</c:v>
                </c:pt>
                <c:pt idx="1">
                  <c:v>UHAMKA</c:v>
                </c:pt>
                <c:pt idx="2">
                  <c:v>UMJ</c:v>
                </c:pt>
                <c:pt idx="3">
                  <c:v>STIE M</c:v>
                </c:pt>
                <c:pt idx="4">
                  <c:v>STIMIK M</c:v>
                </c:pt>
              </c:strCache>
            </c:strRef>
          </c:cat>
          <c:val>
            <c:numRef>
              <c:f>Sheet1!$B$2:$B$6</c:f>
              <c:numCache>
                <c:formatCode>General</c:formatCode>
                <c:ptCount val="5"/>
                <c:pt idx="0">
                  <c:v>20</c:v>
                </c:pt>
                <c:pt idx="1">
                  <c:v>30</c:v>
                </c:pt>
                <c:pt idx="2">
                  <c:v>30</c:v>
                </c:pt>
                <c:pt idx="3">
                  <c:v>10</c:v>
                </c:pt>
                <c:pt idx="4">
                  <c:v>10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3872130567190719"/>
          <c:y val="0.26505030621172354"/>
          <c:w val="0.21035257565382057"/>
          <c:h val="0.4897403449568804"/>
        </c:manualLayout>
      </c:layout>
      <c:overlay val="0"/>
      <c:txPr>
        <a:bodyPr/>
        <a:lstStyle/>
        <a:p>
          <a:pPr>
            <a:defRPr lang="en-US"/>
          </a:pPr>
          <a:endParaRPr lang="en-US"/>
        </a:p>
      </c:txPr>
    </c:legend>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DECB1F-0530-4B72-A131-42BF9553735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D4F8938-53FA-4E5E-88D8-5D3DE443C226}">
      <dgm:prSet phldrT="[Text]"/>
      <dgm:spPr/>
      <dgm:t>
        <a:bodyPr/>
        <a:lstStyle/>
        <a:p>
          <a:r>
            <a:rPr lang="id-ID" b="1" noProof="0" smtClean="0"/>
            <a:t>Budaya Organisasi</a:t>
          </a:r>
          <a:endParaRPr lang="id-ID" b="1" noProof="0"/>
        </a:p>
      </dgm:t>
    </dgm:pt>
    <dgm:pt modelId="{44B0D88C-373B-42AE-898C-EC353ABB00BA}" type="parTrans" cxnId="{1E6C02C9-5C4C-45B7-B9BD-1F43E59549F2}">
      <dgm:prSet/>
      <dgm:spPr/>
      <dgm:t>
        <a:bodyPr/>
        <a:lstStyle/>
        <a:p>
          <a:endParaRPr lang="en-US"/>
        </a:p>
      </dgm:t>
    </dgm:pt>
    <dgm:pt modelId="{72FD4F70-731C-4423-8CD3-350D732842CC}" type="sibTrans" cxnId="{1E6C02C9-5C4C-45B7-B9BD-1F43E59549F2}">
      <dgm:prSet/>
      <dgm:spPr/>
      <dgm:t>
        <a:bodyPr/>
        <a:lstStyle/>
        <a:p>
          <a:endParaRPr lang="en-US"/>
        </a:p>
      </dgm:t>
    </dgm:pt>
    <dgm:pt modelId="{106D803A-EB2D-48CB-84B0-6D9BE35144AA}">
      <dgm:prSet phldrT="[Text]"/>
      <dgm:spPr/>
      <dgm:t>
        <a:bodyPr/>
        <a:lstStyle/>
        <a:p>
          <a:r>
            <a:rPr lang="id-ID" noProof="0" smtClean="0"/>
            <a:t>Sistem makna bersama yang diselenggarakan oleh anggota yang membedakan satu organisasi dengan organisasi lain (Robbins dan Judge, 2011). </a:t>
          </a:r>
          <a:endParaRPr lang="id-ID" noProof="0"/>
        </a:p>
      </dgm:t>
    </dgm:pt>
    <dgm:pt modelId="{43DAEE12-B508-444E-8691-F4A6182FDFBD}" type="parTrans" cxnId="{9FC47012-8428-4BE5-A15E-4215306DEAB9}">
      <dgm:prSet/>
      <dgm:spPr/>
      <dgm:t>
        <a:bodyPr/>
        <a:lstStyle/>
        <a:p>
          <a:endParaRPr lang="en-US"/>
        </a:p>
      </dgm:t>
    </dgm:pt>
    <dgm:pt modelId="{A44557D0-F694-406D-A507-FC66BEF58FDD}" type="sibTrans" cxnId="{9FC47012-8428-4BE5-A15E-4215306DEAB9}">
      <dgm:prSet/>
      <dgm:spPr/>
      <dgm:t>
        <a:bodyPr/>
        <a:lstStyle/>
        <a:p>
          <a:endParaRPr lang="en-US"/>
        </a:p>
      </dgm:t>
    </dgm:pt>
    <dgm:pt modelId="{ADBC8A0C-0CEF-4216-BBEE-10B5910A43BD}">
      <dgm:prSet phldrT="[Text]"/>
      <dgm:spPr/>
      <dgm:t>
        <a:bodyPr/>
        <a:lstStyle/>
        <a:p>
          <a:r>
            <a:rPr lang="id-ID" noProof="0" smtClean="0"/>
            <a:t>Perangkat dalam budaya organisasi: </a:t>
          </a:r>
          <a:r>
            <a:rPr lang="id-ID" i="1" noProof="0" smtClean="0"/>
            <a:t>velues, beliefs</a:t>
          </a:r>
          <a:r>
            <a:rPr lang="id-ID" noProof="0" smtClean="0"/>
            <a:t> , </a:t>
          </a:r>
          <a:r>
            <a:rPr lang="id-ID" i="1" noProof="0" smtClean="0"/>
            <a:t>assumtions</a:t>
          </a:r>
          <a:r>
            <a:rPr lang="id-ID" noProof="0" smtClean="0"/>
            <a:t>, atau norma yg disepakati dan diikuti oleh para anggota suatu organisasi (Sutrisno, 2010). </a:t>
          </a:r>
          <a:endParaRPr lang="id-ID" noProof="0"/>
        </a:p>
      </dgm:t>
    </dgm:pt>
    <dgm:pt modelId="{2D35E9B8-CA33-4897-B066-641D5DD004BF}" type="parTrans" cxnId="{79FA5A82-BE54-4B4C-9ECD-80F08CF6C0AD}">
      <dgm:prSet/>
      <dgm:spPr/>
      <dgm:t>
        <a:bodyPr/>
        <a:lstStyle/>
        <a:p>
          <a:endParaRPr lang="en-US"/>
        </a:p>
      </dgm:t>
    </dgm:pt>
    <dgm:pt modelId="{A57A450E-8FCE-410D-9B92-E2F77F7B17A7}" type="sibTrans" cxnId="{79FA5A82-BE54-4B4C-9ECD-80F08CF6C0AD}">
      <dgm:prSet/>
      <dgm:spPr/>
      <dgm:t>
        <a:bodyPr/>
        <a:lstStyle/>
        <a:p>
          <a:endParaRPr lang="en-US"/>
        </a:p>
      </dgm:t>
    </dgm:pt>
    <dgm:pt modelId="{E0DCB2AB-C9FA-417E-A9E2-496BB3CB38EF}">
      <dgm:prSet phldrT="[Text]"/>
      <dgm:spPr/>
      <dgm:t>
        <a:bodyPr/>
        <a:lstStyle/>
        <a:p>
          <a:r>
            <a:rPr lang="id-ID" b="1" noProof="0" smtClean="0"/>
            <a:t>Gaya Kepemimpinan</a:t>
          </a:r>
          <a:endParaRPr lang="id-ID" b="1" noProof="0"/>
        </a:p>
      </dgm:t>
    </dgm:pt>
    <dgm:pt modelId="{C72B4B5B-B81C-41B7-9CB0-178012033DC6}" type="parTrans" cxnId="{33A9A621-528F-4698-8CD4-161E4C6969B1}">
      <dgm:prSet/>
      <dgm:spPr/>
      <dgm:t>
        <a:bodyPr/>
        <a:lstStyle/>
        <a:p>
          <a:endParaRPr lang="en-US"/>
        </a:p>
      </dgm:t>
    </dgm:pt>
    <dgm:pt modelId="{2A84521D-65EC-4CB5-B2DB-332B5A3332CF}" type="sibTrans" cxnId="{33A9A621-528F-4698-8CD4-161E4C6969B1}">
      <dgm:prSet/>
      <dgm:spPr/>
      <dgm:t>
        <a:bodyPr/>
        <a:lstStyle/>
        <a:p>
          <a:endParaRPr lang="en-US"/>
        </a:p>
      </dgm:t>
    </dgm:pt>
    <dgm:pt modelId="{B046B5FC-FCAC-49A2-97AA-814FE07413CC}">
      <dgm:prSet phldrT="[Text]" custT="1"/>
      <dgm:spPr/>
      <dgm:t>
        <a:bodyPr/>
        <a:lstStyle/>
        <a:p>
          <a:r>
            <a:rPr lang="id-ID" sz="1600" noProof="0" smtClean="0"/>
            <a:t>Norma perilaku yang digunakan oleh seseorang pada saat orang tersebut mencoba mempengaruhi perilaku orang lain seperti yang ia lihat (Thoha, 2013)</a:t>
          </a:r>
          <a:endParaRPr lang="id-ID" sz="1600" noProof="0"/>
        </a:p>
      </dgm:t>
    </dgm:pt>
    <dgm:pt modelId="{81C656C1-81B1-4156-BA40-357BA0ADA89E}" type="parTrans" cxnId="{494FEE23-B097-4EA4-9187-6B4781DC87D7}">
      <dgm:prSet/>
      <dgm:spPr/>
      <dgm:t>
        <a:bodyPr/>
        <a:lstStyle/>
        <a:p>
          <a:endParaRPr lang="en-US"/>
        </a:p>
      </dgm:t>
    </dgm:pt>
    <dgm:pt modelId="{A724B201-1FF7-4BDA-8B30-B1A2DB2F0747}" type="sibTrans" cxnId="{494FEE23-B097-4EA4-9187-6B4781DC87D7}">
      <dgm:prSet/>
      <dgm:spPr/>
      <dgm:t>
        <a:bodyPr/>
        <a:lstStyle/>
        <a:p>
          <a:endParaRPr lang="en-US"/>
        </a:p>
      </dgm:t>
    </dgm:pt>
    <dgm:pt modelId="{27BB7E82-A156-472D-AE15-7CA8FF875BA8}">
      <dgm:prSet phldrT="[Text]" custT="1"/>
      <dgm:spPr/>
      <dgm:t>
        <a:bodyPr/>
        <a:lstStyle/>
        <a:p>
          <a:r>
            <a:rPr lang="id-ID" sz="1600" noProof="0" smtClean="0"/>
            <a:t>Pola perilaku dan strategi yang disukai dan sering diterapkan oleh seorang pemimpin (Rivai, 2014</a:t>
          </a:r>
          <a:endParaRPr lang="id-ID" sz="1600" noProof="0"/>
        </a:p>
      </dgm:t>
    </dgm:pt>
    <dgm:pt modelId="{FAAB2859-405A-4DDB-ABC4-B4081D116F02}" type="parTrans" cxnId="{33088A32-BD25-46B9-962D-F8CA1EBA516E}">
      <dgm:prSet/>
      <dgm:spPr/>
      <dgm:t>
        <a:bodyPr/>
        <a:lstStyle/>
        <a:p>
          <a:endParaRPr lang="en-US"/>
        </a:p>
      </dgm:t>
    </dgm:pt>
    <dgm:pt modelId="{28C1E68D-B305-43BE-8080-DCCA743C7A00}" type="sibTrans" cxnId="{33088A32-BD25-46B9-962D-F8CA1EBA516E}">
      <dgm:prSet/>
      <dgm:spPr/>
      <dgm:t>
        <a:bodyPr/>
        <a:lstStyle/>
        <a:p>
          <a:endParaRPr lang="en-US"/>
        </a:p>
      </dgm:t>
    </dgm:pt>
    <dgm:pt modelId="{26D02FFD-1F05-4D8D-9527-E8ABE9F5A7B6}">
      <dgm:prSet phldrT="[Text]"/>
      <dgm:spPr/>
      <dgm:t>
        <a:bodyPr/>
        <a:lstStyle/>
        <a:p>
          <a:r>
            <a:rPr lang="id-ID" b="1" noProof="0" smtClean="0"/>
            <a:t>Kepuasan Karyawan</a:t>
          </a:r>
          <a:endParaRPr lang="id-ID" b="1" noProof="0"/>
        </a:p>
      </dgm:t>
    </dgm:pt>
    <dgm:pt modelId="{1A613124-3F8B-45C4-97E6-27AA07B59963}" type="parTrans" cxnId="{14EAEAF5-B0D9-49E3-BCE9-F8CEB59CCD28}">
      <dgm:prSet/>
      <dgm:spPr/>
      <dgm:t>
        <a:bodyPr/>
        <a:lstStyle/>
        <a:p>
          <a:endParaRPr lang="en-US"/>
        </a:p>
      </dgm:t>
    </dgm:pt>
    <dgm:pt modelId="{2B4B89A0-6D58-4E3A-A558-F69D2F234704}" type="sibTrans" cxnId="{14EAEAF5-B0D9-49E3-BCE9-F8CEB59CCD28}">
      <dgm:prSet/>
      <dgm:spPr/>
      <dgm:t>
        <a:bodyPr/>
        <a:lstStyle/>
        <a:p>
          <a:endParaRPr lang="en-US"/>
        </a:p>
      </dgm:t>
    </dgm:pt>
    <dgm:pt modelId="{7C42187F-D7FD-443C-984C-9184457F10B9}">
      <dgm:prSet phldrT="[Text]"/>
      <dgm:spPr/>
      <dgm:t>
        <a:bodyPr/>
        <a:lstStyle/>
        <a:p>
          <a:r>
            <a:rPr lang="id-ID" noProof="0" smtClean="0"/>
            <a:t>Cara individu merasakan pekerjannya yang dihasilkan dari sikap individu tersebut terhadap berbagai aspek yang terkandung dalam pekerjaan (Suwarno dan Priansa, 2011).</a:t>
          </a:r>
          <a:endParaRPr lang="id-ID" noProof="0"/>
        </a:p>
      </dgm:t>
    </dgm:pt>
    <dgm:pt modelId="{AF550624-C024-4F5B-BC58-3D4E22D26EE3}" type="parTrans" cxnId="{3E55AD96-7426-4F42-B8BA-64763AB21F6D}">
      <dgm:prSet/>
      <dgm:spPr/>
      <dgm:t>
        <a:bodyPr/>
        <a:lstStyle/>
        <a:p>
          <a:endParaRPr lang="en-US"/>
        </a:p>
      </dgm:t>
    </dgm:pt>
    <dgm:pt modelId="{6B950A98-3B13-48E9-841F-B2FFC5FC528D}" type="sibTrans" cxnId="{3E55AD96-7426-4F42-B8BA-64763AB21F6D}">
      <dgm:prSet/>
      <dgm:spPr/>
      <dgm:t>
        <a:bodyPr/>
        <a:lstStyle/>
        <a:p>
          <a:endParaRPr lang="en-US"/>
        </a:p>
      </dgm:t>
    </dgm:pt>
    <dgm:pt modelId="{B2CEFF9E-4671-4D32-A2D7-A3C74589CBA1}">
      <dgm:prSet phldrT="[Text]"/>
      <dgm:spPr/>
      <dgm:t>
        <a:bodyPr/>
        <a:lstStyle/>
        <a:p>
          <a:r>
            <a:rPr lang="id-ID" b="1" noProof="0" smtClean="0"/>
            <a:t>Kinerja Karyawan</a:t>
          </a:r>
          <a:endParaRPr lang="id-ID" b="1" noProof="0"/>
        </a:p>
      </dgm:t>
    </dgm:pt>
    <dgm:pt modelId="{CAF8C5F8-02CD-4F2A-B961-6755110EA943}" type="parTrans" cxnId="{A076B9E9-10BB-402F-9C27-F28C51878A73}">
      <dgm:prSet/>
      <dgm:spPr/>
      <dgm:t>
        <a:bodyPr/>
        <a:lstStyle/>
        <a:p>
          <a:endParaRPr lang="en-US"/>
        </a:p>
      </dgm:t>
    </dgm:pt>
    <dgm:pt modelId="{C7ED6DE9-B5D4-4A2E-B7EC-75E74C9016F9}" type="sibTrans" cxnId="{A076B9E9-10BB-402F-9C27-F28C51878A73}">
      <dgm:prSet/>
      <dgm:spPr/>
      <dgm:t>
        <a:bodyPr/>
        <a:lstStyle/>
        <a:p>
          <a:endParaRPr lang="en-US"/>
        </a:p>
      </dgm:t>
    </dgm:pt>
    <dgm:pt modelId="{7013D52F-885D-43A1-B08E-278FF7E628B2}">
      <dgm:prSet phldrT="[Text]"/>
      <dgm:spPr/>
      <dgm:t>
        <a:bodyPr/>
        <a:lstStyle/>
        <a:p>
          <a:r>
            <a:rPr lang="id-ID" noProof="0" smtClean="0"/>
            <a:t>Cara individu merasakan pekerjannya yang dihasilkan dari sikap individu tersebut terhadap berbagai aspek yang terkandung dalam pekerjaan (Suwarno dan Priansa, 2011).</a:t>
          </a:r>
          <a:endParaRPr lang="id-ID" noProof="0"/>
        </a:p>
      </dgm:t>
    </dgm:pt>
    <dgm:pt modelId="{CF424BFD-0013-4D62-B127-F63EAB5EC181}" type="parTrans" cxnId="{E86378DE-7ACB-4A0F-B1EA-4FA19281E40A}">
      <dgm:prSet/>
      <dgm:spPr/>
      <dgm:t>
        <a:bodyPr/>
        <a:lstStyle/>
        <a:p>
          <a:endParaRPr lang="en-US"/>
        </a:p>
      </dgm:t>
    </dgm:pt>
    <dgm:pt modelId="{78BCA28F-E565-45F5-B17B-B4BF16C4E3FD}" type="sibTrans" cxnId="{E86378DE-7ACB-4A0F-B1EA-4FA19281E40A}">
      <dgm:prSet/>
      <dgm:spPr/>
      <dgm:t>
        <a:bodyPr/>
        <a:lstStyle/>
        <a:p>
          <a:endParaRPr lang="en-US"/>
        </a:p>
      </dgm:t>
    </dgm:pt>
    <dgm:pt modelId="{2ABFB36A-B306-4A15-9836-CE14B82824B6}" type="pres">
      <dgm:prSet presAssocID="{1CDECB1F-0530-4B72-A131-42BF9553735C}" presName="Name0" presStyleCnt="0">
        <dgm:presLayoutVars>
          <dgm:dir/>
          <dgm:animLvl val="lvl"/>
          <dgm:resizeHandles val="exact"/>
        </dgm:presLayoutVars>
      </dgm:prSet>
      <dgm:spPr/>
      <dgm:t>
        <a:bodyPr/>
        <a:lstStyle/>
        <a:p>
          <a:endParaRPr lang="en-US"/>
        </a:p>
      </dgm:t>
    </dgm:pt>
    <dgm:pt modelId="{53E6A9E1-2270-49E9-8A80-D329173961A6}" type="pres">
      <dgm:prSet presAssocID="{CD4F8938-53FA-4E5E-88D8-5D3DE443C226}" presName="linNode" presStyleCnt="0"/>
      <dgm:spPr/>
    </dgm:pt>
    <dgm:pt modelId="{9FC3485F-35BE-460C-9508-1FA989E2C362}" type="pres">
      <dgm:prSet presAssocID="{CD4F8938-53FA-4E5E-88D8-5D3DE443C226}" presName="parentText" presStyleLbl="node1" presStyleIdx="0" presStyleCnt="4" custScaleX="58103" custScaleY="70784">
        <dgm:presLayoutVars>
          <dgm:chMax val="1"/>
          <dgm:bulletEnabled val="1"/>
        </dgm:presLayoutVars>
      </dgm:prSet>
      <dgm:spPr/>
      <dgm:t>
        <a:bodyPr/>
        <a:lstStyle/>
        <a:p>
          <a:endParaRPr lang="en-US"/>
        </a:p>
      </dgm:t>
    </dgm:pt>
    <dgm:pt modelId="{5D6BDC43-C83F-4474-A412-5D68D7BFD342}" type="pres">
      <dgm:prSet presAssocID="{CD4F8938-53FA-4E5E-88D8-5D3DE443C226}" presName="descendantText" presStyleLbl="alignAccFollowNode1" presStyleIdx="0" presStyleCnt="4">
        <dgm:presLayoutVars>
          <dgm:bulletEnabled val="1"/>
        </dgm:presLayoutVars>
      </dgm:prSet>
      <dgm:spPr/>
      <dgm:t>
        <a:bodyPr/>
        <a:lstStyle/>
        <a:p>
          <a:endParaRPr lang="en-US"/>
        </a:p>
      </dgm:t>
    </dgm:pt>
    <dgm:pt modelId="{B932503F-C949-456E-A428-C137D0669338}" type="pres">
      <dgm:prSet presAssocID="{72FD4F70-731C-4423-8CD3-350D732842CC}" presName="sp" presStyleCnt="0"/>
      <dgm:spPr/>
    </dgm:pt>
    <dgm:pt modelId="{3262BE2F-79F5-45F8-89FB-290F20B1E87B}" type="pres">
      <dgm:prSet presAssocID="{E0DCB2AB-C9FA-417E-A9E2-496BB3CB38EF}" presName="linNode" presStyleCnt="0"/>
      <dgm:spPr/>
    </dgm:pt>
    <dgm:pt modelId="{1F944EBB-E477-4C4F-9C1D-49BA93A6665D}" type="pres">
      <dgm:prSet presAssocID="{E0DCB2AB-C9FA-417E-A9E2-496BB3CB38EF}" presName="parentText" presStyleLbl="node1" presStyleIdx="1" presStyleCnt="4" custScaleX="57344" custScaleY="78238">
        <dgm:presLayoutVars>
          <dgm:chMax val="1"/>
          <dgm:bulletEnabled val="1"/>
        </dgm:presLayoutVars>
      </dgm:prSet>
      <dgm:spPr/>
      <dgm:t>
        <a:bodyPr/>
        <a:lstStyle/>
        <a:p>
          <a:endParaRPr lang="en-US"/>
        </a:p>
      </dgm:t>
    </dgm:pt>
    <dgm:pt modelId="{467B3C7D-A923-404F-8B51-CE44F0D93AF2}" type="pres">
      <dgm:prSet presAssocID="{E0DCB2AB-C9FA-417E-A9E2-496BB3CB38EF}" presName="descendantText" presStyleLbl="alignAccFollowNode1" presStyleIdx="1" presStyleCnt="4" custLinFactNeighborX="376" custLinFactNeighborY="3540">
        <dgm:presLayoutVars>
          <dgm:bulletEnabled val="1"/>
        </dgm:presLayoutVars>
      </dgm:prSet>
      <dgm:spPr/>
      <dgm:t>
        <a:bodyPr/>
        <a:lstStyle/>
        <a:p>
          <a:endParaRPr lang="en-US"/>
        </a:p>
      </dgm:t>
    </dgm:pt>
    <dgm:pt modelId="{5098B129-832B-4171-84C2-B2AD70322A2F}" type="pres">
      <dgm:prSet presAssocID="{2A84521D-65EC-4CB5-B2DB-332B5A3332CF}" presName="sp" presStyleCnt="0"/>
      <dgm:spPr/>
    </dgm:pt>
    <dgm:pt modelId="{56AA55C2-D765-4D25-9528-80479E6F406D}" type="pres">
      <dgm:prSet presAssocID="{26D02FFD-1F05-4D8D-9527-E8ABE9F5A7B6}" presName="linNode" presStyleCnt="0"/>
      <dgm:spPr/>
    </dgm:pt>
    <dgm:pt modelId="{079971E6-F81A-4B56-A79D-C69E6963F37A}" type="pres">
      <dgm:prSet presAssocID="{26D02FFD-1F05-4D8D-9527-E8ABE9F5A7B6}" presName="parentText" presStyleLbl="node1" presStyleIdx="2" presStyleCnt="4" custScaleX="57104" custScaleY="70520">
        <dgm:presLayoutVars>
          <dgm:chMax val="1"/>
          <dgm:bulletEnabled val="1"/>
        </dgm:presLayoutVars>
      </dgm:prSet>
      <dgm:spPr/>
      <dgm:t>
        <a:bodyPr/>
        <a:lstStyle/>
        <a:p>
          <a:endParaRPr lang="en-US"/>
        </a:p>
      </dgm:t>
    </dgm:pt>
    <dgm:pt modelId="{DF2EAA44-CFC6-4CA9-BAD4-696285A7F478}" type="pres">
      <dgm:prSet presAssocID="{26D02FFD-1F05-4D8D-9527-E8ABE9F5A7B6}" presName="descendantText" presStyleLbl="alignAccFollowNode1" presStyleIdx="2" presStyleCnt="4">
        <dgm:presLayoutVars>
          <dgm:bulletEnabled val="1"/>
        </dgm:presLayoutVars>
      </dgm:prSet>
      <dgm:spPr/>
      <dgm:t>
        <a:bodyPr/>
        <a:lstStyle/>
        <a:p>
          <a:endParaRPr lang="en-US"/>
        </a:p>
      </dgm:t>
    </dgm:pt>
    <dgm:pt modelId="{39D53594-FB65-4C6D-905E-B00C52D87AF5}" type="pres">
      <dgm:prSet presAssocID="{2B4B89A0-6D58-4E3A-A558-F69D2F234704}" presName="sp" presStyleCnt="0"/>
      <dgm:spPr/>
    </dgm:pt>
    <dgm:pt modelId="{AF695715-802D-4248-AA37-A9E690B830FB}" type="pres">
      <dgm:prSet presAssocID="{B2CEFF9E-4671-4D32-A2D7-A3C74589CBA1}" presName="linNode" presStyleCnt="0"/>
      <dgm:spPr/>
    </dgm:pt>
    <dgm:pt modelId="{1F349075-075C-4CB2-B228-796BF662F7D9}" type="pres">
      <dgm:prSet presAssocID="{B2CEFF9E-4671-4D32-A2D7-A3C74589CBA1}" presName="parentText" presStyleLbl="node1" presStyleIdx="3" presStyleCnt="4" custScaleX="58736" custScaleY="75076">
        <dgm:presLayoutVars>
          <dgm:chMax val="1"/>
          <dgm:bulletEnabled val="1"/>
        </dgm:presLayoutVars>
      </dgm:prSet>
      <dgm:spPr/>
      <dgm:t>
        <a:bodyPr/>
        <a:lstStyle/>
        <a:p>
          <a:endParaRPr lang="en-US"/>
        </a:p>
      </dgm:t>
    </dgm:pt>
    <dgm:pt modelId="{7A66B770-C19E-44DA-990E-08DF6655E18E}" type="pres">
      <dgm:prSet presAssocID="{B2CEFF9E-4671-4D32-A2D7-A3C74589CBA1}" presName="descendantText" presStyleLbl="alignAccFollowNode1" presStyleIdx="3" presStyleCnt="4" custLinFactNeighborX="-1518" custLinFactNeighborY="-1207">
        <dgm:presLayoutVars>
          <dgm:bulletEnabled val="1"/>
        </dgm:presLayoutVars>
      </dgm:prSet>
      <dgm:spPr/>
      <dgm:t>
        <a:bodyPr/>
        <a:lstStyle/>
        <a:p>
          <a:endParaRPr lang="en-US"/>
        </a:p>
      </dgm:t>
    </dgm:pt>
  </dgm:ptLst>
  <dgm:cxnLst>
    <dgm:cxn modelId="{E86378DE-7ACB-4A0F-B1EA-4FA19281E40A}" srcId="{26D02FFD-1F05-4D8D-9527-E8ABE9F5A7B6}" destId="{7013D52F-885D-43A1-B08E-278FF7E628B2}" srcOrd="0" destOrd="0" parTransId="{CF424BFD-0013-4D62-B127-F63EAB5EC181}" sibTransId="{78BCA28F-E565-45F5-B17B-B4BF16C4E3FD}"/>
    <dgm:cxn modelId="{31409CC5-2812-4451-B0E7-D27F2EBD6204}" type="presOf" srcId="{106D803A-EB2D-48CB-84B0-6D9BE35144AA}" destId="{5D6BDC43-C83F-4474-A412-5D68D7BFD342}" srcOrd="0" destOrd="0" presId="urn:microsoft.com/office/officeart/2005/8/layout/vList5"/>
    <dgm:cxn modelId="{F4CD1024-E83E-4722-8D9C-9E9E4567575A}" type="presOf" srcId="{ADBC8A0C-0CEF-4216-BBEE-10B5910A43BD}" destId="{5D6BDC43-C83F-4474-A412-5D68D7BFD342}" srcOrd="0" destOrd="1" presId="urn:microsoft.com/office/officeart/2005/8/layout/vList5"/>
    <dgm:cxn modelId="{E27B588C-4B08-4B0A-8ABC-EECEB53A3709}" type="presOf" srcId="{7013D52F-885D-43A1-B08E-278FF7E628B2}" destId="{DF2EAA44-CFC6-4CA9-BAD4-696285A7F478}" srcOrd="0" destOrd="0" presId="urn:microsoft.com/office/officeart/2005/8/layout/vList5"/>
    <dgm:cxn modelId="{AACD9E6B-B759-4437-9FB8-F0966762BC7B}" type="presOf" srcId="{CD4F8938-53FA-4E5E-88D8-5D3DE443C226}" destId="{9FC3485F-35BE-460C-9508-1FA989E2C362}" srcOrd="0" destOrd="0" presId="urn:microsoft.com/office/officeart/2005/8/layout/vList5"/>
    <dgm:cxn modelId="{33A9A621-528F-4698-8CD4-161E4C6969B1}" srcId="{1CDECB1F-0530-4B72-A131-42BF9553735C}" destId="{E0DCB2AB-C9FA-417E-A9E2-496BB3CB38EF}" srcOrd="1" destOrd="0" parTransId="{C72B4B5B-B81C-41B7-9CB0-178012033DC6}" sibTransId="{2A84521D-65EC-4CB5-B2DB-332B5A3332CF}"/>
    <dgm:cxn modelId="{33088A32-BD25-46B9-962D-F8CA1EBA516E}" srcId="{E0DCB2AB-C9FA-417E-A9E2-496BB3CB38EF}" destId="{27BB7E82-A156-472D-AE15-7CA8FF875BA8}" srcOrd="1" destOrd="0" parTransId="{FAAB2859-405A-4DDB-ABC4-B4081D116F02}" sibTransId="{28C1E68D-B305-43BE-8080-DCCA743C7A00}"/>
    <dgm:cxn modelId="{AE772B07-FE95-4C58-B882-730CD5922CCD}" type="presOf" srcId="{26D02FFD-1F05-4D8D-9527-E8ABE9F5A7B6}" destId="{079971E6-F81A-4B56-A79D-C69E6963F37A}" srcOrd="0" destOrd="0" presId="urn:microsoft.com/office/officeart/2005/8/layout/vList5"/>
    <dgm:cxn modelId="{14EAEAF5-B0D9-49E3-BCE9-F8CEB59CCD28}" srcId="{1CDECB1F-0530-4B72-A131-42BF9553735C}" destId="{26D02FFD-1F05-4D8D-9527-E8ABE9F5A7B6}" srcOrd="2" destOrd="0" parTransId="{1A613124-3F8B-45C4-97E6-27AA07B59963}" sibTransId="{2B4B89A0-6D58-4E3A-A558-F69D2F234704}"/>
    <dgm:cxn modelId="{A076B9E9-10BB-402F-9C27-F28C51878A73}" srcId="{1CDECB1F-0530-4B72-A131-42BF9553735C}" destId="{B2CEFF9E-4671-4D32-A2D7-A3C74589CBA1}" srcOrd="3" destOrd="0" parTransId="{CAF8C5F8-02CD-4F2A-B961-6755110EA943}" sibTransId="{C7ED6DE9-B5D4-4A2E-B7EC-75E74C9016F9}"/>
    <dgm:cxn modelId="{3E55AD96-7426-4F42-B8BA-64763AB21F6D}" srcId="{B2CEFF9E-4671-4D32-A2D7-A3C74589CBA1}" destId="{7C42187F-D7FD-443C-984C-9184457F10B9}" srcOrd="0" destOrd="0" parTransId="{AF550624-C024-4F5B-BC58-3D4E22D26EE3}" sibTransId="{6B950A98-3B13-48E9-841F-B2FFC5FC528D}"/>
    <dgm:cxn modelId="{7D1065C0-69EF-42C4-A19E-FF918E98C5E9}" type="presOf" srcId="{7C42187F-D7FD-443C-984C-9184457F10B9}" destId="{7A66B770-C19E-44DA-990E-08DF6655E18E}" srcOrd="0" destOrd="0" presId="urn:microsoft.com/office/officeart/2005/8/layout/vList5"/>
    <dgm:cxn modelId="{C579333B-FD78-4D81-8A3E-949E53173831}" type="presOf" srcId="{B046B5FC-FCAC-49A2-97AA-814FE07413CC}" destId="{467B3C7D-A923-404F-8B51-CE44F0D93AF2}" srcOrd="0" destOrd="0" presId="urn:microsoft.com/office/officeart/2005/8/layout/vList5"/>
    <dgm:cxn modelId="{188B24F2-4EC2-4268-8D3C-80F45D7FB850}" type="presOf" srcId="{E0DCB2AB-C9FA-417E-A9E2-496BB3CB38EF}" destId="{1F944EBB-E477-4C4F-9C1D-49BA93A6665D}" srcOrd="0" destOrd="0" presId="urn:microsoft.com/office/officeart/2005/8/layout/vList5"/>
    <dgm:cxn modelId="{09BFD5CE-43B9-45AC-BD58-C65986554469}" type="presOf" srcId="{B2CEFF9E-4671-4D32-A2D7-A3C74589CBA1}" destId="{1F349075-075C-4CB2-B228-796BF662F7D9}" srcOrd="0" destOrd="0" presId="urn:microsoft.com/office/officeart/2005/8/layout/vList5"/>
    <dgm:cxn modelId="{1E6C02C9-5C4C-45B7-B9BD-1F43E59549F2}" srcId="{1CDECB1F-0530-4B72-A131-42BF9553735C}" destId="{CD4F8938-53FA-4E5E-88D8-5D3DE443C226}" srcOrd="0" destOrd="0" parTransId="{44B0D88C-373B-42AE-898C-EC353ABB00BA}" sibTransId="{72FD4F70-731C-4423-8CD3-350D732842CC}"/>
    <dgm:cxn modelId="{9FC47012-8428-4BE5-A15E-4215306DEAB9}" srcId="{CD4F8938-53FA-4E5E-88D8-5D3DE443C226}" destId="{106D803A-EB2D-48CB-84B0-6D9BE35144AA}" srcOrd="0" destOrd="0" parTransId="{43DAEE12-B508-444E-8691-F4A6182FDFBD}" sibTransId="{A44557D0-F694-406D-A507-FC66BEF58FDD}"/>
    <dgm:cxn modelId="{494FEE23-B097-4EA4-9187-6B4781DC87D7}" srcId="{E0DCB2AB-C9FA-417E-A9E2-496BB3CB38EF}" destId="{B046B5FC-FCAC-49A2-97AA-814FE07413CC}" srcOrd="0" destOrd="0" parTransId="{81C656C1-81B1-4156-BA40-357BA0ADA89E}" sibTransId="{A724B201-1FF7-4BDA-8B30-B1A2DB2F0747}"/>
    <dgm:cxn modelId="{8C4248D0-54A0-4A2C-8C72-6975CBE2FC0D}" type="presOf" srcId="{27BB7E82-A156-472D-AE15-7CA8FF875BA8}" destId="{467B3C7D-A923-404F-8B51-CE44F0D93AF2}" srcOrd="0" destOrd="1" presId="urn:microsoft.com/office/officeart/2005/8/layout/vList5"/>
    <dgm:cxn modelId="{0673C044-9E0C-4AF0-9F73-D4235B308AE4}" type="presOf" srcId="{1CDECB1F-0530-4B72-A131-42BF9553735C}" destId="{2ABFB36A-B306-4A15-9836-CE14B82824B6}" srcOrd="0" destOrd="0" presId="urn:microsoft.com/office/officeart/2005/8/layout/vList5"/>
    <dgm:cxn modelId="{79FA5A82-BE54-4B4C-9ECD-80F08CF6C0AD}" srcId="{CD4F8938-53FA-4E5E-88D8-5D3DE443C226}" destId="{ADBC8A0C-0CEF-4216-BBEE-10B5910A43BD}" srcOrd="1" destOrd="0" parTransId="{2D35E9B8-CA33-4897-B066-641D5DD004BF}" sibTransId="{A57A450E-8FCE-410D-9B92-E2F77F7B17A7}"/>
    <dgm:cxn modelId="{98E4E86F-AFA3-4D25-AE37-79EAA0F1F936}" type="presParOf" srcId="{2ABFB36A-B306-4A15-9836-CE14B82824B6}" destId="{53E6A9E1-2270-49E9-8A80-D329173961A6}" srcOrd="0" destOrd="0" presId="urn:microsoft.com/office/officeart/2005/8/layout/vList5"/>
    <dgm:cxn modelId="{1247E402-E3A0-4286-8373-997DF2AA5F7A}" type="presParOf" srcId="{53E6A9E1-2270-49E9-8A80-D329173961A6}" destId="{9FC3485F-35BE-460C-9508-1FA989E2C362}" srcOrd="0" destOrd="0" presId="urn:microsoft.com/office/officeart/2005/8/layout/vList5"/>
    <dgm:cxn modelId="{D3FEA0F5-286B-4F62-8D76-B935A8299A3B}" type="presParOf" srcId="{53E6A9E1-2270-49E9-8A80-D329173961A6}" destId="{5D6BDC43-C83F-4474-A412-5D68D7BFD342}" srcOrd="1" destOrd="0" presId="urn:microsoft.com/office/officeart/2005/8/layout/vList5"/>
    <dgm:cxn modelId="{871FEA64-0A76-43FC-806B-E85714DE46B9}" type="presParOf" srcId="{2ABFB36A-B306-4A15-9836-CE14B82824B6}" destId="{B932503F-C949-456E-A428-C137D0669338}" srcOrd="1" destOrd="0" presId="urn:microsoft.com/office/officeart/2005/8/layout/vList5"/>
    <dgm:cxn modelId="{D1C9784F-4341-4794-815A-5BCAC9B2E38C}" type="presParOf" srcId="{2ABFB36A-B306-4A15-9836-CE14B82824B6}" destId="{3262BE2F-79F5-45F8-89FB-290F20B1E87B}" srcOrd="2" destOrd="0" presId="urn:microsoft.com/office/officeart/2005/8/layout/vList5"/>
    <dgm:cxn modelId="{6E85A4F2-C781-483E-BF3D-7D7131162762}" type="presParOf" srcId="{3262BE2F-79F5-45F8-89FB-290F20B1E87B}" destId="{1F944EBB-E477-4C4F-9C1D-49BA93A6665D}" srcOrd="0" destOrd="0" presId="urn:microsoft.com/office/officeart/2005/8/layout/vList5"/>
    <dgm:cxn modelId="{5542D770-E070-4CDD-AAAB-92FC6C5B9D4B}" type="presParOf" srcId="{3262BE2F-79F5-45F8-89FB-290F20B1E87B}" destId="{467B3C7D-A923-404F-8B51-CE44F0D93AF2}" srcOrd="1" destOrd="0" presId="urn:microsoft.com/office/officeart/2005/8/layout/vList5"/>
    <dgm:cxn modelId="{3F76DEEF-0991-48A8-940D-8103CDDDCC34}" type="presParOf" srcId="{2ABFB36A-B306-4A15-9836-CE14B82824B6}" destId="{5098B129-832B-4171-84C2-B2AD70322A2F}" srcOrd="3" destOrd="0" presId="urn:microsoft.com/office/officeart/2005/8/layout/vList5"/>
    <dgm:cxn modelId="{70BA1BA9-A632-457A-B686-4DFE79F1726F}" type="presParOf" srcId="{2ABFB36A-B306-4A15-9836-CE14B82824B6}" destId="{56AA55C2-D765-4D25-9528-80479E6F406D}" srcOrd="4" destOrd="0" presId="urn:microsoft.com/office/officeart/2005/8/layout/vList5"/>
    <dgm:cxn modelId="{6D94883F-744B-411C-9A31-B0145C746ADE}" type="presParOf" srcId="{56AA55C2-D765-4D25-9528-80479E6F406D}" destId="{079971E6-F81A-4B56-A79D-C69E6963F37A}" srcOrd="0" destOrd="0" presId="urn:microsoft.com/office/officeart/2005/8/layout/vList5"/>
    <dgm:cxn modelId="{010155BE-2D1C-432E-836C-22507F5C46D8}" type="presParOf" srcId="{56AA55C2-D765-4D25-9528-80479E6F406D}" destId="{DF2EAA44-CFC6-4CA9-BAD4-696285A7F478}" srcOrd="1" destOrd="0" presId="urn:microsoft.com/office/officeart/2005/8/layout/vList5"/>
    <dgm:cxn modelId="{DA947128-2BC7-42CA-85A0-DAFB6B8C7A6D}" type="presParOf" srcId="{2ABFB36A-B306-4A15-9836-CE14B82824B6}" destId="{39D53594-FB65-4C6D-905E-B00C52D87AF5}" srcOrd="5" destOrd="0" presId="urn:microsoft.com/office/officeart/2005/8/layout/vList5"/>
    <dgm:cxn modelId="{B1998DC1-6206-4C1E-9E25-B8CC2BD96C17}" type="presParOf" srcId="{2ABFB36A-B306-4A15-9836-CE14B82824B6}" destId="{AF695715-802D-4248-AA37-A9E690B830FB}" srcOrd="6" destOrd="0" presId="urn:microsoft.com/office/officeart/2005/8/layout/vList5"/>
    <dgm:cxn modelId="{5DCEE590-552F-4FBA-A07B-523E76357DAF}" type="presParOf" srcId="{AF695715-802D-4248-AA37-A9E690B830FB}" destId="{1F349075-075C-4CB2-B228-796BF662F7D9}" srcOrd="0" destOrd="0" presId="urn:microsoft.com/office/officeart/2005/8/layout/vList5"/>
    <dgm:cxn modelId="{3C2EF571-CAC3-4AAB-BBBD-C47C17FF6FF3}" type="presParOf" srcId="{AF695715-802D-4248-AA37-A9E690B830FB}" destId="{7A66B770-C19E-44DA-990E-08DF6655E18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BDC43-C83F-4474-A412-5D68D7BFD342}">
      <dsp:nvSpPr>
        <dsp:cNvPr id="0" name=""/>
        <dsp:cNvSpPr/>
      </dsp:nvSpPr>
      <dsp:spPr>
        <a:xfrm rot="5400000">
          <a:off x="6311140" y="-3038535"/>
          <a:ext cx="1305686" cy="738582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id-ID" sz="1700" kern="1200" noProof="0" smtClean="0"/>
            <a:t>Sistem makna bersama yang diselenggarakan oleh anggota yang membedakan satu organisasi dengan organisasi lain (Robbins dan Judge, 2011). </a:t>
          </a:r>
          <a:endParaRPr lang="id-ID" sz="1700" kern="1200" noProof="0"/>
        </a:p>
        <a:p>
          <a:pPr marL="171450" lvl="1" indent="-171450" algn="l" defTabSz="755650">
            <a:lnSpc>
              <a:spcPct val="90000"/>
            </a:lnSpc>
            <a:spcBef>
              <a:spcPct val="0"/>
            </a:spcBef>
            <a:spcAft>
              <a:spcPct val="15000"/>
            </a:spcAft>
            <a:buChar char="••"/>
          </a:pPr>
          <a:r>
            <a:rPr lang="id-ID" sz="1700" kern="1200" noProof="0" smtClean="0"/>
            <a:t>Perangkat dalam budaya organisasi: </a:t>
          </a:r>
          <a:r>
            <a:rPr lang="id-ID" sz="1700" i="1" kern="1200" noProof="0" smtClean="0"/>
            <a:t>velues, beliefs</a:t>
          </a:r>
          <a:r>
            <a:rPr lang="id-ID" sz="1700" kern="1200" noProof="0" smtClean="0"/>
            <a:t> , </a:t>
          </a:r>
          <a:r>
            <a:rPr lang="id-ID" sz="1700" i="1" kern="1200" noProof="0" smtClean="0"/>
            <a:t>assumtions</a:t>
          </a:r>
          <a:r>
            <a:rPr lang="id-ID" sz="1700" kern="1200" noProof="0" smtClean="0"/>
            <a:t>, atau norma yg disepakati dan diikuti oleh para anggota suatu organisasi (Sutrisno, 2010). </a:t>
          </a:r>
          <a:endParaRPr lang="id-ID" sz="1700" kern="1200" noProof="0"/>
        </a:p>
      </dsp:txBody>
      <dsp:txXfrm rot="-5400000">
        <a:off x="3271069" y="65274"/>
        <a:ext cx="7322091" cy="1178210"/>
      </dsp:txXfrm>
    </dsp:sp>
    <dsp:sp modelId="{9FC3485F-35BE-460C-9508-1FA989E2C362}">
      <dsp:nvSpPr>
        <dsp:cNvPr id="0" name=""/>
        <dsp:cNvSpPr/>
      </dsp:nvSpPr>
      <dsp:spPr>
        <a:xfrm>
          <a:off x="857162" y="76743"/>
          <a:ext cx="2413906" cy="11552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d-ID" sz="2400" b="1" kern="1200" noProof="0" smtClean="0"/>
            <a:t>Budaya Organisasi</a:t>
          </a:r>
          <a:endParaRPr lang="id-ID" sz="2400" b="1" kern="1200" noProof="0"/>
        </a:p>
      </dsp:txBody>
      <dsp:txXfrm>
        <a:off x="913558" y="133139"/>
        <a:ext cx="2301114" cy="1042479"/>
      </dsp:txXfrm>
    </dsp:sp>
    <dsp:sp modelId="{467B3C7D-A923-404F-8B51-CE44F0D93AF2}">
      <dsp:nvSpPr>
        <dsp:cNvPr id="0" name=""/>
        <dsp:cNvSpPr/>
      </dsp:nvSpPr>
      <dsp:spPr>
        <a:xfrm rot="5400000">
          <a:off x="6295228" y="-1605022"/>
          <a:ext cx="1305686" cy="738582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11200">
            <a:lnSpc>
              <a:spcPct val="90000"/>
            </a:lnSpc>
            <a:spcBef>
              <a:spcPct val="0"/>
            </a:spcBef>
            <a:spcAft>
              <a:spcPct val="15000"/>
            </a:spcAft>
            <a:buChar char="••"/>
          </a:pPr>
          <a:r>
            <a:rPr lang="id-ID" sz="1600" kern="1200" noProof="0" smtClean="0"/>
            <a:t>Norma perilaku yang digunakan oleh seseorang pada saat orang tersebut mencoba mempengaruhi perilaku orang lain seperti yang ia lihat (Thoha, 2013)</a:t>
          </a:r>
          <a:endParaRPr lang="id-ID" sz="1600" kern="1200" noProof="0"/>
        </a:p>
        <a:p>
          <a:pPr marL="171450" lvl="1" indent="-171450" algn="l" defTabSz="711200">
            <a:lnSpc>
              <a:spcPct val="90000"/>
            </a:lnSpc>
            <a:spcBef>
              <a:spcPct val="0"/>
            </a:spcBef>
            <a:spcAft>
              <a:spcPct val="15000"/>
            </a:spcAft>
            <a:buChar char="••"/>
          </a:pPr>
          <a:r>
            <a:rPr lang="id-ID" sz="1600" kern="1200" noProof="0" smtClean="0"/>
            <a:t>Pola perilaku dan strategi yang disukai dan sering diterapkan oleh seorang pemimpin (Rivai, 2014</a:t>
          </a:r>
          <a:endParaRPr lang="id-ID" sz="1600" kern="1200" noProof="0"/>
        </a:p>
      </dsp:txBody>
      <dsp:txXfrm rot="-5400000">
        <a:off x="3255157" y="1498787"/>
        <a:ext cx="7322091" cy="1178210"/>
      </dsp:txXfrm>
    </dsp:sp>
    <dsp:sp modelId="{1F944EBB-E477-4C4F-9C1D-49BA93A6665D}">
      <dsp:nvSpPr>
        <dsp:cNvPr id="0" name=""/>
        <dsp:cNvSpPr/>
      </dsp:nvSpPr>
      <dsp:spPr>
        <a:xfrm>
          <a:off x="857162" y="1403206"/>
          <a:ext cx="2382373" cy="12769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d-ID" sz="2400" b="1" kern="1200" noProof="0" smtClean="0"/>
            <a:t>Gaya Kepemimpinan</a:t>
          </a:r>
          <a:endParaRPr lang="id-ID" sz="2400" b="1" kern="1200" noProof="0"/>
        </a:p>
      </dsp:txBody>
      <dsp:txXfrm>
        <a:off x="919496" y="1465540"/>
        <a:ext cx="2257705" cy="1152260"/>
      </dsp:txXfrm>
    </dsp:sp>
    <dsp:sp modelId="{DF2EAA44-CFC6-4CA9-BAD4-696285A7F478}">
      <dsp:nvSpPr>
        <dsp:cNvPr id="0" name=""/>
        <dsp:cNvSpPr/>
      </dsp:nvSpPr>
      <dsp:spPr>
        <a:xfrm rot="5400000">
          <a:off x="6269636" y="-263951"/>
          <a:ext cx="1305686" cy="738582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id-ID" sz="1700" kern="1200" noProof="0" smtClean="0"/>
            <a:t>Cara individu merasakan pekerjannya yang dihasilkan dari sikap individu tersebut terhadap berbagai aspek yang terkandung dalam pekerjaan (Suwarno dan Priansa, 2011).</a:t>
          </a:r>
          <a:endParaRPr lang="id-ID" sz="1700" kern="1200" noProof="0"/>
        </a:p>
      </dsp:txBody>
      <dsp:txXfrm rot="-5400000">
        <a:off x="3229565" y="2839858"/>
        <a:ext cx="7322091" cy="1178210"/>
      </dsp:txXfrm>
    </dsp:sp>
    <dsp:sp modelId="{079971E6-F81A-4B56-A79D-C69E6963F37A}">
      <dsp:nvSpPr>
        <dsp:cNvPr id="0" name=""/>
        <dsp:cNvSpPr/>
      </dsp:nvSpPr>
      <dsp:spPr>
        <a:xfrm>
          <a:off x="857162" y="2853481"/>
          <a:ext cx="2372402" cy="11509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d-ID" sz="2400" b="1" kern="1200" noProof="0" smtClean="0"/>
            <a:t>Kepuasan Karyawan</a:t>
          </a:r>
          <a:endParaRPr lang="id-ID" sz="2400" b="1" kern="1200" noProof="0"/>
        </a:p>
      </dsp:txBody>
      <dsp:txXfrm>
        <a:off x="913347" y="2909666"/>
        <a:ext cx="2260032" cy="1038592"/>
      </dsp:txXfrm>
    </dsp:sp>
    <dsp:sp modelId="{7A66B770-C19E-44DA-990E-08DF6655E18E}">
      <dsp:nvSpPr>
        <dsp:cNvPr id="0" name=""/>
        <dsp:cNvSpPr/>
      </dsp:nvSpPr>
      <dsp:spPr>
        <a:xfrm rot="5400000">
          <a:off x="6274372" y="1107580"/>
          <a:ext cx="1305686" cy="738582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id-ID" sz="1700" kern="1200" noProof="0" smtClean="0"/>
            <a:t>Cara individu merasakan pekerjannya yang dihasilkan dari sikap individu tersebut terhadap berbagai aspek yang terkandung dalam pekerjaan (Suwarno dan Priansa, 2011).</a:t>
          </a:r>
          <a:endParaRPr lang="id-ID" sz="1700" kern="1200" noProof="0"/>
        </a:p>
      </dsp:txBody>
      <dsp:txXfrm rot="-5400000">
        <a:off x="3234301" y="4211389"/>
        <a:ext cx="7322091" cy="1178210"/>
      </dsp:txXfrm>
    </dsp:sp>
    <dsp:sp modelId="{1F349075-075C-4CB2-B228-796BF662F7D9}">
      <dsp:nvSpPr>
        <dsp:cNvPr id="0" name=""/>
        <dsp:cNvSpPr/>
      </dsp:nvSpPr>
      <dsp:spPr>
        <a:xfrm>
          <a:off x="857162" y="4203594"/>
          <a:ext cx="2440204" cy="12253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d-ID" sz="2400" b="1" kern="1200" noProof="0" smtClean="0"/>
            <a:t>Kinerja Karyawan</a:t>
          </a:r>
          <a:endParaRPr lang="id-ID" sz="2400" b="1" kern="1200" noProof="0"/>
        </a:p>
      </dsp:txBody>
      <dsp:txXfrm>
        <a:off x="916977" y="4263409"/>
        <a:ext cx="2320574" cy="110569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E68461-7749-48D7-B37D-66190C072EC4}" type="datetimeFigureOut">
              <a:rPr lang="en-US" smtClean="0"/>
              <a:pPr/>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565F4-547C-4091-AF0A-2ED77C7F646C}" type="slidenum">
              <a:rPr lang="en-US" smtClean="0"/>
              <a:pPr/>
              <a:t>‹#›</a:t>
            </a:fld>
            <a:endParaRPr lang="en-US"/>
          </a:p>
        </p:txBody>
      </p:sp>
    </p:spTree>
    <p:extLst>
      <p:ext uri="{BB962C8B-B14F-4D97-AF65-F5344CB8AC3E}">
        <p14:creationId xmlns:p14="http://schemas.microsoft.com/office/powerpoint/2010/main" val="219607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68461-7749-48D7-B37D-66190C072EC4}" type="datetimeFigureOut">
              <a:rPr lang="en-US" smtClean="0"/>
              <a:pPr/>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565F4-547C-4091-AF0A-2ED77C7F646C}" type="slidenum">
              <a:rPr lang="en-US" smtClean="0"/>
              <a:pPr/>
              <a:t>‹#›</a:t>
            </a:fld>
            <a:endParaRPr lang="en-US"/>
          </a:p>
        </p:txBody>
      </p:sp>
    </p:spTree>
    <p:extLst>
      <p:ext uri="{BB962C8B-B14F-4D97-AF65-F5344CB8AC3E}">
        <p14:creationId xmlns:p14="http://schemas.microsoft.com/office/powerpoint/2010/main" val="938338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68461-7749-48D7-B37D-66190C072EC4}" type="datetimeFigureOut">
              <a:rPr lang="en-US" smtClean="0"/>
              <a:pPr/>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565F4-547C-4091-AF0A-2ED77C7F646C}" type="slidenum">
              <a:rPr lang="en-US" smtClean="0"/>
              <a:pPr/>
              <a:t>‹#›</a:t>
            </a:fld>
            <a:endParaRPr lang="en-US"/>
          </a:p>
        </p:txBody>
      </p:sp>
    </p:spTree>
    <p:extLst>
      <p:ext uri="{BB962C8B-B14F-4D97-AF65-F5344CB8AC3E}">
        <p14:creationId xmlns:p14="http://schemas.microsoft.com/office/powerpoint/2010/main" val="1875510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68461-7749-48D7-B37D-66190C072EC4}" type="datetimeFigureOut">
              <a:rPr lang="en-US" smtClean="0"/>
              <a:pPr/>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565F4-547C-4091-AF0A-2ED77C7F646C}" type="slidenum">
              <a:rPr lang="en-US" smtClean="0"/>
              <a:pPr/>
              <a:t>‹#›</a:t>
            </a:fld>
            <a:endParaRPr lang="en-US"/>
          </a:p>
        </p:txBody>
      </p:sp>
    </p:spTree>
    <p:extLst>
      <p:ext uri="{BB962C8B-B14F-4D97-AF65-F5344CB8AC3E}">
        <p14:creationId xmlns:p14="http://schemas.microsoft.com/office/powerpoint/2010/main" val="403333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68461-7749-48D7-B37D-66190C072EC4}" type="datetimeFigureOut">
              <a:rPr lang="en-US" smtClean="0"/>
              <a:pPr/>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565F4-547C-4091-AF0A-2ED77C7F646C}" type="slidenum">
              <a:rPr lang="en-US" smtClean="0"/>
              <a:pPr/>
              <a:t>‹#›</a:t>
            </a:fld>
            <a:endParaRPr lang="en-US"/>
          </a:p>
        </p:txBody>
      </p:sp>
    </p:spTree>
    <p:extLst>
      <p:ext uri="{BB962C8B-B14F-4D97-AF65-F5344CB8AC3E}">
        <p14:creationId xmlns:p14="http://schemas.microsoft.com/office/powerpoint/2010/main" val="37628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68461-7749-48D7-B37D-66190C072EC4}" type="datetimeFigureOut">
              <a:rPr lang="en-US" smtClean="0"/>
              <a:pPr/>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565F4-547C-4091-AF0A-2ED77C7F646C}" type="slidenum">
              <a:rPr lang="en-US" smtClean="0"/>
              <a:pPr/>
              <a:t>‹#›</a:t>
            </a:fld>
            <a:endParaRPr lang="en-US"/>
          </a:p>
        </p:txBody>
      </p:sp>
    </p:spTree>
    <p:extLst>
      <p:ext uri="{BB962C8B-B14F-4D97-AF65-F5344CB8AC3E}">
        <p14:creationId xmlns:p14="http://schemas.microsoft.com/office/powerpoint/2010/main" val="1807153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68461-7749-48D7-B37D-66190C072EC4}" type="datetimeFigureOut">
              <a:rPr lang="en-US" smtClean="0"/>
              <a:pPr/>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565F4-547C-4091-AF0A-2ED77C7F646C}" type="slidenum">
              <a:rPr lang="en-US" smtClean="0"/>
              <a:pPr/>
              <a:t>‹#›</a:t>
            </a:fld>
            <a:endParaRPr lang="en-US"/>
          </a:p>
        </p:txBody>
      </p:sp>
    </p:spTree>
    <p:extLst>
      <p:ext uri="{BB962C8B-B14F-4D97-AF65-F5344CB8AC3E}">
        <p14:creationId xmlns:p14="http://schemas.microsoft.com/office/powerpoint/2010/main" val="314182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68461-7749-48D7-B37D-66190C072EC4}" type="datetimeFigureOut">
              <a:rPr lang="en-US" smtClean="0"/>
              <a:pPr/>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565F4-547C-4091-AF0A-2ED77C7F646C}" type="slidenum">
              <a:rPr lang="en-US" smtClean="0"/>
              <a:pPr/>
              <a:t>‹#›</a:t>
            </a:fld>
            <a:endParaRPr lang="en-US"/>
          </a:p>
        </p:txBody>
      </p:sp>
    </p:spTree>
    <p:extLst>
      <p:ext uri="{BB962C8B-B14F-4D97-AF65-F5344CB8AC3E}">
        <p14:creationId xmlns:p14="http://schemas.microsoft.com/office/powerpoint/2010/main" val="3697537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68461-7749-48D7-B37D-66190C072EC4}" type="datetimeFigureOut">
              <a:rPr lang="en-US" smtClean="0"/>
              <a:pPr/>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565F4-547C-4091-AF0A-2ED77C7F646C}" type="slidenum">
              <a:rPr lang="en-US" smtClean="0"/>
              <a:pPr/>
              <a:t>‹#›</a:t>
            </a:fld>
            <a:endParaRPr lang="en-US"/>
          </a:p>
        </p:txBody>
      </p:sp>
    </p:spTree>
    <p:extLst>
      <p:ext uri="{BB962C8B-B14F-4D97-AF65-F5344CB8AC3E}">
        <p14:creationId xmlns:p14="http://schemas.microsoft.com/office/powerpoint/2010/main" val="248400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68461-7749-48D7-B37D-66190C072EC4}" type="datetimeFigureOut">
              <a:rPr lang="en-US" smtClean="0"/>
              <a:pPr/>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565F4-547C-4091-AF0A-2ED77C7F646C}" type="slidenum">
              <a:rPr lang="en-US" smtClean="0"/>
              <a:pPr/>
              <a:t>‹#›</a:t>
            </a:fld>
            <a:endParaRPr lang="en-US"/>
          </a:p>
        </p:txBody>
      </p:sp>
    </p:spTree>
    <p:extLst>
      <p:ext uri="{BB962C8B-B14F-4D97-AF65-F5344CB8AC3E}">
        <p14:creationId xmlns:p14="http://schemas.microsoft.com/office/powerpoint/2010/main" val="3941671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68461-7749-48D7-B37D-66190C072EC4}" type="datetimeFigureOut">
              <a:rPr lang="en-US" smtClean="0"/>
              <a:pPr/>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565F4-547C-4091-AF0A-2ED77C7F646C}" type="slidenum">
              <a:rPr lang="en-US" smtClean="0"/>
              <a:pPr/>
              <a:t>‹#›</a:t>
            </a:fld>
            <a:endParaRPr lang="en-US"/>
          </a:p>
        </p:txBody>
      </p:sp>
    </p:spTree>
    <p:extLst>
      <p:ext uri="{BB962C8B-B14F-4D97-AF65-F5344CB8AC3E}">
        <p14:creationId xmlns:p14="http://schemas.microsoft.com/office/powerpoint/2010/main" val="423428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68461-7749-48D7-B37D-66190C072EC4}" type="datetimeFigureOut">
              <a:rPr lang="en-US" smtClean="0"/>
              <a:pPr/>
              <a:t>2/17/2020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565F4-547C-4091-AF0A-2ED77C7F646C}" type="slidenum">
              <a:rPr lang="en-US" smtClean="0"/>
              <a:pPr/>
              <a:t>‹#›</a:t>
            </a:fld>
            <a:endParaRPr lang="en-US"/>
          </a:p>
        </p:txBody>
      </p:sp>
      <p:pic>
        <p:nvPicPr>
          <p:cNvPr id="1026" name="Picture 2" descr="C:\Users\hrd\Downloads\WhatsApp Image 2020-02-17 at 05.32.33.jpeg"/>
          <p:cNvPicPr>
            <a:picLocks noChangeAspect="1" noChangeArrowheads="1"/>
          </p:cNvPicPr>
          <p:nvPr userDrawn="1"/>
        </p:nvPicPr>
        <p:blipFill>
          <a:blip r:embed="rId13">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292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24099"/>
            <a:ext cx="9144000" cy="1814513"/>
          </a:xfrm>
        </p:spPr>
        <p:txBody>
          <a:bodyPr>
            <a:noAutofit/>
          </a:bodyPr>
          <a:lstStyle/>
          <a:p>
            <a:r>
              <a:rPr lang="id-ID" sz="2800" b="1" dirty="0" smtClean="0"/>
              <a:t>CULTURAL ORGANIZATION, LEADERSHIP STYLE, </a:t>
            </a:r>
            <a:r>
              <a:rPr lang="en-US" sz="2800" b="1" dirty="0" smtClean="0"/>
              <a:t/>
            </a:r>
            <a:br>
              <a:rPr lang="en-US" sz="2800" b="1" dirty="0" smtClean="0"/>
            </a:br>
            <a:r>
              <a:rPr lang="id-ID" sz="2800" b="1" dirty="0" smtClean="0"/>
              <a:t>AND </a:t>
            </a:r>
            <a:r>
              <a:rPr lang="id-ID" sz="2800" b="1" dirty="0" smtClean="0"/>
              <a:t>SATISFACTION, </a:t>
            </a:r>
            <a:r>
              <a:rPr lang="id-ID" sz="2800" dirty="0" smtClean="0"/>
              <a:t/>
            </a:r>
            <a:br>
              <a:rPr lang="id-ID" sz="2800" dirty="0" smtClean="0"/>
            </a:br>
            <a:r>
              <a:rPr lang="id-ID" sz="2800" b="1" dirty="0" smtClean="0"/>
              <a:t>AND ITS EFFECT ON THE PERFORMANCE OF EMPLOYEES</a:t>
            </a:r>
            <a:r>
              <a:rPr lang="id-ID" sz="2800" dirty="0" smtClean="0"/>
              <a:t/>
            </a:r>
            <a:br>
              <a:rPr lang="id-ID" sz="2800" dirty="0" smtClean="0"/>
            </a:br>
            <a:r>
              <a:rPr lang="id-ID" sz="2800" b="1" dirty="0" smtClean="0"/>
              <a:t>(A Case Study in DKI Jakarta PTM)</a:t>
            </a:r>
            <a:endParaRPr lang="id-ID" sz="2800" dirty="0"/>
          </a:p>
        </p:txBody>
      </p:sp>
      <p:sp>
        <p:nvSpPr>
          <p:cNvPr id="3" name="Subtitle 2"/>
          <p:cNvSpPr>
            <a:spLocks noGrp="1"/>
          </p:cNvSpPr>
          <p:nvPr>
            <p:ph type="subTitle" idx="1"/>
          </p:nvPr>
        </p:nvSpPr>
        <p:spPr>
          <a:xfrm>
            <a:off x="1612900" y="4272455"/>
            <a:ext cx="9144000" cy="2064845"/>
          </a:xfrm>
        </p:spPr>
        <p:txBody>
          <a:bodyPr>
            <a:normAutofit lnSpcReduction="10000"/>
          </a:bodyPr>
          <a:lstStyle/>
          <a:p>
            <a:pPr>
              <a:lnSpc>
                <a:spcPct val="110000"/>
              </a:lnSpc>
            </a:pPr>
            <a:r>
              <a:rPr lang="id-ID" dirty="0" smtClean="0"/>
              <a:t>BY:</a:t>
            </a:r>
          </a:p>
          <a:p>
            <a:pPr>
              <a:lnSpc>
                <a:spcPct val="110000"/>
              </a:lnSpc>
            </a:pPr>
            <a:r>
              <a:rPr lang="id-ID" dirty="0" smtClean="0"/>
              <a:t>Berlianingsih Kusumawati, SE, MM</a:t>
            </a:r>
          </a:p>
          <a:p>
            <a:pPr>
              <a:lnSpc>
                <a:spcPct val="110000"/>
              </a:lnSpc>
            </a:pPr>
            <a:r>
              <a:rPr lang="id-ID" dirty="0" smtClean="0"/>
              <a:t>Dra. Seti sulistyo Utami, MM</a:t>
            </a:r>
          </a:p>
          <a:p>
            <a:pPr>
              <a:lnSpc>
                <a:spcPct val="110000"/>
              </a:lnSpc>
            </a:pPr>
            <a:r>
              <a:rPr lang="id-ID" dirty="0" smtClean="0"/>
              <a:t>Adi Musharianto, SE, MM</a:t>
            </a:r>
          </a:p>
          <a:p>
            <a:pPr>
              <a:lnSpc>
                <a:spcPct val="110000"/>
              </a:lnSpc>
            </a:pPr>
            <a:endParaRPr lang="id-ID" dirty="0"/>
          </a:p>
        </p:txBody>
      </p:sp>
      <p:sp>
        <p:nvSpPr>
          <p:cNvPr id="6" name="Oval 5"/>
          <p:cNvSpPr/>
          <p:nvPr/>
        </p:nvSpPr>
        <p:spPr>
          <a:xfrm>
            <a:off x="4929200" y="414350"/>
            <a:ext cx="1800200" cy="18002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spTree>
    <p:extLst>
      <p:ext uri="{BB962C8B-B14F-4D97-AF65-F5344CB8AC3E}">
        <p14:creationId xmlns:p14="http://schemas.microsoft.com/office/powerpoint/2010/main" val="3906054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109537"/>
            <a:ext cx="10515600" cy="1325563"/>
          </a:xfrm>
        </p:spPr>
        <p:txBody>
          <a:bodyPr/>
          <a:lstStyle/>
          <a:p>
            <a:pPr algn="ctr"/>
            <a:r>
              <a:rPr lang="id-ID" smtClean="0"/>
              <a:t>Construct Model dg Research SmartPLS</a:t>
            </a:r>
            <a:endParaRPr lang="id-ID"/>
          </a:p>
        </p:txBody>
      </p:sp>
      <p:pic>
        <p:nvPicPr>
          <p:cNvPr id="4" name="Picture 3" descr="D:\RISET\KEPUASAN KARYAWAN\SmartPLS.jpg"/>
          <p:cNvPicPr/>
          <p:nvPr/>
        </p:nvPicPr>
        <p:blipFill>
          <a:blip r:embed="rId2">
            <a:extLst>
              <a:ext uri="{28A0092B-C50C-407E-A947-70E740481C1C}">
                <a14:useLocalDpi xmlns:a14="http://schemas.microsoft.com/office/drawing/2010/main" val="0"/>
              </a:ext>
            </a:extLst>
          </a:blip>
          <a:srcRect/>
          <a:stretch>
            <a:fillRect/>
          </a:stretch>
        </p:blipFill>
        <p:spPr bwMode="auto">
          <a:xfrm>
            <a:off x="876300" y="1435100"/>
            <a:ext cx="9467850" cy="509905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2925"/>
            <a:ext cx="10515600" cy="4351338"/>
          </a:xfrm>
        </p:spPr>
        <p:txBody>
          <a:bodyPr/>
          <a:lstStyle/>
          <a:p>
            <a:pPr lvl="1"/>
            <a:r>
              <a:rPr lang="id-ID" i="1" dirty="0" smtClean="0"/>
              <a:t>convergent Validity</a:t>
            </a:r>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89018196"/>
              </p:ext>
            </p:extLst>
          </p:nvPr>
        </p:nvGraphicFramePr>
        <p:xfrm>
          <a:off x="1329285" y="1144066"/>
          <a:ext cx="3940175" cy="4503230"/>
        </p:xfrm>
        <a:graphic>
          <a:graphicData uri="http://schemas.openxmlformats.org/drawingml/2006/table">
            <a:tbl>
              <a:tblPr/>
              <a:tblGrid>
                <a:gridCol w="568325"/>
                <a:gridCol w="1200150"/>
                <a:gridCol w="742950"/>
                <a:gridCol w="1428750"/>
              </a:tblGrid>
              <a:tr h="0">
                <a:tc>
                  <a:txBody>
                    <a:bodyPr/>
                    <a:lstStyle/>
                    <a:p>
                      <a:pPr marL="0" marR="0" algn="ctr">
                        <a:lnSpc>
                          <a:spcPct val="107000"/>
                        </a:lnSpc>
                        <a:spcBef>
                          <a:spcPts val="0"/>
                        </a:spcBef>
                        <a:spcAft>
                          <a:spcPts val="0"/>
                        </a:spcAft>
                      </a:pPr>
                      <a:endParaRPr lang="id-ID" sz="1600" dirty="0">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b="1" dirty="0">
                          <a:latin typeface="Times New Roman"/>
                          <a:ea typeface="Calibri"/>
                          <a:cs typeface="Arial"/>
                        </a:rPr>
                        <a:t>Original Sample</a:t>
                      </a:r>
                      <a:endParaRPr lang="en-US" sz="1400" b="1" dirty="0">
                        <a:latin typeface="Calibri"/>
                        <a:ea typeface="Calibri"/>
                        <a:cs typeface="Arial"/>
                      </a:endParaRPr>
                    </a:p>
                    <a:p>
                      <a:pPr marL="0" marR="0" algn="ctr">
                        <a:lnSpc>
                          <a:spcPct val="107000"/>
                        </a:lnSpc>
                        <a:spcBef>
                          <a:spcPts val="0"/>
                        </a:spcBef>
                        <a:spcAft>
                          <a:spcPts val="0"/>
                        </a:spcAft>
                      </a:pPr>
                      <a:r>
                        <a:rPr lang="id-ID" sz="1600" b="1" dirty="0">
                          <a:latin typeface="Times New Roman"/>
                          <a:ea typeface="Calibri"/>
                          <a:cs typeface="Arial"/>
                        </a:rPr>
                        <a:t>estimate</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id-ID" sz="1600" b="1" dirty="0">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b="1" dirty="0">
                          <a:latin typeface="Times New Roman"/>
                          <a:ea typeface="Calibri"/>
                          <a:cs typeface="Arial"/>
                        </a:rPr>
                        <a:t>Original Sample</a:t>
                      </a:r>
                      <a:endParaRPr lang="en-US" sz="1400" b="1" dirty="0">
                        <a:latin typeface="Calibri"/>
                        <a:ea typeface="Calibri"/>
                        <a:cs typeface="Arial"/>
                      </a:endParaRPr>
                    </a:p>
                    <a:p>
                      <a:pPr marL="0" marR="0" algn="ctr">
                        <a:lnSpc>
                          <a:spcPct val="107000"/>
                        </a:lnSpc>
                        <a:spcBef>
                          <a:spcPts val="0"/>
                        </a:spcBef>
                        <a:spcAft>
                          <a:spcPts val="0"/>
                        </a:spcAft>
                      </a:pPr>
                      <a:r>
                        <a:rPr lang="id-ID" sz="1600" b="1" dirty="0">
                          <a:latin typeface="Times New Roman"/>
                          <a:ea typeface="Calibri"/>
                          <a:cs typeface="Arial"/>
                        </a:rPr>
                        <a:t>estimate</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07000"/>
                        </a:lnSpc>
                        <a:spcBef>
                          <a:spcPts val="0"/>
                        </a:spcBef>
                        <a:spcAft>
                          <a:spcPts val="0"/>
                        </a:spcAft>
                      </a:pPr>
                      <a:r>
                        <a:rPr lang="id-ID" sz="1600">
                          <a:latin typeface="Times New Roman"/>
                          <a:ea typeface="Calibri"/>
                          <a:cs typeface="Arial"/>
                        </a:rPr>
                        <a:t>BO1</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0.876</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KK10</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0,900</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07000"/>
                        </a:lnSpc>
                        <a:spcBef>
                          <a:spcPts val="0"/>
                        </a:spcBef>
                        <a:spcAft>
                          <a:spcPts val="0"/>
                        </a:spcAft>
                      </a:pPr>
                      <a:r>
                        <a:rPr lang="id-ID" sz="1600">
                          <a:latin typeface="Times New Roman"/>
                          <a:ea typeface="Calibri"/>
                          <a:cs typeface="Arial"/>
                        </a:rPr>
                        <a:t>Bo2</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0.768</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KN1</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0,745</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07000"/>
                        </a:lnSpc>
                        <a:spcBef>
                          <a:spcPts val="0"/>
                        </a:spcBef>
                        <a:spcAft>
                          <a:spcPts val="0"/>
                        </a:spcAft>
                      </a:pPr>
                      <a:r>
                        <a:rPr lang="id-ID" sz="1600">
                          <a:latin typeface="Times New Roman"/>
                          <a:ea typeface="Calibri"/>
                          <a:cs typeface="Arial"/>
                        </a:rPr>
                        <a:t>BO3</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0.667</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KN2</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0.905</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07000"/>
                        </a:lnSpc>
                        <a:spcBef>
                          <a:spcPts val="0"/>
                        </a:spcBef>
                        <a:spcAft>
                          <a:spcPts val="0"/>
                        </a:spcAft>
                      </a:pPr>
                      <a:r>
                        <a:rPr lang="id-ID" sz="1600">
                          <a:latin typeface="Times New Roman"/>
                          <a:ea typeface="Calibri"/>
                          <a:cs typeface="Arial"/>
                        </a:rPr>
                        <a:t>BO4</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0.712</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KN3</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0.868</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07000"/>
                        </a:lnSpc>
                        <a:spcBef>
                          <a:spcPts val="0"/>
                        </a:spcBef>
                        <a:spcAft>
                          <a:spcPts val="0"/>
                        </a:spcAft>
                      </a:pPr>
                      <a:r>
                        <a:rPr lang="id-ID" sz="1600">
                          <a:latin typeface="Times New Roman"/>
                          <a:ea typeface="Calibri"/>
                          <a:cs typeface="Arial"/>
                        </a:rPr>
                        <a:t>BO5</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0.761</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KN4</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.789</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07000"/>
                        </a:lnSpc>
                        <a:spcBef>
                          <a:spcPts val="0"/>
                        </a:spcBef>
                        <a:spcAft>
                          <a:spcPts val="0"/>
                        </a:spcAft>
                      </a:pPr>
                      <a:r>
                        <a:rPr lang="id-ID" sz="1600">
                          <a:latin typeface="Times New Roman"/>
                          <a:ea typeface="Calibri"/>
                          <a:cs typeface="Arial"/>
                        </a:rPr>
                        <a:t>BO6</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0.683</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KN5</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.760</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07000"/>
                        </a:lnSpc>
                        <a:spcBef>
                          <a:spcPts val="0"/>
                        </a:spcBef>
                        <a:spcAft>
                          <a:spcPts val="0"/>
                        </a:spcAft>
                      </a:pPr>
                      <a:r>
                        <a:rPr lang="id-ID" sz="1600">
                          <a:latin typeface="Times New Roman"/>
                          <a:ea typeface="Calibri"/>
                          <a:cs typeface="Arial"/>
                        </a:rPr>
                        <a:t>KK1</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0.726</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KN6</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0,745</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07000"/>
                        </a:lnSpc>
                        <a:spcBef>
                          <a:spcPts val="0"/>
                        </a:spcBef>
                        <a:spcAft>
                          <a:spcPts val="0"/>
                        </a:spcAft>
                      </a:pPr>
                      <a:r>
                        <a:rPr lang="id-ID" sz="1600">
                          <a:latin typeface="Times New Roman"/>
                          <a:ea typeface="Calibri"/>
                          <a:cs typeface="Arial"/>
                        </a:rPr>
                        <a:t>KK2</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.673</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KP2</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.566</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07000"/>
                        </a:lnSpc>
                        <a:spcBef>
                          <a:spcPts val="0"/>
                        </a:spcBef>
                        <a:spcAft>
                          <a:spcPts val="0"/>
                        </a:spcAft>
                      </a:pPr>
                      <a:r>
                        <a:rPr lang="id-ID" sz="1600">
                          <a:latin typeface="Times New Roman"/>
                          <a:ea typeface="Calibri"/>
                          <a:cs typeface="Arial"/>
                        </a:rPr>
                        <a:t>KK3</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.654</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KP3</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.834</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07000"/>
                        </a:lnSpc>
                        <a:spcBef>
                          <a:spcPts val="0"/>
                        </a:spcBef>
                        <a:spcAft>
                          <a:spcPts val="0"/>
                        </a:spcAft>
                      </a:pPr>
                      <a:r>
                        <a:rPr lang="id-ID" sz="1600">
                          <a:latin typeface="Times New Roman"/>
                          <a:ea typeface="Calibri"/>
                          <a:cs typeface="Arial"/>
                        </a:rPr>
                        <a:t>KK4</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0.835</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KP4</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0.904</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07000"/>
                        </a:lnSpc>
                        <a:spcBef>
                          <a:spcPts val="0"/>
                        </a:spcBef>
                        <a:spcAft>
                          <a:spcPts val="0"/>
                        </a:spcAft>
                      </a:pPr>
                      <a:r>
                        <a:rPr lang="id-ID" sz="1600">
                          <a:latin typeface="Times New Roman"/>
                          <a:ea typeface="Calibri"/>
                          <a:cs typeface="Arial"/>
                        </a:rPr>
                        <a:t>KK5</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0.658</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KP5</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.853</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07000"/>
                        </a:lnSpc>
                        <a:spcBef>
                          <a:spcPts val="0"/>
                        </a:spcBef>
                        <a:spcAft>
                          <a:spcPts val="0"/>
                        </a:spcAft>
                      </a:pPr>
                      <a:r>
                        <a:rPr lang="id-ID" sz="1600">
                          <a:latin typeface="Times New Roman"/>
                          <a:ea typeface="Calibri"/>
                          <a:cs typeface="Arial"/>
                        </a:rPr>
                        <a:t>KK6</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0.733</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KP6</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.757</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07000"/>
                        </a:lnSpc>
                        <a:spcBef>
                          <a:spcPts val="0"/>
                        </a:spcBef>
                        <a:spcAft>
                          <a:spcPts val="0"/>
                        </a:spcAft>
                      </a:pPr>
                      <a:r>
                        <a:rPr lang="id-ID" sz="1600">
                          <a:latin typeface="Times New Roman"/>
                          <a:ea typeface="Calibri"/>
                          <a:cs typeface="Arial"/>
                        </a:rPr>
                        <a:t>KK7</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dirty="0">
                          <a:latin typeface="Times New Roman"/>
                          <a:ea typeface="Calibri"/>
                          <a:cs typeface="Arial"/>
                        </a:rPr>
                        <a:t>0.721</a:t>
                      </a:r>
                      <a:endParaRPr lang="en-US"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KP7</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.528</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07000"/>
                        </a:lnSpc>
                        <a:spcBef>
                          <a:spcPts val="0"/>
                        </a:spcBef>
                        <a:spcAft>
                          <a:spcPts val="0"/>
                        </a:spcAft>
                      </a:pPr>
                      <a:r>
                        <a:rPr lang="id-ID" sz="1600">
                          <a:latin typeface="Times New Roman"/>
                          <a:ea typeface="Calibri"/>
                          <a:cs typeface="Arial"/>
                        </a:rPr>
                        <a:t>KK8</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.786</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KP8</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0.916</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07000"/>
                        </a:lnSpc>
                        <a:spcBef>
                          <a:spcPts val="0"/>
                        </a:spcBef>
                        <a:spcAft>
                          <a:spcPts val="0"/>
                        </a:spcAft>
                      </a:pPr>
                      <a:r>
                        <a:rPr lang="id-ID" sz="1600">
                          <a:latin typeface="Times New Roman"/>
                          <a:ea typeface="Calibri"/>
                          <a:cs typeface="Arial"/>
                        </a:rPr>
                        <a:t>KK9</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600">
                          <a:latin typeface="Times New Roman"/>
                          <a:ea typeface="Calibri"/>
                          <a:cs typeface="Arial"/>
                        </a:rPr>
                        <a:t>.830</a:t>
                      </a: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id-ID" sz="1600">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id-ID" sz="1600" dirty="0">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6070600" y="1181101"/>
            <a:ext cx="5149850" cy="4832092"/>
          </a:xfrm>
          <a:prstGeom prst="rect">
            <a:avLst/>
          </a:prstGeom>
        </p:spPr>
        <p:txBody>
          <a:bodyPr wrap="square">
            <a:spAutoFit/>
          </a:bodyPr>
          <a:lstStyle/>
          <a:p>
            <a:r>
              <a:rPr lang="id-ID" sz="2800" b="1" i="1" dirty="0" smtClean="0"/>
              <a:t>convergent Validity </a:t>
            </a:r>
            <a:r>
              <a:rPr lang="id-ID" sz="2800" b="1" dirty="0" smtClean="0"/>
              <a:t>explaining hit</a:t>
            </a:r>
            <a:r>
              <a:rPr lang="en-US" sz="2800" b="1" dirty="0" err="1" smtClean="0"/>
              <a:t>i</a:t>
            </a:r>
            <a:r>
              <a:rPr lang="en-US" sz="2800" b="1" dirty="0" smtClean="0"/>
              <a:t> </a:t>
            </a:r>
            <a:r>
              <a:rPr lang="id-ID" sz="2800" b="1" dirty="0" smtClean="0"/>
              <a:t>the ability of each indicator in explaining the variables studied.</a:t>
            </a:r>
            <a:r>
              <a:rPr lang="id-ID" sz="2800" b="1" i="1" dirty="0" smtClean="0"/>
              <a:t>convergent Validity </a:t>
            </a:r>
            <a:r>
              <a:rPr lang="id-ID" sz="2800" b="1" dirty="0" smtClean="0"/>
              <a:t>as valid apabilanilai loading lebihdari 0.7. Nevertheless,</a:t>
            </a:r>
            <a:r>
              <a:rPr lang="id-ID" sz="2800" b="1" i="1" dirty="0" smtClean="0"/>
              <a:t>convergent Validity</a:t>
            </a:r>
            <a:r>
              <a:rPr lang="id-ID" sz="2800" b="1" dirty="0" smtClean="0"/>
              <a:t> below 0.7, which is between 0.5 to 0.6 can be tolerated. </a:t>
            </a:r>
            <a:endParaRPr lang="en-US"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464591" y="779589"/>
            <a:ext cx="5415947" cy="2727994"/>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a:srcRect/>
          <a:stretch>
            <a:fillRect/>
          </a:stretch>
        </p:blipFill>
        <p:spPr bwMode="auto">
          <a:xfrm>
            <a:off x="6159393" y="779589"/>
            <a:ext cx="5396732" cy="2727226"/>
          </a:xfrm>
          <a:prstGeom prst="rect">
            <a:avLst/>
          </a:prstGeom>
          <a:noFill/>
          <a:ln w="9525">
            <a:noFill/>
            <a:miter lim="800000"/>
            <a:headEnd/>
            <a:tailEnd/>
          </a:ln>
          <a:effectLst/>
        </p:spPr>
      </p:pic>
      <p:sp>
        <p:nvSpPr>
          <p:cNvPr id="30724" name="Rectangle 4"/>
          <p:cNvSpPr>
            <a:spLocks noChangeArrowheads="1"/>
          </p:cNvSpPr>
          <p:nvPr/>
        </p:nvSpPr>
        <p:spPr bwMode="auto">
          <a:xfrm>
            <a:off x="6274676" y="4083268"/>
            <a:ext cx="471389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id-ID" sz="24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composite reliability</a:t>
            </a:r>
            <a:r>
              <a:rPr kumimoji="0" lang="id-ID"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measure </a:t>
            </a:r>
            <a:r>
              <a:rPr kumimoji="0" lang="id-ID" sz="24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internal consistency</a:t>
            </a:r>
            <a:r>
              <a:rPr kumimoji="0" lang="id-ID"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According to Ghazali (2011) value</a:t>
            </a:r>
            <a:r>
              <a:rPr kumimoji="0" lang="id-ID" sz="24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composite reliability </a:t>
            </a:r>
            <a:r>
              <a:rPr kumimoji="0" lang="id-ID"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should be above 0.6.</a:t>
            </a:r>
            <a:endParaRPr kumimoji="0" lang="id-ID" sz="36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677918" y="4099035"/>
            <a:ext cx="515532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id-ID"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An indicator otherwise meet </a:t>
            </a:r>
            <a:r>
              <a:rPr kumimoji="0" lang="id-ID" sz="20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discriminant validity</a:t>
            </a:r>
            <a:r>
              <a:rPr kumimoji="0" lang="id-ID"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if the value of </a:t>
            </a:r>
            <a:r>
              <a:rPr kumimoji="0" lang="id-ID" sz="20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cross loading</a:t>
            </a:r>
            <a:r>
              <a:rPr kumimoji="0" lang="id-ID"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indicators on the variables is the largest compared to the other variables, or an AVE value greater than 0.5.</a:t>
            </a:r>
            <a:endParaRPr kumimoji="0" lang="id-ID" sz="32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472966" y="567558"/>
            <a:ext cx="245942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id-ID"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Test </a:t>
            </a:r>
            <a:r>
              <a:rPr kumimoji="0" lang="id-ID" sz="20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Goodness of Fit</a:t>
            </a:r>
            <a:endParaRPr kumimoji="0" lang="id-ID"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32771" name="Rectangle 3"/>
          <p:cNvSpPr>
            <a:spLocks noChangeArrowheads="1"/>
          </p:cNvSpPr>
          <p:nvPr/>
        </p:nvSpPr>
        <p:spPr bwMode="auto">
          <a:xfrm>
            <a:off x="457199" y="1324303"/>
            <a:ext cx="5644055"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id-ID"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Test </a:t>
            </a:r>
            <a:r>
              <a:rPr kumimoji="0" lang="id-ID" sz="20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goodness of fit</a:t>
            </a:r>
            <a:r>
              <a:rPr kumimoji="0" lang="id-ID"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it can be seen from the value of </a:t>
            </a:r>
            <a:r>
              <a:rPr kumimoji="0" lang="id-ID" sz="20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Q-Square</a:t>
            </a:r>
            <a:r>
              <a:rPr kumimoji="0" lang="id-ID"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the higher it is</a:t>
            </a:r>
            <a:r>
              <a:rPr kumimoji="0" lang="id-ID" sz="20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Q</a:t>
            </a:r>
            <a:r>
              <a:rPr kumimoji="0" lang="id-ID"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r>
              <a:rPr kumimoji="0" lang="id-ID" sz="20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Square</a:t>
            </a:r>
            <a:r>
              <a:rPr kumimoji="0" lang="id-ID"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Then the model can be said to be better or more </a:t>
            </a:r>
            <a:r>
              <a:rPr kumimoji="0" lang="id-ID" sz="20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fit</a:t>
            </a:r>
            <a:r>
              <a:rPr kumimoji="0" lang="id-ID"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with data. Score</a:t>
            </a:r>
            <a:r>
              <a:rPr kumimoji="0" lang="id-ID" sz="20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Q</a:t>
            </a:r>
            <a:r>
              <a:rPr kumimoji="0" lang="id-ID"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r>
              <a:rPr kumimoji="0" lang="id-ID" sz="20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Square</a:t>
            </a:r>
            <a:r>
              <a:rPr kumimoji="0" lang="id-ID"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can be calculated as follows: 1 </a:t>
            </a:r>
            <a:r>
              <a:rPr kumimoji="0" lang="id-ID" sz="2000" b="0" i="0" u="none" strike="noStrike" cap="none" normalizeH="0" baseline="0" smtClean="0">
                <a:ln>
                  <a:noFill/>
                </a:ln>
                <a:solidFill>
                  <a:schemeClr val="tx1"/>
                </a:solidFill>
                <a:effectLst/>
                <a:latin typeface="Calibri"/>
                <a:ea typeface="Times New Roman" pitchFamily="18" charset="0"/>
                <a:cs typeface="Times New Roman" pitchFamily="18" charset="0"/>
              </a:rPr>
              <a:t>-</a:t>
            </a:r>
            <a:r>
              <a:rPr kumimoji="0" lang="id-ID"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[(1 </a:t>
            </a:r>
            <a:r>
              <a:rPr kumimoji="0" lang="id-ID" sz="2000" b="0" i="0" u="none" strike="noStrike" cap="none" normalizeH="0" baseline="0" smtClean="0">
                <a:ln>
                  <a:noFill/>
                </a:ln>
                <a:solidFill>
                  <a:schemeClr val="tx1"/>
                </a:solidFill>
                <a:effectLst/>
                <a:latin typeface="Calibri"/>
                <a:ea typeface="Times New Roman" pitchFamily="18" charset="0"/>
                <a:cs typeface="Times New Roman" pitchFamily="18" charset="0"/>
              </a:rPr>
              <a:t>-</a:t>
            </a:r>
            <a:r>
              <a:rPr kumimoji="0" lang="id-ID"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R</a:t>
            </a:r>
            <a:r>
              <a:rPr kumimoji="0" lang="id-ID" sz="2000" b="0" i="0" u="none" strike="noStrike" cap="none" normalizeH="0" baseline="30000" smtClean="0">
                <a:ln>
                  <a:noFill/>
                </a:ln>
                <a:solidFill>
                  <a:schemeClr val="tx1"/>
                </a:solidFill>
                <a:effectLst/>
                <a:latin typeface="Times New Roman" pitchFamily="18" charset="0"/>
                <a:ea typeface="Times New Roman" pitchFamily="18" charset="0"/>
                <a:cs typeface="Times New Roman" pitchFamily="18" charset="0"/>
              </a:rPr>
              <a:t>2</a:t>
            </a:r>
            <a:r>
              <a:rPr kumimoji="0" lang="id-ID"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1) x ((1 </a:t>
            </a:r>
            <a:r>
              <a:rPr kumimoji="0" lang="id-ID" sz="2000" b="0" i="0" u="none" strike="noStrike" cap="none" normalizeH="0" baseline="0" smtClean="0">
                <a:ln>
                  <a:noFill/>
                </a:ln>
                <a:solidFill>
                  <a:schemeClr val="tx1"/>
                </a:solidFill>
                <a:effectLst/>
                <a:latin typeface="Calibri"/>
                <a:ea typeface="Times New Roman" pitchFamily="18" charset="0"/>
                <a:cs typeface="Times New Roman" pitchFamily="18" charset="0"/>
              </a:rPr>
              <a:t>-</a:t>
            </a:r>
            <a:r>
              <a:rPr kumimoji="0" lang="id-ID"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R</a:t>
            </a:r>
            <a:r>
              <a:rPr kumimoji="0" lang="id-ID" sz="2000" b="0" i="0" u="none" strike="noStrike" cap="none" normalizeH="0" baseline="30000" smtClean="0">
                <a:ln>
                  <a:noFill/>
                </a:ln>
                <a:solidFill>
                  <a:schemeClr val="tx1"/>
                </a:solidFill>
                <a:effectLst/>
                <a:latin typeface="Times New Roman" pitchFamily="18" charset="0"/>
                <a:ea typeface="Times New Roman" pitchFamily="18" charset="0"/>
                <a:cs typeface="Times New Roman" pitchFamily="18" charset="0"/>
              </a:rPr>
              <a:t>2</a:t>
            </a:r>
            <a:r>
              <a:rPr kumimoji="0" lang="id-ID"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2). Previously known that R-Square for the satisfaction of employees is 0.453, and for the performance of employees is 0.642. So the value of the Q-Square is 0.804. Q-Square has a sense of the magnitude of the diversity of the research data that can be explained by the model of research amounted to 80.4%. While the rest is explained by other factors that are beyond our model.</a:t>
            </a:r>
            <a:endParaRPr kumimoji="0" lang="id-ID" sz="3200" b="0" i="0" u="none" strike="noStrike" cap="none" normalizeH="0" baseline="0" smtClean="0">
              <a:ln>
                <a:noFill/>
              </a:ln>
              <a:solidFill>
                <a:schemeClr val="tx1"/>
              </a:solidFill>
              <a:effectLst/>
              <a:latin typeface="Arial" pitchFamily="34" charset="0"/>
              <a:cs typeface="Arial" pitchFamily="34" charset="0"/>
            </a:endParaRPr>
          </a:p>
        </p:txBody>
      </p:sp>
      <p:pic>
        <p:nvPicPr>
          <p:cNvPr id="32773" name="Picture 5" descr="Related image"/>
          <p:cNvPicPr>
            <a:picLocks noChangeAspect="1" noChangeArrowheads="1"/>
          </p:cNvPicPr>
          <p:nvPr/>
        </p:nvPicPr>
        <p:blipFill>
          <a:blip r:embed="rId2"/>
          <a:srcRect/>
          <a:stretch>
            <a:fillRect/>
          </a:stretch>
        </p:blipFill>
        <p:spPr bwMode="auto">
          <a:xfrm>
            <a:off x="5689272" y="833054"/>
            <a:ext cx="6309354" cy="504748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TEST</a:t>
            </a:r>
            <a:endParaRPr lang="en-US" dirty="0"/>
          </a:p>
        </p:txBody>
      </p:sp>
      <p:pic>
        <p:nvPicPr>
          <p:cNvPr id="31746" name="Picture 2"/>
          <p:cNvPicPr>
            <a:picLocks noChangeAspect="1" noChangeArrowheads="1"/>
          </p:cNvPicPr>
          <p:nvPr/>
        </p:nvPicPr>
        <p:blipFill>
          <a:blip r:embed="rId2"/>
          <a:srcRect/>
          <a:stretch>
            <a:fillRect/>
          </a:stretch>
        </p:blipFill>
        <p:spPr bwMode="auto">
          <a:xfrm>
            <a:off x="867104" y="1395576"/>
            <a:ext cx="10466661" cy="2874843"/>
          </a:xfrm>
          <a:prstGeom prst="rect">
            <a:avLst/>
          </a:prstGeom>
          <a:ln>
            <a:noFill/>
          </a:ln>
          <a:effectLst>
            <a:outerShdw blurRad="292100" dist="139700" dir="2700000" algn="tl" rotWithShape="0">
              <a:srgbClr val="333333">
                <a:alpha val="65000"/>
              </a:srgbClr>
            </a:outerShdw>
          </a:effectLst>
        </p:spPr>
      </p:pic>
      <p:sp>
        <p:nvSpPr>
          <p:cNvPr id="7" name="Rectangle 20"/>
          <p:cNvSpPr>
            <a:spLocks noChangeArrowheads="1"/>
          </p:cNvSpPr>
          <p:nvPr/>
        </p:nvSpPr>
        <p:spPr bwMode="auto">
          <a:xfrm>
            <a:off x="867104" y="4603530"/>
            <a:ext cx="1032641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Tx/>
              <a:buNone/>
              <a:tabLst/>
            </a:pPr>
            <a:r>
              <a:rPr kumimoji="0" lang="id-ID" sz="2000" b="1" i="0" u="none" strike="noStrike" cap="none" normalizeH="0" baseline="0" smtClean="0">
                <a:ln>
                  <a:noFill/>
                </a:ln>
                <a:solidFill>
                  <a:schemeClr val="tx1"/>
                </a:solidFill>
                <a:effectLst/>
                <a:latin typeface="+mj-lt"/>
                <a:ea typeface="Times New Roman" pitchFamily="18" charset="0"/>
                <a:cs typeface="Times New Roman" pitchFamily="18" charset="0"/>
              </a:rPr>
              <a:t>H1</a:t>
            </a:r>
            <a:r>
              <a:rPr kumimoji="0" lang="id-ID" sz="2000" b="0" i="0" u="none" strike="noStrike" cap="none" normalizeH="0" baseline="0" smtClean="0">
                <a:ln>
                  <a:noFill/>
                </a:ln>
                <a:solidFill>
                  <a:schemeClr val="tx1"/>
                </a:solidFill>
                <a:effectLst/>
                <a:latin typeface="+mj-lt"/>
                <a:ea typeface="Times New Roman" pitchFamily="18" charset="0"/>
                <a:cs typeface="Times New Roman" pitchFamily="18" charset="0"/>
              </a:rPr>
              <a:t> : Cultural organizations poisitif effect on employee satisfaction </a:t>
            </a:r>
            <a:r>
              <a:rPr kumimoji="0" lang="id-ID" sz="2000" b="1" i="0" u="none" strike="noStrike" cap="none" normalizeH="0" baseline="0" smtClean="0">
                <a:ln>
                  <a:noFill/>
                </a:ln>
                <a:solidFill>
                  <a:schemeClr val="tx1"/>
                </a:solidFill>
                <a:effectLst/>
                <a:latin typeface="+mj-lt"/>
                <a:ea typeface="Times New Roman" pitchFamily="18" charset="0"/>
                <a:cs typeface="Times New Roman" pitchFamily="18" charset="0"/>
              </a:rPr>
              <a:t>(BE ACCEPTED)</a:t>
            </a:r>
            <a:r>
              <a:rPr kumimoji="0" lang="id-ID" sz="2000" b="0" i="0" u="none" strike="noStrike" cap="none" normalizeH="0" baseline="0" smtClean="0">
                <a:ln>
                  <a:noFill/>
                </a:ln>
                <a:solidFill>
                  <a:schemeClr val="tx1"/>
                </a:solidFill>
                <a:effectLst/>
                <a:latin typeface="+mj-lt"/>
                <a:ea typeface="Times New Roman" pitchFamily="18" charset="0"/>
                <a:cs typeface="Times New Roman" pitchFamily="18" charset="0"/>
              </a:rPr>
              <a:t>; </a:t>
            </a:r>
            <a:endParaRPr lang="id-ID" sz="2000" smtClean="0">
              <a:latin typeface="+mj-lt"/>
              <a:ea typeface="Times New Roman" pitchFamily="18" charset="0"/>
              <a:cs typeface="Arial" pitchFamily="34" charset="0"/>
            </a:endParaRPr>
          </a:p>
          <a:p>
            <a:pPr marL="457200" lvl="0" indent="-457200" fontAlgn="base">
              <a:spcBef>
                <a:spcPct val="0"/>
              </a:spcBef>
              <a:spcAft>
                <a:spcPct val="0"/>
              </a:spcAft>
            </a:pPr>
            <a:r>
              <a:rPr kumimoji="0" lang="id-ID" sz="2000" b="1" i="0" u="none" strike="noStrike" cap="none" normalizeH="0" baseline="0" smtClean="0">
                <a:ln>
                  <a:noFill/>
                </a:ln>
                <a:solidFill>
                  <a:schemeClr val="tx1"/>
                </a:solidFill>
                <a:effectLst/>
                <a:latin typeface="+mj-lt"/>
                <a:ea typeface="Times New Roman" pitchFamily="18" charset="0"/>
                <a:cs typeface="Times New Roman" pitchFamily="18" charset="0"/>
              </a:rPr>
              <a:t>H2 </a:t>
            </a:r>
            <a:r>
              <a:rPr kumimoji="0" lang="id-ID" sz="2000" b="0" i="0" u="none" strike="noStrike" cap="none" normalizeH="0" baseline="0" smtClean="0">
                <a:ln>
                  <a:noFill/>
                </a:ln>
                <a:solidFill>
                  <a:schemeClr val="tx1"/>
                </a:solidFill>
                <a:effectLst/>
                <a:latin typeface="+mj-lt"/>
                <a:ea typeface="Times New Roman" pitchFamily="18" charset="0"/>
                <a:cs typeface="Times New Roman" pitchFamily="18" charset="0"/>
              </a:rPr>
              <a:t>: Organizational culture has a positive effect on employee performance </a:t>
            </a:r>
            <a:r>
              <a:rPr lang="id-ID" sz="2000" b="1" smtClean="0">
                <a:ea typeface="Times New Roman" pitchFamily="18" charset="0"/>
                <a:cs typeface="Times New Roman" pitchFamily="18" charset="0"/>
              </a:rPr>
              <a:t>(BE ACCEPTED)</a:t>
            </a:r>
            <a:r>
              <a:rPr kumimoji="0" lang="id-ID" sz="2000" b="0" i="0" u="none" strike="noStrike" cap="none" normalizeH="0" baseline="0" smtClean="0">
                <a:ln>
                  <a:noFill/>
                </a:ln>
                <a:solidFill>
                  <a:schemeClr val="tx1"/>
                </a:solidFill>
                <a:effectLst/>
                <a:latin typeface="+mj-lt"/>
                <a:ea typeface="Times New Roman" pitchFamily="18" charset="0"/>
                <a:cs typeface="Times New Roman" pitchFamily="18" charset="0"/>
              </a:rPr>
              <a:t>;</a:t>
            </a:r>
            <a:endParaRPr lang="id-ID" sz="2000" smtClean="0">
              <a:latin typeface="+mj-lt"/>
              <a:ea typeface="Times New Roman" pitchFamily="18" charset="0"/>
              <a:cs typeface="Arial" pitchFamily="34" charset="0"/>
            </a:endParaRPr>
          </a:p>
          <a:p>
            <a:pPr marL="457200" lvl="0" indent="-457200" fontAlgn="base">
              <a:spcBef>
                <a:spcPct val="0"/>
              </a:spcBef>
              <a:spcAft>
                <a:spcPct val="0"/>
              </a:spcAft>
            </a:pPr>
            <a:r>
              <a:rPr kumimoji="0" lang="id-ID" sz="2000" b="1" i="0" u="none" strike="noStrike" cap="none" normalizeH="0" baseline="0" smtClean="0">
                <a:ln>
                  <a:noFill/>
                </a:ln>
                <a:solidFill>
                  <a:schemeClr val="tx1"/>
                </a:solidFill>
                <a:effectLst/>
                <a:latin typeface="+mj-lt"/>
                <a:ea typeface="Times New Roman" pitchFamily="18" charset="0"/>
                <a:cs typeface="Times New Roman" pitchFamily="18" charset="0"/>
              </a:rPr>
              <a:t>H3</a:t>
            </a:r>
            <a:r>
              <a:rPr kumimoji="0" lang="id-ID" sz="2000" b="0" i="0" u="none" strike="noStrike" cap="none" normalizeH="0" baseline="0" smtClean="0">
                <a:ln>
                  <a:noFill/>
                </a:ln>
                <a:solidFill>
                  <a:schemeClr val="tx1"/>
                </a:solidFill>
                <a:effectLst/>
                <a:latin typeface="+mj-lt"/>
                <a:ea typeface="Times New Roman" pitchFamily="18" charset="0"/>
                <a:cs typeface="Times New Roman" pitchFamily="18" charset="0"/>
              </a:rPr>
              <a:t> : Leadership style has a positive effect on employee satisfaction</a:t>
            </a:r>
            <a:r>
              <a:rPr lang="id-ID" sz="2000" b="1" smtClean="0">
                <a:ea typeface="Times New Roman" pitchFamily="18" charset="0"/>
                <a:cs typeface="Times New Roman" pitchFamily="18" charset="0"/>
              </a:rPr>
              <a:t> (BE ACCEPTED)</a:t>
            </a:r>
            <a:r>
              <a:rPr kumimoji="0" lang="id-ID" sz="2000" b="0" i="0" u="none" strike="noStrike" cap="none" normalizeH="0" baseline="0" smtClean="0">
                <a:ln>
                  <a:noFill/>
                </a:ln>
                <a:solidFill>
                  <a:schemeClr val="tx1"/>
                </a:solidFill>
                <a:effectLst/>
                <a:latin typeface="+mj-lt"/>
                <a:ea typeface="Times New Roman" pitchFamily="18" charset="0"/>
                <a:cs typeface="Times New Roman" pitchFamily="18" charset="0"/>
              </a:rPr>
              <a:t>;</a:t>
            </a:r>
            <a:endParaRPr lang="id-ID" sz="2000" smtClean="0">
              <a:latin typeface="+mj-lt"/>
              <a:ea typeface="Times New Roman" pitchFamily="18" charset="0"/>
              <a:cs typeface="Arial" pitchFamily="34" charset="0"/>
            </a:endParaRPr>
          </a:p>
          <a:p>
            <a:pPr marL="457200" lvl="0" indent="-457200" fontAlgn="base">
              <a:spcBef>
                <a:spcPct val="0"/>
              </a:spcBef>
              <a:spcAft>
                <a:spcPct val="0"/>
              </a:spcAft>
            </a:pPr>
            <a:r>
              <a:rPr kumimoji="0" lang="id-ID" sz="2000" b="1" i="0" u="none" strike="noStrike" cap="none" normalizeH="0" baseline="0" smtClean="0">
                <a:ln>
                  <a:noFill/>
                </a:ln>
                <a:solidFill>
                  <a:schemeClr val="tx1"/>
                </a:solidFill>
                <a:effectLst/>
                <a:latin typeface="+mj-lt"/>
                <a:ea typeface="Times New Roman" pitchFamily="18" charset="0"/>
                <a:cs typeface="Times New Roman" pitchFamily="18" charset="0"/>
              </a:rPr>
              <a:t>H4</a:t>
            </a:r>
            <a:r>
              <a:rPr kumimoji="0" lang="id-ID" sz="2000" b="0" i="0" u="none" strike="noStrike" cap="none" normalizeH="0" baseline="0" smtClean="0">
                <a:ln>
                  <a:noFill/>
                </a:ln>
                <a:solidFill>
                  <a:schemeClr val="tx1"/>
                </a:solidFill>
                <a:effectLst/>
                <a:latin typeface="+mj-lt"/>
                <a:ea typeface="Times New Roman" pitchFamily="18" charset="0"/>
                <a:cs typeface="Times New Roman" pitchFamily="18" charset="0"/>
              </a:rPr>
              <a:t> : Leadership Style positive effect on employee performance</a:t>
            </a:r>
            <a:r>
              <a:rPr lang="id-ID" sz="2000" b="1" smtClean="0">
                <a:ea typeface="Times New Roman" pitchFamily="18" charset="0"/>
                <a:cs typeface="Times New Roman" pitchFamily="18" charset="0"/>
              </a:rPr>
              <a:t> (BE ACCEPTED)</a:t>
            </a:r>
            <a:r>
              <a:rPr kumimoji="0" lang="id-ID" sz="2000" b="0" i="0" u="none" strike="noStrike" cap="none" normalizeH="0" baseline="0" smtClean="0">
                <a:ln>
                  <a:noFill/>
                </a:ln>
                <a:solidFill>
                  <a:schemeClr val="tx1"/>
                </a:solidFill>
                <a:effectLst/>
                <a:latin typeface="+mj-lt"/>
                <a:ea typeface="Times New Roman" pitchFamily="18" charset="0"/>
                <a:cs typeface="Times New Roman" pitchFamily="18" charset="0"/>
              </a:rPr>
              <a:t>;</a:t>
            </a:r>
          </a:p>
          <a:p>
            <a:pPr marL="457200" lvl="0" indent="-457200" fontAlgn="base">
              <a:spcBef>
                <a:spcPct val="0"/>
              </a:spcBef>
              <a:spcAft>
                <a:spcPct val="0"/>
              </a:spcAft>
            </a:pPr>
            <a:r>
              <a:rPr lang="id-ID" sz="2000" b="1" smtClean="0">
                <a:latin typeface="+mj-lt"/>
                <a:cs typeface="Times New Roman" pitchFamily="18" charset="0"/>
              </a:rPr>
              <a:t>H5</a:t>
            </a:r>
            <a:r>
              <a:rPr lang="id-ID" sz="2000" smtClean="0">
                <a:latin typeface="+mj-lt"/>
                <a:cs typeface="Times New Roman" pitchFamily="18" charset="0"/>
              </a:rPr>
              <a:t> Satisfaction employees' positive effect on employee performance</a:t>
            </a:r>
            <a:r>
              <a:rPr lang="id-ID" sz="2000" b="1" smtClean="0">
                <a:ea typeface="Times New Roman" pitchFamily="18" charset="0"/>
                <a:cs typeface="Times New Roman" pitchFamily="18" charset="0"/>
              </a:rPr>
              <a:t> (BE ACCEPTED)</a:t>
            </a:r>
            <a:r>
              <a:rPr lang="id-ID" sz="2000" smtClean="0">
                <a:latin typeface="+mj-lt"/>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sz="2000" b="0" i="0" u="none" strike="noStrike" cap="none" normalizeH="0" baseline="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138" y="191704"/>
            <a:ext cx="10515600" cy="1325563"/>
          </a:xfrm>
        </p:spPr>
        <p:txBody>
          <a:bodyPr/>
          <a:lstStyle/>
          <a:p>
            <a:r>
              <a:rPr lang="en-US" dirty="0" smtClean="0"/>
              <a:t>CONCLUSION</a:t>
            </a:r>
            <a:endParaRPr lang="en-US" dirty="0"/>
          </a:p>
        </p:txBody>
      </p:sp>
      <p:sp>
        <p:nvSpPr>
          <p:cNvPr id="1025" name="Rectangle 1"/>
          <p:cNvSpPr>
            <a:spLocks noChangeArrowheads="1"/>
          </p:cNvSpPr>
          <p:nvPr/>
        </p:nvSpPr>
        <p:spPr bwMode="auto">
          <a:xfrm>
            <a:off x="1024759" y="1225689"/>
            <a:ext cx="10484069"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lang="id-ID" sz="2000" smtClean="0">
                <a:latin typeface="Times New Roman" pitchFamily="18" charset="0"/>
                <a:ea typeface="Calibri" pitchFamily="34" charset="0"/>
                <a:cs typeface="Times New Roman" pitchFamily="18" charset="0"/>
              </a:rPr>
              <a:t>B</a:t>
            </a:r>
            <a:r>
              <a:rPr kumimoji="0" lang="id-ID"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udaya organization on employee satisfaction has a coefficient of 0.005 with signifiasi value (P </a:t>
            </a:r>
            <a:r>
              <a:rPr kumimoji="0" lang="id-ID" sz="20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value</a:t>
            </a:r>
            <a:r>
              <a:rPr kumimoji="0" lang="id-ID"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Amounted to 0,034. Thus the organizational culture significant positive effect on employee satisfaction. The stronger the organizational culture to increase employee satisfaction meal;</a:t>
            </a:r>
            <a:endParaRPr lang="id-ID" sz="2000" smtClean="0">
              <a:latin typeface="Arial" pitchFamily="34" charset="0"/>
              <a:ea typeface="Calibri" pitchFamily="34" charset="0"/>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id-ID"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Organizational culture has a coefficient of 0.413 with p </a:t>
            </a:r>
            <a:r>
              <a:rPr kumimoji="0" lang="id-ID" sz="20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vlue</a:t>
            </a:r>
            <a:r>
              <a:rPr kumimoji="0" lang="id-ID"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0,000 on employee performance. Signisfikan organizational culture has a positive effect on employee performance, the stronger the culture of the organization, employee satisfaction will increase;</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id-ID"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Leadership style significant positive effect on satisfaction karyaran. Coefficient of leadership style on employee satisfaction at 0.649 with p</a:t>
            </a:r>
            <a:r>
              <a:rPr kumimoji="0" lang="id-ID" sz="20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vlue</a:t>
            </a:r>
            <a:r>
              <a:rPr kumimoji="0" lang="id-ID"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0,000. The better the leadership style meal will increase employee satisfaction;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id-ID"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The leadership style of the performance of the employees have a coefficient of 0.267 with p </a:t>
            </a:r>
            <a:r>
              <a:rPr kumimoji="0" lang="id-ID" sz="20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vlue</a:t>
            </a:r>
            <a:r>
              <a:rPr kumimoji="0" lang="id-ID"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amounted to 0,021. With a leadership style demikikan significant positive effect on employee performance. Good leadership style will enhance employee performance;</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id-ID"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Coefficient of employee satisfaction on the performance of employees is 0.768 with p </a:t>
            </a:r>
            <a:r>
              <a:rPr kumimoji="0" lang="id-ID" sz="20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vlue </a:t>
            </a:r>
            <a:r>
              <a:rPr kumimoji="0" lang="id-ID"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0,000. Values ​​are addressed there is a significant positive influence on employee satisfaction to employee performance. The higher employee satisfaction then the performance will increase.</a:t>
            </a:r>
            <a:endParaRPr kumimoji="0" lang="id-ID" sz="20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5842" name="Picture 2" descr="Image result for thank you gif"/>
          <p:cNvPicPr>
            <a:picLocks noChangeAspect="1" noChangeArrowheads="1" noCrop="1"/>
          </p:cNvPicPr>
          <p:nvPr/>
        </p:nvPicPr>
        <p:blipFill>
          <a:blip r:embed="rId2"/>
          <a:srcRect/>
          <a:stretch>
            <a:fillRect/>
          </a:stretch>
        </p:blipFill>
        <p:spPr bwMode="auto">
          <a:xfrm>
            <a:off x="1705851" y="633905"/>
            <a:ext cx="8572500" cy="5715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6743700" cy="1325563"/>
          </a:xfrm>
        </p:spPr>
        <p:txBody>
          <a:bodyPr/>
          <a:lstStyle/>
          <a:p>
            <a:r>
              <a:rPr lang="en-US" b="1" dirty="0" smtClean="0"/>
              <a:t>PRELIMINARY</a:t>
            </a:r>
            <a:endParaRPr lang="en-US" b="1" dirty="0"/>
          </a:p>
        </p:txBody>
      </p:sp>
      <p:sp>
        <p:nvSpPr>
          <p:cNvPr id="3" name="Content Placeholder 2"/>
          <p:cNvSpPr>
            <a:spLocks noGrp="1"/>
          </p:cNvSpPr>
          <p:nvPr>
            <p:ph idx="1"/>
          </p:nvPr>
        </p:nvSpPr>
        <p:spPr>
          <a:xfrm>
            <a:off x="285750" y="1479440"/>
            <a:ext cx="7683500" cy="4410076"/>
          </a:xfrm>
        </p:spPr>
        <p:txBody>
          <a:bodyPr>
            <a:noAutofit/>
          </a:bodyPr>
          <a:lstStyle/>
          <a:p>
            <a:r>
              <a:rPr lang="en-US" sz="2000" b="1" dirty="0" smtClean="0">
                <a:latin typeface="+mj-lt"/>
              </a:rPr>
              <a:t>PTM as private education providers continue to compete in providing educational services, either with PTS or PTN;</a:t>
            </a:r>
          </a:p>
          <a:p>
            <a:r>
              <a:rPr lang="en-US" sz="2000" b="1" dirty="0" smtClean="0">
                <a:latin typeface="+mj-lt"/>
              </a:rPr>
              <a:t>Work culture will influence behavior, if the work culture in PTM is good, then it will be good too PTM itself and vice versa. For example, culture of discipline, lack of discipline in the PTM is a bad culture for PTM, Conflict among employees was often caused less communicative leadership style and interactive between leaders and subordinates, thus greatly influence the behavior of their subordinates.</a:t>
            </a:r>
          </a:p>
          <a:p>
            <a:r>
              <a:rPr lang="en-US" sz="2000" b="1" dirty="0" smtClean="0">
                <a:latin typeface="+mj-lt"/>
              </a:rPr>
              <a:t>The many activities outside leadership </a:t>
            </a:r>
            <a:r>
              <a:rPr lang="en-US" sz="2000" b="1" dirty="0">
                <a:latin typeface="+mj-lt"/>
              </a:rPr>
              <a:t> </a:t>
            </a:r>
            <a:r>
              <a:rPr lang="en-US" sz="2000" b="1" dirty="0" smtClean="0">
                <a:latin typeface="+mj-lt"/>
              </a:rPr>
              <a:t>office make less of a leader can effectively manage and control and direct its activities in the institution. </a:t>
            </a:r>
          </a:p>
          <a:p>
            <a:r>
              <a:rPr lang="en-US" sz="2000" b="1" dirty="0" smtClean="0">
                <a:latin typeface="+mj-lt"/>
              </a:rPr>
              <a:t>One way that can be done to obtain and maintain customer satisfaction (students) is to maintain and improve the performance of employees through workplace culture, leadership, satisfaction with the performance of employees.</a:t>
            </a:r>
          </a:p>
          <a:p>
            <a:endParaRPr lang="en-US" sz="2000" b="1" dirty="0" smtClean="0">
              <a:latin typeface="+mj-lt"/>
            </a:endParaRPr>
          </a:p>
          <a:p>
            <a:endParaRPr lang="en-US" sz="2000" b="1" dirty="0">
              <a:latin typeface="+mj-lt"/>
            </a:endParaRPr>
          </a:p>
        </p:txBody>
      </p:sp>
      <p:pic>
        <p:nvPicPr>
          <p:cNvPr id="13316" name="Picture 4" descr="Related image"/>
          <p:cNvPicPr>
            <a:picLocks noChangeAspect="1" noChangeArrowheads="1"/>
          </p:cNvPicPr>
          <p:nvPr/>
        </p:nvPicPr>
        <p:blipFill>
          <a:blip r:embed="rId2"/>
          <a:srcRect r="13151"/>
          <a:stretch>
            <a:fillRect/>
          </a:stretch>
        </p:blipFill>
        <p:spPr bwMode="auto">
          <a:xfrm rot="5400000">
            <a:off x="7214561" y="1454892"/>
            <a:ext cx="6858000" cy="3948216"/>
          </a:xfrm>
          <a:prstGeom prst="rect">
            <a:avLst/>
          </a:prstGeom>
          <a:noFill/>
        </p:spPr>
      </p:pic>
    </p:spTree>
    <p:extLst>
      <p:ext uri="{BB962C8B-B14F-4D97-AF65-F5344CB8AC3E}">
        <p14:creationId xmlns:p14="http://schemas.microsoft.com/office/powerpoint/2010/main" val="702855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t>PURPOSE</a:t>
            </a:r>
            <a:endParaRPr lang="en-US" b="1" dirty="0"/>
          </a:p>
        </p:txBody>
      </p:sp>
      <p:sp>
        <p:nvSpPr>
          <p:cNvPr id="3" name="Content Placeholder 2"/>
          <p:cNvSpPr>
            <a:spLocks noGrp="1"/>
          </p:cNvSpPr>
          <p:nvPr>
            <p:ph idx="1"/>
          </p:nvPr>
        </p:nvSpPr>
        <p:spPr>
          <a:xfrm>
            <a:off x="4445876" y="1239072"/>
            <a:ext cx="7189076" cy="4814888"/>
          </a:xfrm>
        </p:spPr>
        <p:txBody>
          <a:bodyPr>
            <a:normAutofit lnSpcReduction="10000"/>
          </a:bodyPr>
          <a:lstStyle/>
          <a:p>
            <a:pPr marL="514350" indent="-514350">
              <a:buFont typeface="+mj-lt"/>
              <a:buAutoNum type="arabicPeriod"/>
            </a:pPr>
            <a:r>
              <a:rPr lang="id-ID" smtClean="0">
                <a:latin typeface="+mj-lt"/>
              </a:rPr>
              <a:t>Menganalisisi influence of organizational culture on employee satisfaction; </a:t>
            </a:r>
          </a:p>
          <a:p>
            <a:pPr marL="514350" indent="-514350">
              <a:buFont typeface="+mj-lt"/>
              <a:buAutoNum type="arabicPeriod"/>
            </a:pPr>
            <a:r>
              <a:rPr lang="id-ID" smtClean="0">
                <a:latin typeface="+mj-lt"/>
              </a:rPr>
              <a:t>Analyzing the influence of organizational culture on employee performance; </a:t>
            </a:r>
          </a:p>
          <a:p>
            <a:pPr marL="514350" indent="-514350">
              <a:buFont typeface="+mj-lt"/>
              <a:buAutoNum type="arabicPeriod"/>
            </a:pPr>
            <a:r>
              <a:rPr lang="id-ID" smtClean="0">
                <a:latin typeface="+mj-lt"/>
              </a:rPr>
              <a:t>Analyzing the effect of leadership style on employee satisfaction; </a:t>
            </a:r>
          </a:p>
          <a:p>
            <a:pPr marL="514350" indent="-514350">
              <a:buFont typeface="+mj-lt"/>
              <a:buAutoNum type="arabicPeriod"/>
            </a:pPr>
            <a:r>
              <a:rPr lang="id-ID" smtClean="0">
                <a:latin typeface="+mj-lt"/>
              </a:rPr>
              <a:t>Analyzing the effect of leadership style on employee performance; </a:t>
            </a:r>
          </a:p>
          <a:p>
            <a:pPr marL="514350" indent="-514350">
              <a:buFont typeface="+mj-lt"/>
              <a:buAutoNum type="arabicPeriod"/>
            </a:pPr>
            <a:r>
              <a:rPr lang="id-ID" smtClean="0">
                <a:latin typeface="+mj-lt"/>
              </a:rPr>
              <a:t>Analyzing the influence of employee satisfaction on the performance of karayawan.</a:t>
            </a:r>
            <a:endParaRPr lang="id-ID">
              <a:latin typeface="+mj-lt"/>
            </a:endParaRPr>
          </a:p>
        </p:txBody>
      </p:sp>
      <p:pic>
        <p:nvPicPr>
          <p:cNvPr id="12290" name="Picture 2" descr="Related image"/>
          <p:cNvPicPr>
            <a:picLocks noChangeAspect="1" noChangeArrowheads="1"/>
          </p:cNvPicPr>
          <p:nvPr/>
        </p:nvPicPr>
        <p:blipFill>
          <a:blip r:embed="rId2"/>
          <a:srcRect l="9645" r="10152" b="9475"/>
          <a:stretch>
            <a:fillRect/>
          </a:stretch>
        </p:blipFill>
        <p:spPr bwMode="auto">
          <a:xfrm>
            <a:off x="0" y="1474076"/>
            <a:ext cx="4460432" cy="3775841"/>
          </a:xfrm>
          <a:prstGeom prst="rect">
            <a:avLst/>
          </a:prstGeom>
          <a:noFill/>
        </p:spPr>
      </p:pic>
    </p:spTree>
    <p:extLst>
      <p:ext uri="{BB962C8B-B14F-4D97-AF65-F5344CB8AC3E}">
        <p14:creationId xmlns:p14="http://schemas.microsoft.com/office/powerpoint/2010/main" val="3675605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373" y="207470"/>
            <a:ext cx="10515600" cy="1325563"/>
          </a:xfrm>
        </p:spPr>
        <p:txBody>
          <a:bodyPr/>
          <a:lstStyle/>
          <a:p>
            <a:pPr algn="ctr"/>
            <a:r>
              <a:rPr lang="en-US" b="1" dirty="0" smtClean="0"/>
              <a:t>THEORETICAL FRAMEWORK</a:t>
            </a:r>
            <a:endParaRPr lang="en-US" dirty="0"/>
          </a:p>
        </p:txBody>
      </p:sp>
      <p:graphicFrame>
        <p:nvGraphicFramePr>
          <p:cNvPr id="5" name="Diagram 4"/>
          <p:cNvGraphicFramePr/>
          <p:nvPr>
            <p:extLst>
              <p:ext uri="{D42A27DB-BD31-4B8C-83A1-F6EECF244321}">
                <p14:modId xmlns:p14="http://schemas.microsoft.com/office/powerpoint/2010/main" val="2812081509"/>
              </p:ext>
            </p:extLst>
          </p:nvPr>
        </p:nvGraphicFramePr>
        <p:xfrm>
          <a:off x="394137" y="1119352"/>
          <a:ext cx="11540359" cy="5470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PREVIOUS RESEARCH</a:t>
            </a:r>
            <a:endParaRPr lang="en-US" b="1" dirty="0"/>
          </a:p>
        </p:txBody>
      </p:sp>
      <p:sp>
        <p:nvSpPr>
          <p:cNvPr id="3" name="Content Placeholder 2"/>
          <p:cNvSpPr>
            <a:spLocks noGrp="1"/>
          </p:cNvSpPr>
          <p:nvPr>
            <p:ph idx="1"/>
          </p:nvPr>
        </p:nvSpPr>
        <p:spPr>
          <a:xfrm>
            <a:off x="680544" y="1841390"/>
            <a:ext cx="6161691" cy="3660776"/>
          </a:xfrm>
        </p:spPr>
        <p:txBody>
          <a:bodyPr>
            <a:normAutofit fontScale="92500"/>
          </a:bodyPr>
          <a:lstStyle/>
          <a:p>
            <a:pPr marL="230188" lvl="1"/>
            <a:r>
              <a:rPr lang="id-ID" smtClean="0"/>
              <a:t>Organizational culture has a positive effect on job satisfaction and employee performance (Wiliam, 2014; Nugroho, 2011; and Kusdiyanto, 2011);</a:t>
            </a:r>
          </a:p>
          <a:p>
            <a:pPr marL="230188" lvl="1"/>
            <a:r>
              <a:rPr lang="id-ID" smtClean="0"/>
              <a:t>Leadership Style positive effect on satisfaction and employee performance (Mariam 2009; Firmansyah, (2008); Riyadi (2011); and (Nafrizal, </a:t>
            </a:r>
            <a:r>
              <a:rPr lang="id-ID" i="1" smtClean="0"/>
              <a:t>et al</a:t>
            </a:r>
            <a:r>
              <a:rPr lang="id-ID" smtClean="0"/>
              <a:t>., 2012);</a:t>
            </a:r>
          </a:p>
          <a:p>
            <a:pPr marL="230188" lvl="1"/>
            <a:r>
              <a:rPr lang="id-ID" smtClean="0"/>
              <a:t>Signifiakan employee satisfaction has a positive effect on employee performance (Maryani; 2011); Generous,</a:t>
            </a:r>
            <a:r>
              <a:rPr lang="id-ID" i="1" smtClean="0"/>
              <a:t>et al</a:t>
            </a:r>
            <a:r>
              <a:rPr lang="id-ID" smtClean="0"/>
              <a:t>., 2012; and Nur 2013).</a:t>
            </a:r>
          </a:p>
        </p:txBody>
      </p:sp>
      <p:pic>
        <p:nvPicPr>
          <p:cNvPr id="10244" name="Picture 4" descr="Image result for research"/>
          <p:cNvPicPr>
            <a:picLocks noChangeAspect="1" noChangeArrowheads="1"/>
          </p:cNvPicPr>
          <p:nvPr/>
        </p:nvPicPr>
        <p:blipFill>
          <a:blip r:embed="rId2"/>
          <a:srcRect/>
          <a:stretch>
            <a:fillRect/>
          </a:stretch>
        </p:blipFill>
        <p:spPr bwMode="auto">
          <a:xfrm>
            <a:off x="6905625" y="1793491"/>
            <a:ext cx="5286375" cy="3524251"/>
          </a:xfrm>
          <a:prstGeom prst="rect">
            <a:avLst/>
          </a:prstGeom>
          <a:noFill/>
        </p:spPr>
      </p:pic>
    </p:spTree>
    <p:extLst>
      <p:ext uri="{BB962C8B-B14F-4D97-AF65-F5344CB8AC3E}">
        <p14:creationId xmlns:p14="http://schemas.microsoft.com/office/powerpoint/2010/main" val="4181561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234681"/>
            <a:ext cx="10515600" cy="1325563"/>
          </a:xfrm>
        </p:spPr>
        <p:txBody>
          <a:bodyPr/>
          <a:lstStyle/>
          <a:p>
            <a:r>
              <a:rPr lang="en-US" b="1" dirty="0" err="1" smtClean="0"/>
              <a:t>Framework</a:t>
            </a:r>
            <a:r>
              <a:rPr lang="en-US" b="1" dirty="0" smtClean="0"/>
              <a:t> </a:t>
            </a:r>
            <a:r>
              <a:rPr lang="en-US" b="1" dirty="0" err="1" smtClean="0"/>
              <a:t>Thought</a:t>
            </a:r>
            <a:r>
              <a:rPr lang="en-US" b="1" dirty="0" smtClean="0"/>
              <a:t> </a:t>
            </a:r>
            <a:r>
              <a:rPr lang="en-US" b="1" dirty="0" err="1" smtClean="0"/>
              <a:t>and</a:t>
            </a:r>
            <a:r>
              <a:rPr lang="en-US" b="1" dirty="0" smtClean="0"/>
              <a:t> </a:t>
            </a:r>
            <a:r>
              <a:rPr lang="en-US" b="1" dirty="0" err="1" smtClean="0"/>
              <a:t>hypothesis</a:t>
            </a:r>
            <a:endParaRPr lang="en-US" b="1" dirty="0"/>
          </a:p>
        </p:txBody>
      </p:sp>
      <p:pic>
        <p:nvPicPr>
          <p:cNvPr id="9235" name="Picture 19"/>
          <p:cNvPicPr>
            <a:picLocks noChangeAspect="1" noChangeArrowheads="1"/>
          </p:cNvPicPr>
          <p:nvPr/>
        </p:nvPicPr>
        <p:blipFill>
          <a:blip r:embed="rId2"/>
          <a:srcRect/>
          <a:stretch>
            <a:fillRect/>
          </a:stretch>
        </p:blipFill>
        <p:spPr bwMode="auto">
          <a:xfrm>
            <a:off x="628651" y="1657350"/>
            <a:ext cx="6166288" cy="4343400"/>
          </a:xfrm>
          <a:prstGeom prst="rect">
            <a:avLst/>
          </a:prstGeom>
          <a:noFill/>
        </p:spPr>
      </p:pic>
      <p:sp>
        <p:nvSpPr>
          <p:cNvPr id="9236" name="Rectangle 20"/>
          <p:cNvSpPr>
            <a:spLocks noChangeArrowheads="1"/>
          </p:cNvSpPr>
          <p:nvPr/>
        </p:nvSpPr>
        <p:spPr bwMode="auto">
          <a:xfrm>
            <a:off x="6936828" y="1560244"/>
            <a:ext cx="496613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smtClean="0">
                <a:ln>
                  <a:noFill/>
                </a:ln>
                <a:solidFill>
                  <a:schemeClr val="tx1"/>
                </a:solidFill>
                <a:effectLst/>
                <a:latin typeface="+mj-lt"/>
                <a:ea typeface="Times New Roman" pitchFamily="18" charset="0"/>
                <a:cs typeface="Times New Roman" pitchFamily="18" charset="0"/>
              </a:rPr>
              <a:t>H1</a:t>
            </a:r>
            <a:r>
              <a:rPr kumimoji="0" lang="id-ID" sz="2400" b="0" i="0" u="none" strike="noStrike" cap="none" normalizeH="0" baseline="0" smtClean="0">
                <a:ln>
                  <a:noFill/>
                </a:ln>
                <a:solidFill>
                  <a:schemeClr val="tx1"/>
                </a:solidFill>
                <a:effectLst/>
                <a:latin typeface="+mj-lt"/>
                <a:ea typeface="Times New Roman" pitchFamily="18" charset="0"/>
                <a:cs typeface="Times New Roman" pitchFamily="18" charset="0"/>
              </a:rPr>
              <a:t> Culture organisasiberpengaruh poisitif on employee satisfaction; </a:t>
            </a:r>
            <a:endParaRPr lang="id-ID" sz="2400" smtClean="0">
              <a:latin typeface="+mj-lt"/>
              <a:ea typeface="Times New Roman" pitchFamily="18" charset="0"/>
              <a:cs typeface="Arial" pitchFamily="34" charset="0"/>
            </a:endParaRPr>
          </a:p>
          <a:p>
            <a:pPr marL="457200" marR="0" lvl="0" indent="-457200" algn="l"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smtClean="0">
                <a:ln>
                  <a:noFill/>
                </a:ln>
                <a:solidFill>
                  <a:schemeClr val="tx1"/>
                </a:solidFill>
                <a:effectLst/>
                <a:latin typeface="+mj-lt"/>
                <a:ea typeface="Times New Roman" pitchFamily="18" charset="0"/>
                <a:cs typeface="Times New Roman" pitchFamily="18" charset="0"/>
              </a:rPr>
              <a:t>H2 </a:t>
            </a:r>
            <a:r>
              <a:rPr kumimoji="0" lang="id-ID" sz="2400" b="0" i="0" u="none" strike="noStrike" cap="none" normalizeH="0" baseline="0" smtClean="0">
                <a:ln>
                  <a:noFill/>
                </a:ln>
                <a:solidFill>
                  <a:schemeClr val="tx1"/>
                </a:solidFill>
                <a:effectLst/>
                <a:latin typeface="+mj-lt"/>
                <a:ea typeface="Times New Roman" pitchFamily="18" charset="0"/>
                <a:cs typeface="Times New Roman" pitchFamily="18" charset="0"/>
              </a:rPr>
              <a:t>: Organizational culture has a positive effect on employee performance;</a:t>
            </a:r>
            <a:endParaRPr lang="id-ID" sz="2400" smtClean="0">
              <a:latin typeface="+mj-lt"/>
              <a:ea typeface="Times New Roman" pitchFamily="18" charset="0"/>
              <a:cs typeface="Arial" pitchFamily="34" charset="0"/>
            </a:endParaRPr>
          </a:p>
          <a:p>
            <a:pPr marL="457200" marR="0" lvl="0" indent="-457200" algn="l"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smtClean="0">
                <a:ln>
                  <a:noFill/>
                </a:ln>
                <a:solidFill>
                  <a:schemeClr val="tx1"/>
                </a:solidFill>
                <a:effectLst/>
                <a:latin typeface="+mj-lt"/>
                <a:ea typeface="Times New Roman" pitchFamily="18" charset="0"/>
                <a:cs typeface="Times New Roman" pitchFamily="18" charset="0"/>
              </a:rPr>
              <a:t>H3</a:t>
            </a:r>
            <a:r>
              <a:rPr kumimoji="0" lang="id-ID" sz="2400" b="0" i="0" u="none" strike="noStrike" cap="none" normalizeH="0" baseline="0" smtClean="0">
                <a:ln>
                  <a:noFill/>
                </a:ln>
                <a:solidFill>
                  <a:schemeClr val="tx1"/>
                </a:solidFill>
                <a:effectLst/>
                <a:latin typeface="+mj-lt"/>
                <a:ea typeface="Times New Roman" pitchFamily="18" charset="0"/>
                <a:cs typeface="Times New Roman" pitchFamily="18" charset="0"/>
              </a:rPr>
              <a:t> : Leadership style has a positive effect on employee satisfaction;</a:t>
            </a:r>
            <a:endParaRPr lang="id-ID" sz="2400" smtClean="0">
              <a:latin typeface="+mj-lt"/>
              <a:ea typeface="Times New Roman" pitchFamily="18" charset="0"/>
              <a:cs typeface="Arial" pitchFamily="34" charset="0"/>
            </a:endParaRPr>
          </a:p>
          <a:p>
            <a:pPr marL="457200" marR="0" lvl="0" indent="-457200" algn="l"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smtClean="0">
                <a:ln>
                  <a:noFill/>
                </a:ln>
                <a:solidFill>
                  <a:schemeClr val="tx1"/>
                </a:solidFill>
                <a:effectLst/>
                <a:latin typeface="+mj-lt"/>
                <a:ea typeface="Times New Roman" pitchFamily="18" charset="0"/>
                <a:cs typeface="Times New Roman" pitchFamily="18" charset="0"/>
              </a:rPr>
              <a:t>H4</a:t>
            </a:r>
            <a:r>
              <a:rPr kumimoji="0" lang="id-ID" sz="2400" b="0" i="0" u="none" strike="noStrike" cap="none" normalizeH="0" baseline="0" smtClean="0">
                <a:ln>
                  <a:noFill/>
                </a:ln>
                <a:solidFill>
                  <a:schemeClr val="tx1"/>
                </a:solidFill>
                <a:effectLst/>
                <a:latin typeface="+mj-lt"/>
                <a:ea typeface="Times New Roman" pitchFamily="18" charset="0"/>
                <a:cs typeface="Times New Roman" pitchFamily="18" charset="0"/>
              </a:rPr>
              <a:t> : Leadership Style positive effect on employee performance;</a:t>
            </a:r>
          </a:p>
          <a:p>
            <a:pPr marL="457200" marR="0" lvl="0" indent="-457200" algn="l" defTabSz="914400" rtl="0" eaLnBrk="1" fontAlgn="base" latinLnBrk="0" hangingPunct="1">
              <a:lnSpc>
                <a:spcPct val="100000"/>
              </a:lnSpc>
              <a:spcBef>
                <a:spcPct val="0"/>
              </a:spcBef>
              <a:spcAft>
                <a:spcPct val="0"/>
              </a:spcAft>
              <a:buClrTx/>
              <a:buSzTx/>
              <a:buFontTx/>
              <a:buNone/>
              <a:tabLst/>
            </a:pPr>
            <a:r>
              <a:rPr lang="id-ID" sz="2400" b="1" smtClean="0">
                <a:latin typeface="+mj-lt"/>
                <a:cs typeface="Times New Roman" pitchFamily="18" charset="0"/>
              </a:rPr>
              <a:t>H5</a:t>
            </a:r>
            <a:r>
              <a:rPr lang="id-ID" sz="2400" smtClean="0">
                <a:latin typeface="+mj-lt"/>
                <a:cs typeface="Times New Roman" pitchFamily="18" charset="0"/>
              </a:rPr>
              <a:t> Satisfaction employees' positive influence on employee performance.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497" y="317827"/>
            <a:ext cx="3607676" cy="1116833"/>
          </a:xfrm>
        </p:spPr>
        <p:txBody>
          <a:bodyPr>
            <a:normAutofit fontScale="90000"/>
          </a:bodyPr>
          <a:lstStyle/>
          <a:p>
            <a:r>
              <a:rPr lang="en-US" b="1" dirty="0" smtClean="0"/>
              <a:t>RESEARCH METHODS</a:t>
            </a:r>
            <a:endParaRPr lang="en-US" b="1" dirty="0"/>
          </a:p>
        </p:txBody>
      </p:sp>
      <p:sp>
        <p:nvSpPr>
          <p:cNvPr id="5" name="Rectangle 4"/>
          <p:cNvSpPr/>
          <p:nvPr/>
        </p:nvSpPr>
        <p:spPr>
          <a:xfrm>
            <a:off x="800099" y="1469176"/>
            <a:ext cx="3535417" cy="4821265"/>
          </a:xfrm>
          <a:prstGeom prst="rect">
            <a:avLst/>
          </a:prstGeom>
        </p:spPr>
        <p:txBody>
          <a:bodyPr wrap="square">
            <a:spAutoFit/>
          </a:bodyPr>
          <a:lstStyle/>
          <a:p>
            <a:r>
              <a:rPr lang="en-US" sz="2000" b="1" dirty="0" smtClean="0">
                <a:effectLst/>
                <a:latin typeface="+mj-lt"/>
                <a:ea typeface="Calibri" panose="020F0502020204030204" pitchFamily="34" charset="0"/>
                <a:cs typeface="Times New Roman" panose="02020603050405020304" pitchFamily="18" charset="0"/>
              </a:rPr>
              <a:t>Data </a:t>
            </a:r>
            <a:r>
              <a:rPr lang="en-US" sz="2000" b="1" dirty="0" err="1" smtClean="0">
                <a:effectLst/>
                <a:latin typeface="+mj-lt"/>
                <a:ea typeface="Calibri" panose="020F0502020204030204" pitchFamily="34" charset="0"/>
                <a:cs typeface="Times New Roman" panose="02020603050405020304" pitchFamily="18" charset="0"/>
              </a:rPr>
              <a:t>Research</a:t>
            </a:r>
            <a:r>
              <a:rPr lang="en-US" sz="2000" b="1" dirty="0" smtClean="0">
                <a:effectLst/>
                <a:latin typeface="+mj-lt"/>
                <a:ea typeface="Calibri" panose="020F0502020204030204" pitchFamily="34" charset="0"/>
                <a:cs typeface="Times New Roman" panose="02020603050405020304" pitchFamily="18" charset="0"/>
              </a:rPr>
              <a:t>:</a:t>
            </a:r>
          </a:p>
          <a:p>
            <a:r>
              <a:rPr lang="en-US" sz="2000" dirty="0" smtClean="0">
                <a:latin typeface="+mj-lt"/>
                <a:cs typeface="Times New Roman" panose="02020603050405020304" pitchFamily="18" charset="0"/>
              </a:rPr>
              <a:t>Primary (</a:t>
            </a:r>
            <a:r>
              <a:rPr lang="id-ID" sz="2000" dirty="0" smtClean="0">
                <a:latin typeface="+mj-lt"/>
                <a:cs typeface="Times New Roman" panose="02020603050405020304" pitchFamily="18" charset="0"/>
              </a:rPr>
              <a:t>employee</a:t>
            </a:r>
            <a:r>
              <a:rPr lang="en-US" sz="2000" dirty="0" smtClean="0">
                <a:latin typeface="+mj-lt"/>
                <a:cs typeface="Times New Roman" panose="02020603050405020304" pitchFamily="18" charset="0"/>
              </a:rPr>
              <a:t> PTM Jakarta 100 respondents) through questionnaires dg scale </a:t>
            </a:r>
            <a:r>
              <a:rPr lang="en-US" sz="2000" dirty="0" err="1" smtClean="0">
                <a:latin typeface="+mj-lt"/>
                <a:cs typeface="Times New Roman" panose="02020603050405020304" pitchFamily="18" charset="0"/>
              </a:rPr>
              <a:t>linkert</a:t>
            </a:r>
            <a:r>
              <a:rPr lang="en-US" sz="2000" dirty="0" smtClean="0">
                <a:latin typeface="+mj-lt"/>
                <a:cs typeface="Times New Roman" panose="02020603050405020304" pitchFamily="18" charset="0"/>
              </a:rPr>
              <a:t>,</a:t>
            </a:r>
          </a:p>
          <a:p>
            <a:endParaRPr lang="en-US" sz="2000" dirty="0">
              <a:latin typeface="+mj-lt"/>
              <a:cs typeface="Times New Roman" panose="02020603050405020304" pitchFamily="18" charset="0"/>
            </a:endParaRPr>
          </a:p>
          <a:p>
            <a:r>
              <a:rPr lang="en-US" sz="2000" b="1" dirty="0" err="1" smtClean="0">
                <a:latin typeface="+mj-lt"/>
                <a:cs typeface="Times New Roman" panose="02020603050405020304" pitchFamily="18" charset="0"/>
              </a:rPr>
              <a:t>Test</a:t>
            </a:r>
            <a:r>
              <a:rPr lang="en-US" sz="2000" b="1" dirty="0" smtClean="0">
                <a:latin typeface="+mj-lt"/>
                <a:cs typeface="Times New Roman" panose="02020603050405020304" pitchFamily="18" charset="0"/>
              </a:rPr>
              <a:t> </a:t>
            </a:r>
            <a:r>
              <a:rPr lang="en-US" sz="2000" b="1" dirty="0" err="1" smtClean="0">
                <a:latin typeface="+mj-lt"/>
                <a:cs typeface="Times New Roman" panose="02020603050405020304" pitchFamily="18" charset="0"/>
              </a:rPr>
              <a:t>Instrument</a:t>
            </a:r>
            <a:r>
              <a:rPr lang="en-US" sz="2000" b="1" dirty="0" smtClean="0">
                <a:latin typeface="+mj-lt"/>
                <a:cs typeface="Times New Roman" panose="02020603050405020304" pitchFamily="18" charset="0"/>
              </a:rPr>
              <a:t>: </a:t>
            </a:r>
          </a:p>
          <a:p>
            <a:r>
              <a:rPr lang="en-US" sz="2000" dirty="0" err="1" smtClean="0">
                <a:latin typeface="+mj-lt"/>
                <a:cs typeface="Times New Roman" panose="02020603050405020304" pitchFamily="18" charset="0"/>
              </a:rPr>
              <a:t>Test</a:t>
            </a:r>
            <a:r>
              <a:rPr lang="en-US" sz="2000" dirty="0" smtClean="0">
                <a:latin typeface="+mj-lt"/>
                <a:cs typeface="Times New Roman" panose="02020603050405020304" pitchFamily="18" charset="0"/>
              </a:rPr>
              <a:t> </a:t>
            </a:r>
            <a:r>
              <a:rPr lang="en-US" sz="2000" dirty="0" err="1" smtClean="0">
                <a:latin typeface="+mj-lt"/>
                <a:cs typeface="Times New Roman" panose="02020603050405020304" pitchFamily="18" charset="0"/>
              </a:rPr>
              <a:t>validity</a:t>
            </a:r>
            <a:r>
              <a:rPr lang="en-US" sz="2000" dirty="0" smtClean="0">
                <a:latin typeface="+mj-lt"/>
                <a:cs typeface="Times New Roman" panose="02020603050405020304" pitchFamily="18" charset="0"/>
              </a:rPr>
              <a:t> </a:t>
            </a:r>
            <a:r>
              <a:rPr lang="en-US" sz="2000" dirty="0" err="1" smtClean="0">
                <a:latin typeface="+mj-lt"/>
                <a:cs typeface="Times New Roman" panose="02020603050405020304" pitchFamily="18" charset="0"/>
              </a:rPr>
              <a:t>and</a:t>
            </a:r>
            <a:r>
              <a:rPr lang="en-US" sz="2000" dirty="0" smtClean="0">
                <a:latin typeface="+mj-lt"/>
                <a:cs typeface="Times New Roman" panose="02020603050405020304" pitchFamily="18" charset="0"/>
              </a:rPr>
              <a:t> </a:t>
            </a:r>
            <a:r>
              <a:rPr lang="en-US" sz="2000" dirty="0" err="1" smtClean="0">
                <a:latin typeface="+mj-lt"/>
                <a:cs typeface="Times New Roman" panose="02020603050405020304" pitchFamily="18" charset="0"/>
              </a:rPr>
              <a:t>reliability</a:t>
            </a:r>
            <a:endParaRPr lang="en-US" sz="2000" dirty="0" smtClean="0">
              <a:latin typeface="+mj-lt"/>
              <a:cs typeface="Times New Roman" panose="02020603050405020304" pitchFamily="18" charset="0"/>
            </a:endParaRPr>
          </a:p>
          <a:p>
            <a:endParaRPr lang="en-US" sz="2000" dirty="0">
              <a:latin typeface="+mj-lt"/>
              <a:cs typeface="Times New Roman" panose="02020603050405020304" pitchFamily="18" charset="0"/>
            </a:endParaRPr>
          </a:p>
          <a:p>
            <a:r>
              <a:rPr lang="en-US" sz="2000" b="1" dirty="0" err="1" smtClean="0">
                <a:latin typeface="+mj-lt"/>
                <a:cs typeface="Times New Roman" panose="02020603050405020304" pitchFamily="18" charset="0"/>
              </a:rPr>
              <a:t>Technique</a:t>
            </a:r>
            <a:r>
              <a:rPr lang="en-US" sz="2000" b="1" dirty="0" smtClean="0">
                <a:latin typeface="+mj-lt"/>
                <a:cs typeface="Times New Roman" panose="02020603050405020304" pitchFamily="18" charset="0"/>
              </a:rPr>
              <a:t> </a:t>
            </a:r>
            <a:r>
              <a:rPr lang="en-US" sz="2000" b="1" dirty="0" err="1" smtClean="0">
                <a:latin typeface="+mj-lt"/>
                <a:cs typeface="Times New Roman" panose="02020603050405020304" pitchFamily="18" charset="0"/>
              </a:rPr>
              <a:t>analysis</a:t>
            </a:r>
            <a:r>
              <a:rPr lang="en-US" sz="2000" b="1" dirty="0" smtClean="0">
                <a:latin typeface="+mj-lt"/>
                <a:cs typeface="Times New Roman" panose="02020603050405020304" pitchFamily="18" charset="0"/>
              </a:rPr>
              <a:t>:</a:t>
            </a:r>
          </a:p>
          <a:p>
            <a:r>
              <a:rPr lang="id-ID" sz="2000" i="1" dirty="0" smtClean="0">
                <a:latin typeface="+mj-lt"/>
                <a:cs typeface="Times New Roman" panose="02020603050405020304" pitchFamily="18" charset="0"/>
              </a:rPr>
              <a:t>structural </a:t>
            </a:r>
            <a:r>
              <a:rPr lang="id-ID" sz="2000" i="1" dirty="0">
                <a:latin typeface="+mj-lt"/>
                <a:cs typeface="Times New Roman" panose="02020603050405020304" pitchFamily="18" charset="0"/>
              </a:rPr>
              <a:t>equation Modeling</a:t>
            </a:r>
            <a:r>
              <a:rPr lang="id-ID" sz="2000" dirty="0">
                <a:latin typeface="+mj-lt"/>
                <a:cs typeface="Times New Roman" panose="02020603050405020304" pitchFamily="18" charset="0"/>
              </a:rPr>
              <a:t> (</a:t>
            </a:r>
            <a:r>
              <a:rPr lang="id-ID" sz="2000" dirty="0" smtClean="0">
                <a:latin typeface="+mj-lt"/>
                <a:cs typeface="Times New Roman" panose="02020603050405020304" pitchFamily="18" charset="0"/>
              </a:rPr>
              <a:t>SEM)</a:t>
            </a:r>
            <a:r>
              <a:rPr lang="en-US" sz="2000" dirty="0" smtClean="0">
                <a:latin typeface="+mj-lt"/>
                <a:cs typeface="Times New Roman" panose="02020603050405020304" pitchFamily="18" charset="0"/>
              </a:rPr>
              <a:t> </a:t>
            </a:r>
            <a:r>
              <a:rPr lang="id-ID" sz="2000" dirty="0" smtClean="0">
                <a:latin typeface="+mj-lt"/>
                <a:cs typeface="Times New Roman" panose="02020603050405020304" pitchFamily="18" charset="0"/>
              </a:rPr>
              <a:t>use </a:t>
            </a:r>
            <a:r>
              <a:rPr lang="id-ID" sz="2000" i="1" dirty="0">
                <a:latin typeface="+mj-lt"/>
                <a:cs typeface="Times New Roman" panose="02020603050405020304" pitchFamily="18" charset="0"/>
              </a:rPr>
              <a:t>software </a:t>
            </a:r>
            <a:r>
              <a:rPr lang="id-ID" sz="2000" dirty="0" smtClean="0">
                <a:latin typeface="+mj-lt"/>
                <a:cs typeface="Times New Roman" panose="02020603050405020304" pitchFamily="18" charset="0"/>
              </a:rPr>
              <a:t>SmaRTP</a:t>
            </a:r>
            <a:r>
              <a:rPr lang="en-US" sz="2000" dirty="0" smtClean="0">
                <a:latin typeface="+mj-lt"/>
                <a:cs typeface="Times New Roman" panose="02020603050405020304" pitchFamily="18" charset="0"/>
              </a:rPr>
              <a:t>LS</a:t>
            </a:r>
            <a:endParaRPr lang="en-US" sz="2000" dirty="0">
              <a:latin typeface="+mj-lt"/>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860600441"/>
              </p:ext>
            </p:extLst>
          </p:nvPr>
        </p:nvGraphicFramePr>
        <p:xfrm>
          <a:off x="4455400" y="480032"/>
          <a:ext cx="7163785" cy="6017756"/>
        </p:xfrm>
        <a:graphic>
          <a:graphicData uri="http://schemas.openxmlformats.org/drawingml/2006/table">
            <a:tbl>
              <a:tblPr/>
              <a:tblGrid>
                <a:gridCol w="1224579"/>
                <a:gridCol w="5939206"/>
              </a:tblGrid>
              <a:tr h="185223">
                <a:tc>
                  <a:txBody>
                    <a:bodyPr/>
                    <a:lstStyle/>
                    <a:p>
                      <a:pPr marL="0" marR="0" algn="ctr">
                        <a:lnSpc>
                          <a:spcPct val="115000"/>
                        </a:lnSpc>
                        <a:spcBef>
                          <a:spcPts val="0"/>
                        </a:spcBef>
                        <a:spcAft>
                          <a:spcPts val="0"/>
                        </a:spcAft>
                      </a:pPr>
                      <a:r>
                        <a:rPr lang="id-ID" sz="1100" b="1" noProof="0" smtClean="0">
                          <a:latin typeface="Calibri"/>
                          <a:ea typeface="Times New Roman"/>
                          <a:cs typeface="Times New Roman"/>
                        </a:rPr>
                        <a:t>variables</a:t>
                      </a:r>
                      <a:endParaRPr lang="id-ID" sz="1100" noProof="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1100" b="1" noProof="0" smtClean="0">
                          <a:latin typeface="Calibri"/>
                          <a:ea typeface="Times New Roman"/>
                          <a:cs typeface="Times New Roman"/>
                        </a:rPr>
                        <a:t>Indicator</a:t>
                      </a:r>
                      <a:endParaRPr lang="id-ID" sz="1100" noProof="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1045">
                <a:tc>
                  <a:txBody>
                    <a:bodyPr/>
                    <a:lstStyle/>
                    <a:p>
                      <a:pPr marL="0" marR="0" algn="just">
                        <a:lnSpc>
                          <a:spcPct val="115000"/>
                        </a:lnSpc>
                        <a:spcBef>
                          <a:spcPts val="0"/>
                        </a:spcBef>
                        <a:spcAft>
                          <a:spcPts val="0"/>
                        </a:spcAft>
                      </a:pPr>
                      <a:r>
                        <a:rPr lang="id-ID" sz="1100" noProof="0" smtClean="0">
                          <a:latin typeface="Calibri"/>
                          <a:ea typeface="Times New Roman"/>
                          <a:cs typeface="Times New Roman"/>
                        </a:rPr>
                        <a:t>Organizational culture</a:t>
                      </a:r>
                      <a:endParaRPr lang="id-ID" sz="1100" noProof="0" smtClean="0">
                        <a:latin typeface="Calibri"/>
                        <a:ea typeface="Times New Roman"/>
                        <a:cs typeface="Arial"/>
                      </a:endParaRPr>
                    </a:p>
                    <a:p>
                      <a:pPr marL="0" marR="0">
                        <a:lnSpc>
                          <a:spcPct val="115000"/>
                        </a:lnSpc>
                        <a:spcBef>
                          <a:spcPts val="0"/>
                        </a:spcBef>
                        <a:spcAft>
                          <a:spcPts val="0"/>
                        </a:spcAft>
                      </a:pPr>
                      <a:r>
                        <a:rPr lang="id-ID" sz="1100" noProof="0" smtClean="0">
                          <a:latin typeface="Calibri"/>
                          <a:ea typeface="Times New Roman"/>
                          <a:cs typeface="Times New Roman"/>
                        </a:rPr>
                        <a:t>(Robbins, 2010)</a:t>
                      </a:r>
                      <a:endParaRPr lang="id-ID" sz="1100" noProof="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rtl="0">
                        <a:lnSpc>
                          <a:spcPct val="107000"/>
                        </a:lnSpc>
                        <a:spcBef>
                          <a:spcPts val="0"/>
                        </a:spcBef>
                        <a:spcAft>
                          <a:spcPts val="0"/>
                        </a:spcAft>
                        <a:buFont typeface="+mj-lt"/>
                        <a:buAutoNum type="arabicPeriod"/>
                      </a:pPr>
                      <a:r>
                        <a:rPr lang="id-ID" sz="1100" noProof="0" smtClean="0">
                          <a:latin typeface="Calibri"/>
                          <a:ea typeface="Calibri"/>
                          <a:cs typeface="Times New Roman"/>
                        </a:rPr>
                        <a:t>Institution employees demanding in terms of accuracy, analysis, and attention to detail</a:t>
                      </a:r>
                      <a:endParaRPr lang="id-ID" sz="1100" noProof="0" smtClean="0">
                        <a:latin typeface="Calibri"/>
                        <a:ea typeface="Calibri"/>
                        <a:cs typeface="Arial"/>
                      </a:endParaRPr>
                    </a:p>
                    <a:p>
                      <a:pPr marL="342900" marR="0" lvl="0" indent="-342900" algn="just">
                        <a:lnSpc>
                          <a:spcPct val="107000"/>
                        </a:lnSpc>
                        <a:spcBef>
                          <a:spcPts val="0"/>
                        </a:spcBef>
                        <a:spcAft>
                          <a:spcPts val="0"/>
                        </a:spcAft>
                        <a:buFont typeface="+mj-lt"/>
                        <a:buAutoNum type="arabicPeriod"/>
                      </a:pPr>
                      <a:r>
                        <a:rPr lang="id-ID" sz="1100" noProof="0" smtClean="0">
                          <a:latin typeface="Calibri"/>
                          <a:ea typeface="Calibri"/>
                          <a:cs typeface="Times New Roman"/>
                        </a:rPr>
                        <a:t>Institutions emphasize the achievement of the objectives (outcomes) from the way of achieving goals (procession)</a:t>
                      </a:r>
                      <a:endParaRPr lang="id-ID" sz="1100" noProof="0" smtClean="0">
                        <a:latin typeface="Calibri"/>
                        <a:ea typeface="Calibri"/>
                        <a:cs typeface="Arial"/>
                      </a:endParaRPr>
                    </a:p>
                    <a:p>
                      <a:pPr marL="342900" marR="0" lvl="0" indent="-342900" algn="just">
                        <a:lnSpc>
                          <a:spcPct val="107000"/>
                        </a:lnSpc>
                        <a:spcBef>
                          <a:spcPts val="0"/>
                        </a:spcBef>
                        <a:spcAft>
                          <a:spcPts val="0"/>
                        </a:spcAft>
                        <a:buFont typeface="+mj-lt"/>
                        <a:buAutoNum type="arabicPeriod"/>
                      </a:pPr>
                      <a:r>
                        <a:rPr lang="id-ID" sz="1100" noProof="0" smtClean="0">
                          <a:latin typeface="Calibri"/>
                          <a:ea typeface="Calibri"/>
                          <a:cs typeface="Times New Roman"/>
                        </a:rPr>
                        <a:t>Instiusi willing to consider human factors (employees) in the management decision making</a:t>
                      </a:r>
                      <a:endParaRPr lang="id-ID" sz="1100" noProof="0" smtClean="0">
                        <a:latin typeface="Calibri"/>
                        <a:ea typeface="Calibri"/>
                        <a:cs typeface="Arial"/>
                      </a:endParaRPr>
                    </a:p>
                    <a:p>
                      <a:pPr marL="342900" marR="0" lvl="0" indent="-342900" algn="just">
                        <a:lnSpc>
                          <a:spcPct val="107000"/>
                        </a:lnSpc>
                        <a:spcBef>
                          <a:spcPts val="0"/>
                        </a:spcBef>
                        <a:spcAft>
                          <a:spcPts val="0"/>
                        </a:spcAft>
                        <a:buFont typeface="+mj-lt"/>
                        <a:buAutoNum type="arabicPeriod"/>
                      </a:pPr>
                      <a:r>
                        <a:rPr lang="id-ID" sz="1100" noProof="0" smtClean="0">
                          <a:latin typeface="Calibri"/>
                          <a:ea typeface="Calibri"/>
                          <a:cs typeface="Times New Roman"/>
                        </a:rPr>
                        <a:t>Institutions emphasis on group work (team), rather than individual work in completing the task - the task</a:t>
                      </a:r>
                      <a:endParaRPr lang="id-ID" sz="1100" noProof="0" smtClean="0">
                        <a:latin typeface="Calibri"/>
                        <a:ea typeface="Calibri"/>
                        <a:cs typeface="Arial"/>
                      </a:endParaRPr>
                    </a:p>
                    <a:p>
                      <a:pPr marL="342900" marR="0" lvl="0" indent="-342900" algn="just">
                        <a:lnSpc>
                          <a:spcPct val="107000"/>
                        </a:lnSpc>
                        <a:spcBef>
                          <a:spcPts val="0"/>
                        </a:spcBef>
                        <a:spcAft>
                          <a:spcPts val="0"/>
                        </a:spcAft>
                        <a:buFont typeface="+mj-lt"/>
                        <a:buAutoNum type="arabicPeriod"/>
                      </a:pPr>
                      <a:r>
                        <a:rPr lang="id-ID" sz="1100" noProof="0" smtClean="0">
                          <a:latin typeface="Calibri"/>
                          <a:ea typeface="Calibri"/>
                          <a:cs typeface="Times New Roman"/>
                        </a:rPr>
                        <a:t>Institutions encourage our employees to be innovative and bold mengambli risk</a:t>
                      </a:r>
                      <a:endParaRPr lang="id-ID" sz="1100" noProof="0" smtClean="0">
                        <a:latin typeface="Calibri"/>
                        <a:ea typeface="Calibri"/>
                        <a:cs typeface="Arial"/>
                      </a:endParaRPr>
                    </a:p>
                    <a:p>
                      <a:pPr marL="342900" marR="0" lvl="0" indent="-342900" algn="just">
                        <a:lnSpc>
                          <a:spcPct val="107000"/>
                        </a:lnSpc>
                        <a:spcBef>
                          <a:spcPts val="0"/>
                        </a:spcBef>
                        <a:spcAft>
                          <a:spcPts val="0"/>
                        </a:spcAft>
                        <a:buFont typeface="+mj-lt"/>
                        <a:buAutoNum type="arabicPeriod"/>
                      </a:pPr>
                      <a:r>
                        <a:rPr lang="id-ID" sz="1100" noProof="0" smtClean="0">
                          <a:latin typeface="Calibri"/>
                          <a:ea typeface="Calibri"/>
                          <a:cs typeface="Times New Roman"/>
                        </a:rPr>
                        <a:t>Institution insists on maintaining the status quo in making decisions and actions.</a:t>
                      </a:r>
                      <a:endParaRPr lang="id-ID" sz="1100" noProof="0">
                        <a:latin typeface="Calibri"/>
                        <a:ea typeface="Calibri"/>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368">
                <a:tc>
                  <a:txBody>
                    <a:bodyPr/>
                    <a:lstStyle/>
                    <a:p>
                      <a:pPr marL="0" marR="0">
                        <a:lnSpc>
                          <a:spcPct val="115000"/>
                        </a:lnSpc>
                        <a:spcBef>
                          <a:spcPts val="0"/>
                        </a:spcBef>
                        <a:spcAft>
                          <a:spcPts val="0"/>
                        </a:spcAft>
                      </a:pPr>
                      <a:r>
                        <a:rPr lang="id-ID" sz="1100" noProof="0" smtClean="0">
                          <a:latin typeface="Calibri"/>
                          <a:ea typeface="Times New Roman"/>
                          <a:cs typeface="Times New Roman"/>
                        </a:rPr>
                        <a:t>Leadership style</a:t>
                      </a:r>
                      <a:endParaRPr lang="id-ID" sz="1100" noProof="0" smtClean="0">
                        <a:latin typeface="Calibri"/>
                        <a:ea typeface="Times New Roman"/>
                        <a:cs typeface="Arial"/>
                      </a:endParaRPr>
                    </a:p>
                    <a:p>
                      <a:pPr marL="0" marR="0">
                        <a:lnSpc>
                          <a:spcPct val="115000"/>
                        </a:lnSpc>
                        <a:spcBef>
                          <a:spcPts val="0"/>
                        </a:spcBef>
                        <a:spcAft>
                          <a:spcPts val="0"/>
                        </a:spcAft>
                      </a:pPr>
                      <a:r>
                        <a:rPr lang="id-ID" sz="1100" noProof="0" smtClean="0">
                          <a:latin typeface="Calibri"/>
                          <a:ea typeface="Times New Roman"/>
                          <a:cs typeface="Times New Roman"/>
                        </a:rPr>
                        <a:t>(Hersey &amp; Blanchard, 2011)</a:t>
                      </a:r>
                      <a:endParaRPr lang="id-ID" sz="1100" noProof="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rtl="0">
                        <a:lnSpc>
                          <a:spcPct val="107000"/>
                        </a:lnSpc>
                        <a:spcBef>
                          <a:spcPts val="0"/>
                        </a:spcBef>
                        <a:spcAft>
                          <a:spcPts val="0"/>
                        </a:spcAft>
                        <a:buFont typeface="+mj-lt"/>
                        <a:buAutoNum type="arabicPeriod"/>
                      </a:pPr>
                      <a:r>
                        <a:rPr lang="id-ID" sz="1100" noProof="0" smtClean="0">
                          <a:latin typeface="Calibri"/>
                          <a:ea typeface="Calibri"/>
                          <a:cs typeface="Times New Roman"/>
                        </a:rPr>
                        <a:t>My boss is always watching what subordinates do</a:t>
                      </a:r>
                      <a:endParaRPr lang="id-ID" sz="1100" noProof="0" smtClean="0">
                        <a:latin typeface="Calibri"/>
                        <a:ea typeface="Calibri"/>
                        <a:cs typeface="Arial"/>
                      </a:endParaRPr>
                    </a:p>
                    <a:p>
                      <a:pPr marL="342900" marR="0" lvl="0" indent="-342900" algn="just">
                        <a:lnSpc>
                          <a:spcPct val="107000"/>
                        </a:lnSpc>
                        <a:spcBef>
                          <a:spcPts val="0"/>
                        </a:spcBef>
                        <a:spcAft>
                          <a:spcPts val="0"/>
                        </a:spcAft>
                        <a:buFont typeface="+mj-lt"/>
                        <a:buAutoNum type="arabicPeriod"/>
                      </a:pPr>
                      <a:r>
                        <a:rPr lang="id-ID" sz="1100" noProof="0" smtClean="0">
                          <a:latin typeface="Calibri"/>
                          <a:ea typeface="Calibri"/>
                          <a:cs typeface="Times New Roman"/>
                        </a:rPr>
                        <a:t>My boss always perform specific directives</a:t>
                      </a:r>
                      <a:endParaRPr lang="id-ID" sz="1100" noProof="0" smtClean="0">
                        <a:latin typeface="Calibri"/>
                        <a:ea typeface="Calibri"/>
                        <a:cs typeface="Arial"/>
                      </a:endParaRPr>
                    </a:p>
                    <a:p>
                      <a:pPr marL="342900" marR="0" lvl="0" indent="-342900" algn="just">
                        <a:lnSpc>
                          <a:spcPct val="107000"/>
                        </a:lnSpc>
                        <a:spcBef>
                          <a:spcPts val="0"/>
                        </a:spcBef>
                        <a:spcAft>
                          <a:spcPts val="0"/>
                        </a:spcAft>
                        <a:buFont typeface="+mj-lt"/>
                        <a:buAutoNum type="arabicPeriod"/>
                      </a:pPr>
                      <a:r>
                        <a:rPr lang="id-ID" sz="1100" noProof="0" smtClean="0">
                          <a:latin typeface="Calibri"/>
                          <a:ea typeface="Calibri"/>
                          <a:cs typeface="Times New Roman"/>
                        </a:rPr>
                        <a:t>Bosses are willing to hear the opinion or advice of subordinates</a:t>
                      </a:r>
                      <a:endParaRPr lang="id-ID" sz="1100" noProof="0" smtClean="0">
                        <a:latin typeface="Calibri"/>
                        <a:ea typeface="Calibri"/>
                        <a:cs typeface="Arial"/>
                      </a:endParaRPr>
                    </a:p>
                    <a:p>
                      <a:pPr marL="342900" marR="0" lvl="0" indent="-342900" algn="just">
                        <a:lnSpc>
                          <a:spcPct val="107000"/>
                        </a:lnSpc>
                        <a:spcBef>
                          <a:spcPts val="0"/>
                        </a:spcBef>
                        <a:spcAft>
                          <a:spcPts val="0"/>
                        </a:spcAft>
                        <a:buFont typeface="+mj-lt"/>
                        <a:buAutoNum type="arabicPeriod"/>
                      </a:pPr>
                      <a:r>
                        <a:rPr lang="id-ID" sz="1100" noProof="0" smtClean="0">
                          <a:latin typeface="Calibri"/>
                          <a:ea typeface="Calibri"/>
                          <a:cs typeface="Times New Roman"/>
                        </a:rPr>
                        <a:t>Communication between subordinates and superiors excellent</a:t>
                      </a:r>
                      <a:endParaRPr lang="id-ID" sz="1100" noProof="0" smtClean="0">
                        <a:latin typeface="Calibri"/>
                        <a:ea typeface="Calibri"/>
                        <a:cs typeface="Arial"/>
                      </a:endParaRPr>
                    </a:p>
                    <a:p>
                      <a:pPr marL="342900" marR="0" lvl="0" indent="-342900" algn="just">
                        <a:lnSpc>
                          <a:spcPct val="107000"/>
                        </a:lnSpc>
                        <a:spcBef>
                          <a:spcPts val="0"/>
                        </a:spcBef>
                        <a:spcAft>
                          <a:spcPts val="0"/>
                        </a:spcAft>
                        <a:buFont typeface="+mj-lt"/>
                        <a:buAutoNum type="arabicPeriod"/>
                      </a:pPr>
                      <a:r>
                        <a:rPr lang="id-ID" sz="1100" noProof="0" smtClean="0">
                          <a:latin typeface="Calibri"/>
                          <a:ea typeface="Calibri"/>
                          <a:cs typeface="Times New Roman"/>
                        </a:rPr>
                        <a:t>Bosses always involve subordinates and co-workers in making decisions</a:t>
                      </a:r>
                      <a:endParaRPr lang="id-ID" sz="1100" noProof="0" smtClean="0">
                        <a:latin typeface="Calibri"/>
                        <a:ea typeface="Calibri"/>
                        <a:cs typeface="Arial"/>
                      </a:endParaRPr>
                    </a:p>
                    <a:p>
                      <a:pPr marL="342900" marR="0" lvl="0" indent="-342900" algn="just">
                        <a:lnSpc>
                          <a:spcPct val="107000"/>
                        </a:lnSpc>
                        <a:spcBef>
                          <a:spcPts val="0"/>
                        </a:spcBef>
                        <a:spcAft>
                          <a:spcPts val="0"/>
                        </a:spcAft>
                        <a:buFont typeface="+mj-lt"/>
                        <a:buAutoNum type="arabicPeriod"/>
                      </a:pPr>
                      <a:r>
                        <a:rPr lang="id-ID" sz="1100" noProof="0" smtClean="0">
                          <a:latin typeface="Calibri"/>
                          <a:ea typeface="Calibri"/>
                          <a:cs typeface="Times New Roman"/>
                        </a:rPr>
                        <a:t>Bosses always evaluate my work and colleagues</a:t>
                      </a:r>
                      <a:endParaRPr lang="id-ID" sz="1100" noProof="0" smtClean="0">
                        <a:latin typeface="Calibri"/>
                        <a:ea typeface="Calibri"/>
                        <a:cs typeface="Arial"/>
                      </a:endParaRPr>
                    </a:p>
                    <a:p>
                      <a:pPr marL="342900" marR="0" lvl="0" indent="-342900" algn="just">
                        <a:lnSpc>
                          <a:spcPct val="107000"/>
                        </a:lnSpc>
                        <a:spcBef>
                          <a:spcPts val="0"/>
                        </a:spcBef>
                        <a:spcAft>
                          <a:spcPts val="0"/>
                        </a:spcAft>
                        <a:buFont typeface="+mj-lt"/>
                        <a:buAutoNum type="arabicPeriod"/>
                      </a:pPr>
                      <a:r>
                        <a:rPr lang="id-ID" sz="1100" noProof="0" smtClean="0">
                          <a:latin typeface="Calibri"/>
                          <a:ea typeface="Calibri"/>
                          <a:cs typeface="Times New Roman"/>
                        </a:rPr>
                        <a:t>Bosses always explain new tasks to employees</a:t>
                      </a:r>
                      <a:endParaRPr lang="id-ID" sz="1100" noProof="0">
                        <a:latin typeface="Calibri"/>
                        <a:ea typeface="Calibri"/>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383">
                <a:tc>
                  <a:txBody>
                    <a:bodyPr/>
                    <a:lstStyle/>
                    <a:p>
                      <a:pPr marL="0" marR="0">
                        <a:lnSpc>
                          <a:spcPct val="115000"/>
                        </a:lnSpc>
                        <a:spcBef>
                          <a:spcPts val="0"/>
                        </a:spcBef>
                        <a:spcAft>
                          <a:spcPts val="0"/>
                        </a:spcAft>
                      </a:pPr>
                      <a:r>
                        <a:rPr lang="id-ID" sz="1100" noProof="0" smtClean="0">
                          <a:latin typeface="Calibri"/>
                          <a:ea typeface="Times New Roman"/>
                          <a:cs typeface="Times New Roman"/>
                        </a:rPr>
                        <a:t>Employee satisfaction</a:t>
                      </a:r>
                      <a:endParaRPr lang="id-ID" sz="1100" noProof="0" smtClean="0">
                        <a:latin typeface="Calibri"/>
                        <a:ea typeface="Times New Roman"/>
                        <a:cs typeface="Arial"/>
                      </a:endParaRPr>
                    </a:p>
                    <a:p>
                      <a:pPr marL="0" marR="0">
                        <a:lnSpc>
                          <a:spcPct val="115000"/>
                        </a:lnSpc>
                        <a:spcBef>
                          <a:spcPts val="0"/>
                        </a:spcBef>
                        <a:spcAft>
                          <a:spcPts val="0"/>
                        </a:spcAft>
                      </a:pPr>
                      <a:r>
                        <a:rPr lang="id-ID" sz="1100" noProof="0" smtClean="0">
                          <a:latin typeface="Calibri"/>
                          <a:ea typeface="Times New Roman"/>
                          <a:cs typeface="Times New Roman"/>
                        </a:rPr>
                        <a:t>(Herzberg in Suprayetno 2008)</a:t>
                      </a:r>
                      <a:endParaRPr lang="id-ID" sz="1100" noProof="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rtl="0">
                        <a:lnSpc>
                          <a:spcPct val="107000"/>
                        </a:lnSpc>
                        <a:spcBef>
                          <a:spcPts val="0"/>
                        </a:spcBef>
                        <a:spcAft>
                          <a:spcPts val="0"/>
                        </a:spcAft>
                        <a:buFont typeface="+mj-lt"/>
                        <a:buAutoNum type="arabicPeriod"/>
                      </a:pPr>
                      <a:r>
                        <a:rPr lang="id-ID" sz="1100" noProof="0" smtClean="0">
                          <a:latin typeface="Calibri"/>
                          <a:ea typeface="Calibri"/>
                          <a:cs typeface="Times New Roman"/>
                        </a:rPr>
                        <a:t>Satisfied with the salary or wages granted by the company</a:t>
                      </a:r>
                      <a:endParaRPr lang="id-ID" sz="1100" noProof="0" smtClean="0">
                        <a:latin typeface="Calibri"/>
                        <a:ea typeface="Calibri"/>
                        <a:cs typeface="Arial"/>
                      </a:endParaRPr>
                    </a:p>
                    <a:p>
                      <a:pPr marL="342900" marR="0" lvl="0" indent="-342900" algn="just">
                        <a:lnSpc>
                          <a:spcPct val="107000"/>
                        </a:lnSpc>
                        <a:spcBef>
                          <a:spcPts val="0"/>
                        </a:spcBef>
                        <a:spcAft>
                          <a:spcPts val="0"/>
                        </a:spcAft>
                        <a:buFont typeface="+mj-lt"/>
                        <a:buAutoNum type="arabicPeriod"/>
                      </a:pPr>
                      <a:r>
                        <a:rPr lang="id-ID" sz="1100" noProof="0" smtClean="0">
                          <a:latin typeface="Calibri"/>
                          <a:ea typeface="Calibri"/>
                          <a:cs typeface="Times New Roman"/>
                        </a:rPr>
                        <a:t>Recitals are always on time</a:t>
                      </a:r>
                      <a:endParaRPr lang="id-ID" sz="1100" noProof="0" smtClean="0">
                        <a:latin typeface="Calibri"/>
                        <a:ea typeface="Calibri"/>
                        <a:cs typeface="Arial"/>
                      </a:endParaRPr>
                    </a:p>
                    <a:p>
                      <a:pPr marL="342900" marR="0" lvl="0" indent="-342900" algn="just">
                        <a:lnSpc>
                          <a:spcPct val="107000"/>
                        </a:lnSpc>
                        <a:spcBef>
                          <a:spcPts val="0"/>
                        </a:spcBef>
                        <a:spcAft>
                          <a:spcPts val="0"/>
                        </a:spcAft>
                        <a:buFont typeface="+mj-lt"/>
                        <a:buAutoNum type="arabicPeriod"/>
                      </a:pPr>
                      <a:r>
                        <a:rPr lang="id-ID" sz="1100" noProof="0" smtClean="0">
                          <a:latin typeface="Calibri"/>
                          <a:ea typeface="Calibri"/>
                          <a:cs typeface="Times New Roman"/>
                        </a:rPr>
                        <a:t>Equipment used in the work is complete and sophisticated</a:t>
                      </a:r>
                      <a:endParaRPr lang="id-ID" sz="1100" noProof="0" smtClean="0">
                        <a:latin typeface="Calibri"/>
                        <a:ea typeface="Calibri"/>
                        <a:cs typeface="Arial"/>
                      </a:endParaRPr>
                    </a:p>
                    <a:p>
                      <a:pPr marL="342900" marR="0" lvl="0" indent="-342900" algn="just">
                        <a:lnSpc>
                          <a:spcPct val="107000"/>
                        </a:lnSpc>
                        <a:spcBef>
                          <a:spcPts val="0"/>
                        </a:spcBef>
                        <a:spcAft>
                          <a:spcPts val="0"/>
                        </a:spcAft>
                        <a:buFont typeface="+mj-lt"/>
                        <a:buAutoNum type="arabicPeriod"/>
                      </a:pPr>
                      <a:r>
                        <a:rPr lang="id-ID" sz="1100" noProof="0" smtClean="0">
                          <a:latin typeface="Calibri"/>
                          <a:ea typeface="Calibri"/>
                          <a:cs typeface="Times New Roman"/>
                        </a:rPr>
                        <a:t>Facilities provided by the company is good enough</a:t>
                      </a:r>
                      <a:endParaRPr lang="id-ID" sz="1100" noProof="0" smtClean="0">
                        <a:latin typeface="Calibri"/>
                        <a:ea typeface="Calibri"/>
                        <a:cs typeface="Arial"/>
                      </a:endParaRPr>
                    </a:p>
                    <a:p>
                      <a:pPr marL="342900" marR="0" lvl="0" indent="-342900" algn="just">
                        <a:lnSpc>
                          <a:spcPct val="107000"/>
                        </a:lnSpc>
                        <a:spcBef>
                          <a:spcPts val="0"/>
                        </a:spcBef>
                        <a:spcAft>
                          <a:spcPts val="0"/>
                        </a:spcAft>
                        <a:buFont typeface="+mj-lt"/>
                        <a:buAutoNum type="arabicPeriod"/>
                      </a:pPr>
                      <a:r>
                        <a:rPr lang="id-ID" sz="1100" noProof="0" smtClean="0">
                          <a:latin typeface="Calibri"/>
                          <a:ea typeface="Calibri"/>
                          <a:cs typeface="Times New Roman"/>
                        </a:rPr>
                        <a:t>Satisfied with the environmental conditions (such as temperature, light, air circulation, etc.)</a:t>
                      </a:r>
                      <a:endParaRPr lang="id-ID" sz="1100" noProof="0" smtClean="0">
                        <a:latin typeface="Calibri"/>
                        <a:ea typeface="Calibri"/>
                        <a:cs typeface="Arial"/>
                      </a:endParaRPr>
                    </a:p>
                    <a:p>
                      <a:pPr marL="342900" marR="0" lvl="0" indent="-342900" algn="just">
                        <a:lnSpc>
                          <a:spcPct val="107000"/>
                        </a:lnSpc>
                        <a:spcBef>
                          <a:spcPts val="0"/>
                        </a:spcBef>
                        <a:spcAft>
                          <a:spcPts val="0"/>
                        </a:spcAft>
                        <a:buFont typeface="+mj-lt"/>
                        <a:buAutoNum type="arabicPeriod"/>
                      </a:pPr>
                      <a:r>
                        <a:rPr lang="id-ID" sz="1100" noProof="0" smtClean="0">
                          <a:latin typeface="Calibri"/>
                          <a:ea typeface="Calibri"/>
                          <a:cs typeface="Times New Roman"/>
                        </a:rPr>
                        <a:t>Getting to comply with rules made by the company</a:t>
                      </a:r>
                      <a:endParaRPr lang="id-ID" sz="1100" noProof="0" smtClean="0">
                        <a:latin typeface="Calibri"/>
                        <a:ea typeface="Calibri"/>
                        <a:cs typeface="Arial"/>
                      </a:endParaRPr>
                    </a:p>
                    <a:p>
                      <a:pPr marL="342900" marR="0" lvl="0" indent="-342900" algn="just">
                        <a:lnSpc>
                          <a:spcPct val="107000"/>
                        </a:lnSpc>
                        <a:spcBef>
                          <a:spcPts val="0"/>
                        </a:spcBef>
                        <a:spcAft>
                          <a:spcPts val="0"/>
                        </a:spcAft>
                        <a:buFont typeface="+mj-lt"/>
                        <a:buAutoNum type="arabicPeriod"/>
                      </a:pPr>
                      <a:r>
                        <a:rPr lang="id-ID" sz="1100" noProof="0" smtClean="0">
                          <a:latin typeface="Calibri"/>
                          <a:ea typeface="Calibri"/>
                          <a:cs typeface="Times New Roman"/>
                        </a:rPr>
                        <a:t>System administration is supporting the work activities of employees</a:t>
                      </a:r>
                      <a:endParaRPr lang="id-ID" sz="1100" noProof="0" smtClean="0">
                        <a:latin typeface="Calibri"/>
                        <a:ea typeface="Calibri"/>
                        <a:cs typeface="Arial"/>
                      </a:endParaRPr>
                    </a:p>
                    <a:p>
                      <a:pPr marL="342900" marR="0" lvl="0" indent="-342900" algn="just">
                        <a:lnSpc>
                          <a:spcPct val="107000"/>
                        </a:lnSpc>
                        <a:spcBef>
                          <a:spcPts val="0"/>
                        </a:spcBef>
                        <a:spcAft>
                          <a:spcPts val="0"/>
                        </a:spcAft>
                        <a:buFont typeface="+mj-lt"/>
                        <a:buAutoNum type="arabicPeriod"/>
                      </a:pPr>
                      <a:r>
                        <a:rPr lang="id-ID" sz="1100" noProof="0" smtClean="0">
                          <a:latin typeface="Calibri"/>
                          <a:ea typeface="Calibri"/>
                          <a:cs typeface="Times New Roman"/>
                        </a:rPr>
                        <a:t>The performance assessment is done objectively by the company</a:t>
                      </a:r>
                      <a:endParaRPr lang="id-ID" sz="1100" noProof="0" smtClean="0">
                        <a:latin typeface="Calibri"/>
                        <a:ea typeface="Calibri"/>
                        <a:cs typeface="Arial"/>
                      </a:endParaRPr>
                    </a:p>
                    <a:p>
                      <a:pPr marL="342900" marR="0" lvl="0" indent="-342900" algn="just">
                        <a:lnSpc>
                          <a:spcPct val="107000"/>
                        </a:lnSpc>
                        <a:spcBef>
                          <a:spcPts val="0"/>
                        </a:spcBef>
                        <a:spcAft>
                          <a:spcPts val="0"/>
                        </a:spcAft>
                        <a:buFont typeface="+mj-lt"/>
                        <a:buAutoNum type="arabicPeriod"/>
                      </a:pPr>
                      <a:r>
                        <a:rPr lang="id-ID" sz="1100" noProof="0" smtClean="0">
                          <a:latin typeface="Calibri"/>
                          <a:ea typeface="Calibri"/>
                          <a:cs typeface="Times New Roman"/>
                        </a:rPr>
                        <a:t>The company gives a chance to to a higher career level</a:t>
                      </a:r>
                      <a:endParaRPr lang="id-ID" sz="1100" noProof="0" smtClean="0">
                        <a:latin typeface="Calibri"/>
                        <a:ea typeface="Calibri"/>
                        <a:cs typeface="Arial"/>
                      </a:endParaRPr>
                    </a:p>
                    <a:p>
                      <a:pPr marL="342900" marR="0" lvl="0" indent="-342900" algn="just">
                        <a:lnSpc>
                          <a:spcPct val="107000"/>
                        </a:lnSpc>
                        <a:spcBef>
                          <a:spcPts val="0"/>
                        </a:spcBef>
                        <a:spcAft>
                          <a:spcPts val="0"/>
                        </a:spcAft>
                        <a:buFont typeface="+mj-lt"/>
                        <a:buAutoNum type="arabicPeriod"/>
                      </a:pPr>
                      <a:r>
                        <a:rPr lang="id-ID" sz="1100" noProof="0" smtClean="0">
                          <a:latin typeface="Calibri"/>
                          <a:ea typeface="Calibri"/>
                          <a:cs typeface="Times New Roman"/>
                        </a:rPr>
                        <a:t>Employees of the company have the opportunity to show his skills</a:t>
                      </a:r>
                      <a:endParaRPr lang="id-ID" sz="1100" noProof="0">
                        <a:latin typeface="Calibri"/>
                        <a:ea typeface="Calibri"/>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4030">
                <a:tc>
                  <a:txBody>
                    <a:bodyPr/>
                    <a:lstStyle/>
                    <a:p>
                      <a:pPr marL="0" marR="0">
                        <a:lnSpc>
                          <a:spcPct val="115000"/>
                        </a:lnSpc>
                        <a:spcBef>
                          <a:spcPts val="0"/>
                        </a:spcBef>
                        <a:spcAft>
                          <a:spcPts val="0"/>
                        </a:spcAft>
                      </a:pPr>
                      <a:r>
                        <a:rPr lang="id-ID" sz="1100" noProof="0" smtClean="0">
                          <a:latin typeface="Calibri"/>
                          <a:ea typeface="Times New Roman"/>
                          <a:cs typeface="Times New Roman"/>
                        </a:rPr>
                        <a:t>Employee Performance (Mathis &amp; Jackson, 2014)</a:t>
                      </a:r>
                      <a:endParaRPr lang="id-ID" sz="1100" noProof="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rtl="0">
                        <a:lnSpc>
                          <a:spcPct val="107000"/>
                        </a:lnSpc>
                        <a:spcBef>
                          <a:spcPts val="0"/>
                        </a:spcBef>
                        <a:spcAft>
                          <a:spcPts val="0"/>
                        </a:spcAft>
                        <a:buFont typeface="+mj-lt"/>
                        <a:buAutoNum type="arabicPeriod"/>
                      </a:pPr>
                      <a:r>
                        <a:rPr lang="id-ID" sz="1100" noProof="0" dirty="0" smtClean="0">
                          <a:latin typeface="Calibri"/>
                          <a:ea typeface="Calibri"/>
                          <a:cs typeface="Times New Roman"/>
                        </a:rPr>
                        <a:t>The concerned employees can complete tasks more than the company's target</a:t>
                      </a:r>
                      <a:endParaRPr lang="id-ID" sz="1100" noProof="0" dirty="0" smtClean="0">
                        <a:latin typeface="Calibri"/>
                        <a:ea typeface="Calibri"/>
                        <a:cs typeface="Arial"/>
                      </a:endParaRPr>
                    </a:p>
                    <a:p>
                      <a:pPr marL="342900" marR="0" lvl="0" indent="-342900" algn="just">
                        <a:lnSpc>
                          <a:spcPct val="107000"/>
                        </a:lnSpc>
                        <a:spcBef>
                          <a:spcPts val="0"/>
                        </a:spcBef>
                        <a:spcAft>
                          <a:spcPts val="0"/>
                        </a:spcAft>
                        <a:buFont typeface="+mj-lt"/>
                        <a:buAutoNum type="arabicPeriod"/>
                      </a:pPr>
                      <a:r>
                        <a:rPr lang="id-ID" sz="1100" noProof="0" dirty="0" smtClean="0">
                          <a:latin typeface="Calibri"/>
                          <a:ea typeface="Calibri"/>
                          <a:cs typeface="Times New Roman"/>
                        </a:rPr>
                        <a:t>The employees concerned can resolve issues quickly work</a:t>
                      </a:r>
                      <a:endParaRPr lang="id-ID" sz="1100" noProof="0" dirty="0" smtClean="0">
                        <a:latin typeface="Calibri"/>
                        <a:ea typeface="Calibri"/>
                        <a:cs typeface="Arial"/>
                      </a:endParaRPr>
                    </a:p>
                    <a:p>
                      <a:pPr marL="342900" marR="0" lvl="0" indent="-342900" algn="just">
                        <a:lnSpc>
                          <a:spcPct val="107000"/>
                        </a:lnSpc>
                        <a:spcBef>
                          <a:spcPts val="0"/>
                        </a:spcBef>
                        <a:spcAft>
                          <a:spcPts val="0"/>
                        </a:spcAft>
                        <a:buFont typeface="+mj-lt"/>
                        <a:buAutoNum type="arabicPeriod"/>
                      </a:pPr>
                      <a:r>
                        <a:rPr lang="id-ID" sz="1100" noProof="0" dirty="0" smtClean="0">
                          <a:latin typeface="Calibri"/>
                          <a:ea typeface="Calibri"/>
                          <a:cs typeface="Times New Roman"/>
                        </a:rPr>
                        <a:t>The results of the employee concerned in accordance with the quality of work that has been determined</a:t>
                      </a:r>
                      <a:endParaRPr lang="id-ID" sz="1100" noProof="0" dirty="0" smtClean="0">
                        <a:latin typeface="Calibri"/>
                        <a:ea typeface="Calibri"/>
                        <a:cs typeface="Arial"/>
                      </a:endParaRPr>
                    </a:p>
                    <a:p>
                      <a:pPr marL="342900" marR="0" lvl="0" indent="-342900" algn="just">
                        <a:lnSpc>
                          <a:spcPct val="107000"/>
                        </a:lnSpc>
                        <a:spcBef>
                          <a:spcPts val="0"/>
                        </a:spcBef>
                        <a:spcAft>
                          <a:spcPts val="0"/>
                        </a:spcAft>
                        <a:buFont typeface="+mj-lt"/>
                        <a:buAutoNum type="arabicPeriod"/>
                      </a:pPr>
                      <a:r>
                        <a:rPr lang="id-ID" sz="1100" noProof="0" dirty="0" smtClean="0">
                          <a:latin typeface="Calibri"/>
                          <a:ea typeface="Calibri"/>
                          <a:cs typeface="Times New Roman"/>
                        </a:rPr>
                        <a:t>The results of the employee concerned duties do not ever let the company</a:t>
                      </a:r>
                      <a:endParaRPr lang="id-ID" sz="1100" noProof="0" dirty="0" smtClean="0">
                        <a:latin typeface="Calibri"/>
                        <a:ea typeface="Calibri"/>
                        <a:cs typeface="Arial"/>
                      </a:endParaRPr>
                    </a:p>
                    <a:p>
                      <a:pPr marL="342900" marR="0" lvl="0" indent="-342900" algn="just">
                        <a:lnSpc>
                          <a:spcPct val="107000"/>
                        </a:lnSpc>
                        <a:spcBef>
                          <a:spcPts val="0"/>
                        </a:spcBef>
                        <a:spcAft>
                          <a:spcPts val="0"/>
                        </a:spcAft>
                        <a:buFont typeface="+mj-lt"/>
                        <a:buAutoNum type="arabicPeriod"/>
                      </a:pPr>
                      <a:r>
                        <a:rPr lang="id-ID" sz="1100" noProof="0" dirty="0" smtClean="0">
                          <a:latin typeface="Calibri"/>
                          <a:ea typeface="Calibri"/>
                          <a:cs typeface="Times New Roman"/>
                        </a:rPr>
                        <a:t>Employees always arrive earlier than office hours</a:t>
                      </a:r>
                      <a:endParaRPr lang="id-ID" sz="1100" noProof="0" dirty="0" smtClean="0">
                        <a:latin typeface="Calibri"/>
                        <a:ea typeface="Calibri"/>
                        <a:cs typeface="Arial"/>
                      </a:endParaRPr>
                    </a:p>
                    <a:p>
                      <a:pPr marL="342900" marR="0" lvl="0" indent="-342900" algn="just">
                        <a:lnSpc>
                          <a:spcPct val="107000"/>
                        </a:lnSpc>
                        <a:spcBef>
                          <a:spcPts val="0"/>
                        </a:spcBef>
                        <a:spcAft>
                          <a:spcPts val="0"/>
                        </a:spcAft>
                        <a:buFont typeface="+mj-lt"/>
                        <a:buAutoNum type="arabicPeriod"/>
                      </a:pPr>
                      <a:r>
                        <a:rPr lang="id-ID" sz="1100" noProof="0" dirty="0" smtClean="0">
                          <a:latin typeface="Calibri"/>
                          <a:ea typeface="Calibri"/>
                          <a:cs typeface="Times New Roman"/>
                        </a:rPr>
                        <a:t>Employees can divide breaks in work</a:t>
                      </a:r>
                      <a:endParaRPr lang="id-ID" sz="1100" noProof="0" dirty="0">
                        <a:latin typeface="Calibri"/>
                        <a:ea typeface="Calibri"/>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9341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41300"/>
            <a:ext cx="10515600" cy="1325563"/>
          </a:xfrm>
        </p:spPr>
        <p:txBody>
          <a:bodyPr/>
          <a:lstStyle/>
          <a:p>
            <a:pPr algn="ctr"/>
            <a:r>
              <a:rPr lang="en-US" dirty="0" smtClean="0"/>
              <a:t>RESEARCH RESULT</a:t>
            </a:r>
            <a:endParaRPr lang="en-US" dirty="0"/>
          </a:p>
        </p:txBody>
      </p:sp>
      <p:sp>
        <p:nvSpPr>
          <p:cNvPr id="5" name="Rectangle 4"/>
          <p:cNvSpPr/>
          <p:nvPr/>
        </p:nvSpPr>
        <p:spPr>
          <a:xfrm>
            <a:off x="727803" y="1029275"/>
            <a:ext cx="1369011" cy="646331"/>
          </a:xfrm>
          <a:prstGeom prst="rect">
            <a:avLst/>
          </a:prstGeom>
        </p:spPr>
        <p:txBody>
          <a:bodyPr wrap="square">
            <a:spAutoFit/>
          </a:bodyPr>
          <a:lstStyle/>
          <a:p>
            <a:r>
              <a:rPr lang="en-US" b="1" dirty="0" err="1" smtClean="0"/>
              <a:t>Profile</a:t>
            </a:r>
            <a:r>
              <a:rPr lang="en-US" b="1" dirty="0" smtClean="0"/>
              <a:t> </a:t>
            </a:r>
            <a:r>
              <a:rPr lang="en-US" b="1" dirty="0" err="1" smtClean="0"/>
              <a:t>respondents</a:t>
            </a:r>
            <a:endParaRPr lang="en-US" b="1" dirty="0"/>
          </a:p>
        </p:txBody>
      </p:sp>
      <p:graphicFrame>
        <p:nvGraphicFramePr>
          <p:cNvPr id="10" name="Chart 9"/>
          <p:cNvGraphicFramePr/>
          <p:nvPr/>
        </p:nvGraphicFramePr>
        <p:xfrm>
          <a:off x="7821667" y="2561075"/>
          <a:ext cx="3923644" cy="213705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5058593" y="5041602"/>
            <a:ext cx="1475725" cy="369332"/>
          </a:xfrm>
          <a:prstGeom prst="rect">
            <a:avLst/>
          </a:prstGeom>
        </p:spPr>
        <p:txBody>
          <a:bodyPr wrap="none">
            <a:spAutoFit/>
          </a:bodyPr>
          <a:lstStyle/>
          <a:p>
            <a:r>
              <a:rPr lang="id-ID" b="1" dirty="0" smtClean="0"/>
              <a:t>Gender</a:t>
            </a:r>
            <a:endParaRPr lang="en-US" dirty="0"/>
          </a:p>
        </p:txBody>
      </p:sp>
      <p:sp>
        <p:nvSpPr>
          <p:cNvPr id="12" name="Rectangle 11"/>
          <p:cNvSpPr/>
          <p:nvPr/>
        </p:nvSpPr>
        <p:spPr>
          <a:xfrm>
            <a:off x="8905379" y="4915478"/>
            <a:ext cx="1715341" cy="369332"/>
          </a:xfrm>
          <a:prstGeom prst="rect">
            <a:avLst/>
          </a:prstGeom>
        </p:spPr>
        <p:txBody>
          <a:bodyPr wrap="none">
            <a:spAutoFit/>
          </a:bodyPr>
          <a:lstStyle/>
          <a:p>
            <a:r>
              <a:rPr lang="en-US" b="1" dirty="0" err="1" smtClean="0"/>
              <a:t>Age</a:t>
            </a:r>
            <a:r>
              <a:rPr lang="en-US" b="1" dirty="0" smtClean="0"/>
              <a:t> </a:t>
            </a:r>
            <a:r>
              <a:rPr lang="en-US" b="1" dirty="0" err="1" smtClean="0"/>
              <a:t>respondents</a:t>
            </a:r>
            <a:endParaRPr lang="en-US" dirty="0"/>
          </a:p>
        </p:txBody>
      </p:sp>
      <p:sp>
        <p:nvSpPr>
          <p:cNvPr id="13" name="Rectangle 12"/>
          <p:cNvSpPr/>
          <p:nvPr/>
        </p:nvSpPr>
        <p:spPr>
          <a:xfrm>
            <a:off x="1495586" y="5025838"/>
            <a:ext cx="945131" cy="369332"/>
          </a:xfrm>
          <a:prstGeom prst="rect">
            <a:avLst/>
          </a:prstGeom>
        </p:spPr>
        <p:txBody>
          <a:bodyPr wrap="none">
            <a:spAutoFit/>
          </a:bodyPr>
          <a:lstStyle/>
          <a:p>
            <a:r>
              <a:rPr lang="en-US" b="1" dirty="0" err="1" smtClean="0"/>
              <a:t>institutions</a:t>
            </a:r>
            <a:endParaRPr lang="en-US" dirty="0"/>
          </a:p>
        </p:txBody>
      </p:sp>
      <p:pic>
        <p:nvPicPr>
          <p:cNvPr id="15363" name="Picture 3" descr="Image result for jenis kelamin"/>
          <p:cNvPicPr>
            <a:picLocks noChangeAspect="1" noChangeArrowheads="1"/>
          </p:cNvPicPr>
          <p:nvPr/>
        </p:nvPicPr>
        <p:blipFill>
          <a:blip r:embed="rId3"/>
          <a:srcRect/>
          <a:stretch>
            <a:fillRect/>
          </a:stretch>
        </p:blipFill>
        <p:spPr bwMode="auto">
          <a:xfrm>
            <a:off x="3941378" y="1664521"/>
            <a:ext cx="3626069" cy="3272528"/>
          </a:xfrm>
          <a:prstGeom prst="rect">
            <a:avLst/>
          </a:prstGeom>
          <a:noFill/>
        </p:spPr>
      </p:pic>
      <p:sp>
        <p:nvSpPr>
          <p:cNvPr id="15" name="Rectangle 14"/>
          <p:cNvSpPr/>
          <p:nvPr/>
        </p:nvSpPr>
        <p:spPr>
          <a:xfrm>
            <a:off x="6084222" y="4275873"/>
            <a:ext cx="1688177" cy="523220"/>
          </a:xfrm>
          <a:prstGeom prst="rect">
            <a:avLst/>
          </a:prstGeom>
          <a:noFill/>
        </p:spPr>
        <p:txBody>
          <a:bodyPr wrap="square" lIns="91440" tIns="45720" rIns="91440" bIns="45720">
            <a:spAutoFit/>
          </a:bodyPr>
          <a:lstStyle/>
          <a:p>
            <a:pPr algn="ctr"/>
            <a:r>
              <a:rPr lang="en-US" sz="2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46, 46%</a:t>
            </a:r>
            <a:endPar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6" name="Rectangle 15"/>
          <p:cNvSpPr/>
          <p:nvPr/>
        </p:nvSpPr>
        <p:spPr>
          <a:xfrm>
            <a:off x="3782458" y="4212812"/>
            <a:ext cx="1688177" cy="523220"/>
          </a:xfrm>
          <a:prstGeom prst="rect">
            <a:avLst/>
          </a:prstGeom>
          <a:noFill/>
        </p:spPr>
        <p:txBody>
          <a:bodyPr wrap="square" lIns="91440" tIns="45720" rIns="91440" bIns="45720">
            <a:spAutoFit/>
          </a:bodyPr>
          <a:lstStyle/>
          <a:p>
            <a:pPr algn="ctr"/>
            <a:r>
              <a:rPr 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54</a:t>
            </a:r>
            <a:r>
              <a:rPr lang="en-US" sz="2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54%</a:t>
            </a:r>
            <a:endPar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17" name="Chart 16"/>
          <p:cNvGraphicFramePr/>
          <p:nvPr/>
        </p:nvGraphicFramePr>
        <p:xfrm>
          <a:off x="0" y="2270234"/>
          <a:ext cx="3915103" cy="28535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3442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9300" y="581025"/>
            <a:ext cx="5207000" cy="536575"/>
          </a:xfrm>
        </p:spPr>
        <p:txBody>
          <a:bodyPr/>
          <a:lstStyle/>
          <a:p>
            <a:pPr>
              <a:buNone/>
            </a:pPr>
            <a:r>
              <a:rPr lang="id-ID" i="1" dirty="0" smtClean="0"/>
              <a:t>Validity and Reliability Test</a:t>
            </a:r>
            <a:endParaRPr lang="en-US" dirty="0" smtClean="0"/>
          </a:p>
          <a:p>
            <a:endParaRPr lang="en-US" dirty="0"/>
          </a:p>
        </p:txBody>
      </p:sp>
      <p:graphicFrame>
        <p:nvGraphicFramePr>
          <p:cNvPr id="4" name="Table 3"/>
          <p:cNvGraphicFramePr>
            <a:graphicFrameLocks noGrp="1"/>
          </p:cNvGraphicFramePr>
          <p:nvPr/>
        </p:nvGraphicFramePr>
        <p:xfrm>
          <a:off x="845820" y="1636204"/>
          <a:ext cx="4785360" cy="3406140"/>
        </p:xfrm>
        <a:graphic>
          <a:graphicData uri="http://schemas.openxmlformats.org/drawingml/2006/table">
            <a:tbl>
              <a:tblPr/>
              <a:tblGrid>
                <a:gridCol w="890905"/>
                <a:gridCol w="764540"/>
                <a:gridCol w="764540"/>
                <a:gridCol w="764540"/>
                <a:gridCol w="764540"/>
                <a:gridCol w="836295"/>
              </a:tblGrid>
              <a:tr h="186055">
                <a:tc rowSpan="2">
                  <a:txBody>
                    <a:bodyPr/>
                    <a:lstStyle/>
                    <a:p>
                      <a:pPr marL="0" marR="0" algn="ctr">
                        <a:lnSpc>
                          <a:spcPct val="107000"/>
                        </a:lnSpc>
                        <a:spcBef>
                          <a:spcPts val="0"/>
                        </a:spcBef>
                        <a:spcAft>
                          <a:spcPts val="0"/>
                        </a:spcAft>
                      </a:pPr>
                      <a:r>
                        <a:rPr lang="id-ID" sz="1800" b="1" dirty="0" smtClean="0">
                          <a:solidFill>
                            <a:srgbClr val="000000"/>
                          </a:solidFill>
                          <a:latin typeface="Times New Roman"/>
                          <a:ea typeface="Calibri"/>
                          <a:cs typeface="Arial"/>
                        </a:rPr>
                        <a:t>item</a:t>
                      </a:r>
                      <a:endParaRPr lang="en-US" sz="1600" dirty="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4">
                  <a:txBody>
                    <a:bodyPr/>
                    <a:lstStyle/>
                    <a:p>
                      <a:pPr marL="0" marR="0" indent="360045" algn="ctr">
                        <a:lnSpc>
                          <a:spcPct val="107000"/>
                        </a:lnSpc>
                        <a:spcBef>
                          <a:spcPts val="0"/>
                        </a:spcBef>
                        <a:spcAft>
                          <a:spcPts val="0"/>
                        </a:spcAft>
                      </a:pPr>
                      <a:r>
                        <a:rPr lang="id-ID" sz="1800" b="1">
                          <a:solidFill>
                            <a:srgbClr val="000000"/>
                          </a:solidFill>
                          <a:latin typeface="Times New Roman"/>
                          <a:ea typeface="Calibri"/>
                          <a:cs typeface="Arial"/>
                        </a:rPr>
                        <a:t>Correlation value</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just">
                        <a:lnSpc>
                          <a:spcPct val="107000"/>
                        </a:lnSpc>
                        <a:spcBef>
                          <a:spcPts val="0"/>
                        </a:spcBef>
                        <a:spcAft>
                          <a:spcPts val="0"/>
                        </a:spcAft>
                      </a:pPr>
                      <a:r>
                        <a:rPr lang="id-ID" sz="1800" b="1">
                          <a:solidFill>
                            <a:srgbClr val="000000"/>
                          </a:solidFill>
                          <a:latin typeface="Times New Roman"/>
                          <a:ea typeface="Calibri"/>
                          <a:cs typeface="Arial"/>
                        </a:rPr>
                        <a:t>Ket</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86055">
                <a:tc vMerge="1">
                  <a:txBody>
                    <a:bodyPr/>
                    <a:lstStyle/>
                    <a:p>
                      <a:endParaRPr lang="en-US"/>
                    </a:p>
                  </a:txBody>
                  <a:tcPr/>
                </a:tc>
                <a:tc>
                  <a:txBody>
                    <a:bodyPr/>
                    <a:lstStyle/>
                    <a:p>
                      <a:pPr marL="0" marR="0" algn="just">
                        <a:lnSpc>
                          <a:spcPct val="107000"/>
                        </a:lnSpc>
                        <a:spcBef>
                          <a:spcPts val="0"/>
                        </a:spcBef>
                        <a:spcAft>
                          <a:spcPts val="0"/>
                        </a:spcAft>
                      </a:pPr>
                      <a:r>
                        <a:rPr lang="id-ID" sz="1800" b="1">
                          <a:solidFill>
                            <a:srgbClr val="000000"/>
                          </a:solidFill>
                          <a:latin typeface="Times New Roman"/>
                          <a:ea typeface="Calibri"/>
                          <a:cs typeface="Arial"/>
                        </a:rPr>
                        <a:t>X1</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b="1">
                          <a:solidFill>
                            <a:srgbClr val="000000"/>
                          </a:solidFill>
                          <a:latin typeface="Times New Roman"/>
                          <a:ea typeface="Calibri"/>
                          <a:cs typeface="Arial"/>
                        </a:rPr>
                        <a:t>X2</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b="1">
                          <a:solidFill>
                            <a:srgbClr val="000000"/>
                          </a:solidFill>
                          <a:latin typeface="Times New Roman"/>
                          <a:ea typeface="Calibri"/>
                          <a:cs typeface="Arial"/>
                        </a:rPr>
                        <a:t>X3</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b="1">
                          <a:solidFill>
                            <a:srgbClr val="000000"/>
                          </a:solidFill>
                          <a:latin typeface="Times New Roman"/>
                          <a:ea typeface="Calibri"/>
                          <a:cs typeface="Arial"/>
                        </a:rPr>
                        <a:t>Y</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vMerge="1">
                  <a:txBody>
                    <a:bodyPr/>
                    <a:lstStyle/>
                    <a:p>
                      <a:endParaRPr lang="en-US"/>
                    </a:p>
                  </a:txBody>
                  <a:tcPr/>
                </a:tc>
              </a:tr>
              <a:tr h="112395">
                <a:tc>
                  <a:txBody>
                    <a:bodyPr/>
                    <a:lstStyle/>
                    <a:p>
                      <a:pPr marL="0" marR="0" indent="360045" algn="just">
                        <a:lnSpc>
                          <a:spcPct val="107000"/>
                        </a:lnSpc>
                        <a:spcBef>
                          <a:spcPts val="0"/>
                        </a:spcBef>
                        <a:spcAft>
                          <a:spcPts val="0"/>
                        </a:spcAft>
                      </a:pPr>
                      <a:r>
                        <a:rPr lang="id-ID" sz="1800">
                          <a:solidFill>
                            <a:srgbClr val="000000"/>
                          </a:solidFill>
                          <a:latin typeface="Times New Roman"/>
                          <a:ea typeface="Calibri"/>
                          <a:cs typeface="Arial"/>
                        </a:rPr>
                        <a:t>1</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0547</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0545</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0921</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0860</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valid</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86055">
                <a:tc>
                  <a:txBody>
                    <a:bodyPr/>
                    <a:lstStyle/>
                    <a:p>
                      <a:pPr marL="0" marR="0" indent="360045" algn="just">
                        <a:lnSpc>
                          <a:spcPct val="107000"/>
                        </a:lnSpc>
                        <a:spcBef>
                          <a:spcPts val="0"/>
                        </a:spcBef>
                        <a:spcAft>
                          <a:spcPts val="0"/>
                        </a:spcAft>
                      </a:pPr>
                      <a:r>
                        <a:rPr lang="id-ID" sz="1800">
                          <a:solidFill>
                            <a:srgbClr val="000000"/>
                          </a:solidFill>
                          <a:latin typeface="Times New Roman"/>
                          <a:ea typeface="Calibri"/>
                          <a:cs typeface="Arial"/>
                        </a:rPr>
                        <a:t>2</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0523</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0534</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0976</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0875</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valid</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86055">
                <a:tc>
                  <a:txBody>
                    <a:bodyPr/>
                    <a:lstStyle/>
                    <a:p>
                      <a:pPr marL="0" marR="0" indent="360045" algn="just">
                        <a:lnSpc>
                          <a:spcPct val="107000"/>
                        </a:lnSpc>
                        <a:spcBef>
                          <a:spcPts val="0"/>
                        </a:spcBef>
                        <a:spcAft>
                          <a:spcPts val="0"/>
                        </a:spcAft>
                      </a:pPr>
                      <a:r>
                        <a:rPr lang="id-ID" sz="1800">
                          <a:solidFill>
                            <a:srgbClr val="000000"/>
                          </a:solidFill>
                          <a:latin typeface="Times New Roman"/>
                          <a:ea typeface="Calibri"/>
                          <a:cs typeface="Arial"/>
                        </a:rPr>
                        <a:t>3</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dirty="0">
                          <a:solidFill>
                            <a:srgbClr val="000000"/>
                          </a:solidFill>
                          <a:latin typeface="Times New Roman"/>
                          <a:ea typeface="Calibri"/>
                          <a:cs typeface="Arial"/>
                        </a:rPr>
                        <a:t>0850</a:t>
                      </a:r>
                      <a:endParaRPr lang="en-US" sz="1600" dirty="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0870</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0876</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0943</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valid</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86055">
                <a:tc>
                  <a:txBody>
                    <a:bodyPr/>
                    <a:lstStyle/>
                    <a:p>
                      <a:pPr marL="0" marR="0" indent="360045" algn="just">
                        <a:lnSpc>
                          <a:spcPct val="107000"/>
                        </a:lnSpc>
                        <a:spcBef>
                          <a:spcPts val="0"/>
                        </a:spcBef>
                        <a:spcAft>
                          <a:spcPts val="0"/>
                        </a:spcAft>
                      </a:pPr>
                      <a:r>
                        <a:rPr lang="id-ID" sz="1800">
                          <a:solidFill>
                            <a:srgbClr val="000000"/>
                          </a:solidFill>
                          <a:latin typeface="Times New Roman"/>
                          <a:ea typeface="Calibri"/>
                          <a:cs typeface="Arial"/>
                        </a:rPr>
                        <a:t>4</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0543</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0543</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0548</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0845</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valid</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86055">
                <a:tc>
                  <a:txBody>
                    <a:bodyPr/>
                    <a:lstStyle/>
                    <a:p>
                      <a:pPr marL="0" marR="0" indent="360045" algn="just">
                        <a:lnSpc>
                          <a:spcPct val="107000"/>
                        </a:lnSpc>
                        <a:spcBef>
                          <a:spcPts val="0"/>
                        </a:spcBef>
                        <a:spcAft>
                          <a:spcPts val="0"/>
                        </a:spcAft>
                      </a:pPr>
                      <a:r>
                        <a:rPr lang="id-ID" sz="1800">
                          <a:solidFill>
                            <a:srgbClr val="000000"/>
                          </a:solidFill>
                          <a:latin typeface="Times New Roman"/>
                          <a:ea typeface="Calibri"/>
                          <a:cs typeface="Arial"/>
                        </a:rPr>
                        <a:t>5</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0687</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0435</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0943</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dirty="0">
                          <a:solidFill>
                            <a:srgbClr val="000000"/>
                          </a:solidFill>
                          <a:latin typeface="Times New Roman"/>
                          <a:ea typeface="Calibri"/>
                          <a:cs typeface="Arial"/>
                        </a:rPr>
                        <a:t>0543</a:t>
                      </a:r>
                      <a:endParaRPr lang="en-US" sz="1600" dirty="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valid</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86055">
                <a:tc>
                  <a:txBody>
                    <a:bodyPr/>
                    <a:lstStyle/>
                    <a:p>
                      <a:pPr marL="0" marR="0" indent="360045" algn="just">
                        <a:lnSpc>
                          <a:spcPct val="107000"/>
                        </a:lnSpc>
                        <a:spcBef>
                          <a:spcPts val="0"/>
                        </a:spcBef>
                        <a:spcAft>
                          <a:spcPts val="0"/>
                        </a:spcAft>
                      </a:pPr>
                      <a:r>
                        <a:rPr lang="id-ID" sz="1800">
                          <a:solidFill>
                            <a:srgbClr val="000000"/>
                          </a:solidFill>
                          <a:latin typeface="Times New Roman"/>
                          <a:ea typeface="Calibri"/>
                          <a:cs typeface="Arial"/>
                        </a:rPr>
                        <a:t>6</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0543</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0843</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0:45</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0765</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valid</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86055">
                <a:tc>
                  <a:txBody>
                    <a:bodyPr/>
                    <a:lstStyle/>
                    <a:p>
                      <a:pPr marL="0" marR="0" indent="360045" algn="just">
                        <a:lnSpc>
                          <a:spcPct val="107000"/>
                        </a:lnSpc>
                        <a:spcBef>
                          <a:spcPts val="0"/>
                        </a:spcBef>
                        <a:spcAft>
                          <a:spcPts val="0"/>
                        </a:spcAft>
                      </a:pPr>
                      <a:r>
                        <a:rPr lang="id-ID" sz="1800">
                          <a:solidFill>
                            <a:srgbClr val="000000"/>
                          </a:solidFill>
                          <a:latin typeface="Times New Roman"/>
                          <a:ea typeface="Calibri"/>
                          <a:cs typeface="Arial"/>
                        </a:rPr>
                        <a:t>7</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id-ID" sz="1800">
                        <a:solidFill>
                          <a:srgbClr val="000000"/>
                        </a:solidFill>
                        <a:latin typeface="Times New Roman"/>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0524</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0876</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id-ID" sz="1800">
                        <a:solidFill>
                          <a:srgbClr val="000000"/>
                        </a:solidFill>
                        <a:latin typeface="Times New Roman"/>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valid</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86055">
                <a:tc>
                  <a:txBody>
                    <a:bodyPr/>
                    <a:lstStyle/>
                    <a:p>
                      <a:pPr marL="0" marR="0" indent="360045" algn="just">
                        <a:lnSpc>
                          <a:spcPct val="107000"/>
                        </a:lnSpc>
                        <a:spcBef>
                          <a:spcPts val="0"/>
                        </a:spcBef>
                        <a:spcAft>
                          <a:spcPts val="0"/>
                        </a:spcAft>
                      </a:pPr>
                      <a:r>
                        <a:rPr lang="id-ID" sz="1800">
                          <a:solidFill>
                            <a:srgbClr val="000000"/>
                          </a:solidFill>
                          <a:latin typeface="Times New Roman"/>
                          <a:ea typeface="Calibri"/>
                          <a:cs typeface="Arial"/>
                        </a:rPr>
                        <a:t>8</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id-ID" sz="1800">
                        <a:solidFill>
                          <a:srgbClr val="000000"/>
                        </a:solidFill>
                        <a:latin typeface="Times New Roman"/>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0554</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0653</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id-ID" sz="1800">
                        <a:solidFill>
                          <a:srgbClr val="000000"/>
                        </a:solidFill>
                        <a:latin typeface="Times New Roman"/>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valid</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86055">
                <a:tc>
                  <a:txBody>
                    <a:bodyPr/>
                    <a:lstStyle/>
                    <a:p>
                      <a:pPr marL="0" marR="0" indent="360045" algn="just">
                        <a:lnSpc>
                          <a:spcPct val="107000"/>
                        </a:lnSpc>
                        <a:spcBef>
                          <a:spcPts val="0"/>
                        </a:spcBef>
                        <a:spcAft>
                          <a:spcPts val="0"/>
                        </a:spcAft>
                      </a:pPr>
                      <a:r>
                        <a:rPr lang="id-ID" sz="1800">
                          <a:solidFill>
                            <a:srgbClr val="000000"/>
                          </a:solidFill>
                          <a:latin typeface="Times New Roman"/>
                          <a:ea typeface="Calibri"/>
                          <a:cs typeface="Arial"/>
                        </a:rPr>
                        <a:t>9</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indent="360045" algn="just">
                        <a:lnSpc>
                          <a:spcPct val="107000"/>
                        </a:lnSpc>
                        <a:spcBef>
                          <a:spcPts val="0"/>
                        </a:spcBef>
                        <a:spcAft>
                          <a:spcPts val="0"/>
                        </a:spcAft>
                      </a:pPr>
                      <a:endParaRPr lang="id-ID" sz="1800">
                        <a:solidFill>
                          <a:srgbClr val="000000"/>
                        </a:solidFill>
                        <a:latin typeface="Times New Roman"/>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id-ID" sz="1800">
                        <a:solidFill>
                          <a:srgbClr val="000000"/>
                        </a:solidFill>
                        <a:latin typeface="Times New Roman"/>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0983</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id-ID" sz="1800">
                        <a:solidFill>
                          <a:srgbClr val="000000"/>
                        </a:solidFill>
                        <a:latin typeface="Times New Roman"/>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a:solidFill>
                            <a:srgbClr val="000000"/>
                          </a:solidFill>
                          <a:latin typeface="Times New Roman"/>
                          <a:ea typeface="Calibri"/>
                          <a:cs typeface="Arial"/>
                        </a:rPr>
                        <a:t>valid</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97155">
                <a:tc>
                  <a:txBody>
                    <a:bodyPr/>
                    <a:lstStyle/>
                    <a:p>
                      <a:pPr marL="0" marR="0" indent="360045" algn="just">
                        <a:lnSpc>
                          <a:spcPct val="107000"/>
                        </a:lnSpc>
                        <a:spcBef>
                          <a:spcPts val="0"/>
                        </a:spcBef>
                        <a:spcAft>
                          <a:spcPts val="0"/>
                        </a:spcAft>
                      </a:pPr>
                      <a:r>
                        <a:rPr lang="id-ID" sz="1800">
                          <a:solidFill>
                            <a:srgbClr val="000000"/>
                          </a:solidFill>
                          <a:latin typeface="Times New Roman"/>
                          <a:ea typeface="Calibri"/>
                          <a:cs typeface="Arial"/>
                        </a:rPr>
                        <a:t>10</a:t>
                      </a:r>
                      <a:endParaRPr lang="en-US" sz="160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indent="360045" algn="just">
                        <a:lnSpc>
                          <a:spcPct val="107000"/>
                        </a:lnSpc>
                        <a:spcBef>
                          <a:spcPts val="0"/>
                        </a:spcBef>
                        <a:spcAft>
                          <a:spcPts val="0"/>
                        </a:spcAft>
                      </a:pPr>
                      <a:endParaRPr lang="id-ID" sz="1800">
                        <a:solidFill>
                          <a:srgbClr val="000000"/>
                        </a:solidFill>
                        <a:latin typeface="Times New Roman"/>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id-ID" sz="1800">
                        <a:solidFill>
                          <a:srgbClr val="000000"/>
                        </a:solidFill>
                        <a:latin typeface="Times New Roman"/>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dirty="0">
                          <a:solidFill>
                            <a:srgbClr val="000000"/>
                          </a:solidFill>
                          <a:latin typeface="Times New Roman"/>
                          <a:ea typeface="Calibri"/>
                          <a:cs typeface="Arial"/>
                        </a:rPr>
                        <a:t>0974</a:t>
                      </a:r>
                      <a:endParaRPr lang="en-US" sz="1600" dirty="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id-ID" sz="1800">
                        <a:solidFill>
                          <a:srgbClr val="000000"/>
                        </a:solidFill>
                        <a:latin typeface="Times New Roman"/>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800" dirty="0">
                          <a:solidFill>
                            <a:srgbClr val="000000"/>
                          </a:solidFill>
                          <a:latin typeface="Times New Roman"/>
                          <a:ea typeface="Calibri"/>
                          <a:cs typeface="Arial"/>
                        </a:rPr>
                        <a:t>valid</a:t>
                      </a:r>
                      <a:endParaRPr lang="en-US" sz="1600" dirty="0">
                        <a:latin typeface="Calibri"/>
                        <a:ea typeface="Calibri"/>
                        <a:cs typeface="Arial"/>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6141720" y="2304732"/>
          <a:ext cx="4983479" cy="1659700"/>
        </p:xfrm>
        <a:graphic>
          <a:graphicData uri="http://schemas.openxmlformats.org/drawingml/2006/table">
            <a:tbl>
              <a:tblPr/>
              <a:tblGrid>
                <a:gridCol w="478240"/>
                <a:gridCol w="1619495"/>
                <a:gridCol w="1442872"/>
                <a:gridCol w="1442872"/>
              </a:tblGrid>
              <a:tr h="430594">
                <a:tc>
                  <a:txBody>
                    <a:bodyPr/>
                    <a:lstStyle/>
                    <a:p>
                      <a:pPr marL="0" marR="0" algn="ctr">
                        <a:lnSpc>
                          <a:spcPct val="107000"/>
                        </a:lnSpc>
                        <a:spcBef>
                          <a:spcPts val="0"/>
                        </a:spcBef>
                        <a:spcAft>
                          <a:spcPts val="0"/>
                        </a:spcAft>
                      </a:pPr>
                      <a:r>
                        <a:rPr lang="id-ID" sz="1400" b="1" dirty="0">
                          <a:solidFill>
                            <a:srgbClr val="000000"/>
                          </a:solidFill>
                          <a:latin typeface="Times New Roman"/>
                          <a:ea typeface="Calibri"/>
                          <a:cs typeface="Arial"/>
                        </a:rPr>
                        <a:t>No.</a:t>
                      </a:r>
                      <a:endParaRPr lang="en-US" sz="1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400" b="1" dirty="0">
                          <a:solidFill>
                            <a:srgbClr val="000000"/>
                          </a:solidFill>
                          <a:latin typeface="Times New Roman"/>
                          <a:ea typeface="Calibri"/>
                          <a:cs typeface="Arial"/>
                        </a:rPr>
                        <a:t>variables</a:t>
                      </a:r>
                      <a:endParaRPr lang="en-US" sz="1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400" b="1" i="1">
                          <a:solidFill>
                            <a:srgbClr val="000000"/>
                          </a:solidFill>
                          <a:latin typeface="Times New Roman"/>
                          <a:ea typeface="Calibri"/>
                          <a:cs typeface="Arial"/>
                        </a:rPr>
                        <a:t>Cronbach's alpha</a:t>
                      </a:r>
                      <a:endParaRPr lang="en-US"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id-ID" sz="1400" b="1">
                          <a:solidFill>
                            <a:srgbClr val="000000"/>
                          </a:solidFill>
                          <a:latin typeface="Times New Roman"/>
                          <a:ea typeface="Calibri"/>
                          <a:cs typeface="Arial"/>
                        </a:rPr>
                        <a:t>Information</a:t>
                      </a:r>
                      <a:endParaRPr lang="en-US"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974">
                <a:tc>
                  <a:txBody>
                    <a:bodyPr/>
                    <a:lstStyle/>
                    <a:p>
                      <a:pPr marL="0" marR="0" algn="just">
                        <a:lnSpc>
                          <a:spcPct val="107000"/>
                        </a:lnSpc>
                        <a:spcBef>
                          <a:spcPts val="0"/>
                        </a:spcBef>
                        <a:spcAft>
                          <a:spcPts val="0"/>
                        </a:spcAft>
                      </a:pPr>
                      <a:r>
                        <a:rPr lang="id-ID" sz="1400">
                          <a:solidFill>
                            <a:srgbClr val="000000"/>
                          </a:solidFill>
                          <a:latin typeface="Times New Roman"/>
                          <a:ea typeface="Calibri"/>
                          <a:cs typeface="Arial"/>
                        </a:rPr>
                        <a:t>1</a:t>
                      </a:r>
                      <a:endParaRPr lang="en-US"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400">
                          <a:solidFill>
                            <a:srgbClr val="000000"/>
                          </a:solidFill>
                          <a:latin typeface="Times New Roman"/>
                          <a:ea typeface="Calibri"/>
                          <a:cs typeface="Arial"/>
                        </a:rPr>
                        <a:t>BudayaKerja (X1)</a:t>
                      </a:r>
                      <a:endParaRPr lang="en-US"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400">
                          <a:solidFill>
                            <a:srgbClr val="000000"/>
                          </a:solidFill>
                          <a:latin typeface="Times New Roman"/>
                          <a:ea typeface="Calibri"/>
                          <a:cs typeface="Arial"/>
                        </a:rPr>
                        <a:t>0.945</a:t>
                      </a:r>
                      <a:endParaRPr lang="en-US"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400">
                          <a:solidFill>
                            <a:srgbClr val="000000"/>
                          </a:solidFill>
                          <a:latin typeface="Times New Roman"/>
                          <a:ea typeface="Calibri"/>
                          <a:cs typeface="Arial"/>
                        </a:rPr>
                        <a:t>reliable</a:t>
                      </a:r>
                      <a:endParaRPr lang="en-US"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just">
                        <a:lnSpc>
                          <a:spcPct val="107000"/>
                        </a:lnSpc>
                        <a:spcBef>
                          <a:spcPts val="0"/>
                        </a:spcBef>
                        <a:spcAft>
                          <a:spcPts val="0"/>
                        </a:spcAft>
                      </a:pPr>
                      <a:r>
                        <a:rPr lang="id-ID" sz="1400">
                          <a:solidFill>
                            <a:srgbClr val="000000"/>
                          </a:solidFill>
                          <a:latin typeface="Times New Roman"/>
                          <a:ea typeface="Calibri"/>
                          <a:cs typeface="Arial"/>
                        </a:rPr>
                        <a:t>2</a:t>
                      </a:r>
                      <a:endParaRPr lang="en-US"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400">
                          <a:solidFill>
                            <a:srgbClr val="000000"/>
                          </a:solidFill>
                          <a:latin typeface="Times New Roman"/>
                          <a:ea typeface="Calibri"/>
                          <a:cs typeface="Arial"/>
                        </a:rPr>
                        <a:t>Leadership (X2)</a:t>
                      </a:r>
                      <a:endParaRPr lang="en-US"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400">
                          <a:solidFill>
                            <a:srgbClr val="000000"/>
                          </a:solidFill>
                          <a:latin typeface="Times New Roman"/>
                          <a:ea typeface="Calibri"/>
                          <a:cs typeface="Arial"/>
                        </a:rPr>
                        <a:t>0,981</a:t>
                      </a:r>
                      <a:endParaRPr lang="en-US"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400">
                          <a:solidFill>
                            <a:srgbClr val="000000"/>
                          </a:solidFill>
                          <a:latin typeface="Times New Roman"/>
                          <a:ea typeface="Calibri"/>
                          <a:cs typeface="Arial"/>
                        </a:rPr>
                        <a:t>reliable</a:t>
                      </a:r>
                      <a:endParaRPr lang="en-US"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just">
                        <a:lnSpc>
                          <a:spcPct val="107000"/>
                        </a:lnSpc>
                        <a:spcBef>
                          <a:spcPts val="0"/>
                        </a:spcBef>
                        <a:spcAft>
                          <a:spcPts val="0"/>
                        </a:spcAft>
                      </a:pPr>
                      <a:r>
                        <a:rPr lang="id-ID" sz="1400">
                          <a:solidFill>
                            <a:srgbClr val="000000"/>
                          </a:solidFill>
                          <a:latin typeface="Times New Roman"/>
                          <a:ea typeface="Calibri"/>
                          <a:cs typeface="Arial"/>
                        </a:rPr>
                        <a:t>3</a:t>
                      </a:r>
                      <a:endParaRPr lang="en-US"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400">
                          <a:solidFill>
                            <a:srgbClr val="000000"/>
                          </a:solidFill>
                          <a:latin typeface="Times New Roman"/>
                          <a:ea typeface="Calibri"/>
                          <a:cs typeface="Arial"/>
                        </a:rPr>
                        <a:t>Performance (X3)</a:t>
                      </a:r>
                      <a:endParaRPr lang="en-US"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400">
                          <a:solidFill>
                            <a:srgbClr val="000000"/>
                          </a:solidFill>
                          <a:latin typeface="Times New Roman"/>
                          <a:ea typeface="Calibri"/>
                          <a:cs typeface="Arial"/>
                        </a:rPr>
                        <a:t>0.878</a:t>
                      </a:r>
                      <a:endParaRPr lang="en-US"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400">
                          <a:solidFill>
                            <a:srgbClr val="000000"/>
                          </a:solidFill>
                          <a:latin typeface="Times New Roman"/>
                          <a:ea typeface="Calibri"/>
                          <a:cs typeface="Arial"/>
                        </a:rPr>
                        <a:t>reliable</a:t>
                      </a:r>
                      <a:endParaRPr lang="en-US"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just">
                        <a:lnSpc>
                          <a:spcPct val="107000"/>
                        </a:lnSpc>
                        <a:spcBef>
                          <a:spcPts val="0"/>
                        </a:spcBef>
                        <a:spcAft>
                          <a:spcPts val="0"/>
                        </a:spcAft>
                      </a:pPr>
                      <a:r>
                        <a:rPr lang="id-ID" sz="1400" dirty="0">
                          <a:solidFill>
                            <a:srgbClr val="000000"/>
                          </a:solidFill>
                          <a:latin typeface="Times New Roman"/>
                          <a:ea typeface="Calibri"/>
                          <a:cs typeface="Arial"/>
                        </a:rPr>
                        <a:t>3</a:t>
                      </a:r>
                      <a:endParaRPr lang="en-US" sz="1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400" dirty="0">
                          <a:solidFill>
                            <a:srgbClr val="000000"/>
                          </a:solidFill>
                          <a:latin typeface="Times New Roman"/>
                          <a:ea typeface="Calibri"/>
                          <a:cs typeface="Arial"/>
                        </a:rPr>
                        <a:t>Satisfaction (Y)</a:t>
                      </a:r>
                      <a:endParaRPr lang="en-US" sz="1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400">
                          <a:solidFill>
                            <a:srgbClr val="000000"/>
                          </a:solidFill>
                          <a:latin typeface="Times New Roman"/>
                          <a:ea typeface="Calibri"/>
                          <a:cs typeface="Arial"/>
                        </a:rPr>
                        <a:t>0,964</a:t>
                      </a:r>
                      <a:endParaRPr lang="en-US"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id-ID" sz="1400" dirty="0">
                          <a:solidFill>
                            <a:srgbClr val="000000"/>
                          </a:solidFill>
                          <a:latin typeface="Times New Roman"/>
                          <a:ea typeface="Calibri"/>
                          <a:cs typeface="Arial"/>
                        </a:rPr>
                        <a:t>reliable </a:t>
                      </a:r>
                      <a:endParaRPr lang="en-US" sz="1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1576</Words>
  <Application>Microsoft Office PowerPoint</Application>
  <PresentationFormat>Custom</PresentationFormat>
  <Paragraphs>250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CULTURAL ORGANIZATION, LEADERSHIP STYLE,  AND SATISFACTION,  AND ITS EFFECT ON THE PERFORMANCE OF EMPLOYEES (A Case Study in DKI Jakarta PTM)</vt:lpstr>
      <vt:lpstr>PRELIMINARY</vt:lpstr>
      <vt:lpstr>PURPOSE</vt:lpstr>
      <vt:lpstr>THEORETICAL FRAMEWORK</vt:lpstr>
      <vt:lpstr>PREVIOUS RESEARCH</vt:lpstr>
      <vt:lpstr>Framework Thought and hypothesis</vt:lpstr>
      <vt:lpstr>RESEARCH METHODS</vt:lpstr>
      <vt:lpstr>RESEARCH RESULT</vt:lpstr>
      <vt:lpstr>PowerPoint Presentation</vt:lpstr>
      <vt:lpstr>Construct Model dg Research SmartPLS</vt:lpstr>
      <vt:lpstr>PowerPoint Presentation</vt:lpstr>
      <vt:lpstr>PowerPoint Presentation</vt:lpstr>
      <vt:lpstr>PowerPoint Presentation</vt:lpstr>
      <vt:lpstr>HYPOTHESIS TEST</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BUDAYA KERJA DAN GAYA KEPEMIMPINAN DALAM MEMENGARUHI KINERJA KARYAWAN MELALUI KEPUASAN SEBAGAI VIARIABEL INTERVENING (Studi Pada Karyawan Peguruan Tinggi Muhammadiyah di Jakarta)</dc:title>
  <dc:creator>Uki Masduki</dc:creator>
  <cp:lastModifiedBy>hrd</cp:lastModifiedBy>
  <cp:revision>49</cp:revision>
  <cp:lastPrinted>2018-12-11T06:33:00Z</cp:lastPrinted>
  <dcterms:created xsi:type="dcterms:W3CDTF">2017-12-20T06:19:29Z</dcterms:created>
  <dcterms:modified xsi:type="dcterms:W3CDTF">2020-02-18T05:31:50Z</dcterms:modified>
</cp:coreProperties>
</file>