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6" r:id="rId2"/>
    <p:sldId id="278" r:id="rId3"/>
    <p:sldId id="261" r:id="rId4"/>
    <p:sldId id="281" r:id="rId5"/>
    <p:sldId id="268" r:id="rId6"/>
    <p:sldId id="282" r:id="rId7"/>
    <p:sldId id="284" r:id="rId8"/>
    <p:sldId id="285" r:id="rId9"/>
    <p:sldId id="286" r:id="rId10"/>
    <p:sldId id="287" r:id="rId11"/>
    <p:sldId id="288" r:id="rId12"/>
    <p:sldId id="289" r:id="rId13"/>
    <p:sldId id="276" r:id="rId14"/>
  </p:sldIdLst>
  <p:sldSz cx="9144000" cy="5715000" type="screen16x1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870" y="-78"/>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d-ID"/>
  <c:chart>
    <c:title>
      <c:layout/>
    </c:title>
    <c:plotArea>
      <c:layout/>
      <c:pieChart>
        <c:varyColors val="1"/>
        <c:ser>
          <c:idx val="0"/>
          <c:order val="0"/>
          <c:tx>
            <c:strRef>
              <c:f>Sheet1!$B$1</c:f>
              <c:strCache>
                <c:ptCount val="1"/>
                <c:pt idx="0">
                  <c:v>Market Share Bank</c:v>
                </c:pt>
              </c:strCache>
            </c:strRef>
          </c:tx>
          <c:explosion val="25"/>
          <c:dLbls>
            <c:showVal val="1"/>
            <c:showLeaderLines val="1"/>
          </c:dLbls>
          <c:cat>
            <c:strRef>
              <c:f>Sheet1!$A$2:$A$3</c:f>
              <c:strCache>
                <c:ptCount val="2"/>
                <c:pt idx="0">
                  <c:v>Syariah</c:v>
                </c:pt>
                <c:pt idx="1">
                  <c:v>Konvensional</c:v>
                </c:pt>
              </c:strCache>
            </c:strRef>
          </c:cat>
          <c:val>
            <c:numRef>
              <c:f>Sheet1!$B$2:$B$3</c:f>
              <c:numCache>
                <c:formatCode>0.00%</c:formatCode>
                <c:ptCount val="2"/>
                <c:pt idx="0">
                  <c:v>5.6400000000000027E-2</c:v>
                </c:pt>
                <c:pt idx="1">
                  <c:v>0.94359999999999999</c:v>
                </c:pt>
              </c:numCache>
            </c:numRef>
          </c:val>
        </c:ser>
        <c:firstSliceAng val="0"/>
      </c:pieChart>
    </c:plotArea>
    <c:legend>
      <c:legendPos val="r"/>
      <c:layout/>
    </c:legend>
    <c:plotVisOnly val="1"/>
  </c:chart>
  <c:txPr>
    <a:bodyPr/>
    <a:lstStyle/>
    <a:p>
      <a:pPr>
        <a:defRPr>
          <a:solidFill>
            <a:schemeClr val="bg1"/>
          </a:solidFill>
        </a:defRPr>
      </a:pPr>
      <a:endParaRPr lang="id-ID"/>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948EE7-08A1-4998-B819-F9B6EFCC049F}"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id-ID"/>
        </a:p>
      </dgm:t>
    </dgm:pt>
    <dgm:pt modelId="{87363489-4761-47B3-8B19-B1BA5D4E4934}">
      <dgm:prSet phldrT="[Text]"/>
      <dgm:spPr/>
      <dgm:t>
        <a:bodyPr/>
        <a:lstStyle/>
        <a:p>
          <a:r>
            <a:rPr lang="id-ID" dirty="0" smtClean="0"/>
            <a:t>Pelayanan</a:t>
          </a:r>
          <a:endParaRPr lang="id-ID" dirty="0"/>
        </a:p>
      </dgm:t>
    </dgm:pt>
    <dgm:pt modelId="{5F9ED653-44F0-4C46-8992-4494902AD83F}" type="parTrans" cxnId="{77038ADA-909C-4C93-8892-3BDDCBD58835}">
      <dgm:prSet/>
      <dgm:spPr/>
      <dgm:t>
        <a:bodyPr/>
        <a:lstStyle/>
        <a:p>
          <a:endParaRPr lang="id-ID"/>
        </a:p>
      </dgm:t>
    </dgm:pt>
    <dgm:pt modelId="{8D31710C-6820-4B53-83AD-3B71623F4500}" type="sibTrans" cxnId="{77038ADA-909C-4C93-8892-3BDDCBD58835}">
      <dgm:prSet/>
      <dgm:spPr/>
      <dgm:t>
        <a:bodyPr/>
        <a:lstStyle/>
        <a:p>
          <a:endParaRPr lang="id-ID"/>
        </a:p>
      </dgm:t>
    </dgm:pt>
    <dgm:pt modelId="{194F9E4E-1D28-4C50-93E3-1E7D06641BE8}">
      <dgm:prSet phldrT="[Text]"/>
      <dgm:spPr/>
      <dgm:t>
        <a:bodyPr/>
        <a:lstStyle/>
        <a:p>
          <a:r>
            <a:rPr lang="id-ID" dirty="0" smtClean="0"/>
            <a:t>adanya pengaruh positif</a:t>
          </a:r>
          <a:r>
            <a:rPr lang="en-US" dirty="0" smtClean="0"/>
            <a:t> </a:t>
          </a:r>
          <a:r>
            <a:rPr lang="en-US" dirty="0" err="1" smtClean="0"/>
            <a:t>antara</a:t>
          </a:r>
          <a:r>
            <a:rPr lang="en-US" dirty="0" smtClean="0"/>
            <a:t> </a:t>
          </a:r>
          <a:r>
            <a:rPr lang="en-US" dirty="0" err="1" smtClean="0"/>
            <a:t>kualitas</a:t>
          </a:r>
          <a:r>
            <a:rPr lang="en-US" dirty="0" smtClean="0"/>
            <a:t> </a:t>
          </a:r>
          <a:r>
            <a:rPr lang="en-US" dirty="0" err="1" smtClean="0"/>
            <a:t>pelayanan</a:t>
          </a:r>
          <a:r>
            <a:rPr lang="en-US" dirty="0" smtClean="0"/>
            <a:t> </a:t>
          </a:r>
          <a:r>
            <a:rPr lang="id-ID" dirty="0" smtClean="0"/>
            <a:t>dengan</a:t>
          </a:r>
          <a:r>
            <a:rPr lang="en-US" dirty="0" smtClean="0"/>
            <a:t> </a:t>
          </a:r>
          <a:r>
            <a:rPr lang="en-US" dirty="0" err="1" smtClean="0"/>
            <a:t>loyalitas</a:t>
          </a:r>
          <a:r>
            <a:rPr lang="en-US" dirty="0" smtClean="0"/>
            <a:t> (</a:t>
          </a:r>
          <a:r>
            <a:rPr lang="id-ID" dirty="0" smtClean="0"/>
            <a:t>Alnaser Feras, 2018</a:t>
          </a:r>
          <a:r>
            <a:rPr lang="en-US" dirty="0" smtClean="0"/>
            <a:t>).</a:t>
          </a:r>
          <a:endParaRPr lang="id-ID" dirty="0"/>
        </a:p>
      </dgm:t>
    </dgm:pt>
    <dgm:pt modelId="{FF5CC0F0-4BB2-42E1-A105-62605C398387}" type="parTrans" cxnId="{438C8121-FDCF-41CB-A58A-505B43F2493F}">
      <dgm:prSet/>
      <dgm:spPr/>
      <dgm:t>
        <a:bodyPr/>
        <a:lstStyle/>
        <a:p>
          <a:endParaRPr lang="id-ID"/>
        </a:p>
      </dgm:t>
    </dgm:pt>
    <dgm:pt modelId="{A054EC89-A28A-4BE2-B6C9-7678F50B6979}" type="sibTrans" cxnId="{438C8121-FDCF-41CB-A58A-505B43F2493F}">
      <dgm:prSet/>
      <dgm:spPr/>
      <dgm:t>
        <a:bodyPr/>
        <a:lstStyle/>
        <a:p>
          <a:endParaRPr lang="id-ID"/>
        </a:p>
      </dgm:t>
    </dgm:pt>
    <dgm:pt modelId="{96ADB7F1-F495-4864-928E-D57FE8F427D5}">
      <dgm:prSet phldrT="[Text]"/>
      <dgm:spPr/>
      <dgm:t>
        <a:bodyPr/>
        <a:lstStyle/>
        <a:p>
          <a:r>
            <a:rPr lang="id-ID" dirty="0" smtClean="0"/>
            <a:t>Religiusitas</a:t>
          </a:r>
          <a:endParaRPr lang="id-ID" dirty="0"/>
        </a:p>
      </dgm:t>
    </dgm:pt>
    <dgm:pt modelId="{72A82683-3E71-4F1C-8ED6-91C11C0ED9E7}" type="parTrans" cxnId="{23143519-4611-4140-B1EA-8CB19EB7FB62}">
      <dgm:prSet/>
      <dgm:spPr/>
      <dgm:t>
        <a:bodyPr/>
        <a:lstStyle/>
        <a:p>
          <a:endParaRPr lang="id-ID"/>
        </a:p>
      </dgm:t>
    </dgm:pt>
    <dgm:pt modelId="{FE1986CC-3663-49CD-8F7D-693BAD593B7F}" type="sibTrans" cxnId="{23143519-4611-4140-B1EA-8CB19EB7FB62}">
      <dgm:prSet/>
      <dgm:spPr/>
      <dgm:t>
        <a:bodyPr/>
        <a:lstStyle/>
        <a:p>
          <a:endParaRPr lang="id-ID"/>
        </a:p>
      </dgm:t>
    </dgm:pt>
    <dgm:pt modelId="{7D845050-4E23-4E85-AB98-943F304979BC}">
      <dgm:prSet phldrT="[Text]"/>
      <dgm:spPr/>
      <dgm:t>
        <a:bodyPr/>
        <a:lstStyle/>
        <a:p>
          <a:endParaRPr lang="id-ID" dirty="0"/>
        </a:p>
      </dgm:t>
    </dgm:pt>
    <dgm:pt modelId="{3CE7A523-B664-458A-914D-32C7B0A6F865}" type="parTrans" cxnId="{EB08BB0F-7A44-40D4-81C2-A667CD49E820}">
      <dgm:prSet/>
      <dgm:spPr/>
      <dgm:t>
        <a:bodyPr/>
        <a:lstStyle/>
        <a:p>
          <a:endParaRPr lang="id-ID"/>
        </a:p>
      </dgm:t>
    </dgm:pt>
    <dgm:pt modelId="{2A661948-706C-444D-8843-8B089F6D6010}" type="sibTrans" cxnId="{EB08BB0F-7A44-40D4-81C2-A667CD49E820}">
      <dgm:prSet/>
      <dgm:spPr/>
      <dgm:t>
        <a:bodyPr/>
        <a:lstStyle/>
        <a:p>
          <a:endParaRPr lang="id-ID"/>
        </a:p>
      </dgm:t>
    </dgm:pt>
    <dgm:pt modelId="{A7E07C7E-E590-4D9B-B331-05BFF5DBAFEE}">
      <dgm:prSet/>
      <dgm:spPr/>
      <dgm:t>
        <a:bodyPr/>
        <a:lstStyle/>
        <a:p>
          <a:r>
            <a:rPr lang="id-ID" dirty="0" smtClean="0"/>
            <a:t>Namun pelayanan yang baik tidak selalu menjamin sikap loyalitas pelanggan. Nasabah selalu berpindah melakukan keputusan “</a:t>
          </a:r>
          <a:r>
            <a:rPr lang="id-ID" i="1" dirty="0" smtClean="0"/>
            <a:t>Jump Ship</a:t>
          </a:r>
          <a:r>
            <a:rPr lang="id-ID" dirty="0" smtClean="0"/>
            <a:t>”  setiap hari, dan alasannya tidak selalu karena ketidakpuasan Nasabah, beberapa Nasabah hilang karena ketidakpedulian yang muncul dari kelalaian murni (Michael </a:t>
          </a:r>
          <a:r>
            <a:rPr lang="id-ID" i="1" dirty="0" smtClean="0"/>
            <a:t>et al</a:t>
          </a:r>
          <a:r>
            <a:rPr lang="id-ID" dirty="0" smtClean="0"/>
            <a:t>., 2008)</a:t>
          </a:r>
          <a:endParaRPr lang="id-ID" dirty="0"/>
        </a:p>
      </dgm:t>
    </dgm:pt>
    <dgm:pt modelId="{38EB37A1-9652-4A9B-BAAC-FD0C1C5E829F}" type="parTrans" cxnId="{C71CC715-99D1-4E3A-9CA9-33E5080402B6}">
      <dgm:prSet/>
      <dgm:spPr/>
      <dgm:t>
        <a:bodyPr/>
        <a:lstStyle/>
        <a:p>
          <a:endParaRPr lang="id-ID"/>
        </a:p>
      </dgm:t>
    </dgm:pt>
    <dgm:pt modelId="{03E7B921-7847-485B-892A-22B7ADD0159A}" type="sibTrans" cxnId="{C71CC715-99D1-4E3A-9CA9-33E5080402B6}">
      <dgm:prSet/>
      <dgm:spPr/>
      <dgm:t>
        <a:bodyPr/>
        <a:lstStyle/>
        <a:p>
          <a:endParaRPr lang="id-ID"/>
        </a:p>
      </dgm:t>
    </dgm:pt>
    <dgm:pt modelId="{36AEEC13-AC55-41F4-893F-1E04CDB63EB7}">
      <dgm:prSet/>
      <dgm:spPr/>
      <dgm:t>
        <a:bodyPr/>
        <a:lstStyle/>
        <a:p>
          <a:r>
            <a:rPr lang="id-ID" dirty="0" smtClean="0"/>
            <a:t>Religiusitas berpengaruh langsung terhadap loyalitas nasabah bank syariah, semakin tinggi religiusitas seseorang maka semakin baik sikapnya kepada bank syariah dalam memiliki niat pembelian yang lebih tinggi (Newaz et, al, 2016)</a:t>
          </a:r>
          <a:endParaRPr lang="id-ID" dirty="0"/>
        </a:p>
      </dgm:t>
    </dgm:pt>
    <dgm:pt modelId="{DAED7354-D8F8-454E-BA87-7E6EE8802FA6}" type="parTrans" cxnId="{CDCE1168-B156-4E68-91DF-0F6097A56045}">
      <dgm:prSet/>
      <dgm:spPr/>
      <dgm:t>
        <a:bodyPr/>
        <a:lstStyle/>
        <a:p>
          <a:endParaRPr lang="id-ID"/>
        </a:p>
      </dgm:t>
    </dgm:pt>
    <dgm:pt modelId="{EB495340-EA94-4D28-AF37-DC5A65A457FB}" type="sibTrans" cxnId="{CDCE1168-B156-4E68-91DF-0F6097A56045}">
      <dgm:prSet/>
      <dgm:spPr/>
      <dgm:t>
        <a:bodyPr/>
        <a:lstStyle/>
        <a:p>
          <a:endParaRPr lang="id-ID"/>
        </a:p>
      </dgm:t>
    </dgm:pt>
    <dgm:pt modelId="{727F8657-B29F-4AE2-B5A1-F6821C4D76A3}">
      <dgm:prSet phldrT="[Text]"/>
      <dgm:spPr/>
      <dgm:t>
        <a:bodyPr/>
        <a:lstStyle/>
        <a:p>
          <a:r>
            <a:rPr lang="id-ID" dirty="0" smtClean="0"/>
            <a:t>faktor keagamaan (yaitu masalah halal/haram) bukanlah menjadi faktor penting dalam mempengaruhi kecenderungan menggunakan jasa bank syariah (DPP-BI, 2000)</a:t>
          </a:r>
          <a:endParaRPr lang="id-ID" dirty="0"/>
        </a:p>
      </dgm:t>
    </dgm:pt>
    <dgm:pt modelId="{A15B496A-E5E7-482F-B681-AB92A7AFE3E5}" type="parTrans" cxnId="{96634FD9-7236-4ED4-B835-64060A0EFA9A}">
      <dgm:prSet/>
      <dgm:spPr/>
      <dgm:t>
        <a:bodyPr/>
        <a:lstStyle/>
        <a:p>
          <a:endParaRPr lang="id-ID"/>
        </a:p>
      </dgm:t>
    </dgm:pt>
    <dgm:pt modelId="{6A2F9EAD-DD53-46F9-ACDD-78054968C662}" type="sibTrans" cxnId="{96634FD9-7236-4ED4-B835-64060A0EFA9A}">
      <dgm:prSet/>
      <dgm:spPr/>
      <dgm:t>
        <a:bodyPr/>
        <a:lstStyle/>
        <a:p>
          <a:endParaRPr lang="id-ID"/>
        </a:p>
      </dgm:t>
    </dgm:pt>
    <dgm:pt modelId="{3E050AAD-1884-437A-889F-FDFF28D2FAD1}">
      <dgm:prSet phldrT="[Text]"/>
      <dgm:spPr/>
      <dgm:t>
        <a:bodyPr/>
        <a:lstStyle/>
        <a:p>
          <a:r>
            <a:rPr lang="id-ID" dirty="0" smtClean="0"/>
            <a:t>Kasus di sudan, turki, malaysia dan singapura  </a:t>
          </a:r>
          <a:r>
            <a:rPr lang="id-ID" b="0" dirty="0" smtClean="0"/>
            <a:t>bahwa Agama bukan faktor utama melainkan keuntungan (</a:t>
          </a:r>
          <a:r>
            <a:rPr lang="id-ID" dirty="0" smtClean="0"/>
            <a:t>Erol &amp; El-Bdour,1989; Haron, </a:t>
          </a:r>
          <a:r>
            <a:rPr lang="id-ID" i="1" dirty="0" smtClean="0"/>
            <a:t>et. al</a:t>
          </a:r>
          <a:r>
            <a:rPr lang="id-ID" dirty="0" smtClean="0"/>
            <a:t>, 1994; Gerrad &amp; Cunningham, 1997)</a:t>
          </a:r>
          <a:endParaRPr lang="id-ID" dirty="0"/>
        </a:p>
      </dgm:t>
    </dgm:pt>
    <dgm:pt modelId="{B0E12A3B-DF52-4010-80B7-C00B68A69BF9}" type="parTrans" cxnId="{20194D45-E0FC-4D36-90D4-0AAC9C9588BC}">
      <dgm:prSet/>
      <dgm:spPr/>
      <dgm:t>
        <a:bodyPr/>
        <a:lstStyle/>
        <a:p>
          <a:endParaRPr lang="id-ID"/>
        </a:p>
      </dgm:t>
    </dgm:pt>
    <dgm:pt modelId="{FC515EC6-6D07-4E18-90A1-7A2FA5B1DBE7}" type="sibTrans" cxnId="{20194D45-E0FC-4D36-90D4-0AAC9C9588BC}">
      <dgm:prSet/>
      <dgm:spPr/>
      <dgm:t>
        <a:bodyPr/>
        <a:lstStyle/>
        <a:p>
          <a:endParaRPr lang="id-ID"/>
        </a:p>
      </dgm:t>
    </dgm:pt>
    <dgm:pt modelId="{1374906A-9BFC-4C83-84E8-D7C5BD273A16}" type="pres">
      <dgm:prSet presAssocID="{7A948EE7-08A1-4998-B819-F9B6EFCC049F}" presName="Name0" presStyleCnt="0">
        <dgm:presLayoutVars>
          <dgm:dir/>
          <dgm:animLvl val="lvl"/>
          <dgm:resizeHandles val="exact"/>
        </dgm:presLayoutVars>
      </dgm:prSet>
      <dgm:spPr/>
      <dgm:t>
        <a:bodyPr/>
        <a:lstStyle/>
        <a:p>
          <a:endParaRPr lang="id-ID"/>
        </a:p>
      </dgm:t>
    </dgm:pt>
    <dgm:pt modelId="{894A0BF0-B11A-404B-842B-A548FC6D53B9}" type="pres">
      <dgm:prSet presAssocID="{87363489-4761-47B3-8B19-B1BA5D4E4934}" presName="composite" presStyleCnt="0"/>
      <dgm:spPr/>
    </dgm:pt>
    <dgm:pt modelId="{571D2677-78EA-4226-9499-0A50E529F712}" type="pres">
      <dgm:prSet presAssocID="{87363489-4761-47B3-8B19-B1BA5D4E4934}" presName="parTx" presStyleLbl="alignNode1" presStyleIdx="0" presStyleCnt="2">
        <dgm:presLayoutVars>
          <dgm:chMax val="0"/>
          <dgm:chPref val="0"/>
          <dgm:bulletEnabled val="1"/>
        </dgm:presLayoutVars>
      </dgm:prSet>
      <dgm:spPr/>
      <dgm:t>
        <a:bodyPr/>
        <a:lstStyle/>
        <a:p>
          <a:endParaRPr lang="id-ID"/>
        </a:p>
      </dgm:t>
    </dgm:pt>
    <dgm:pt modelId="{A0CD7263-FEDC-4D5C-A965-1EE8004F176D}" type="pres">
      <dgm:prSet presAssocID="{87363489-4761-47B3-8B19-B1BA5D4E4934}" presName="desTx" presStyleLbl="alignAccFollowNode1" presStyleIdx="0" presStyleCnt="2">
        <dgm:presLayoutVars>
          <dgm:bulletEnabled val="1"/>
        </dgm:presLayoutVars>
      </dgm:prSet>
      <dgm:spPr/>
      <dgm:t>
        <a:bodyPr/>
        <a:lstStyle/>
        <a:p>
          <a:endParaRPr lang="id-ID"/>
        </a:p>
      </dgm:t>
    </dgm:pt>
    <dgm:pt modelId="{38F0DB9B-28E9-4EF2-B07B-1D8D7D4C255D}" type="pres">
      <dgm:prSet presAssocID="{8D31710C-6820-4B53-83AD-3B71623F4500}" presName="space" presStyleCnt="0"/>
      <dgm:spPr/>
    </dgm:pt>
    <dgm:pt modelId="{483403D5-8F56-4090-9AF4-8F30AF98DA25}" type="pres">
      <dgm:prSet presAssocID="{96ADB7F1-F495-4864-928E-D57FE8F427D5}" presName="composite" presStyleCnt="0"/>
      <dgm:spPr/>
    </dgm:pt>
    <dgm:pt modelId="{082A23DD-6D71-4F60-B8EF-2846F812F9E5}" type="pres">
      <dgm:prSet presAssocID="{96ADB7F1-F495-4864-928E-D57FE8F427D5}" presName="parTx" presStyleLbl="alignNode1" presStyleIdx="1" presStyleCnt="2">
        <dgm:presLayoutVars>
          <dgm:chMax val="0"/>
          <dgm:chPref val="0"/>
          <dgm:bulletEnabled val="1"/>
        </dgm:presLayoutVars>
      </dgm:prSet>
      <dgm:spPr/>
      <dgm:t>
        <a:bodyPr/>
        <a:lstStyle/>
        <a:p>
          <a:endParaRPr lang="id-ID"/>
        </a:p>
      </dgm:t>
    </dgm:pt>
    <dgm:pt modelId="{822E60CF-36B1-49FD-95AE-A585F695F395}" type="pres">
      <dgm:prSet presAssocID="{96ADB7F1-F495-4864-928E-D57FE8F427D5}" presName="desTx" presStyleLbl="alignAccFollowNode1" presStyleIdx="1" presStyleCnt="2">
        <dgm:presLayoutVars>
          <dgm:bulletEnabled val="1"/>
        </dgm:presLayoutVars>
      </dgm:prSet>
      <dgm:spPr/>
      <dgm:t>
        <a:bodyPr/>
        <a:lstStyle/>
        <a:p>
          <a:endParaRPr lang="id-ID"/>
        </a:p>
      </dgm:t>
    </dgm:pt>
  </dgm:ptLst>
  <dgm:cxnLst>
    <dgm:cxn modelId="{CDCE1168-B156-4E68-91DF-0F6097A56045}" srcId="{96ADB7F1-F495-4864-928E-D57FE8F427D5}" destId="{36AEEC13-AC55-41F4-893F-1E04CDB63EB7}" srcOrd="1" destOrd="0" parTransId="{DAED7354-D8F8-454E-BA87-7E6EE8802FA6}" sibTransId="{EB495340-EA94-4D28-AF37-DC5A65A457FB}"/>
    <dgm:cxn modelId="{0DA2A0DA-34E0-4636-92A9-87C81AA821AC}" type="presOf" srcId="{36AEEC13-AC55-41F4-893F-1E04CDB63EB7}" destId="{822E60CF-36B1-49FD-95AE-A585F695F395}" srcOrd="0" destOrd="1" presId="urn:microsoft.com/office/officeart/2005/8/layout/hList1"/>
    <dgm:cxn modelId="{A241B3E8-90C5-48F3-B6C8-0B25F2E36223}" type="presOf" srcId="{7A948EE7-08A1-4998-B819-F9B6EFCC049F}" destId="{1374906A-9BFC-4C83-84E8-D7C5BD273A16}" srcOrd="0" destOrd="0" presId="urn:microsoft.com/office/officeart/2005/8/layout/hList1"/>
    <dgm:cxn modelId="{EB08BB0F-7A44-40D4-81C2-A667CD49E820}" srcId="{96ADB7F1-F495-4864-928E-D57FE8F427D5}" destId="{7D845050-4E23-4E85-AB98-943F304979BC}" srcOrd="0" destOrd="0" parTransId="{3CE7A523-B664-458A-914D-32C7B0A6F865}" sibTransId="{2A661948-706C-444D-8843-8B089F6D6010}"/>
    <dgm:cxn modelId="{0CE862AA-2AF3-49C7-8635-8C3DB8C62C96}" type="presOf" srcId="{727F8657-B29F-4AE2-B5A1-F6821C4D76A3}" destId="{822E60CF-36B1-49FD-95AE-A585F695F395}" srcOrd="0" destOrd="2" presId="urn:microsoft.com/office/officeart/2005/8/layout/hList1"/>
    <dgm:cxn modelId="{FF3325FC-5644-4E8D-84A3-5E230FB19C45}" type="presOf" srcId="{A7E07C7E-E590-4D9B-B331-05BFF5DBAFEE}" destId="{A0CD7263-FEDC-4D5C-A965-1EE8004F176D}" srcOrd="0" destOrd="1" presId="urn:microsoft.com/office/officeart/2005/8/layout/hList1"/>
    <dgm:cxn modelId="{D572DC86-DF5A-4CE5-89CC-EF7C64326C55}" type="presOf" srcId="{7D845050-4E23-4E85-AB98-943F304979BC}" destId="{822E60CF-36B1-49FD-95AE-A585F695F395}" srcOrd="0" destOrd="0" presId="urn:microsoft.com/office/officeart/2005/8/layout/hList1"/>
    <dgm:cxn modelId="{6F86BB5E-45A5-4588-8A26-C56BECBF4D13}" type="presOf" srcId="{87363489-4761-47B3-8B19-B1BA5D4E4934}" destId="{571D2677-78EA-4226-9499-0A50E529F712}" srcOrd="0" destOrd="0" presId="urn:microsoft.com/office/officeart/2005/8/layout/hList1"/>
    <dgm:cxn modelId="{77038ADA-909C-4C93-8892-3BDDCBD58835}" srcId="{7A948EE7-08A1-4998-B819-F9B6EFCC049F}" destId="{87363489-4761-47B3-8B19-B1BA5D4E4934}" srcOrd="0" destOrd="0" parTransId="{5F9ED653-44F0-4C46-8992-4494902AD83F}" sibTransId="{8D31710C-6820-4B53-83AD-3B71623F4500}"/>
    <dgm:cxn modelId="{8FC4B111-C078-434E-8770-43EB3E69ECA0}" type="presOf" srcId="{96ADB7F1-F495-4864-928E-D57FE8F427D5}" destId="{082A23DD-6D71-4F60-B8EF-2846F812F9E5}" srcOrd="0" destOrd="0" presId="urn:microsoft.com/office/officeart/2005/8/layout/hList1"/>
    <dgm:cxn modelId="{20194D45-E0FC-4D36-90D4-0AAC9C9588BC}" srcId="{96ADB7F1-F495-4864-928E-D57FE8F427D5}" destId="{3E050AAD-1884-437A-889F-FDFF28D2FAD1}" srcOrd="3" destOrd="0" parTransId="{B0E12A3B-DF52-4010-80B7-C00B68A69BF9}" sibTransId="{FC515EC6-6D07-4E18-90A1-7A2FA5B1DBE7}"/>
    <dgm:cxn modelId="{C71CC715-99D1-4E3A-9CA9-33E5080402B6}" srcId="{87363489-4761-47B3-8B19-B1BA5D4E4934}" destId="{A7E07C7E-E590-4D9B-B331-05BFF5DBAFEE}" srcOrd="1" destOrd="0" parTransId="{38EB37A1-9652-4A9B-BAAC-FD0C1C5E829F}" sibTransId="{03E7B921-7847-485B-892A-22B7ADD0159A}"/>
    <dgm:cxn modelId="{96634FD9-7236-4ED4-B835-64060A0EFA9A}" srcId="{96ADB7F1-F495-4864-928E-D57FE8F427D5}" destId="{727F8657-B29F-4AE2-B5A1-F6821C4D76A3}" srcOrd="2" destOrd="0" parTransId="{A15B496A-E5E7-482F-B681-AB92A7AFE3E5}" sibTransId="{6A2F9EAD-DD53-46F9-ACDD-78054968C662}"/>
    <dgm:cxn modelId="{8AE65F62-53D8-4B6B-B58E-71BED63D9AA2}" type="presOf" srcId="{3E050AAD-1884-437A-889F-FDFF28D2FAD1}" destId="{822E60CF-36B1-49FD-95AE-A585F695F395}" srcOrd="0" destOrd="3" presId="urn:microsoft.com/office/officeart/2005/8/layout/hList1"/>
    <dgm:cxn modelId="{5379C47B-C4E0-4FB5-8B19-2B856C4D19AC}" type="presOf" srcId="{194F9E4E-1D28-4C50-93E3-1E7D06641BE8}" destId="{A0CD7263-FEDC-4D5C-A965-1EE8004F176D}" srcOrd="0" destOrd="0" presId="urn:microsoft.com/office/officeart/2005/8/layout/hList1"/>
    <dgm:cxn modelId="{438C8121-FDCF-41CB-A58A-505B43F2493F}" srcId="{87363489-4761-47B3-8B19-B1BA5D4E4934}" destId="{194F9E4E-1D28-4C50-93E3-1E7D06641BE8}" srcOrd="0" destOrd="0" parTransId="{FF5CC0F0-4BB2-42E1-A105-62605C398387}" sibTransId="{A054EC89-A28A-4BE2-B6C9-7678F50B6979}"/>
    <dgm:cxn modelId="{23143519-4611-4140-B1EA-8CB19EB7FB62}" srcId="{7A948EE7-08A1-4998-B819-F9B6EFCC049F}" destId="{96ADB7F1-F495-4864-928E-D57FE8F427D5}" srcOrd="1" destOrd="0" parTransId="{72A82683-3E71-4F1C-8ED6-91C11C0ED9E7}" sibTransId="{FE1986CC-3663-49CD-8F7D-693BAD593B7F}"/>
    <dgm:cxn modelId="{1570E8A3-7E96-4210-B32E-98D4B053A71F}" type="presParOf" srcId="{1374906A-9BFC-4C83-84E8-D7C5BD273A16}" destId="{894A0BF0-B11A-404B-842B-A548FC6D53B9}" srcOrd="0" destOrd="0" presId="urn:microsoft.com/office/officeart/2005/8/layout/hList1"/>
    <dgm:cxn modelId="{3504144F-C592-4D72-A8FF-2AE99D0C2C29}" type="presParOf" srcId="{894A0BF0-B11A-404B-842B-A548FC6D53B9}" destId="{571D2677-78EA-4226-9499-0A50E529F712}" srcOrd="0" destOrd="0" presId="urn:microsoft.com/office/officeart/2005/8/layout/hList1"/>
    <dgm:cxn modelId="{F54339B0-DE33-4BD7-BE1D-30158601AB20}" type="presParOf" srcId="{894A0BF0-B11A-404B-842B-A548FC6D53B9}" destId="{A0CD7263-FEDC-4D5C-A965-1EE8004F176D}" srcOrd="1" destOrd="0" presId="urn:microsoft.com/office/officeart/2005/8/layout/hList1"/>
    <dgm:cxn modelId="{B907A8CD-5C67-46BC-97D9-936EC157A85E}" type="presParOf" srcId="{1374906A-9BFC-4C83-84E8-D7C5BD273A16}" destId="{38F0DB9B-28E9-4EF2-B07B-1D8D7D4C255D}" srcOrd="1" destOrd="0" presId="urn:microsoft.com/office/officeart/2005/8/layout/hList1"/>
    <dgm:cxn modelId="{06CEF464-4B95-4E9B-BFC1-5921820C98A8}" type="presParOf" srcId="{1374906A-9BFC-4C83-84E8-D7C5BD273A16}" destId="{483403D5-8F56-4090-9AF4-8F30AF98DA25}" srcOrd="2" destOrd="0" presId="urn:microsoft.com/office/officeart/2005/8/layout/hList1"/>
    <dgm:cxn modelId="{EF28541D-70E4-4BF2-A195-6025F626347D}" type="presParOf" srcId="{483403D5-8F56-4090-9AF4-8F30AF98DA25}" destId="{082A23DD-6D71-4F60-B8EF-2846F812F9E5}" srcOrd="0" destOrd="0" presId="urn:microsoft.com/office/officeart/2005/8/layout/hList1"/>
    <dgm:cxn modelId="{38C9155C-1084-4596-A152-CB4EF193C1A8}" type="presParOf" srcId="{483403D5-8F56-4090-9AF4-8F30AF98DA25}" destId="{822E60CF-36B1-49FD-95AE-A585F695F395}"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1D2677-78EA-4226-9499-0A50E529F712}">
      <dsp:nvSpPr>
        <dsp:cNvPr id="0" name=""/>
        <dsp:cNvSpPr/>
      </dsp:nvSpPr>
      <dsp:spPr>
        <a:xfrm>
          <a:off x="42" y="9616"/>
          <a:ext cx="4037792" cy="46080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id-ID" sz="1600" kern="1200" dirty="0" smtClean="0"/>
            <a:t>Pelayanan</a:t>
          </a:r>
          <a:endParaRPr lang="id-ID" sz="1600" kern="1200" dirty="0"/>
        </a:p>
      </dsp:txBody>
      <dsp:txXfrm>
        <a:off x="42" y="9616"/>
        <a:ext cx="4037792" cy="460800"/>
      </dsp:txXfrm>
    </dsp:sp>
    <dsp:sp modelId="{A0CD7263-FEDC-4D5C-A965-1EE8004F176D}">
      <dsp:nvSpPr>
        <dsp:cNvPr id="0" name=""/>
        <dsp:cNvSpPr/>
      </dsp:nvSpPr>
      <dsp:spPr>
        <a:xfrm>
          <a:off x="42" y="470416"/>
          <a:ext cx="4037792" cy="4128480"/>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id-ID" sz="1600" kern="1200" dirty="0" smtClean="0"/>
            <a:t>adanya pengaruh positif</a:t>
          </a:r>
          <a:r>
            <a:rPr lang="en-US" sz="1600" kern="1200" dirty="0" smtClean="0"/>
            <a:t> </a:t>
          </a:r>
          <a:r>
            <a:rPr lang="en-US" sz="1600" kern="1200" dirty="0" err="1" smtClean="0"/>
            <a:t>antara</a:t>
          </a:r>
          <a:r>
            <a:rPr lang="en-US" sz="1600" kern="1200" dirty="0" smtClean="0"/>
            <a:t> </a:t>
          </a:r>
          <a:r>
            <a:rPr lang="en-US" sz="1600" kern="1200" dirty="0" err="1" smtClean="0"/>
            <a:t>kualitas</a:t>
          </a:r>
          <a:r>
            <a:rPr lang="en-US" sz="1600" kern="1200" dirty="0" smtClean="0"/>
            <a:t> </a:t>
          </a:r>
          <a:r>
            <a:rPr lang="en-US" sz="1600" kern="1200" dirty="0" err="1" smtClean="0"/>
            <a:t>pelayanan</a:t>
          </a:r>
          <a:r>
            <a:rPr lang="en-US" sz="1600" kern="1200" dirty="0" smtClean="0"/>
            <a:t> </a:t>
          </a:r>
          <a:r>
            <a:rPr lang="id-ID" sz="1600" kern="1200" dirty="0" smtClean="0"/>
            <a:t>dengan</a:t>
          </a:r>
          <a:r>
            <a:rPr lang="en-US" sz="1600" kern="1200" dirty="0" smtClean="0"/>
            <a:t> </a:t>
          </a:r>
          <a:r>
            <a:rPr lang="en-US" sz="1600" kern="1200" dirty="0" err="1" smtClean="0"/>
            <a:t>loyalitas</a:t>
          </a:r>
          <a:r>
            <a:rPr lang="en-US" sz="1600" kern="1200" dirty="0" smtClean="0"/>
            <a:t> (</a:t>
          </a:r>
          <a:r>
            <a:rPr lang="id-ID" sz="1600" kern="1200" dirty="0" smtClean="0"/>
            <a:t>Alnaser Feras, 2018</a:t>
          </a:r>
          <a:r>
            <a:rPr lang="en-US" sz="1600" kern="1200" dirty="0" smtClean="0"/>
            <a:t>).</a:t>
          </a:r>
          <a:endParaRPr lang="id-ID" sz="1600" kern="1200" dirty="0"/>
        </a:p>
        <a:p>
          <a:pPr marL="171450" lvl="1" indent="-171450" algn="l" defTabSz="711200">
            <a:lnSpc>
              <a:spcPct val="90000"/>
            </a:lnSpc>
            <a:spcBef>
              <a:spcPct val="0"/>
            </a:spcBef>
            <a:spcAft>
              <a:spcPct val="15000"/>
            </a:spcAft>
            <a:buChar char="••"/>
          </a:pPr>
          <a:r>
            <a:rPr lang="id-ID" sz="1600" kern="1200" dirty="0" smtClean="0"/>
            <a:t>Namun pelayanan yang baik tidak selalu menjamin sikap loyalitas pelanggan. Nasabah selalu berpindah melakukan keputusan “</a:t>
          </a:r>
          <a:r>
            <a:rPr lang="id-ID" sz="1600" i="1" kern="1200" dirty="0" smtClean="0"/>
            <a:t>Jump Ship</a:t>
          </a:r>
          <a:r>
            <a:rPr lang="id-ID" sz="1600" kern="1200" dirty="0" smtClean="0"/>
            <a:t>”  setiap hari, dan alasannya tidak selalu karena ketidakpuasan Nasabah, beberapa Nasabah hilang karena ketidakpedulian yang muncul dari kelalaian murni (Michael </a:t>
          </a:r>
          <a:r>
            <a:rPr lang="id-ID" sz="1600" i="1" kern="1200" dirty="0" smtClean="0"/>
            <a:t>et al</a:t>
          </a:r>
          <a:r>
            <a:rPr lang="id-ID" sz="1600" kern="1200" dirty="0" smtClean="0"/>
            <a:t>., 2008)</a:t>
          </a:r>
          <a:endParaRPr lang="id-ID" sz="1600" kern="1200" dirty="0"/>
        </a:p>
      </dsp:txBody>
      <dsp:txXfrm>
        <a:off x="42" y="470416"/>
        <a:ext cx="4037792" cy="4128480"/>
      </dsp:txXfrm>
    </dsp:sp>
    <dsp:sp modelId="{082A23DD-6D71-4F60-B8EF-2846F812F9E5}">
      <dsp:nvSpPr>
        <dsp:cNvPr id="0" name=""/>
        <dsp:cNvSpPr/>
      </dsp:nvSpPr>
      <dsp:spPr>
        <a:xfrm>
          <a:off x="4603125" y="9616"/>
          <a:ext cx="4037792" cy="460800"/>
        </a:xfrm>
        <a:prstGeom prst="rect">
          <a:avLst/>
        </a:prstGeom>
        <a:solidFill>
          <a:schemeClr val="accent2">
            <a:hueOff val="11871614"/>
            <a:satOff val="-77721"/>
            <a:lumOff val="17056"/>
            <a:alphaOff val="0"/>
          </a:schemeClr>
        </a:solidFill>
        <a:ln w="19050" cap="flat" cmpd="sng" algn="ctr">
          <a:solidFill>
            <a:schemeClr val="accent2">
              <a:hueOff val="11871614"/>
              <a:satOff val="-77721"/>
              <a:lumOff val="1705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id-ID" sz="1600" kern="1200" dirty="0" smtClean="0"/>
            <a:t>Religiusitas</a:t>
          </a:r>
          <a:endParaRPr lang="id-ID" sz="1600" kern="1200" dirty="0"/>
        </a:p>
      </dsp:txBody>
      <dsp:txXfrm>
        <a:off x="4603125" y="9616"/>
        <a:ext cx="4037792" cy="460800"/>
      </dsp:txXfrm>
    </dsp:sp>
    <dsp:sp modelId="{822E60CF-36B1-49FD-95AE-A585F695F395}">
      <dsp:nvSpPr>
        <dsp:cNvPr id="0" name=""/>
        <dsp:cNvSpPr/>
      </dsp:nvSpPr>
      <dsp:spPr>
        <a:xfrm>
          <a:off x="4603125" y="470416"/>
          <a:ext cx="4037792" cy="4128480"/>
        </a:xfrm>
        <a:prstGeom prst="rect">
          <a:avLst/>
        </a:prstGeom>
        <a:solidFill>
          <a:schemeClr val="accent2">
            <a:tint val="40000"/>
            <a:alpha val="90000"/>
            <a:hueOff val="12269171"/>
            <a:satOff val="-37045"/>
            <a:lumOff val="455"/>
            <a:alphaOff val="0"/>
          </a:schemeClr>
        </a:solidFill>
        <a:ln w="19050" cap="flat" cmpd="sng" algn="ctr">
          <a:solidFill>
            <a:schemeClr val="accent2">
              <a:tint val="40000"/>
              <a:alpha val="90000"/>
              <a:hueOff val="12269171"/>
              <a:satOff val="-37045"/>
              <a:lumOff val="4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endParaRPr lang="id-ID" sz="1600" kern="1200" dirty="0"/>
        </a:p>
        <a:p>
          <a:pPr marL="171450" lvl="1" indent="-171450" algn="l" defTabSz="711200">
            <a:lnSpc>
              <a:spcPct val="90000"/>
            </a:lnSpc>
            <a:spcBef>
              <a:spcPct val="0"/>
            </a:spcBef>
            <a:spcAft>
              <a:spcPct val="15000"/>
            </a:spcAft>
            <a:buChar char="••"/>
          </a:pPr>
          <a:r>
            <a:rPr lang="id-ID" sz="1600" kern="1200" dirty="0" smtClean="0"/>
            <a:t>Religiusitas berpengaruh langsung terhadap loyalitas nasabah bank syariah, semakin tinggi religiusitas seseorang maka semakin baik sikapnya kepada bank syariah dalam memiliki niat pembelian yang lebih tinggi (Newaz et, al, 2016)</a:t>
          </a:r>
          <a:endParaRPr lang="id-ID" sz="1600" kern="1200" dirty="0"/>
        </a:p>
        <a:p>
          <a:pPr marL="171450" lvl="1" indent="-171450" algn="l" defTabSz="711200">
            <a:lnSpc>
              <a:spcPct val="90000"/>
            </a:lnSpc>
            <a:spcBef>
              <a:spcPct val="0"/>
            </a:spcBef>
            <a:spcAft>
              <a:spcPct val="15000"/>
            </a:spcAft>
            <a:buChar char="••"/>
          </a:pPr>
          <a:r>
            <a:rPr lang="id-ID" sz="1600" kern="1200" dirty="0" smtClean="0"/>
            <a:t>faktor keagamaan (yaitu masalah halal/haram) bukanlah menjadi faktor penting dalam mempengaruhi kecenderungan menggunakan jasa bank syariah (DPP-BI, 2000)</a:t>
          </a:r>
          <a:endParaRPr lang="id-ID" sz="1600" kern="1200" dirty="0"/>
        </a:p>
        <a:p>
          <a:pPr marL="171450" lvl="1" indent="-171450" algn="l" defTabSz="711200">
            <a:lnSpc>
              <a:spcPct val="90000"/>
            </a:lnSpc>
            <a:spcBef>
              <a:spcPct val="0"/>
            </a:spcBef>
            <a:spcAft>
              <a:spcPct val="15000"/>
            </a:spcAft>
            <a:buChar char="••"/>
          </a:pPr>
          <a:r>
            <a:rPr lang="id-ID" sz="1600" kern="1200" dirty="0" smtClean="0"/>
            <a:t>Kasus di sudan, turki, malaysia dan singapura  </a:t>
          </a:r>
          <a:r>
            <a:rPr lang="id-ID" sz="1600" b="0" kern="1200" dirty="0" smtClean="0"/>
            <a:t>bahwa Agama bukan faktor utama melainkan keuntungan (</a:t>
          </a:r>
          <a:r>
            <a:rPr lang="id-ID" sz="1600" kern="1200" dirty="0" smtClean="0"/>
            <a:t>Erol &amp; El-Bdour,1989; Haron, </a:t>
          </a:r>
          <a:r>
            <a:rPr lang="id-ID" sz="1600" i="1" kern="1200" dirty="0" smtClean="0"/>
            <a:t>et. al</a:t>
          </a:r>
          <a:r>
            <a:rPr lang="id-ID" sz="1600" kern="1200" dirty="0" smtClean="0"/>
            <a:t>, 1994; Gerrad &amp; Cunningham, 1997)</a:t>
          </a:r>
          <a:endParaRPr lang="id-ID" sz="1600" kern="1200" dirty="0"/>
        </a:p>
      </dsp:txBody>
      <dsp:txXfrm>
        <a:off x="4603125" y="470416"/>
        <a:ext cx="4037792" cy="412848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D96B5D-0119-4773-B8CC-238D2FED75A4}" type="datetimeFigureOut">
              <a:rPr lang="id-ID" smtClean="0"/>
              <a:pPr/>
              <a:t>18/02/2020</a:t>
            </a:fld>
            <a:endParaRPr lang="id-ID"/>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78B26E-AC60-419D-AB2E-858DA6AC9B0F}"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B378B26E-AC60-419D-AB2E-858DA6AC9B0F}" type="slidenum">
              <a:rPr lang="id-ID" smtClean="0"/>
              <a:pPr/>
              <a:t>2</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3960105"/>
            <a:ext cx="9144000" cy="176080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6" y="0"/>
            <a:ext cx="3038475" cy="5715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2781300"/>
            <a:ext cx="6480048" cy="191770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287343"/>
            <a:ext cx="6480048" cy="14605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57BA257-EF6E-487B-96B2-8D1AF0E3FD6D}" type="datetimeFigureOut">
              <a:rPr lang="id-ID" smtClean="0"/>
              <a:pPr/>
              <a:t>18/02/2020</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C5E76077-7282-4542-8B9C-D93D6CDD919C}"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7BA257-EF6E-487B-96B2-8D1AF0E3FD6D}" type="datetimeFigureOut">
              <a:rPr lang="id-ID" smtClean="0"/>
              <a:pPr/>
              <a:t>18/02/2020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5E76077-7282-4542-8B9C-D93D6CDD919C}"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7BA257-EF6E-487B-96B2-8D1AF0E3FD6D}" type="datetimeFigureOut">
              <a:rPr lang="id-ID" smtClean="0"/>
              <a:pPr/>
              <a:t>18/02/2020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5E76077-7282-4542-8B9C-D93D6CDD919C}"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7BA257-EF6E-487B-96B2-8D1AF0E3FD6D}" type="datetimeFigureOut">
              <a:rPr lang="id-ID" smtClean="0"/>
              <a:pPr/>
              <a:t>18/02/2020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5E76077-7282-4542-8B9C-D93D6CDD919C}"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3960105"/>
            <a:ext cx="9144000" cy="176080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6" y="0"/>
            <a:ext cx="3038475" cy="5715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2986531"/>
            <a:ext cx="6629400" cy="1521969"/>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071500"/>
            <a:ext cx="6629400" cy="888907"/>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57BA257-EF6E-487B-96B2-8D1AF0E3FD6D}" type="datetimeFigureOut">
              <a:rPr lang="id-ID" smtClean="0"/>
              <a:pPr/>
              <a:t>18/02/2020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5E76077-7282-4542-8B9C-D93D6CDD919C}"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7467600" cy="9525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333500"/>
            <a:ext cx="3657600" cy="3771636"/>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333500"/>
            <a:ext cx="3657600" cy="3771636"/>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7BA257-EF6E-487B-96B2-8D1AF0E3FD6D}" type="datetimeFigureOut">
              <a:rPr lang="id-ID" smtClean="0"/>
              <a:pPr/>
              <a:t>18/02/2020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5E76077-7282-4542-8B9C-D93D6CDD919C}"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7542"/>
            <a:ext cx="8229600" cy="9525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4572000"/>
            <a:ext cx="4040188" cy="6985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4572000"/>
            <a:ext cx="4041775" cy="6985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264093"/>
            <a:ext cx="4040188" cy="328480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264093"/>
            <a:ext cx="4041775" cy="328480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57BA257-EF6E-487B-96B2-8D1AF0E3FD6D}" type="datetimeFigureOut">
              <a:rPr lang="id-ID" smtClean="0"/>
              <a:pPr/>
              <a:t>18/02/2020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5E76077-7282-4542-8B9C-D93D6CDD919C}"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70648" cy="9525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57BA257-EF6E-487B-96B2-8D1AF0E3FD6D}" type="datetimeFigureOut">
              <a:rPr lang="id-ID" smtClean="0"/>
              <a:pPr/>
              <a:t>18/02/2020</a:t>
            </a:fld>
            <a:endParaRPr lang="id-ID"/>
          </a:p>
        </p:txBody>
      </p:sp>
      <p:sp>
        <p:nvSpPr>
          <p:cNvPr id="8" name="Slide Number Placeholder 7"/>
          <p:cNvSpPr>
            <a:spLocks noGrp="1"/>
          </p:cNvSpPr>
          <p:nvPr>
            <p:ph type="sldNum" sz="quarter" idx="11"/>
          </p:nvPr>
        </p:nvSpPr>
        <p:spPr/>
        <p:txBody>
          <a:bodyPr/>
          <a:lstStyle/>
          <a:p>
            <a:fld id="{C5E76077-7282-4542-8B9C-D93D6CDD919C}" type="slidenum">
              <a:rPr lang="id-ID" smtClean="0"/>
              <a:pPr/>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7BA257-EF6E-487B-96B2-8D1AF0E3FD6D}" type="datetimeFigureOut">
              <a:rPr lang="id-ID" smtClean="0"/>
              <a:pPr/>
              <a:t>18/02/2020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5E76077-7282-4542-8B9C-D93D6CDD919C}"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87940"/>
            <a:ext cx="3200400" cy="608542"/>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78687"/>
            <a:ext cx="2743200" cy="7620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651000"/>
            <a:ext cx="7086600" cy="3175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7BA257-EF6E-487B-96B2-8D1AF0E3FD6D}" type="datetimeFigureOut">
              <a:rPr lang="id-ID" smtClean="0"/>
              <a:pPr/>
              <a:t>18/02/2020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156448" y="5351720"/>
            <a:ext cx="762000" cy="304271"/>
          </a:xfrm>
        </p:spPr>
        <p:txBody>
          <a:bodyPr/>
          <a:lstStyle/>
          <a:p>
            <a:fld id="{C5E76077-7282-4542-8B9C-D93D6CDD919C}"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421424"/>
            <a:ext cx="3053868" cy="1044840"/>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849923"/>
            <a:ext cx="4114800" cy="34290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498971"/>
            <a:ext cx="3053866" cy="2219568"/>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5351720"/>
            <a:ext cx="2133600" cy="304271"/>
          </a:xfrm>
        </p:spPr>
        <p:txBody>
          <a:bodyPr/>
          <a:lstStyle/>
          <a:p>
            <a:fld id="{257BA257-EF6E-487B-96B2-8D1AF0E3FD6D}" type="datetimeFigureOut">
              <a:rPr lang="id-ID" smtClean="0"/>
              <a:pPr/>
              <a:t>18/02/2020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5E76077-7282-4542-8B9C-D93D6CDD919C}"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3960105"/>
            <a:ext cx="9144000" cy="176080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5715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28865"/>
            <a:ext cx="7467600" cy="9525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333500"/>
            <a:ext cx="7467600" cy="3771636"/>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5351720"/>
            <a:ext cx="2133600" cy="304271"/>
          </a:xfrm>
          <a:prstGeom prst="rect">
            <a:avLst/>
          </a:prstGeom>
        </p:spPr>
        <p:txBody>
          <a:bodyPr vert="horz" bIns="0" anchor="b"/>
          <a:lstStyle>
            <a:lvl1pPr algn="l" eaLnBrk="1" latinLnBrk="0" hangingPunct="1">
              <a:defRPr kumimoji="0" sz="1000">
                <a:solidFill>
                  <a:schemeClr val="tx2">
                    <a:shade val="50000"/>
                  </a:schemeClr>
                </a:solidFill>
              </a:defRPr>
            </a:lvl1pPr>
          </a:lstStyle>
          <a:p>
            <a:fld id="{257BA257-EF6E-487B-96B2-8D1AF0E3FD6D}" type="datetimeFigureOut">
              <a:rPr lang="id-ID" smtClean="0"/>
              <a:pPr/>
              <a:t>18/02/2020</a:t>
            </a:fld>
            <a:endParaRPr lang="id-ID"/>
          </a:p>
        </p:txBody>
      </p:sp>
      <p:sp>
        <p:nvSpPr>
          <p:cNvPr id="22" name="Footer Placeholder 21"/>
          <p:cNvSpPr>
            <a:spLocks noGrp="1"/>
          </p:cNvSpPr>
          <p:nvPr>
            <p:ph type="ftr" sz="quarter" idx="3"/>
          </p:nvPr>
        </p:nvSpPr>
        <p:spPr>
          <a:xfrm>
            <a:off x="3124200" y="5351720"/>
            <a:ext cx="2895600" cy="304271"/>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id-ID"/>
          </a:p>
        </p:txBody>
      </p:sp>
      <p:sp>
        <p:nvSpPr>
          <p:cNvPr id="18" name="Slide Number Placeholder 17"/>
          <p:cNvSpPr>
            <a:spLocks noGrp="1"/>
          </p:cNvSpPr>
          <p:nvPr>
            <p:ph type="sldNum" sz="quarter" idx="4"/>
          </p:nvPr>
        </p:nvSpPr>
        <p:spPr>
          <a:xfrm>
            <a:off x="8153400" y="5351720"/>
            <a:ext cx="762000" cy="304271"/>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5E76077-7282-4542-8B9C-D93D6CDD919C}"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697260"/>
            <a:ext cx="7920880" cy="1300336"/>
          </a:xfrm>
        </p:spPr>
        <p:txBody>
          <a:bodyPr>
            <a:noAutofit/>
          </a:bodyPr>
          <a:lstStyle/>
          <a:p>
            <a:pPr algn="ctr"/>
            <a:r>
              <a:rPr lang="id-ID" sz="2800" dirty="0" smtClean="0"/>
              <a:t>PENGARUH PELAYANAN BANK SYARIAH DAN RELIGIUSITAS  MASYARAKAT TERHADAP </a:t>
            </a:r>
            <a:r>
              <a:rPr lang="en-US" sz="2800" dirty="0" smtClean="0"/>
              <a:t>LOYALITAS </a:t>
            </a:r>
            <a:r>
              <a:rPr lang="en-US" sz="2800" dirty="0"/>
              <a:t>NASABAH </a:t>
            </a:r>
            <a:r>
              <a:rPr lang="id-ID" sz="2800" dirty="0" smtClean="0"/>
              <a:t>BANK SYARIAH DI KOTA TANGERANG</a:t>
            </a:r>
            <a:endParaRPr lang="id-ID" sz="2800" dirty="0"/>
          </a:p>
        </p:txBody>
      </p:sp>
      <p:sp>
        <p:nvSpPr>
          <p:cNvPr id="4" name="Subtitle 3"/>
          <p:cNvSpPr>
            <a:spLocks noGrp="1"/>
          </p:cNvSpPr>
          <p:nvPr>
            <p:ph type="subTitle" idx="1"/>
          </p:nvPr>
        </p:nvSpPr>
        <p:spPr/>
        <p:txBody>
          <a:bodyPr/>
          <a:lstStyle/>
          <a:p>
            <a:endParaRPr lang="id-ID"/>
          </a:p>
        </p:txBody>
      </p:sp>
      <p:sp>
        <p:nvSpPr>
          <p:cNvPr id="5" name="Rectangle 4"/>
          <p:cNvSpPr/>
          <p:nvPr/>
        </p:nvSpPr>
        <p:spPr>
          <a:xfrm>
            <a:off x="0" y="2857500"/>
            <a:ext cx="914400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Subtitle 2"/>
          <p:cNvSpPr txBox="1">
            <a:spLocks/>
          </p:cNvSpPr>
          <p:nvPr/>
        </p:nvSpPr>
        <p:spPr>
          <a:xfrm>
            <a:off x="286072" y="2713484"/>
            <a:ext cx="8534400" cy="681281"/>
          </a:xfrm>
          <a:prstGeom prst="rect">
            <a:avLst/>
          </a:prstGeom>
        </p:spPr>
        <p:txBody>
          <a:bodyPr vert="horz" tIns="0" rIns="45720" bIns="0" anchor="b">
            <a:normAutofit/>
          </a:bodyPr>
          <a:lstStyle/>
          <a:p>
            <a:pPr marL="0" marR="0" lvl="0" indent="0" algn="ctr"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id-ID" b="0" i="0" u="none" strike="noStrike" kern="1200" cap="none" spc="0" normalizeH="0" baseline="0" noProof="0" dirty="0" smtClean="0">
                <a:ln>
                  <a:noFill/>
                </a:ln>
                <a:solidFill>
                  <a:schemeClr val="bg1"/>
                </a:solidFill>
                <a:effectLst/>
                <a:uLnTx/>
                <a:uFillTx/>
                <a:latin typeface="+mn-lt"/>
                <a:ea typeface="+mn-ea"/>
                <a:cs typeface="+mn-cs"/>
              </a:rPr>
              <a:t>AGA SUGAMA</a:t>
            </a:r>
            <a:endParaRPr kumimoji="0" lang="id-ID"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solidFill>
                  <a:schemeClr val="bg1"/>
                </a:solidFill>
              </a:rPr>
              <a:t>Koefisien Determinasi Berganda: Uji R2</a:t>
            </a:r>
            <a:endParaRPr lang="id-ID" dirty="0">
              <a:solidFill>
                <a:schemeClr val="bg1"/>
              </a:solidFill>
            </a:endParaRPr>
          </a:p>
        </p:txBody>
      </p:sp>
      <p:sp>
        <p:nvSpPr>
          <p:cNvPr id="3" name="Content Placeholder 2"/>
          <p:cNvSpPr>
            <a:spLocks noGrp="1"/>
          </p:cNvSpPr>
          <p:nvPr>
            <p:ph idx="1"/>
          </p:nvPr>
        </p:nvSpPr>
        <p:spPr/>
        <p:txBody>
          <a:bodyPr>
            <a:normAutofit fontScale="92500" lnSpcReduction="20000"/>
          </a:bodyPr>
          <a:lstStyle/>
          <a:p>
            <a:r>
              <a:rPr lang="en-US" dirty="0" err="1" smtClean="0">
                <a:solidFill>
                  <a:schemeClr val="bg1"/>
                </a:solidFill>
              </a:rPr>
              <a:t>Nilai</a:t>
            </a:r>
            <a:r>
              <a:rPr lang="en-US" dirty="0" smtClean="0">
                <a:solidFill>
                  <a:schemeClr val="bg1"/>
                </a:solidFill>
              </a:rPr>
              <a:t> Adjusted R-squared: 0.612209 </a:t>
            </a:r>
            <a:r>
              <a:rPr lang="en-US" dirty="0" err="1" smtClean="0">
                <a:solidFill>
                  <a:schemeClr val="bg1"/>
                </a:solidFill>
              </a:rPr>
              <a:t>dimana</a:t>
            </a:r>
            <a:r>
              <a:rPr lang="en-US" dirty="0" smtClean="0">
                <a:solidFill>
                  <a:schemeClr val="bg1"/>
                </a:solidFill>
              </a:rPr>
              <a:t> &gt; 0,5 </a:t>
            </a:r>
            <a:r>
              <a:rPr lang="en-US" dirty="0" err="1" smtClean="0">
                <a:solidFill>
                  <a:schemeClr val="bg1"/>
                </a:solidFill>
              </a:rPr>
              <a:t>atau</a:t>
            </a:r>
            <a:r>
              <a:rPr lang="en-US" dirty="0" smtClean="0">
                <a:solidFill>
                  <a:schemeClr val="bg1"/>
                </a:solidFill>
              </a:rPr>
              <a:t> 50% </a:t>
            </a:r>
            <a:r>
              <a:rPr lang="en-US" dirty="0" err="1" smtClean="0">
                <a:solidFill>
                  <a:schemeClr val="bg1"/>
                </a:solidFill>
              </a:rPr>
              <a:t>sehingga</a:t>
            </a:r>
            <a:r>
              <a:rPr lang="en-US" dirty="0" smtClean="0">
                <a:solidFill>
                  <a:schemeClr val="bg1"/>
                </a:solidFill>
              </a:rPr>
              <a:t> </a:t>
            </a:r>
            <a:r>
              <a:rPr lang="en-US" dirty="0" err="1" smtClean="0">
                <a:solidFill>
                  <a:schemeClr val="bg1"/>
                </a:solidFill>
              </a:rPr>
              <a:t>kemampuan</a:t>
            </a:r>
            <a:r>
              <a:rPr lang="en-US" dirty="0" smtClean="0">
                <a:solidFill>
                  <a:schemeClr val="bg1"/>
                </a:solidFill>
              </a:rPr>
              <a:t> </a:t>
            </a:r>
            <a:r>
              <a:rPr lang="en-US" dirty="0" err="1" smtClean="0">
                <a:solidFill>
                  <a:schemeClr val="bg1"/>
                </a:solidFill>
              </a:rPr>
              <a:t>var</a:t>
            </a:r>
            <a:r>
              <a:rPr lang="en-US" dirty="0" smtClean="0">
                <a:solidFill>
                  <a:schemeClr val="bg1"/>
                </a:solidFill>
              </a:rPr>
              <a:t> </a:t>
            </a:r>
            <a:r>
              <a:rPr lang="en-US" dirty="0" err="1" smtClean="0">
                <a:solidFill>
                  <a:schemeClr val="bg1"/>
                </a:solidFill>
              </a:rPr>
              <a:t>bebas</a:t>
            </a:r>
            <a:r>
              <a:rPr lang="en-US" dirty="0" smtClean="0">
                <a:solidFill>
                  <a:schemeClr val="bg1"/>
                </a:solidFill>
              </a:rPr>
              <a:t> </a:t>
            </a:r>
            <a:r>
              <a:rPr lang="en-US" dirty="0" err="1" smtClean="0">
                <a:solidFill>
                  <a:schemeClr val="bg1"/>
                </a:solidFill>
              </a:rPr>
              <a:t>secara</a:t>
            </a:r>
            <a:r>
              <a:rPr lang="en-US" dirty="0" smtClean="0">
                <a:solidFill>
                  <a:schemeClr val="bg1"/>
                </a:solidFill>
              </a:rPr>
              <a:t> </a:t>
            </a:r>
            <a:r>
              <a:rPr lang="en-US" dirty="0" err="1" smtClean="0">
                <a:solidFill>
                  <a:schemeClr val="bg1"/>
                </a:solidFill>
              </a:rPr>
              <a:t>serentak</a:t>
            </a:r>
            <a:r>
              <a:rPr lang="en-US" dirty="0" smtClean="0">
                <a:solidFill>
                  <a:schemeClr val="bg1"/>
                </a:solidFill>
              </a:rPr>
              <a:t> </a:t>
            </a:r>
            <a:r>
              <a:rPr lang="en-US" dirty="0" err="1" smtClean="0">
                <a:solidFill>
                  <a:schemeClr val="bg1"/>
                </a:solidFill>
              </a:rPr>
              <a:t>dalam</a:t>
            </a:r>
            <a:r>
              <a:rPr lang="en-US" dirty="0" smtClean="0">
                <a:solidFill>
                  <a:schemeClr val="bg1"/>
                </a:solidFill>
              </a:rPr>
              <a:t> </a:t>
            </a:r>
            <a:r>
              <a:rPr lang="en-US" dirty="0" err="1" smtClean="0">
                <a:solidFill>
                  <a:schemeClr val="bg1"/>
                </a:solidFill>
              </a:rPr>
              <a:t>menjelaskan</a:t>
            </a:r>
            <a:r>
              <a:rPr lang="en-US" dirty="0" smtClean="0">
                <a:solidFill>
                  <a:schemeClr val="bg1"/>
                </a:solidFill>
              </a:rPr>
              <a:t> </a:t>
            </a:r>
            <a:r>
              <a:rPr lang="en-US" dirty="0" err="1" smtClean="0">
                <a:solidFill>
                  <a:schemeClr val="bg1"/>
                </a:solidFill>
              </a:rPr>
              <a:t>var</a:t>
            </a:r>
            <a:r>
              <a:rPr lang="en-US" dirty="0" smtClean="0">
                <a:solidFill>
                  <a:schemeClr val="bg1"/>
                </a:solidFill>
              </a:rPr>
              <a:t> </a:t>
            </a:r>
            <a:r>
              <a:rPr lang="en-US" dirty="0" err="1" smtClean="0">
                <a:solidFill>
                  <a:schemeClr val="bg1"/>
                </a:solidFill>
              </a:rPr>
              <a:t>terikat</a:t>
            </a:r>
            <a:r>
              <a:rPr lang="en-US" dirty="0" smtClean="0">
                <a:solidFill>
                  <a:schemeClr val="bg1"/>
                </a:solidFill>
              </a:rPr>
              <a:t> </a:t>
            </a:r>
            <a:r>
              <a:rPr lang="en-US" dirty="0" err="1" smtClean="0">
                <a:solidFill>
                  <a:schemeClr val="bg1"/>
                </a:solidFill>
              </a:rPr>
              <a:t>adalah</a:t>
            </a:r>
            <a:r>
              <a:rPr lang="en-US" dirty="0" smtClean="0">
                <a:solidFill>
                  <a:schemeClr val="bg1"/>
                </a:solidFill>
              </a:rPr>
              <a:t> </a:t>
            </a:r>
            <a:r>
              <a:rPr lang="en-US" dirty="0" err="1" smtClean="0">
                <a:solidFill>
                  <a:schemeClr val="bg1"/>
                </a:solidFill>
              </a:rPr>
              <a:t>kuat</a:t>
            </a:r>
            <a:r>
              <a:rPr lang="en-US" dirty="0" smtClean="0">
                <a:solidFill>
                  <a:schemeClr val="bg1"/>
                </a:solidFill>
              </a:rPr>
              <a:t>. </a:t>
            </a:r>
            <a:r>
              <a:rPr lang="en-US" dirty="0" err="1" smtClean="0">
                <a:solidFill>
                  <a:schemeClr val="bg1"/>
                </a:solidFill>
              </a:rPr>
              <a:t>Besarnya</a:t>
            </a:r>
            <a:r>
              <a:rPr lang="en-US" dirty="0" smtClean="0">
                <a:solidFill>
                  <a:schemeClr val="bg1"/>
                </a:solidFill>
              </a:rPr>
              <a:t> </a:t>
            </a:r>
            <a:r>
              <a:rPr lang="en-US" dirty="0" err="1" smtClean="0">
                <a:solidFill>
                  <a:schemeClr val="bg1"/>
                </a:solidFill>
              </a:rPr>
              <a:t>kemampuan</a:t>
            </a:r>
            <a:r>
              <a:rPr lang="en-US" dirty="0" smtClean="0">
                <a:solidFill>
                  <a:schemeClr val="bg1"/>
                </a:solidFill>
              </a:rPr>
              <a:t> </a:t>
            </a:r>
            <a:r>
              <a:rPr lang="en-US" dirty="0" err="1" smtClean="0">
                <a:solidFill>
                  <a:schemeClr val="bg1"/>
                </a:solidFill>
              </a:rPr>
              <a:t>menjelaskan</a:t>
            </a:r>
            <a:r>
              <a:rPr lang="en-US" dirty="0" smtClean="0">
                <a:solidFill>
                  <a:schemeClr val="bg1"/>
                </a:solidFill>
              </a:rPr>
              <a:t> </a:t>
            </a:r>
            <a:r>
              <a:rPr lang="en-US" dirty="0" err="1" smtClean="0">
                <a:solidFill>
                  <a:schemeClr val="bg1"/>
                </a:solidFill>
              </a:rPr>
              <a:t>tersebut</a:t>
            </a:r>
            <a:r>
              <a:rPr lang="en-US" dirty="0" smtClean="0">
                <a:solidFill>
                  <a:schemeClr val="bg1"/>
                </a:solidFill>
              </a:rPr>
              <a:t> </a:t>
            </a:r>
            <a:r>
              <a:rPr lang="en-US" dirty="0" err="1" smtClean="0">
                <a:solidFill>
                  <a:schemeClr val="bg1"/>
                </a:solidFill>
              </a:rPr>
              <a:t>adalah</a:t>
            </a:r>
            <a:r>
              <a:rPr lang="en-US" dirty="0" smtClean="0">
                <a:solidFill>
                  <a:schemeClr val="bg1"/>
                </a:solidFill>
              </a:rPr>
              <a:t> </a:t>
            </a:r>
            <a:r>
              <a:rPr lang="en-US" dirty="0" err="1" smtClean="0">
                <a:solidFill>
                  <a:schemeClr val="bg1"/>
                </a:solidFill>
              </a:rPr>
              <a:t>sebesar</a:t>
            </a:r>
            <a:r>
              <a:rPr lang="en-US" dirty="0" smtClean="0">
                <a:solidFill>
                  <a:schemeClr val="bg1"/>
                </a:solidFill>
              </a:rPr>
              <a:t> 0.612209 </a:t>
            </a:r>
            <a:r>
              <a:rPr lang="en-US" dirty="0" err="1" smtClean="0">
                <a:solidFill>
                  <a:schemeClr val="bg1"/>
                </a:solidFill>
              </a:rPr>
              <a:t>atau</a:t>
            </a:r>
            <a:r>
              <a:rPr lang="en-US" dirty="0" smtClean="0">
                <a:solidFill>
                  <a:schemeClr val="bg1"/>
                </a:solidFill>
              </a:rPr>
              <a:t> 61,22%. </a:t>
            </a:r>
            <a:r>
              <a:rPr lang="en-US" dirty="0" err="1" smtClean="0">
                <a:solidFill>
                  <a:schemeClr val="bg1"/>
                </a:solidFill>
              </a:rPr>
              <a:t>Maka</a:t>
            </a:r>
            <a:r>
              <a:rPr lang="en-US" dirty="0" smtClean="0">
                <a:solidFill>
                  <a:schemeClr val="bg1"/>
                </a:solidFill>
              </a:rPr>
              <a:t> factor lain </a:t>
            </a:r>
            <a:r>
              <a:rPr lang="en-US" dirty="0" err="1" smtClean="0">
                <a:solidFill>
                  <a:schemeClr val="bg1"/>
                </a:solidFill>
              </a:rPr>
              <a:t>diluar</a:t>
            </a:r>
            <a:r>
              <a:rPr lang="en-US" dirty="0" smtClean="0">
                <a:solidFill>
                  <a:schemeClr val="bg1"/>
                </a:solidFill>
              </a:rPr>
              <a:t> </a:t>
            </a:r>
            <a:r>
              <a:rPr lang="en-US" dirty="0" err="1" smtClean="0">
                <a:solidFill>
                  <a:schemeClr val="bg1"/>
                </a:solidFill>
              </a:rPr>
              <a:t>peelitian</a:t>
            </a:r>
            <a:r>
              <a:rPr lang="en-US" dirty="0" smtClean="0">
                <a:solidFill>
                  <a:schemeClr val="bg1"/>
                </a:solidFill>
              </a:rPr>
              <a:t> yang </a:t>
            </a:r>
            <a:r>
              <a:rPr lang="en-US" dirty="0" err="1" smtClean="0">
                <a:solidFill>
                  <a:schemeClr val="bg1"/>
                </a:solidFill>
              </a:rPr>
              <a:t>mempengeruhi</a:t>
            </a:r>
            <a:r>
              <a:rPr lang="en-US" dirty="0" smtClean="0">
                <a:solidFill>
                  <a:schemeClr val="bg1"/>
                </a:solidFill>
              </a:rPr>
              <a:t> </a:t>
            </a:r>
            <a:r>
              <a:rPr lang="en-US" dirty="0" err="1" smtClean="0">
                <a:solidFill>
                  <a:schemeClr val="bg1"/>
                </a:solidFill>
              </a:rPr>
              <a:t>var</a:t>
            </a:r>
            <a:r>
              <a:rPr lang="en-US" dirty="0" smtClean="0">
                <a:solidFill>
                  <a:schemeClr val="bg1"/>
                </a:solidFill>
              </a:rPr>
              <a:t> </a:t>
            </a:r>
            <a:r>
              <a:rPr lang="en-US" dirty="0" err="1" smtClean="0">
                <a:solidFill>
                  <a:schemeClr val="bg1"/>
                </a:solidFill>
              </a:rPr>
              <a:t>terikat</a:t>
            </a:r>
            <a:r>
              <a:rPr lang="en-US" dirty="0" smtClean="0">
                <a:solidFill>
                  <a:schemeClr val="bg1"/>
                </a:solidFill>
              </a:rPr>
              <a:t> (Y) </a:t>
            </a:r>
            <a:r>
              <a:rPr lang="en-US" dirty="0" err="1" smtClean="0">
                <a:solidFill>
                  <a:schemeClr val="bg1"/>
                </a:solidFill>
              </a:rPr>
              <a:t>adalah</a:t>
            </a:r>
            <a:r>
              <a:rPr lang="en-US" dirty="0" smtClean="0">
                <a:solidFill>
                  <a:schemeClr val="bg1"/>
                </a:solidFill>
              </a:rPr>
              <a:t> </a:t>
            </a:r>
            <a:r>
              <a:rPr lang="en-US" dirty="0" err="1" smtClean="0">
                <a:solidFill>
                  <a:schemeClr val="bg1"/>
                </a:solidFill>
              </a:rPr>
              <a:t>sebesar</a:t>
            </a:r>
            <a:r>
              <a:rPr lang="en-US" dirty="0" smtClean="0">
                <a:solidFill>
                  <a:schemeClr val="bg1"/>
                </a:solidFill>
              </a:rPr>
              <a:t> 100% </a:t>
            </a:r>
            <a:r>
              <a:rPr lang="en-US" dirty="0" err="1" smtClean="0">
                <a:solidFill>
                  <a:schemeClr val="bg1"/>
                </a:solidFill>
              </a:rPr>
              <a:t>dikurangi</a:t>
            </a:r>
            <a:r>
              <a:rPr lang="en-US" dirty="0" smtClean="0">
                <a:solidFill>
                  <a:schemeClr val="bg1"/>
                </a:solidFill>
              </a:rPr>
              <a:t> 61,22% </a:t>
            </a:r>
            <a:r>
              <a:rPr lang="en-US" dirty="0" err="1" smtClean="0">
                <a:solidFill>
                  <a:schemeClr val="bg1"/>
                </a:solidFill>
              </a:rPr>
              <a:t>yaitu</a:t>
            </a:r>
            <a:r>
              <a:rPr lang="en-US" dirty="0" smtClean="0">
                <a:solidFill>
                  <a:schemeClr val="bg1"/>
                </a:solidFill>
              </a:rPr>
              <a:t> 38,78%.</a:t>
            </a:r>
            <a:endParaRPr lang="id-ID"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chemeClr val="bg1"/>
                </a:solidFill>
              </a:rPr>
              <a:t>Kesimpulan</a:t>
            </a:r>
            <a:endParaRPr lang="id-ID" dirty="0">
              <a:solidFill>
                <a:schemeClr val="bg1"/>
              </a:solidFill>
            </a:endParaRPr>
          </a:p>
        </p:txBody>
      </p:sp>
      <p:sp>
        <p:nvSpPr>
          <p:cNvPr id="3" name="Content Placeholder 2"/>
          <p:cNvSpPr>
            <a:spLocks noGrp="1"/>
          </p:cNvSpPr>
          <p:nvPr>
            <p:ph idx="1"/>
          </p:nvPr>
        </p:nvSpPr>
        <p:spPr/>
        <p:txBody>
          <a:bodyPr>
            <a:normAutofit/>
          </a:bodyPr>
          <a:lstStyle/>
          <a:p>
            <a:pPr lvl="0"/>
            <a:r>
              <a:rPr lang="id-ID" dirty="0" smtClean="0">
                <a:solidFill>
                  <a:schemeClr val="bg1"/>
                </a:solidFill>
              </a:rPr>
              <a:t>Pelayanan berpengaruh dan signifikan</a:t>
            </a:r>
            <a:r>
              <a:rPr lang="en-US" dirty="0" smtClean="0">
                <a:solidFill>
                  <a:schemeClr val="bg1"/>
                </a:solidFill>
              </a:rPr>
              <a:t> </a:t>
            </a:r>
            <a:r>
              <a:rPr lang="en-US" dirty="0" err="1" smtClean="0">
                <a:solidFill>
                  <a:schemeClr val="bg1"/>
                </a:solidFill>
              </a:rPr>
              <a:t>terhadap</a:t>
            </a:r>
            <a:r>
              <a:rPr lang="en-US" dirty="0" smtClean="0">
                <a:solidFill>
                  <a:schemeClr val="bg1"/>
                </a:solidFill>
              </a:rPr>
              <a:t> </a:t>
            </a:r>
            <a:r>
              <a:rPr lang="id-ID" dirty="0" smtClean="0">
                <a:solidFill>
                  <a:schemeClr val="bg1"/>
                </a:solidFill>
              </a:rPr>
              <a:t>loyalitas nasabah</a:t>
            </a:r>
          </a:p>
          <a:p>
            <a:pPr lvl="0"/>
            <a:r>
              <a:rPr lang="id-ID" dirty="0" smtClean="0">
                <a:solidFill>
                  <a:schemeClr val="bg1"/>
                </a:solidFill>
              </a:rPr>
              <a:t>Religiusitas </a:t>
            </a:r>
            <a:r>
              <a:rPr lang="id-ID" dirty="0" smtClean="0">
                <a:solidFill>
                  <a:schemeClr val="bg1"/>
                </a:solidFill>
              </a:rPr>
              <a:t>berpengaruh dan signifikan</a:t>
            </a:r>
            <a:r>
              <a:rPr lang="en-US" dirty="0" smtClean="0">
                <a:solidFill>
                  <a:schemeClr val="bg1"/>
                </a:solidFill>
              </a:rPr>
              <a:t> </a:t>
            </a:r>
            <a:r>
              <a:rPr lang="en-US" dirty="0" err="1" smtClean="0">
                <a:solidFill>
                  <a:schemeClr val="bg1"/>
                </a:solidFill>
              </a:rPr>
              <a:t>terhadap</a:t>
            </a:r>
            <a:r>
              <a:rPr lang="en-US" dirty="0" smtClean="0">
                <a:solidFill>
                  <a:schemeClr val="bg1"/>
                </a:solidFill>
              </a:rPr>
              <a:t> </a:t>
            </a:r>
            <a:r>
              <a:rPr lang="id-ID" dirty="0" smtClean="0">
                <a:solidFill>
                  <a:schemeClr val="bg1"/>
                </a:solidFill>
              </a:rPr>
              <a:t>loyalitas </a:t>
            </a:r>
            <a:r>
              <a:rPr lang="id-ID" dirty="0" smtClean="0">
                <a:solidFill>
                  <a:schemeClr val="bg1"/>
                </a:solidFill>
              </a:rPr>
              <a:t>nasabah</a:t>
            </a:r>
            <a:endParaRPr lang="id-ID" dirty="0" smtClean="0">
              <a:solidFill>
                <a:schemeClr val="bg1"/>
              </a:solidFill>
            </a:endParaRPr>
          </a:p>
          <a:p>
            <a:pPr lvl="0"/>
            <a:r>
              <a:rPr lang="id-ID" dirty="0" smtClean="0">
                <a:solidFill>
                  <a:schemeClr val="bg1"/>
                </a:solidFill>
              </a:rPr>
              <a:t>Pelayanan dan Religiusitas berpengaruh dan signifikan secara bersama-sama terhadap loyalitas nasabah</a:t>
            </a:r>
            <a:endParaRPr lang="id-ID" dirty="0" smtClean="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chemeClr val="bg1"/>
                </a:solidFill>
              </a:rPr>
              <a:t>Implikasi Penelitian</a:t>
            </a:r>
            <a:endParaRPr lang="id-ID" dirty="0">
              <a:solidFill>
                <a:schemeClr val="bg1"/>
              </a:solidFill>
            </a:endParaRPr>
          </a:p>
        </p:txBody>
      </p:sp>
      <p:sp>
        <p:nvSpPr>
          <p:cNvPr id="3" name="Content Placeholder 2"/>
          <p:cNvSpPr>
            <a:spLocks noGrp="1"/>
          </p:cNvSpPr>
          <p:nvPr>
            <p:ph idx="1"/>
          </p:nvPr>
        </p:nvSpPr>
        <p:spPr/>
        <p:txBody>
          <a:bodyPr>
            <a:normAutofit fontScale="92500" lnSpcReduction="20000"/>
          </a:bodyPr>
          <a:lstStyle/>
          <a:p>
            <a:r>
              <a:rPr lang="id-ID" dirty="0" smtClean="0">
                <a:solidFill>
                  <a:schemeClr val="bg1"/>
                </a:solidFill>
              </a:rPr>
              <a:t>Bank syariah </a:t>
            </a:r>
            <a:r>
              <a:rPr lang="id-ID" dirty="0" smtClean="0">
                <a:solidFill>
                  <a:schemeClr val="bg1"/>
                </a:solidFill>
              </a:rPr>
              <a:t>perlu melakukan evaluasi atas pelayanan yang diberikan secara rutin dan terukur sehingga diharapkan mencapai loyalitas yang tinggi dari para nasabah</a:t>
            </a:r>
            <a:r>
              <a:rPr lang="id-ID" dirty="0" smtClean="0">
                <a:solidFill>
                  <a:schemeClr val="bg1"/>
                </a:solidFill>
              </a:rPr>
              <a:t>.</a:t>
            </a:r>
          </a:p>
          <a:p>
            <a:r>
              <a:rPr lang="id-ID" dirty="0" smtClean="0">
                <a:solidFill>
                  <a:schemeClr val="bg1"/>
                </a:solidFill>
              </a:rPr>
              <a:t>Bank syariah perlu melakukan literasi dan inklusi </a:t>
            </a:r>
            <a:r>
              <a:rPr lang="id-ID" dirty="0" smtClean="0">
                <a:solidFill>
                  <a:schemeClr val="bg1"/>
                </a:solidFill>
              </a:rPr>
              <a:t>keuangan secara rutin dan terukur </a:t>
            </a:r>
            <a:r>
              <a:rPr lang="id-ID" dirty="0" smtClean="0">
                <a:solidFill>
                  <a:schemeClr val="bg1"/>
                </a:solidFill>
              </a:rPr>
              <a:t>kepada seluruh lapisan masyarakat bahwa menggunakan jasa bank syariah merupakan pilihan wajib dalam menggunakan jasa perbankan</a:t>
            </a:r>
            <a:r>
              <a:rPr lang="id-ID" dirty="0" smtClean="0">
                <a:solidFill>
                  <a:schemeClr val="bg1"/>
                </a:solidFill>
              </a:rPr>
              <a:t>.</a:t>
            </a:r>
            <a:endParaRPr lang="id-ID" dirty="0" smtClean="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Terimakasih atas perhatiannya</a:t>
            </a:r>
            <a:endParaRPr lang="id-ID" dirty="0"/>
          </a:p>
        </p:txBody>
      </p:sp>
      <p:sp>
        <p:nvSpPr>
          <p:cNvPr id="3" name="Text Placeholder 2"/>
          <p:cNvSpPr>
            <a:spLocks noGrp="1"/>
          </p:cNvSpPr>
          <p:nvPr>
            <p:ph type="body" idx="1"/>
          </p:nvPr>
        </p:nvSpPr>
        <p:spPr/>
        <p:txBody>
          <a:bodyPr/>
          <a:lstStyle/>
          <a:p>
            <a:endParaRPr lang="id-ID"/>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9216"/>
            <a:ext cx="8856984" cy="952500"/>
          </a:xfrm>
        </p:spPr>
        <p:txBody>
          <a:bodyPr>
            <a:normAutofit fontScale="90000"/>
          </a:bodyPr>
          <a:lstStyle/>
          <a:p>
            <a:r>
              <a:rPr lang="id-ID" dirty="0" smtClean="0">
                <a:solidFill>
                  <a:schemeClr val="bg1"/>
                </a:solidFill>
              </a:rPr>
              <a:t>Permasalahan: </a:t>
            </a:r>
            <a:r>
              <a:rPr lang="id-ID" sz="1800" dirty="0" smtClean="0">
                <a:solidFill>
                  <a:schemeClr val="bg1"/>
                </a:solidFill>
              </a:rPr>
              <a:t>Rendahnya Market share Perbankan Syariah di Indonesia</a:t>
            </a:r>
            <a:endParaRPr lang="id-ID" sz="1800" dirty="0">
              <a:solidFill>
                <a:schemeClr val="bg1"/>
              </a:solidFill>
            </a:endParaRPr>
          </a:p>
        </p:txBody>
      </p:sp>
      <p:sp>
        <p:nvSpPr>
          <p:cNvPr id="7" name="Content Placeholder 6"/>
          <p:cNvSpPr txBox="1">
            <a:spLocks/>
          </p:cNvSpPr>
          <p:nvPr/>
        </p:nvSpPr>
        <p:spPr>
          <a:xfrm>
            <a:off x="4932040" y="1201316"/>
            <a:ext cx="4104456" cy="4320480"/>
          </a:xfrm>
          <a:prstGeom prst="rect">
            <a:avLst/>
          </a:prstGeom>
          <a:solidFill>
            <a:schemeClr val="accent1">
              <a:lumMod val="50000"/>
            </a:schemeClr>
          </a:solidFill>
          <a:ln>
            <a:solidFill>
              <a:schemeClr val="accent1"/>
            </a:solidFill>
          </a:ln>
        </p:spPr>
        <p:txBody>
          <a:bodyPr>
            <a:normAutofit/>
          </a:bodyPr>
          <a:lstStyle/>
          <a:p>
            <a:pPr marL="420624" lvl="0" indent="-384048">
              <a:spcBef>
                <a:spcPct val="20000"/>
              </a:spcBef>
              <a:buClr>
                <a:schemeClr val="accent1"/>
              </a:buClr>
              <a:buSzPct val="80000"/>
              <a:buFont typeface="Wingdings 2"/>
              <a:buChar char=""/>
              <a:defRPr/>
            </a:pPr>
            <a:r>
              <a:rPr lang="id-ID" dirty="0" smtClean="0"/>
              <a:t>Data Otoritas Jasa Keuangan (OJK) hingga Mei 2018, total aset bank syariah di Indonesia mencapai Rp 425,91 triliun atau 5,64 persen dari total aset perbankan nasional yang mencapai Rp 7546,27 triliun.</a:t>
            </a:r>
          </a:p>
          <a:p>
            <a:pPr marL="420624" lvl="0" indent="-384048">
              <a:spcBef>
                <a:spcPct val="20000"/>
              </a:spcBef>
              <a:buClr>
                <a:schemeClr val="accent1"/>
              </a:buClr>
              <a:buSzPct val="80000"/>
              <a:buFont typeface="Wingdings 2"/>
              <a:buChar char=""/>
              <a:defRPr/>
            </a:pPr>
            <a:r>
              <a:rPr lang="en-US" dirty="0" err="1" smtClean="0"/>
              <a:t>Dengan</a:t>
            </a:r>
            <a:r>
              <a:rPr lang="en-US" dirty="0" smtClean="0"/>
              <a:t> </a:t>
            </a:r>
            <a:r>
              <a:rPr lang="en-US" dirty="0" err="1" smtClean="0"/>
              <a:t>mayoritas</a:t>
            </a:r>
            <a:r>
              <a:rPr lang="en-US" dirty="0" smtClean="0"/>
              <a:t> </a:t>
            </a:r>
            <a:r>
              <a:rPr lang="en-US" dirty="0" err="1" smtClean="0"/>
              <a:t>penduduk</a:t>
            </a:r>
            <a:r>
              <a:rPr lang="en-US" dirty="0" smtClean="0"/>
              <a:t> Indonesia yang 85 </a:t>
            </a:r>
            <a:r>
              <a:rPr lang="en-US" dirty="0" err="1" smtClean="0"/>
              <a:t>persen</a:t>
            </a:r>
            <a:r>
              <a:rPr lang="en-US" dirty="0" smtClean="0"/>
              <a:t> </a:t>
            </a:r>
            <a:r>
              <a:rPr lang="en-US" dirty="0" err="1" smtClean="0"/>
              <a:t>nya</a:t>
            </a:r>
            <a:r>
              <a:rPr lang="en-US" dirty="0" smtClean="0"/>
              <a:t> </a:t>
            </a:r>
            <a:r>
              <a:rPr lang="en-US" dirty="0" err="1" smtClean="0"/>
              <a:t>beragama</a:t>
            </a:r>
            <a:r>
              <a:rPr lang="en-US" dirty="0" smtClean="0"/>
              <a:t> Islam </a:t>
            </a:r>
            <a:r>
              <a:rPr lang="en-US" dirty="0" err="1" smtClean="0"/>
              <a:t>ini</a:t>
            </a:r>
            <a:r>
              <a:rPr lang="en-US" dirty="0" smtClean="0"/>
              <a:t> </a:t>
            </a:r>
            <a:r>
              <a:rPr lang="en-US" dirty="0" err="1" smtClean="0"/>
              <a:t>menjadi</a:t>
            </a:r>
            <a:r>
              <a:rPr lang="en-US" dirty="0" smtClean="0"/>
              <a:t> </a:t>
            </a:r>
            <a:r>
              <a:rPr lang="en-US" dirty="0" err="1" smtClean="0"/>
              <a:t>sebuah</a:t>
            </a:r>
            <a:r>
              <a:rPr lang="en-US" dirty="0" smtClean="0"/>
              <a:t> </a:t>
            </a:r>
            <a:r>
              <a:rPr lang="en-US" dirty="0" err="1" smtClean="0"/>
              <a:t>pertanyaan</a:t>
            </a:r>
            <a:r>
              <a:rPr lang="en-US" dirty="0" smtClean="0"/>
              <a:t> </a:t>
            </a:r>
            <a:r>
              <a:rPr lang="en-US" dirty="0" err="1" smtClean="0"/>
              <a:t>mengapa</a:t>
            </a:r>
            <a:r>
              <a:rPr lang="en-US" dirty="0" smtClean="0"/>
              <a:t> </a:t>
            </a:r>
            <a:r>
              <a:rPr lang="en-US" dirty="0" err="1" smtClean="0"/>
              <a:t>masih</a:t>
            </a:r>
            <a:r>
              <a:rPr lang="en-US" dirty="0" smtClean="0"/>
              <a:t> </a:t>
            </a:r>
            <a:r>
              <a:rPr lang="en-US" dirty="0" err="1" smtClean="0"/>
              <a:t>banyak</a:t>
            </a:r>
            <a:r>
              <a:rPr lang="en-US" dirty="0" smtClean="0"/>
              <a:t> </a:t>
            </a:r>
            <a:r>
              <a:rPr lang="en-US" dirty="0" err="1" smtClean="0"/>
              <a:t>masyarakat</a:t>
            </a:r>
            <a:r>
              <a:rPr lang="en-US" dirty="0" smtClean="0"/>
              <a:t> </a:t>
            </a:r>
            <a:r>
              <a:rPr lang="en-US" dirty="0" err="1" smtClean="0"/>
              <a:t>muslim</a:t>
            </a:r>
            <a:r>
              <a:rPr lang="en-US" dirty="0" smtClean="0"/>
              <a:t> yang </a:t>
            </a:r>
            <a:r>
              <a:rPr lang="en-US" dirty="0" err="1" smtClean="0"/>
              <a:t>menggunakan</a:t>
            </a:r>
            <a:r>
              <a:rPr lang="en-US" dirty="0" smtClean="0"/>
              <a:t> </a:t>
            </a:r>
            <a:r>
              <a:rPr lang="en-US" dirty="0" err="1" smtClean="0"/>
              <a:t>perbankan</a:t>
            </a:r>
            <a:r>
              <a:rPr lang="en-US" dirty="0" smtClean="0"/>
              <a:t> </a:t>
            </a:r>
            <a:r>
              <a:rPr lang="en-US" dirty="0" err="1" smtClean="0"/>
              <a:t>konvensional</a:t>
            </a:r>
            <a:r>
              <a:rPr lang="en-US" dirty="0" smtClean="0"/>
              <a:t>.</a:t>
            </a:r>
            <a:endParaRPr kumimoji="0" lang="id-ID"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 name="TextBox 11"/>
          <p:cNvSpPr txBox="1"/>
          <p:nvPr/>
        </p:nvSpPr>
        <p:spPr>
          <a:xfrm>
            <a:off x="1475656" y="5521796"/>
            <a:ext cx="1646605" cy="230832"/>
          </a:xfrm>
          <a:prstGeom prst="rect">
            <a:avLst/>
          </a:prstGeom>
          <a:noFill/>
        </p:spPr>
        <p:txBody>
          <a:bodyPr wrap="none" rtlCol="0">
            <a:spAutoFit/>
          </a:bodyPr>
          <a:lstStyle/>
          <a:p>
            <a:r>
              <a:rPr lang="id-ID" sz="900" dirty="0" smtClean="0">
                <a:solidFill>
                  <a:schemeClr val="bg1"/>
                </a:solidFill>
              </a:rPr>
              <a:t>Sumber: SPS OJK Mei 2018</a:t>
            </a:r>
            <a:endParaRPr lang="id-ID" sz="900" dirty="0">
              <a:solidFill>
                <a:schemeClr val="bg1"/>
              </a:solidFill>
            </a:endParaRPr>
          </a:p>
        </p:txBody>
      </p:sp>
      <p:graphicFrame>
        <p:nvGraphicFramePr>
          <p:cNvPr id="6" name="Chart 5"/>
          <p:cNvGraphicFramePr/>
          <p:nvPr/>
        </p:nvGraphicFramePr>
        <p:xfrm>
          <a:off x="1" y="1273324"/>
          <a:ext cx="4788023" cy="40324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solidFill>
                <a:schemeClr val="bg1"/>
              </a:solidFill>
            </a:endParaRPr>
          </a:p>
        </p:txBody>
      </p:sp>
      <p:sp>
        <p:nvSpPr>
          <p:cNvPr id="3" name="Content Placeholder 2"/>
          <p:cNvSpPr>
            <a:spLocks noGrp="1"/>
          </p:cNvSpPr>
          <p:nvPr>
            <p:ph idx="1"/>
          </p:nvPr>
        </p:nvSpPr>
        <p:spPr>
          <a:xfrm>
            <a:off x="457200" y="1333500"/>
            <a:ext cx="8229600" cy="4224300"/>
          </a:xfrm>
        </p:spPr>
        <p:txBody>
          <a:bodyPr>
            <a:normAutofit fontScale="70000" lnSpcReduction="20000"/>
          </a:bodyPr>
          <a:lstStyle/>
          <a:p>
            <a:r>
              <a:rPr lang="en-US" dirty="0" err="1">
                <a:solidFill>
                  <a:schemeClr val="bg1"/>
                </a:solidFill>
              </a:rPr>
              <a:t>Fenomena</a:t>
            </a:r>
            <a:r>
              <a:rPr lang="en-US" dirty="0">
                <a:solidFill>
                  <a:schemeClr val="bg1"/>
                </a:solidFill>
              </a:rPr>
              <a:t> </a:t>
            </a:r>
            <a:r>
              <a:rPr lang="en-US" dirty="0" err="1">
                <a:solidFill>
                  <a:schemeClr val="bg1"/>
                </a:solidFill>
              </a:rPr>
              <a:t>tersebut</a:t>
            </a:r>
            <a:r>
              <a:rPr lang="en-US" dirty="0">
                <a:solidFill>
                  <a:schemeClr val="bg1"/>
                </a:solidFill>
              </a:rPr>
              <a:t> </a:t>
            </a:r>
            <a:r>
              <a:rPr lang="en-US" dirty="0" err="1">
                <a:solidFill>
                  <a:schemeClr val="bg1"/>
                </a:solidFill>
              </a:rPr>
              <a:t>menunjukkan</a:t>
            </a:r>
            <a:r>
              <a:rPr lang="en-US" dirty="0">
                <a:solidFill>
                  <a:schemeClr val="bg1"/>
                </a:solidFill>
              </a:rPr>
              <a:t> </a:t>
            </a:r>
            <a:r>
              <a:rPr lang="en-US" dirty="0" err="1">
                <a:solidFill>
                  <a:schemeClr val="bg1"/>
                </a:solidFill>
              </a:rPr>
              <a:t>bahwa</a:t>
            </a:r>
            <a:r>
              <a:rPr lang="en-US" dirty="0">
                <a:solidFill>
                  <a:schemeClr val="bg1"/>
                </a:solidFill>
              </a:rPr>
              <a:t> </a:t>
            </a:r>
            <a:r>
              <a:rPr lang="en-US" dirty="0" err="1">
                <a:solidFill>
                  <a:schemeClr val="bg1"/>
                </a:solidFill>
              </a:rPr>
              <a:t>institusi</a:t>
            </a:r>
            <a:r>
              <a:rPr lang="en-US" dirty="0">
                <a:solidFill>
                  <a:schemeClr val="bg1"/>
                </a:solidFill>
              </a:rPr>
              <a:t> </a:t>
            </a:r>
            <a:r>
              <a:rPr lang="en-US" i="1" dirty="0" err="1">
                <a:solidFill>
                  <a:schemeClr val="bg1"/>
                </a:solidFill>
              </a:rPr>
              <a:t>Ribawi</a:t>
            </a:r>
            <a:r>
              <a:rPr lang="en-US" dirty="0">
                <a:solidFill>
                  <a:schemeClr val="bg1"/>
                </a:solidFill>
              </a:rPr>
              <a:t> </a:t>
            </a:r>
            <a:r>
              <a:rPr lang="en-US" dirty="0" err="1">
                <a:solidFill>
                  <a:schemeClr val="bg1"/>
                </a:solidFill>
              </a:rPr>
              <a:t>lebih</a:t>
            </a:r>
            <a:r>
              <a:rPr lang="en-US" dirty="0">
                <a:solidFill>
                  <a:schemeClr val="bg1"/>
                </a:solidFill>
              </a:rPr>
              <a:t> </a:t>
            </a:r>
            <a:r>
              <a:rPr lang="en-US" dirty="0" err="1">
                <a:solidFill>
                  <a:schemeClr val="bg1"/>
                </a:solidFill>
              </a:rPr>
              <a:t>banyak</a:t>
            </a:r>
            <a:r>
              <a:rPr lang="en-US" dirty="0">
                <a:solidFill>
                  <a:schemeClr val="bg1"/>
                </a:solidFill>
              </a:rPr>
              <a:t> </a:t>
            </a:r>
            <a:r>
              <a:rPr lang="en-US" dirty="0" err="1">
                <a:solidFill>
                  <a:schemeClr val="bg1"/>
                </a:solidFill>
              </a:rPr>
              <a:t>digunakan</a:t>
            </a:r>
            <a:r>
              <a:rPr lang="en-US" dirty="0">
                <a:solidFill>
                  <a:schemeClr val="bg1"/>
                </a:solidFill>
              </a:rPr>
              <a:t> </a:t>
            </a:r>
            <a:r>
              <a:rPr lang="en-US" dirty="0" err="1">
                <a:solidFill>
                  <a:schemeClr val="bg1"/>
                </a:solidFill>
              </a:rPr>
              <a:t>oleh</a:t>
            </a:r>
            <a:r>
              <a:rPr lang="en-US" dirty="0">
                <a:solidFill>
                  <a:schemeClr val="bg1"/>
                </a:solidFill>
              </a:rPr>
              <a:t> </a:t>
            </a:r>
            <a:r>
              <a:rPr lang="en-US" dirty="0" err="1">
                <a:solidFill>
                  <a:schemeClr val="bg1"/>
                </a:solidFill>
              </a:rPr>
              <a:t>masyarakat</a:t>
            </a:r>
            <a:r>
              <a:rPr lang="en-US" dirty="0">
                <a:solidFill>
                  <a:schemeClr val="bg1"/>
                </a:solidFill>
              </a:rPr>
              <a:t> </a:t>
            </a:r>
            <a:r>
              <a:rPr lang="en-US" dirty="0" err="1">
                <a:solidFill>
                  <a:schemeClr val="bg1"/>
                </a:solidFill>
              </a:rPr>
              <a:t>di</a:t>
            </a:r>
            <a:r>
              <a:rPr lang="en-US" dirty="0">
                <a:solidFill>
                  <a:schemeClr val="bg1"/>
                </a:solidFill>
              </a:rPr>
              <a:t> </a:t>
            </a:r>
            <a:r>
              <a:rPr lang="en-US" dirty="0" err="1" smtClean="0">
                <a:solidFill>
                  <a:schemeClr val="bg1"/>
                </a:solidFill>
              </a:rPr>
              <a:t>dalam</a:t>
            </a:r>
            <a:r>
              <a:rPr lang="id-ID" dirty="0" smtClean="0">
                <a:solidFill>
                  <a:schemeClr val="bg1"/>
                </a:solidFill>
              </a:rPr>
              <a:t> menyimpan uang dan</a:t>
            </a:r>
            <a:r>
              <a:rPr lang="en-US" dirty="0" smtClean="0">
                <a:solidFill>
                  <a:schemeClr val="bg1"/>
                </a:solidFill>
              </a:rPr>
              <a:t> </a:t>
            </a:r>
            <a:r>
              <a:rPr lang="en-US" dirty="0" err="1">
                <a:solidFill>
                  <a:schemeClr val="bg1"/>
                </a:solidFill>
              </a:rPr>
              <a:t>pembiayaan</a:t>
            </a:r>
            <a:r>
              <a:rPr lang="en-US" dirty="0">
                <a:solidFill>
                  <a:schemeClr val="bg1"/>
                </a:solidFill>
              </a:rPr>
              <a:t> </a:t>
            </a:r>
            <a:r>
              <a:rPr lang="id-ID" dirty="0" smtClean="0">
                <a:solidFill>
                  <a:schemeClr val="bg1"/>
                </a:solidFill>
              </a:rPr>
              <a:t>(produktif</a:t>
            </a:r>
            <a:r>
              <a:rPr lang="en-US" dirty="0" smtClean="0">
                <a:solidFill>
                  <a:schemeClr val="bg1"/>
                </a:solidFill>
              </a:rPr>
              <a:t> </a:t>
            </a:r>
            <a:r>
              <a:rPr lang="en-US" dirty="0" err="1">
                <a:solidFill>
                  <a:schemeClr val="bg1"/>
                </a:solidFill>
              </a:rPr>
              <a:t>dan</a:t>
            </a:r>
            <a:r>
              <a:rPr lang="en-US" dirty="0">
                <a:solidFill>
                  <a:schemeClr val="bg1"/>
                </a:solidFill>
              </a:rPr>
              <a:t> </a:t>
            </a:r>
            <a:r>
              <a:rPr lang="en-US" dirty="0" err="1" smtClean="0">
                <a:solidFill>
                  <a:schemeClr val="bg1"/>
                </a:solidFill>
              </a:rPr>
              <a:t>konsum</a:t>
            </a:r>
            <a:r>
              <a:rPr lang="id-ID" dirty="0" smtClean="0">
                <a:solidFill>
                  <a:schemeClr val="bg1"/>
                </a:solidFill>
              </a:rPr>
              <a:t>t</a:t>
            </a:r>
            <a:r>
              <a:rPr lang="en-US" dirty="0" err="1" smtClean="0">
                <a:solidFill>
                  <a:schemeClr val="bg1"/>
                </a:solidFill>
              </a:rPr>
              <a:t>i</a:t>
            </a:r>
            <a:r>
              <a:rPr lang="id-ID" dirty="0" smtClean="0">
                <a:solidFill>
                  <a:schemeClr val="bg1"/>
                </a:solidFill>
              </a:rPr>
              <a:t>f)</a:t>
            </a:r>
          </a:p>
          <a:p>
            <a:r>
              <a:rPr lang="en-US" dirty="0" err="1" smtClean="0">
                <a:solidFill>
                  <a:schemeClr val="bg1"/>
                </a:solidFill>
              </a:rPr>
              <a:t>Tentunya</a:t>
            </a:r>
            <a:r>
              <a:rPr lang="en-US" dirty="0" smtClean="0">
                <a:solidFill>
                  <a:schemeClr val="bg1"/>
                </a:solidFill>
              </a:rPr>
              <a:t> </a:t>
            </a:r>
            <a:r>
              <a:rPr lang="en-US" dirty="0" err="1">
                <a:solidFill>
                  <a:schemeClr val="bg1"/>
                </a:solidFill>
              </a:rPr>
              <a:t>terdapat</a:t>
            </a:r>
            <a:r>
              <a:rPr lang="en-US" dirty="0">
                <a:solidFill>
                  <a:schemeClr val="bg1"/>
                </a:solidFill>
              </a:rPr>
              <a:t> </a:t>
            </a:r>
            <a:r>
              <a:rPr lang="en-US" dirty="0" err="1">
                <a:solidFill>
                  <a:schemeClr val="bg1"/>
                </a:solidFill>
              </a:rPr>
              <a:t>berbagai</a:t>
            </a:r>
            <a:r>
              <a:rPr lang="en-US" dirty="0">
                <a:solidFill>
                  <a:schemeClr val="bg1"/>
                </a:solidFill>
              </a:rPr>
              <a:t> </a:t>
            </a:r>
            <a:r>
              <a:rPr lang="en-US" dirty="0" err="1">
                <a:solidFill>
                  <a:schemeClr val="bg1"/>
                </a:solidFill>
              </a:rPr>
              <a:t>faktor</a:t>
            </a:r>
            <a:r>
              <a:rPr lang="en-US" dirty="0">
                <a:solidFill>
                  <a:schemeClr val="bg1"/>
                </a:solidFill>
              </a:rPr>
              <a:t> yang </a:t>
            </a:r>
            <a:r>
              <a:rPr lang="en-US" dirty="0" err="1">
                <a:solidFill>
                  <a:schemeClr val="bg1"/>
                </a:solidFill>
              </a:rPr>
              <a:t>telah</a:t>
            </a:r>
            <a:r>
              <a:rPr lang="en-US" dirty="0">
                <a:solidFill>
                  <a:schemeClr val="bg1"/>
                </a:solidFill>
              </a:rPr>
              <a:t> </a:t>
            </a:r>
            <a:r>
              <a:rPr lang="en-US" dirty="0" err="1">
                <a:solidFill>
                  <a:schemeClr val="bg1"/>
                </a:solidFill>
              </a:rPr>
              <a:t>mempengaruhi</a:t>
            </a:r>
            <a:r>
              <a:rPr lang="en-US" dirty="0">
                <a:solidFill>
                  <a:schemeClr val="bg1"/>
                </a:solidFill>
              </a:rPr>
              <a:t> </a:t>
            </a:r>
            <a:r>
              <a:rPr lang="en-US" dirty="0" err="1">
                <a:solidFill>
                  <a:schemeClr val="bg1"/>
                </a:solidFill>
              </a:rPr>
              <a:t>lambatnya</a:t>
            </a:r>
            <a:r>
              <a:rPr lang="en-US" dirty="0">
                <a:solidFill>
                  <a:schemeClr val="bg1"/>
                </a:solidFill>
              </a:rPr>
              <a:t> </a:t>
            </a:r>
            <a:r>
              <a:rPr lang="en-US" dirty="0" err="1">
                <a:solidFill>
                  <a:schemeClr val="bg1"/>
                </a:solidFill>
              </a:rPr>
              <a:t>pertumbuhan</a:t>
            </a:r>
            <a:r>
              <a:rPr lang="en-US" dirty="0">
                <a:solidFill>
                  <a:schemeClr val="bg1"/>
                </a:solidFill>
              </a:rPr>
              <a:t> bank </a:t>
            </a:r>
            <a:r>
              <a:rPr lang="en-US" dirty="0" err="1" smtClean="0">
                <a:solidFill>
                  <a:schemeClr val="bg1"/>
                </a:solidFill>
              </a:rPr>
              <a:t>syariah</a:t>
            </a:r>
            <a:r>
              <a:rPr lang="id-ID" dirty="0" smtClean="0">
                <a:solidFill>
                  <a:schemeClr val="bg1"/>
                </a:solidFill>
              </a:rPr>
              <a:t> di Kota Tangerang khususnya</a:t>
            </a:r>
          </a:p>
          <a:p>
            <a:r>
              <a:rPr lang="en-US" dirty="0" smtClean="0">
                <a:solidFill>
                  <a:schemeClr val="bg1"/>
                </a:solidFill>
              </a:rPr>
              <a:t>Hal </a:t>
            </a:r>
            <a:r>
              <a:rPr lang="en-US" dirty="0" err="1">
                <a:solidFill>
                  <a:schemeClr val="bg1"/>
                </a:solidFill>
              </a:rPr>
              <a:t>tersebut</a:t>
            </a:r>
            <a:r>
              <a:rPr lang="en-US" dirty="0">
                <a:solidFill>
                  <a:schemeClr val="bg1"/>
                </a:solidFill>
              </a:rPr>
              <a:t> </a:t>
            </a:r>
            <a:r>
              <a:rPr lang="en-US" dirty="0" err="1">
                <a:solidFill>
                  <a:schemeClr val="bg1"/>
                </a:solidFill>
              </a:rPr>
              <a:t>terjadi</a:t>
            </a:r>
            <a:r>
              <a:rPr lang="en-US" dirty="0">
                <a:solidFill>
                  <a:schemeClr val="bg1"/>
                </a:solidFill>
              </a:rPr>
              <a:t> </a:t>
            </a:r>
            <a:r>
              <a:rPr lang="en-US" dirty="0" err="1">
                <a:solidFill>
                  <a:schemeClr val="bg1"/>
                </a:solidFill>
              </a:rPr>
              <a:t>karena</a:t>
            </a:r>
            <a:r>
              <a:rPr lang="en-US" dirty="0">
                <a:solidFill>
                  <a:schemeClr val="bg1"/>
                </a:solidFill>
              </a:rPr>
              <a:t> </a:t>
            </a:r>
            <a:r>
              <a:rPr lang="en-US" dirty="0" err="1">
                <a:solidFill>
                  <a:schemeClr val="bg1"/>
                </a:solidFill>
              </a:rPr>
              <a:t>dipengaruhi</a:t>
            </a:r>
            <a:r>
              <a:rPr lang="en-US" dirty="0">
                <a:solidFill>
                  <a:schemeClr val="bg1"/>
                </a:solidFill>
              </a:rPr>
              <a:t> </a:t>
            </a:r>
            <a:r>
              <a:rPr lang="en-US" dirty="0" err="1">
                <a:solidFill>
                  <a:schemeClr val="bg1"/>
                </a:solidFill>
              </a:rPr>
              <a:t>beberapa</a:t>
            </a:r>
            <a:r>
              <a:rPr lang="en-US" dirty="0">
                <a:solidFill>
                  <a:schemeClr val="bg1"/>
                </a:solidFill>
              </a:rPr>
              <a:t> </a:t>
            </a:r>
            <a:r>
              <a:rPr lang="en-US" dirty="0" err="1">
                <a:solidFill>
                  <a:schemeClr val="bg1"/>
                </a:solidFill>
              </a:rPr>
              <a:t>faktor</a:t>
            </a:r>
            <a:r>
              <a:rPr lang="en-US" dirty="0">
                <a:solidFill>
                  <a:schemeClr val="bg1"/>
                </a:solidFill>
              </a:rPr>
              <a:t> </a:t>
            </a:r>
            <a:r>
              <a:rPr lang="en-US" dirty="0" err="1">
                <a:solidFill>
                  <a:schemeClr val="bg1"/>
                </a:solidFill>
              </a:rPr>
              <a:t>diantaranya</a:t>
            </a:r>
            <a:r>
              <a:rPr lang="en-US" dirty="0">
                <a:solidFill>
                  <a:schemeClr val="bg1"/>
                </a:solidFill>
              </a:rPr>
              <a:t> </a:t>
            </a:r>
            <a:r>
              <a:rPr lang="en-US" dirty="0" err="1">
                <a:solidFill>
                  <a:schemeClr val="bg1"/>
                </a:solidFill>
              </a:rPr>
              <a:t>adalah</a:t>
            </a:r>
            <a:r>
              <a:rPr lang="en-US" dirty="0">
                <a:solidFill>
                  <a:schemeClr val="bg1"/>
                </a:solidFill>
              </a:rPr>
              <a:t> </a:t>
            </a:r>
            <a:r>
              <a:rPr lang="id-ID" dirty="0" smtClean="0">
                <a:solidFill>
                  <a:schemeClr val="bg1"/>
                </a:solidFill>
              </a:rPr>
              <a:t>:</a:t>
            </a:r>
          </a:p>
          <a:p>
            <a:pPr lvl="1"/>
            <a:r>
              <a:rPr lang="id-ID" dirty="0" smtClean="0">
                <a:solidFill>
                  <a:schemeClr val="bg1"/>
                </a:solidFill>
              </a:rPr>
              <a:t>Faktor Loyalitas Nasabah</a:t>
            </a:r>
          </a:p>
          <a:p>
            <a:pPr lvl="1"/>
            <a:r>
              <a:rPr lang="en-US" b="1" dirty="0" err="1" smtClean="0">
                <a:solidFill>
                  <a:schemeClr val="bg1"/>
                </a:solidFill>
              </a:rPr>
              <a:t>Pelayanan</a:t>
            </a:r>
            <a:r>
              <a:rPr lang="id-ID" dirty="0" smtClean="0">
                <a:solidFill>
                  <a:schemeClr val="bg1"/>
                </a:solidFill>
              </a:rPr>
              <a:t> bank syariah</a:t>
            </a:r>
            <a:r>
              <a:rPr lang="en-US" dirty="0" smtClean="0">
                <a:solidFill>
                  <a:schemeClr val="bg1"/>
                </a:solidFill>
              </a:rPr>
              <a:t> </a:t>
            </a:r>
            <a:r>
              <a:rPr lang="en-US" dirty="0" err="1" smtClean="0">
                <a:solidFill>
                  <a:schemeClr val="bg1"/>
                </a:solidFill>
              </a:rPr>
              <a:t>dan</a:t>
            </a:r>
            <a:r>
              <a:rPr lang="en-US" dirty="0" smtClean="0">
                <a:solidFill>
                  <a:schemeClr val="bg1"/>
                </a:solidFill>
              </a:rPr>
              <a:t> </a:t>
            </a:r>
            <a:endParaRPr lang="id-ID" dirty="0" smtClean="0">
              <a:solidFill>
                <a:schemeClr val="bg1"/>
              </a:solidFill>
            </a:endParaRPr>
          </a:p>
          <a:p>
            <a:pPr lvl="1"/>
            <a:r>
              <a:rPr lang="en-US" dirty="0" err="1" smtClean="0">
                <a:solidFill>
                  <a:schemeClr val="bg1"/>
                </a:solidFill>
              </a:rPr>
              <a:t>tingkat</a:t>
            </a:r>
            <a:r>
              <a:rPr lang="en-US" dirty="0" smtClean="0">
                <a:solidFill>
                  <a:schemeClr val="bg1"/>
                </a:solidFill>
              </a:rPr>
              <a:t> </a:t>
            </a:r>
            <a:r>
              <a:rPr lang="en-US" b="1" dirty="0" err="1">
                <a:solidFill>
                  <a:schemeClr val="bg1"/>
                </a:solidFill>
              </a:rPr>
              <a:t>religiusitas</a:t>
            </a:r>
            <a:r>
              <a:rPr lang="en-US" dirty="0">
                <a:solidFill>
                  <a:schemeClr val="bg1"/>
                </a:solidFill>
              </a:rPr>
              <a:t> </a:t>
            </a:r>
            <a:r>
              <a:rPr lang="en-US" dirty="0" err="1">
                <a:solidFill>
                  <a:schemeClr val="bg1"/>
                </a:solidFill>
              </a:rPr>
              <a:t>tiap</a:t>
            </a:r>
            <a:r>
              <a:rPr lang="en-US" dirty="0">
                <a:solidFill>
                  <a:schemeClr val="bg1"/>
                </a:solidFill>
              </a:rPr>
              <a:t> </a:t>
            </a:r>
            <a:r>
              <a:rPr lang="en-US" dirty="0" err="1">
                <a:solidFill>
                  <a:schemeClr val="bg1"/>
                </a:solidFill>
              </a:rPr>
              <a:t>individu</a:t>
            </a:r>
            <a:r>
              <a:rPr lang="en-US" dirty="0">
                <a:solidFill>
                  <a:schemeClr val="bg1"/>
                </a:solidFill>
              </a:rPr>
              <a:t> yang </a:t>
            </a:r>
            <a:r>
              <a:rPr lang="en-US" dirty="0" err="1" smtClean="0">
                <a:solidFill>
                  <a:schemeClr val="bg1"/>
                </a:solidFill>
              </a:rPr>
              <a:t>berbeda</a:t>
            </a:r>
            <a:endParaRPr lang="id-ID" dirty="0" smtClean="0">
              <a:solidFill>
                <a:schemeClr val="bg1"/>
              </a:solidFill>
            </a:endParaRPr>
          </a:p>
          <a:p>
            <a:pPr lvl="2"/>
            <a:r>
              <a:rPr lang="id-ID" dirty="0" smtClean="0">
                <a:solidFill>
                  <a:schemeClr val="bg1"/>
                </a:solidFill>
              </a:rPr>
              <a:t>Tingkat Peribadatan</a:t>
            </a:r>
          </a:p>
          <a:p>
            <a:pPr lvl="2"/>
            <a:r>
              <a:rPr lang="id-ID" dirty="0" smtClean="0">
                <a:solidFill>
                  <a:schemeClr val="bg1"/>
                </a:solidFill>
              </a:rPr>
              <a:t>Tingkat pengetahuan </a:t>
            </a:r>
          </a:p>
          <a:p>
            <a:pPr lvl="2"/>
            <a:r>
              <a:rPr lang="id-ID" dirty="0" smtClean="0">
                <a:solidFill>
                  <a:schemeClr val="bg1"/>
                </a:solidFill>
              </a:rPr>
              <a:t>Tingkat pengamalan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9216"/>
            <a:ext cx="7467600" cy="952500"/>
          </a:xfrm>
        </p:spPr>
        <p:txBody>
          <a:bodyPr/>
          <a:lstStyle/>
          <a:p>
            <a:r>
              <a:rPr lang="id-ID" dirty="0" smtClean="0"/>
              <a:t>Research Gap</a:t>
            </a:r>
            <a:endParaRPr lang="id-ID" dirty="0"/>
          </a:p>
        </p:txBody>
      </p:sp>
      <p:graphicFrame>
        <p:nvGraphicFramePr>
          <p:cNvPr id="4" name="Content Placeholder 3"/>
          <p:cNvGraphicFramePr>
            <a:graphicFrameLocks noGrp="1"/>
          </p:cNvGraphicFramePr>
          <p:nvPr>
            <p:ph idx="1"/>
          </p:nvPr>
        </p:nvGraphicFramePr>
        <p:xfrm>
          <a:off x="251520" y="913284"/>
          <a:ext cx="8640960"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chemeClr val="bg1"/>
                </a:solidFill>
              </a:rPr>
              <a:t>Rumusan Masalah</a:t>
            </a:r>
            <a:endParaRPr lang="id-ID"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marL="550926" lvl="0" indent="-514350">
              <a:buFont typeface="+mj-lt"/>
              <a:buAutoNum type="arabicPeriod"/>
            </a:pPr>
            <a:r>
              <a:rPr lang="id-ID" dirty="0" smtClean="0">
                <a:solidFill>
                  <a:schemeClr val="bg1"/>
                </a:solidFill>
              </a:rPr>
              <a:t>Apakah pelayanan berpengaruh positif dan signifikan</a:t>
            </a:r>
            <a:r>
              <a:rPr lang="en-US" dirty="0" smtClean="0">
                <a:solidFill>
                  <a:schemeClr val="bg1"/>
                </a:solidFill>
              </a:rPr>
              <a:t> </a:t>
            </a:r>
            <a:r>
              <a:rPr lang="en-US" dirty="0" err="1" smtClean="0">
                <a:solidFill>
                  <a:schemeClr val="bg1"/>
                </a:solidFill>
              </a:rPr>
              <a:t>terhadap</a:t>
            </a:r>
            <a:r>
              <a:rPr lang="en-US" dirty="0" smtClean="0">
                <a:solidFill>
                  <a:schemeClr val="bg1"/>
                </a:solidFill>
              </a:rPr>
              <a:t> </a:t>
            </a:r>
            <a:r>
              <a:rPr lang="id-ID" dirty="0" smtClean="0">
                <a:solidFill>
                  <a:schemeClr val="bg1"/>
                </a:solidFill>
              </a:rPr>
              <a:t>loyalitas nasabah?</a:t>
            </a:r>
          </a:p>
          <a:p>
            <a:pPr marL="550926" lvl="0" indent="-514350">
              <a:buFont typeface="+mj-lt"/>
              <a:buAutoNum type="arabicPeriod"/>
            </a:pPr>
            <a:r>
              <a:rPr lang="id-ID" dirty="0" smtClean="0">
                <a:solidFill>
                  <a:schemeClr val="bg1"/>
                </a:solidFill>
              </a:rPr>
              <a:t>Apakah religiusitas berpengaruh positif dan signifikan</a:t>
            </a:r>
            <a:r>
              <a:rPr lang="en-US" dirty="0" smtClean="0">
                <a:solidFill>
                  <a:schemeClr val="bg1"/>
                </a:solidFill>
              </a:rPr>
              <a:t> </a:t>
            </a:r>
            <a:r>
              <a:rPr lang="en-US" dirty="0" err="1" smtClean="0">
                <a:solidFill>
                  <a:schemeClr val="bg1"/>
                </a:solidFill>
              </a:rPr>
              <a:t>terhadap</a:t>
            </a:r>
            <a:r>
              <a:rPr lang="en-US" dirty="0" smtClean="0">
                <a:solidFill>
                  <a:schemeClr val="bg1"/>
                </a:solidFill>
              </a:rPr>
              <a:t> </a:t>
            </a:r>
            <a:r>
              <a:rPr lang="id-ID" dirty="0" smtClean="0">
                <a:solidFill>
                  <a:schemeClr val="bg1"/>
                </a:solidFill>
              </a:rPr>
              <a:t>loyalitas nasabah</a:t>
            </a:r>
            <a:r>
              <a:rPr lang="en-US" dirty="0" smtClean="0">
                <a:solidFill>
                  <a:schemeClr val="bg1"/>
                </a:solidFill>
              </a:rPr>
              <a:t>?</a:t>
            </a:r>
            <a:endParaRPr lang="id-ID" dirty="0" smtClean="0">
              <a:solidFill>
                <a:schemeClr val="bg1"/>
              </a:solidFill>
            </a:endParaRPr>
          </a:p>
          <a:p>
            <a:pPr marL="550926" indent="-514350">
              <a:buFont typeface="+mj-lt"/>
              <a:buAutoNum type="arabicPeriod"/>
            </a:pPr>
            <a:r>
              <a:rPr lang="id-ID" dirty="0" smtClean="0">
                <a:solidFill>
                  <a:schemeClr val="bg1"/>
                </a:solidFill>
              </a:rPr>
              <a:t>Apakah religiusitas dan pelayanan secara bersama-sama berpengaruh positif dan signifikan terhadap loyalitas nasabah?</a:t>
            </a:r>
            <a:endParaRPr lang="id-ID"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752" y="337220"/>
            <a:ext cx="7467600" cy="952500"/>
          </a:xfrm>
        </p:spPr>
        <p:txBody>
          <a:bodyPr/>
          <a:lstStyle/>
          <a:p>
            <a:r>
              <a:rPr lang="id-ID" dirty="0" smtClean="0">
                <a:solidFill>
                  <a:schemeClr val="bg1"/>
                </a:solidFill>
              </a:rPr>
              <a:t>Kerangka Penelitian</a:t>
            </a:r>
            <a:endParaRPr lang="id-ID" dirty="0">
              <a:solidFill>
                <a:schemeClr val="bg1"/>
              </a:solidFill>
            </a:endParaRPr>
          </a:p>
        </p:txBody>
      </p:sp>
      <p:sp>
        <p:nvSpPr>
          <p:cNvPr id="2077" name="Rectangle 29"/>
          <p:cNvSpPr>
            <a:spLocks noChangeArrowheads="1"/>
          </p:cNvSpPr>
          <p:nvPr/>
        </p:nvSpPr>
        <p:spPr bwMode="auto">
          <a:xfrm>
            <a:off x="7264077" y="2049438"/>
            <a:ext cx="1354138" cy="323850"/>
          </a:xfrm>
          <a:prstGeom prst="rect">
            <a:avLst/>
          </a:prstGeom>
          <a:solidFill>
            <a:srgbClr val="FFFFFF"/>
          </a:solid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Repeat Purchases</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76" name="Rectangle 28"/>
          <p:cNvSpPr>
            <a:spLocks noChangeArrowheads="1"/>
          </p:cNvSpPr>
          <p:nvPr/>
        </p:nvSpPr>
        <p:spPr bwMode="auto">
          <a:xfrm>
            <a:off x="7264077" y="3157513"/>
            <a:ext cx="1371600" cy="323850"/>
          </a:xfrm>
          <a:prstGeom prst="rect">
            <a:avLst/>
          </a:prstGeom>
          <a:solidFill>
            <a:srgbClr val="FFFFFF"/>
          </a:solid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Refers Other</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75" name="Oval 27"/>
          <p:cNvSpPr>
            <a:spLocks noChangeArrowheads="1"/>
          </p:cNvSpPr>
          <p:nvPr/>
        </p:nvSpPr>
        <p:spPr bwMode="auto">
          <a:xfrm>
            <a:off x="5328915" y="2847950"/>
            <a:ext cx="1495425" cy="5397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Loyalitas (Y)</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74" name="Rectangle 26"/>
          <p:cNvSpPr>
            <a:spLocks noChangeArrowheads="1"/>
          </p:cNvSpPr>
          <p:nvPr/>
        </p:nvSpPr>
        <p:spPr bwMode="auto">
          <a:xfrm>
            <a:off x="663252" y="1355700"/>
            <a:ext cx="876300" cy="323850"/>
          </a:xfrm>
          <a:prstGeom prst="rect">
            <a:avLst/>
          </a:prstGeom>
          <a:solidFill>
            <a:srgbClr val="FFFFFF"/>
          </a:solid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Tangibility</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73" name="Rectangle 25"/>
          <p:cNvSpPr>
            <a:spLocks noChangeArrowheads="1"/>
          </p:cNvSpPr>
          <p:nvPr/>
        </p:nvSpPr>
        <p:spPr bwMode="auto">
          <a:xfrm>
            <a:off x="663252" y="1722413"/>
            <a:ext cx="876300" cy="323850"/>
          </a:xfrm>
          <a:prstGeom prst="rect">
            <a:avLst/>
          </a:prstGeom>
          <a:solidFill>
            <a:srgbClr val="FFFFFF"/>
          </a:solid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Reliability</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72" name="Rectangle 24"/>
          <p:cNvSpPr>
            <a:spLocks noChangeArrowheads="1"/>
          </p:cNvSpPr>
          <p:nvPr/>
        </p:nvSpPr>
        <p:spPr bwMode="auto">
          <a:xfrm>
            <a:off x="663252" y="2103413"/>
            <a:ext cx="876300" cy="323850"/>
          </a:xfrm>
          <a:prstGeom prst="rect">
            <a:avLst/>
          </a:prstGeom>
          <a:solidFill>
            <a:srgbClr val="FFFFFF"/>
          </a:solid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Assurance</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71" name="Oval 23"/>
          <p:cNvSpPr>
            <a:spLocks noChangeArrowheads="1"/>
          </p:cNvSpPr>
          <p:nvPr/>
        </p:nvSpPr>
        <p:spPr bwMode="auto">
          <a:xfrm>
            <a:off x="2111052" y="1965300"/>
            <a:ext cx="1495425" cy="5588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Pelayanan    (X</a:t>
            </a:r>
            <a:r>
              <a:rPr kumimoji="0" lang="id-ID" sz="1100" b="0" i="0" u="none" strike="noStrike" cap="none" normalizeH="0" baseline="-30000" smtClean="0">
                <a:ln>
                  <a:noFill/>
                </a:ln>
                <a:solidFill>
                  <a:schemeClr val="bg1"/>
                </a:solidFill>
                <a:effectLst/>
                <a:latin typeface="Times New Roman" pitchFamily="18" charset="0"/>
                <a:ea typeface="Calibri" pitchFamily="34" charset="0"/>
                <a:cs typeface="Times New Roman" pitchFamily="18" charset="0"/>
              </a:rPr>
              <a:t>1</a:t>
            </a: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70" name="Rectangle 22"/>
          <p:cNvSpPr>
            <a:spLocks noChangeArrowheads="1"/>
          </p:cNvSpPr>
          <p:nvPr/>
        </p:nvSpPr>
        <p:spPr bwMode="auto">
          <a:xfrm>
            <a:off x="396552" y="2509813"/>
            <a:ext cx="1143000" cy="323850"/>
          </a:xfrm>
          <a:prstGeom prst="rect">
            <a:avLst/>
          </a:prstGeom>
          <a:solidFill>
            <a:srgbClr val="FFFFFF"/>
          </a:solid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Responsiveness</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69" name="Rectangle 21"/>
          <p:cNvSpPr>
            <a:spLocks noChangeArrowheads="1"/>
          </p:cNvSpPr>
          <p:nvPr/>
        </p:nvSpPr>
        <p:spPr bwMode="auto">
          <a:xfrm>
            <a:off x="663252" y="2863825"/>
            <a:ext cx="876300" cy="323850"/>
          </a:xfrm>
          <a:prstGeom prst="rect">
            <a:avLst/>
          </a:prstGeom>
          <a:solidFill>
            <a:srgbClr val="FFFFFF"/>
          </a:solid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Emphaty</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68" name="AutoShape 428"/>
          <p:cNvSpPr>
            <a:spLocks noChangeShapeType="1"/>
          </p:cNvSpPr>
          <p:nvPr/>
        </p:nvSpPr>
        <p:spPr bwMode="auto">
          <a:xfrm>
            <a:off x="3606477" y="2241525"/>
            <a:ext cx="1722438" cy="800100"/>
          </a:xfrm>
          <a:prstGeom prst="bentConnector3">
            <a:avLst>
              <a:gd name="adj1" fmla="val 49954"/>
            </a:avLst>
          </a:prstGeom>
          <a:noFill/>
          <a:ln w="38100">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67" name="AutoShape 429"/>
          <p:cNvSpPr>
            <a:spLocks noChangeShapeType="1"/>
          </p:cNvSpPr>
          <p:nvPr/>
        </p:nvSpPr>
        <p:spPr bwMode="auto">
          <a:xfrm flipV="1">
            <a:off x="3606477" y="3189263"/>
            <a:ext cx="1722438" cy="542925"/>
          </a:xfrm>
          <a:prstGeom prst="bentConnector3">
            <a:avLst>
              <a:gd name="adj1" fmla="val 49954"/>
            </a:avLst>
          </a:prstGeom>
          <a:noFill/>
          <a:ln w="38100">
            <a:solidFill>
              <a:srgbClr val="0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66" name="Rectangle 18"/>
          <p:cNvSpPr>
            <a:spLocks noChangeArrowheads="1"/>
          </p:cNvSpPr>
          <p:nvPr/>
        </p:nvSpPr>
        <p:spPr bwMode="auto">
          <a:xfrm>
            <a:off x="7264077" y="2449488"/>
            <a:ext cx="1371600" cy="571500"/>
          </a:xfrm>
          <a:prstGeom prst="rect">
            <a:avLst/>
          </a:prstGeom>
          <a:solidFill>
            <a:srgbClr val="FFFFFF"/>
          </a:solid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Purchases across product and services lines</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65" name="Rectangle 17"/>
          <p:cNvSpPr>
            <a:spLocks noChangeArrowheads="1"/>
          </p:cNvSpPr>
          <p:nvPr/>
        </p:nvSpPr>
        <p:spPr bwMode="auto">
          <a:xfrm>
            <a:off x="7264077" y="3568675"/>
            <a:ext cx="1371600" cy="600075"/>
          </a:xfrm>
          <a:prstGeom prst="rect">
            <a:avLst/>
          </a:prstGeom>
          <a:solidFill>
            <a:srgbClr val="FFFFFF"/>
          </a:solid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Demonstrates to the full of the competition</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64" name="AutoShape 440"/>
          <p:cNvSpPr>
            <a:spLocks noChangeShapeType="1"/>
          </p:cNvSpPr>
          <p:nvPr/>
        </p:nvSpPr>
        <p:spPr bwMode="auto">
          <a:xfrm rot="16200000" flipH="1">
            <a:off x="1490340" y="1612875"/>
            <a:ext cx="685800" cy="555625"/>
          </a:xfrm>
          <a:prstGeom prst="bentConnector3">
            <a:avLst>
              <a:gd name="adj1" fmla="val 50000"/>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63" name="AutoShape 441"/>
          <p:cNvSpPr>
            <a:spLocks noChangeShapeType="1"/>
          </p:cNvSpPr>
          <p:nvPr/>
        </p:nvSpPr>
        <p:spPr bwMode="auto">
          <a:xfrm>
            <a:off x="1555427" y="1982763"/>
            <a:ext cx="555625" cy="257175"/>
          </a:xfrm>
          <a:prstGeom prst="bentConnector3">
            <a:avLst>
              <a:gd name="adj1" fmla="val 50000"/>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62" name="AutoShape 442"/>
          <p:cNvSpPr>
            <a:spLocks noChangeShapeType="1"/>
          </p:cNvSpPr>
          <p:nvPr/>
        </p:nvSpPr>
        <p:spPr bwMode="auto">
          <a:xfrm>
            <a:off x="1555427" y="2241525"/>
            <a:ext cx="55562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61" name="AutoShape 443"/>
          <p:cNvSpPr>
            <a:spLocks noChangeShapeType="1"/>
          </p:cNvSpPr>
          <p:nvPr/>
        </p:nvSpPr>
        <p:spPr bwMode="auto">
          <a:xfrm flipV="1">
            <a:off x="1555427" y="2241525"/>
            <a:ext cx="555625" cy="457200"/>
          </a:xfrm>
          <a:prstGeom prst="bentConnector3">
            <a:avLst>
              <a:gd name="adj1" fmla="val 50000"/>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60" name="AutoShape 444"/>
          <p:cNvSpPr>
            <a:spLocks noChangeShapeType="1"/>
          </p:cNvSpPr>
          <p:nvPr/>
        </p:nvSpPr>
        <p:spPr bwMode="auto">
          <a:xfrm rot="16200000">
            <a:off x="1433190" y="2363762"/>
            <a:ext cx="800100" cy="555625"/>
          </a:xfrm>
          <a:prstGeom prst="bentConnector3">
            <a:avLst>
              <a:gd name="adj1" fmla="val 50000"/>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59" name="AutoShape 11"/>
          <p:cNvSpPr>
            <a:spLocks noChangeShapeType="1"/>
          </p:cNvSpPr>
          <p:nvPr/>
        </p:nvSpPr>
        <p:spPr bwMode="auto">
          <a:xfrm flipV="1">
            <a:off x="6824340" y="2241525"/>
            <a:ext cx="439737" cy="9112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58" name="AutoShape 10"/>
          <p:cNvSpPr>
            <a:spLocks noChangeShapeType="1"/>
          </p:cNvSpPr>
          <p:nvPr/>
        </p:nvSpPr>
        <p:spPr bwMode="auto">
          <a:xfrm flipV="1">
            <a:off x="6824340" y="2778100"/>
            <a:ext cx="439737" cy="3778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57" name="AutoShape 9"/>
          <p:cNvSpPr>
            <a:spLocks noChangeShapeType="1"/>
          </p:cNvSpPr>
          <p:nvPr/>
        </p:nvSpPr>
        <p:spPr bwMode="auto">
          <a:xfrm>
            <a:off x="6824340" y="3157513"/>
            <a:ext cx="439737" cy="16510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56" name="AutoShape 8"/>
          <p:cNvSpPr>
            <a:spLocks noChangeShapeType="1"/>
          </p:cNvSpPr>
          <p:nvPr/>
        </p:nvSpPr>
        <p:spPr bwMode="auto">
          <a:xfrm>
            <a:off x="6824340" y="3157513"/>
            <a:ext cx="439737" cy="68897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55" name="Rectangle 7"/>
          <p:cNvSpPr>
            <a:spLocks noChangeArrowheads="1"/>
          </p:cNvSpPr>
          <p:nvPr/>
        </p:nvSpPr>
        <p:spPr bwMode="auto">
          <a:xfrm>
            <a:off x="480690" y="3916338"/>
            <a:ext cx="1009650" cy="323850"/>
          </a:xfrm>
          <a:prstGeom prst="rect">
            <a:avLst/>
          </a:prstGeom>
          <a:solidFill>
            <a:srgbClr val="FFFFFF"/>
          </a:solid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Pengetahuan</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54" name="Rectangle 6"/>
          <p:cNvSpPr>
            <a:spLocks noChangeArrowheads="1"/>
          </p:cNvSpPr>
          <p:nvPr/>
        </p:nvSpPr>
        <p:spPr bwMode="auto">
          <a:xfrm>
            <a:off x="475927" y="4333850"/>
            <a:ext cx="1008063" cy="323850"/>
          </a:xfrm>
          <a:prstGeom prst="rect">
            <a:avLst/>
          </a:prstGeom>
          <a:solidFill>
            <a:srgbClr val="FFFFFF"/>
          </a:solid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Pengamalan</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53" name="Oval 5"/>
          <p:cNvSpPr>
            <a:spLocks noChangeArrowheads="1"/>
          </p:cNvSpPr>
          <p:nvPr/>
        </p:nvSpPr>
        <p:spPr bwMode="auto">
          <a:xfrm>
            <a:off x="2126927" y="3419450"/>
            <a:ext cx="1495425" cy="5969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Religiusitas (X</a:t>
            </a:r>
            <a:r>
              <a:rPr kumimoji="0" lang="id-ID" sz="1100" b="0" i="0" u="none" strike="noStrike" cap="none" normalizeH="0" baseline="-30000" smtClean="0">
                <a:ln>
                  <a:noFill/>
                </a:ln>
                <a:solidFill>
                  <a:schemeClr val="bg1"/>
                </a:solidFill>
                <a:effectLst/>
                <a:latin typeface="Times New Roman" pitchFamily="18" charset="0"/>
                <a:ea typeface="Calibri" pitchFamily="34" charset="0"/>
                <a:cs typeface="Times New Roman" pitchFamily="18" charset="0"/>
              </a:rPr>
              <a:t>2</a:t>
            </a: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52" name="Rectangle 4"/>
          <p:cNvSpPr>
            <a:spLocks noChangeArrowheads="1"/>
          </p:cNvSpPr>
          <p:nvPr/>
        </p:nvSpPr>
        <p:spPr bwMode="auto">
          <a:xfrm>
            <a:off x="474340" y="3494063"/>
            <a:ext cx="1009650" cy="323850"/>
          </a:xfrm>
          <a:prstGeom prst="rect">
            <a:avLst/>
          </a:prstGeom>
          <a:solidFill>
            <a:srgbClr val="FFFFFF"/>
          </a:solid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100" b="0"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Peribadatan</a:t>
            </a:r>
            <a:endParaRPr kumimoji="0" lang="id-ID" sz="1800" b="0" i="0" u="none" strike="noStrike" cap="none" normalizeH="0" baseline="0" smtClean="0">
              <a:ln>
                <a:noFill/>
              </a:ln>
              <a:solidFill>
                <a:schemeClr val="bg1"/>
              </a:solidFill>
              <a:effectLst/>
              <a:latin typeface="Arial" pitchFamily="34" charset="0"/>
              <a:cs typeface="Arial" pitchFamily="34" charset="0"/>
            </a:endParaRPr>
          </a:p>
        </p:txBody>
      </p:sp>
      <p:sp>
        <p:nvSpPr>
          <p:cNvPr id="2051" name="AutoShape 3"/>
          <p:cNvSpPr>
            <a:spLocks noChangeShapeType="1"/>
          </p:cNvSpPr>
          <p:nvPr/>
        </p:nvSpPr>
        <p:spPr bwMode="auto">
          <a:xfrm flipH="1" flipV="1">
            <a:off x="1491927" y="3663925"/>
            <a:ext cx="636588" cy="6985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50" name="AutoShape 2"/>
          <p:cNvSpPr>
            <a:spLocks noChangeShapeType="1"/>
          </p:cNvSpPr>
          <p:nvPr/>
        </p:nvSpPr>
        <p:spPr bwMode="auto">
          <a:xfrm flipH="1">
            <a:off x="1491927" y="3735363"/>
            <a:ext cx="636588" cy="376237"/>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49" name="AutoShape 1"/>
          <p:cNvSpPr>
            <a:spLocks noChangeShapeType="1"/>
          </p:cNvSpPr>
          <p:nvPr/>
        </p:nvSpPr>
        <p:spPr bwMode="auto">
          <a:xfrm flipH="1">
            <a:off x="1491927" y="3735363"/>
            <a:ext cx="636588" cy="75882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chemeClr val="bg1"/>
                </a:solidFill>
              </a:rPr>
              <a:t>Pembahasan</a:t>
            </a:r>
            <a:endParaRPr lang="id-ID" dirty="0">
              <a:solidFill>
                <a:schemeClr val="bg1"/>
              </a:solidFill>
            </a:endParaRPr>
          </a:p>
        </p:txBody>
      </p:sp>
      <p:sp>
        <p:nvSpPr>
          <p:cNvPr id="3" name="Content Placeholder 2"/>
          <p:cNvSpPr>
            <a:spLocks noGrp="1"/>
          </p:cNvSpPr>
          <p:nvPr>
            <p:ph idx="1"/>
          </p:nvPr>
        </p:nvSpPr>
        <p:spPr>
          <a:xfrm>
            <a:off x="0" y="1057300"/>
            <a:ext cx="9144000" cy="4657700"/>
          </a:xfrm>
        </p:spPr>
        <p:txBody>
          <a:bodyPr>
            <a:normAutofit fontScale="92500" lnSpcReduction="20000"/>
          </a:bodyPr>
          <a:lstStyle/>
          <a:p>
            <a:pPr marL="550926" indent="-514350">
              <a:buFont typeface="+mj-lt"/>
              <a:buAutoNum type="arabicPeriod"/>
            </a:pPr>
            <a:r>
              <a:rPr lang="en-US" dirty="0" smtClean="0">
                <a:solidFill>
                  <a:schemeClr val="bg1"/>
                </a:solidFill>
              </a:rPr>
              <a:t>H</a:t>
            </a:r>
            <a:r>
              <a:rPr lang="id-ID" dirty="0" smtClean="0">
                <a:solidFill>
                  <a:schemeClr val="bg1"/>
                </a:solidFill>
              </a:rPr>
              <a:t>asil uji kualitas data dinyatakan valid dan reliabel</a:t>
            </a:r>
          </a:p>
          <a:p>
            <a:pPr marL="550926" indent="-514350">
              <a:buFont typeface="+mj-lt"/>
              <a:buAutoNum type="arabicPeriod"/>
            </a:pPr>
            <a:r>
              <a:rPr lang="id-ID" dirty="0" smtClean="0">
                <a:solidFill>
                  <a:schemeClr val="bg1"/>
                </a:solidFill>
              </a:rPr>
              <a:t>Lolos uji multikoinearitas, uji </a:t>
            </a:r>
            <a:r>
              <a:rPr lang="id-ID" dirty="0" smtClean="0">
                <a:solidFill>
                  <a:schemeClr val="bg1"/>
                </a:solidFill>
              </a:rPr>
              <a:t>normalitas, outlier, uji autokorelasi, uji linearitas</a:t>
            </a:r>
          </a:p>
          <a:p>
            <a:pPr marL="550926" indent="-514350">
              <a:buFont typeface="+mj-lt"/>
              <a:buAutoNum type="arabicPeriod"/>
            </a:pPr>
            <a:r>
              <a:rPr lang="id-ID" dirty="0" smtClean="0">
                <a:solidFill>
                  <a:schemeClr val="bg1"/>
                </a:solidFill>
              </a:rPr>
              <a:t>Namun terdapat pelanggaran heteroskedastisitas, maka maka dilakukan regresi linear berganda dengan koefisien estimasi Huber White</a:t>
            </a:r>
          </a:p>
          <a:p>
            <a:pPr marL="550926" indent="-514350">
              <a:buFont typeface="+mj-lt"/>
              <a:buAutoNum type="arabicPeriod"/>
            </a:pPr>
            <a:r>
              <a:rPr lang="en-US" dirty="0" err="1" smtClean="0">
                <a:solidFill>
                  <a:schemeClr val="bg1"/>
                </a:solidFill>
              </a:rPr>
              <a:t>Dengan</a:t>
            </a:r>
            <a:r>
              <a:rPr lang="en-US" dirty="0" smtClean="0">
                <a:solidFill>
                  <a:schemeClr val="bg1"/>
                </a:solidFill>
              </a:rPr>
              <a:t> </a:t>
            </a:r>
            <a:r>
              <a:rPr lang="en-US" dirty="0" err="1" smtClean="0">
                <a:solidFill>
                  <a:schemeClr val="bg1"/>
                </a:solidFill>
              </a:rPr>
              <a:t>Koefisien</a:t>
            </a:r>
            <a:r>
              <a:rPr lang="en-US" dirty="0" smtClean="0">
                <a:solidFill>
                  <a:schemeClr val="bg1"/>
                </a:solidFill>
              </a:rPr>
              <a:t> </a:t>
            </a:r>
            <a:r>
              <a:rPr lang="en-US" dirty="0" err="1" smtClean="0">
                <a:solidFill>
                  <a:schemeClr val="bg1"/>
                </a:solidFill>
              </a:rPr>
              <a:t>estimasi</a:t>
            </a:r>
            <a:r>
              <a:rPr lang="en-US" dirty="0" smtClean="0">
                <a:solidFill>
                  <a:schemeClr val="bg1"/>
                </a:solidFill>
              </a:rPr>
              <a:t> Huber White, </a:t>
            </a:r>
            <a:r>
              <a:rPr lang="en-US" dirty="0" err="1" smtClean="0">
                <a:solidFill>
                  <a:schemeClr val="bg1"/>
                </a:solidFill>
              </a:rPr>
              <a:t>maka</a:t>
            </a:r>
            <a:r>
              <a:rPr lang="en-US" dirty="0" smtClean="0">
                <a:solidFill>
                  <a:schemeClr val="bg1"/>
                </a:solidFill>
              </a:rPr>
              <a:t> model </a:t>
            </a:r>
            <a:r>
              <a:rPr lang="en-US" dirty="0" err="1" smtClean="0">
                <a:solidFill>
                  <a:schemeClr val="bg1"/>
                </a:solidFill>
              </a:rPr>
              <a:t>menjadi</a:t>
            </a:r>
            <a:r>
              <a:rPr lang="en-US" dirty="0" smtClean="0">
                <a:solidFill>
                  <a:schemeClr val="bg1"/>
                </a:solidFill>
              </a:rPr>
              <a:t> </a:t>
            </a:r>
            <a:r>
              <a:rPr lang="en-US" dirty="0" err="1" smtClean="0">
                <a:solidFill>
                  <a:schemeClr val="bg1"/>
                </a:solidFill>
              </a:rPr>
              <a:t>kebal</a:t>
            </a:r>
            <a:r>
              <a:rPr lang="en-US" dirty="0" smtClean="0">
                <a:solidFill>
                  <a:schemeClr val="bg1"/>
                </a:solidFill>
              </a:rPr>
              <a:t> </a:t>
            </a:r>
            <a:r>
              <a:rPr lang="en-US" dirty="0" err="1" smtClean="0">
                <a:solidFill>
                  <a:schemeClr val="bg1"/>
                </a:solidFill>
              </a:rPr>
              <a:t>atau</a:t>
            </a:r>
            <a:r>
              <a:rPr lang="en-US" dirty="0" smtClean="0">
                <a:solidFill>
                  <a:schemeClr val="bg1"/>
                </a:solidFill>
              </a:rPr>
              <a:t> robust </a:t>
            </a:r>
            <a:r>
              <a:rPr lang="en-US" dirty="0" err="1" smtClean="0">
                <a:solidFill>
                  <a:schemeClr val="bg1"/>
                </a:solidFill>
              </a:rPr>
              <a:t>terhadap</a:t>
            </a:r>
            <a:r>
              <a:rPr lang="en-US" dirty="0" smtClean="0">
                <a:solidFill>
                  <a:schemeClr val="bg1"/>
                </a:solidFill>
              </a:rPr>
              <a:t> </a:t>
            </a:r>
            <a:r>
              <a:rPr lang="en-US" dirty="0" err="1" smtClean="0">
                <a:solidFill>
                  <a:schemeClr val="bg1"/>
                </a:solidFill>
              </a:rPr>
              <a:t>pelanggaran</a:t>
            </a:r>
            <a:r>
              <a:rPr lang="en-US" dirty="0" smtClean="0">
                <a:solidFill>
                  <a:schemeClr val="bg1"/>
                </a:solidFill>
              </a:rPr>
              <a:t> </a:t>
            </a:r>
            <a:r>
              <a:rPr lang="en-US" dirty="0" err="1" smtClean="0">
                <a:solidFill>
                  <a:schemeClr val="bg1"/>
                </a:solidFill>
              </a:rPr>
              <a:t>heteroskedastisitas</a:t>
            </a:r>
            <a:r>
              <a:rPr lang="en-US" dirty="0" smtClean="0">
                <a:solidFill>
                  <a:schemeClr val="bg1"/>
                </a:solidFill>
              </a:rPr>
              <a:t>. </a:t>
            </a:r>
            <a:r>
              <a:rPr lang="en-US" dirty="0" err="1" smtClean="0">
                <a:solidFill>
                  <a:schemeClr val="bg1"/>
                </a:solidFill>
              </a:rPr>
              <a:t>Jadi</a:t>
            </a:r>
            <a:r>
              <a:rPr lang="en-US" dirty="0" smtClean="0">
                <a:solidFill>
                  <a:schemeClr val="bg1"/>
                </a:solidFill>
              </a:rPr>
              <a:t> </a:t>
            </a:r>
            <a:r>
              <a:rPr lang="en-US" dirty="0" err="1" smtClean="0">
                <a:solidFill>
                  <a:schemeClr val="bg1"/>
                </a:solidFill>
              </a:rPr>
              <a:t>pelanggaran</a:t>
            </a:r>
            <a:r>
              <a:rPr lang="en-US" dirty="0" smtClean="0">
                <a:solidFill>
                  <a:schemeClr val="bg1"/>
                </a:solidFill>
              </a:rPr>
              <a:t> </a:t>
            </a:r>
            <a:r>
              <a:rPr lang="en-US" dirty="0" err="1" smtClean="0">
                <a:solidFill>
                  <a:schemeClr val="bg1"/>
                </a:solidFill>
              </a:rPr>
              <a:t>heteroskedastisitas</a:t>
            </a:r>
            <a:r>
              <a:rPr lang="en-US" dirty="0" smtClean="0">
                <a:solidFill>
                  <a:schemeClr val="bg1"/>
                </a:solidFill>
              </a:rPr>
              <a:t> </a:t>
            </a:r>
            <a:r>
              <a:rPr lang="en-US" dirty="0" err="1" smtClean="0">
                <a:solidFill>
                  <a:schemeClr val="bg1"/>
                </a:solidFill>
              </a:rPr>
              <a:t>tersebut</a:t>
            </a:r>
            <a:r>
              <a:rPr lang="en-US" dirty="0" smtClean="0">
                <a:solidFill>
                  <a:schemeClr val="bg1"/>
                </a:solidFill>
              </a:rPr>
              <a:t> </a:t>
            </a:r>
            <a:r>
              <a:rPr lang="en-US" dirty="0" err="1" smtClean="0">
                <a:solidFill>
                  <a:schemeClr val="bg1"/>
                </a:solidFill>
              </a:rPr>
              <a:t>boleh</a:t>
            </a:r>
            <a:r>
              <a:rPr lang="en-US" dirty="0" smtClean="0">
                <a:solidFill>
                  <a:schemeClr val="bg1"/>
                </a:solidFill>
              </a:rPr>
              <a:t> </a:t>
            </a:r>
            <a:r>
              <a:rPr lang="en-US" dirty="0" err="1" smtClean="0">
                <a:solidFill>
                  <a:schemeClr val="bg1"/>
                </a:solidFill>
              </a:rPr>
              <a:t>ada</a:t>
            </a:r>
            <a:r>
              <a:rPr lang="en-US" dirty="0" smtClean="0">
                <a:solidFill>
                  <a:schemeClr val="bg1"/>
                </a:solidFill>
              </a:rPr>
              <a:t> </a:t>
            </a:r>
            <a:r>
              <a:rPr lang="en-US" dirty="0" err="1" smtClean="0">
                <a:solidFill>
                  <a:schemeClr val="bg1"/>
                </a:solidFill>
              </a:rPr>
              <a:t>namun</a:t>
            </a:r>
            <a:r>
              <a:rPr lang="en-US" dirty="0" smtClean="0">
                <a:solidFill>
                  <a:schemeClr val="bg1"/>
                </a:solidFill>
              </a:rPr>
              <a:t> </a:t>
            </a:r>
            <a:r>
              <a:rPr lang="en-US" dirty="0" err="1" smtClean="0">
                <a:solidFill>
                  <a:schemeClr val="bg1"/>
                </a:solidFill>
              </a:rPr>
              <a:t>koefisien</a:t>
            </a:r>
            <a:r>
              <a:rPr lang="en-US" dirty="0" smtClean="0">
                <a:solidFill>
                  <a:schemeClr val="bg1"/>
                </a:solidFill>
              </a:rPr>
              <a:t> </a:t>
            </a:r>
            <a:r>
              <a:rPr lang="en-US" dirty="0" err="1" smtClean="0">
                <a:solidFill>
                  <a:schemeClr val="bg1"/>
                </a:solidFill>
              </a:rPr>
              <a:t>estimasi</a:t>
            </a:r>
            <a:r>
              <a:rPr lang="en-US" dirty="0" smtClean="0">
                <a:solidFill>
                  <a:schemeClr val="bg1"/>
                </a:solidFill>
              </a:rPr>
              <a:t> </a:t>
            </a:r>
            <a:r>
              <a:rPr lang="en-US" dirty="0" err="1" smtClean="0">
                <a:solidFill>
                  <a:schemeClr val="bg1"/>
                </a:solidFill>
              </a:rPr>
              <a:t>tidak</a:t>
            </a:r>
            <a:r>
              <a:rPr lang="en-US" dirty="0" smtClean="0">
                <a:solidFill>
                  <a:schemeClr val="bg1"/>
                </a:solidFill>
              </a:rPr>
              <a:t> </a:t>
            </a:r>
            <a:r>
              <a:rPr lang="en-US" dirty="0" err="1" smtClean="0">
                <a:solidFill>
                  <a:schemeClr val="bg1"/>
                </a:solidFill>
              </a:rPr>
              <a:t>akan</a:t>
            </a:r>
            <a:r>
              <a:rPr lang="en-US" dirty="0" smtClean="0">
                <a:solidFill>
                  <a:schemeClr val="bg1"/>
                </a:solidFill>
              </a:rPr>
              <a:t> </a:t>
            </a:r>
            <a:r>
              <a:rPr lang="en-US" dirty="0" err="1" smtClean="0">
                <a:solidFill>
                  <a:schemeClr val="bg1"/>
                </a:solidFill>
              </a:rPr>
              <a:t>terganggu</a:t>
            </a:r>
            <a:r>
              <a:rPr lang="en-US" dirty="0" smtClean="0">
                <a:solidFill>
                  <a:schemeClr val="bg1"/>
                </a:solidFill>
              </a:rPr>
              <a:t> </a:t>
            </a:r>
            <a:r>
              <a:rPr lang="en-US" dirty="0" err="1" smtClean="0">
                <a:solidFill>
                  <a:schemeClr val="bg1"/>
                </a:solidFill>
              </a:rPr>
              <a:t>sehingga</a:t>
            </a:r>
            <a:r>
              <a:rPr lang="en-US" dirty="0" smtClean="0">
                <a:solidFill>
                  <a:schemeClr val="bg1"/>
                </a:solidFill>
              </a:rPr>
              <a:t> </a:t>
            </a:r>
            <a:r>
              <a:rPr lang="en-US" dirty="0" err="1" smtClean="0">
                <a:solidFill>
                  <a:schemeClr val="bg1"/>
                </a:solidFill>
              </a:rPr>
              <a:t>tetap</a:t>
            </a:r>
            <a:r>
              <a:rPr lang="en-US" dirty="0" smtClean="0">
                <a:solidFill>
                  <a:schemeClr val="bg1"/>
                </a:solidFill>
              </a:rPr>
              <a:t> </a:t>
            </a:r>
            <a:r>
              <a:rPr lang="en-US" dirty="0" err="1" smtClean="0">
                <a:solidFill>
                  <a:schemeClr val="bg1"/>
                </a:solidFill>
              </a:rPr>
              <a:t>konsisten</a:t>
            </a:r>
            <a:r>
              <a:rPr lang="en-US" dirty="0" smtClean="0">
                <a:solidFill>
                  <a:schemeClr val="bg1"/>
                </a:solidFill>
              </a:rPr>
              <a:t> </a:t>
            </a:r>
            <a:r>
              <a:rPr lang="en-US" dirty="0" err="1" smtClean="0">
                <a:solidFill>
                  <a:schemeClr val="bg1"/>
                </a:solidFill>
              </a:rPr>
              <a:t>pendugaannya</a:t>
            </a:r>
            <a:r>
              <a:rPr lang="en-US" dirty="0" smtClean="0">
                <a:solidFill>
                  <a:schemeClr val="bg1"/>
                </a:solidFill>
              </a:rPr>
              <a:t>.</a:t>
            </a:r>
            <a:endParaRPr lang="id-ID" dirty="0" smtClean="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792"/>
            <a:ext cx="9144000" cy="952500"/>
          </a:xfrm>
        </p:spPr>
        <p:txBody>
          <a:bodyPr>
            <a:noAutofit/>
          </a:bodyPr>
          <a:lstStyle/>
          <a:p>
            <a:r>
              <a:rPr lang="en-US" sz="2400" u="sng" dirty="0" err="1" smtClean="0">
                <a:solidFill>
                  <a:schemeClr val="bg1"/>
                </a:solidFill>
              </a:rPr>
              <a:t>Regresi</a:t>
            </a:r>
            <a:r>
              <a:rPr lang="en-US" sz="2400" u="sng" dirty="0" smtClean="0">
                <a:solidFill>
                  <a:schemeClr val="bg1"/>
                </a:solidFill>
              </a:rPr>
              <a:t> Linear </a:t>
            </a:r>
            <a:r>
              <a:rPr lang="en-US" sz="2400" u="sng" dirty="0" err="1" smtClean="0">
                <a:solidFill>
                  <a:schemeClr val="bg1"/>
                </a:solidFill>
              </a:rPr>
              <a:t>Berganda</a:t>
            </a:r>
            <a:r>
              <a:rPr lang="en-US" sz="2400" u="sng" dirty="0" smtClean="0">
                <a:solidFill>
                  <a:schemeClr val="bg1"/>
                </a:solidFill>
              </a:rPr>
              <a:t> </a:t>
            </a:r>
            <a:r>
              <a:rPr lang="en-US" sz="2400" u="sng" dirty="0" err="1" smtClean="0">
                <a:solidFill>
                  <a:schemeClr val="bg1"/>
                </a:solidFill>
              </a:rPr>
              <a:t>dengan</a:t>
            </a:r>
            <a:r>
              <a:rPr lang="en-US" sz="2400" u="sng" dirty="0" smtClean="0">
                <a:solidFill>
                  <a:schemeClr val="bg1"/>
                </a:solidFill>
              </a:rPr>
              <a:t> </a:t>
            </a:r>
            <a:r>
              <a:rPr lang="en-US" sz="2400" u="sng" dirty="0" err="1" smtClean="0">
                <a:solidFill>
                  <a:schemeClr val="bg1"/>
                </a:solidFill>
              </a:rPr>
              <a:t>Koefisien</a:t>
            </a:r>
            <a:r>
              <a:rPr lang="en-US" sz="2400" u="sng" dirty="0" smtClean="0">
                <a:solidFill>
                  <a:schemeClr val="bg1"/>
                </a:solidFill>
              </a:rPr>
              <a:t> </a:t>
            </a:r>
            <a:r>
              <a:rPr lang="en-US" sz="2400" u="sng" dirty="0" err="1" smtClean="0">
                <a:solidFill>
                  <a:schemeClr val="bg1"/>
                </a:solidFill>
              </a:rPr>
              <a:t>Estimasi</a:t>
            </a:r>
            <a:r>
              <a:rPr lang="en-US" sz="2400" u="sng" dirty="0" smtClean="0">
                <a:solidFill>
                  <a:schemeClr val="bg1"/>
                </a:solidFill>
              </a:rPr>
              <a:t> Huber White</a:t>
            </a:r>
            <a:endParaRPr lang="id-ID" sz="2400" b="1" u="sng" dirty="0">
              <a:solidFill>
                <a:schemeClr val="bg1"/>
              </a:solidFill>
            </a:endParaRPr>
          </a:p>
        </p:txBody>
      </p:sp>
      <p:sp>
        <p:nvSpPr>
          <p:cNvPr id="5" name="Content Placeholder 2"/>
          <p:cNvSpPr txBox="1">
            <a:spLocks/>
          </p:cNvSpPr>
          <p:nvPr/>
        </p:nvSpPr>
        <p:spPr>
          <a:xfrm>
            <a:off x="3851920" y="1201316"/>
            <a:ext cx="4716016" cy="4513684"/>
          </a:xfrm>
          <a:prstGeom prst="rect">
            <a:avLst/>
          </a:prstGeom>
        </p:spPr>
        <p:txBody>
          <a:bodyPr vert="horz">
            <a:normAutofit/>
          </a:bodyPr>
          <a:lstStyle/>
          <a:p>
            <a:pPr marL="177800" indent="-177800">
              <a:buFont typeface="Arial" pitchFamily="34" charset="0"/>
              <a:buChar char="•"/>
            </a:pPr>
            <a:endParaRPr lang="id-ID" sz="2400" dirty="0">
              <a:solidFill>
                <a:schemeClr val="bg1"/>
              </a:solidFill>
            </a:endParaRPr>
          </a:p>
        </p:txBody>
      </p:sp>
      <p:sp>
        <p:nvSpPr>
          <p:cNvPr id="6" name="Content Placeholder 2"/>
          <p:cNvSpPr txBox="1">
            <a:spLocks/>
          </p:cNvSpPr>
          <p:nvPr/>
        </p:nvSpPr>
        <p:spPr>
          <a:xfrm>
            <a:off x="4067944" y="985292"/>
            <a:ext cx="5076056" cy="4729708"/>
          </a:xfrm>
          <a:prstGeom prst="rect">
            <a:avLst/>
          </a:prstGeom>
        </p:spPr>
        <p:txBody>
          <a:bodyPr vert="horz">
            <a:normAutofit/>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lang="id-ID" sz="3000" dirty="0" smtClean="0">
                <a:solidFill>
                  <a:schemeClr val="bg1"/>
                </a:solidFill>
              </a:rPr>
              <a:t>Persamaan regresi yang terbentuk adalah:</a:t>
            </a:r>
            <a:endParaRPr kumimoji="0" lang="id-ID" sz="3000" i="0" u="none" strike="noStrike" kern="1200" cap="none" spc="0" normalizeH="0" baseline="0" noProof="0" dirty="0" smtClean="0">
              <a:ln>
                <a:noFill/>
              </a:ln>
              <a:solidFill>
                <a:schemeClr val="bg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3000" b="1" i="0" u="none" strike="noStrike" kern="1200" cap="none" spc="0" normalizeH="0" baseline="0" noProof="0" dirty="0" smtClean="0">
                <a:ln>
                  <a:noFill/>
                </a:ln>
                <a:solidFill>
                  <a:schemeClr val="bg1"/>
                </a:solidFill>
                <a:effectLst/>
                <a:uLnTx/>
                <a:uFillTx/>
                <a:latin typeface="+mn-lt"/>
                <a:ea typeface="+mn-ea"/>
                <a:cs typeface="+mn-cs"/>
              </a:rPr>
              <a:t>Y = </a:t>
            </a:r>
            <a:r>
              <a:rPr kumimoji="0" lang="id-ID" sz="3000" b="1" i="0" u="none" strike="noStrike" kern="1200" cap="none" spc="0" normalizeH="0" baseline="0" noProof="0" dirty="0" smtClean="0">
                <a:ln>
                  <a:noFill/>
                </a:ln>
                <a:solidFill>
                  <a:schemeClr val="bg1"/>
                </a:solidFill>
                <a:effectLst/>
                <a:uLnTx/>
                <a:uFillTx/>
                <a:latin typeface="+mn-lt"/>
                <a:ea typeface="+mn-ea"/>
                <a:cs typeface="+mn-cs"/>
              </a:rPr>
              <a:t>c</a:t>
            </a:r>
            <a:r>
              <a:rPr kumimoji="0" lang="en-US" sz="3000" b="1" i="0" u="none" strike="noStrike" kern="1200" cap="none" spc="0" normalizeH="0" baseline="0" noProof="0" dirty="0" smtClean="0">
                <a:ln>
                  <a:noFill/>
                </a:ln>
                <a:solidFill>
                  <a:schemeClr val="bg1"/>
                </a:solidFill>
                <a:effectLst/>
                <a:uLnTx/>
                <a:uFillTx/>
                <a:latin typeface="+mn-lt"/>
                <a:ea typeface="+mn-ea"/>
                <a:cs typeface="+mn-cs"/>
              </a:rPr>
              <a:t> + b</a:t>
            </a:r>
            <a:r>
              <a:rPr kumimoji="0" lang="en-US" sz="3000" b="1" i="0" u="none" strike="noStrike" kern="1200" cap="none" spc="0" normalizeH="0" baseline="-25000" noProof="0" dirty="0" smtClean="0">
                <a:ln>
                  <a:noFill/>
                </a:ln>
                <a:solidFill>
                  <a:schemeClr val="bg1"/>
                </a:solidFill>
                <a:effectLst/>
                <a:uLnTx/>
                <a:uFillTx/>
                <a:latin typeface="+mn-lt"/>
                <a:ea typeface="+mn-ea"/>
                <a:cs typeface="+mn-cs"/>
              </a:rPr>
              <a:t>1 </a:t>
            </a:r>
            <a:r>
              <a:rPr kumimoji="0" lang="en-US" sz="3000" b="1" i="0" u="none" strike="noStrike" kern="1200" cap="none" spc="0" normalizeH="0" baseline="0" noProof="0" dirty="0" smtClean="0">
                <a:ln>
                  <a:noFill/>
                </a:ln>
                <a:solidFill>
                  <a:schemeClr val="bg1"/>
                </a:solidFill>
                <a:effectLst/>
                <a:uLnTx/>
                <a:uFillTx/>
                <a:latin typeface="+mn-lt"/>
                <a:ea typeface="+mn-ea"/>
                <a:cs typeface="+mn-cs"/>
              </a:rPr>
              <a:t>X</a:t>
            </a:r>
            <a:r>
              <a:rPr kumimoji="0" lang="en-US" sz="3000" b="1" i="0" u="none" strike="noStrike" kern="1200" cap="none" spc="0" normalizeH="0" baseline="-25000" noProof="0" dirty="0" smtClean="0">
                <a:ln>
                  <a:noFill/>
                </a:ln>
                <a:solidFill>
                  <a:schemeClr val="bg1"/>
                </a:solidFill>
                <a:effectLst/>
                <a:uLnTx/>
                <a:uFillTx/>
                <a:latin typeface="+mn-lt"/>
                <a:ea typeface="+mn-ea"/>
                <a:cs typeface="+mn-cs"/>
              </a:rPr>
              <a:t>1 +  </a:t>
            </a:r>
            <a:r>
              <a:rPr kumimoji="0" lang="en-US" sz="3000" b="1" i="0" u="none" strike="noStrike" kern="1200" cap="none" spc="0" normalizeH="0" baseline="0" noProof="0" dirty="0" smtClean="0">
                <a:ln>
                  <a:noFill/>
                </a:ln>
                <a:solidFill>
                  <a:schemeClr val="bg1"/>
                </a:solidFill>
                <a:effectLst/>
                <a:uLnTx/>
                <a:uFillTx/>
                <a:latin typeface="+mn-lt"/>
                <a:ea typeface="+mn-ea"/>
                <a:cs typeface="+mn-cs"/>
              </a:rPr>
              <a:t>b</a:t>
            </a:r>
            <a:r>
              <a:rPr kumimoji="0" lang="en-US" sz="3000" b="1" i="0" u="none" strike="noStrike" kern="1200" cap="none" spc="0" normalizeH="0" baseline="-25000" noProof="0" dirty="0" smtClean="0">
                <a:ln>
                  <a:noFill/>
                </a:ln>
                <a:solidFill>
                  <a:schemeClr val="bg1"/>
                </a:solidFill>
                <a:effectLst/>
                <a:uLnTx/>
                <a:uFillTx/>
                <a:latin typeface="+mn-lt"/>
                <a:ea typeface="+mn-ea"/>
                <a:cs typeface="+mn-cs"/>
              </a:rPr>
              <a:t>2</a:t>
            </a:r>
            <a:r>
              <a:rPr kumimoji="0" lang="en-US" sz="3000" b="1" i="0" u="none" strike="noStrike" kern="1200" cap="none" spc="0" normalizeH="0" baseline="0" noProof="0" dirty="0" smtClean="0">
                <a:ln>
                  <a:noFill/>
                </a:ln>
                <a:solidFill>
                  <a:schemeClr val="bg1"/>
                </a:solidFill>
                <a:effectLst/>
                <a:uLnTx/>
                <a:uFillTx/>
                <a:latin typeface="+mn-lt"/>
                <a:ea typeface="+mn-ea"/>
                <a:cs typeface="+mn-cs"/>
              </a:rPr>
              <a:t> X</a:t>
            </a:r>
            <a:r>
              <a:rPr kumimoji="0" lang="en-US" sz="3000" b="1" i="0" u="none" strike="noStrike" kern="1200" cap="none" spc="0" normalizeH="0" baseline="-25000" noProof="0" dirty="0" smtClean="0">
                <a:ln>
                  <a:noFill/>
                </a:ln>
                <a:solidFill>
                  <a:schemeClr val="bg1"/>
                </a:solidFill>
                <a:effectLst/>
                <a:uLnTx/>
                <a:uFillTx/>
                <a:latin typeface="+mn-lt"/>
                <a:ea typeface="+mn-ea"/>
                <a:cs typeface="+mn-cs"/>
              </a:rPr>
              <a:t>2</a:t>
            </a:r>
            <a:r>
              <a:rPr kumimoji="0" lang="en-US" sz="3000" b="1" i="0" u="none" strike="noStrike" kern="1200" cap="none" spc="0" normalizeH="0" baseline="0" noProof="0" dirty="0" smtClean="0">
                <a:ln>
                  <a:noFill/>
                </a:ln>
                <a:solidFill>
                  <a:schemeClr val="bg1"/>
                </a:solidFill>
                <a:effectLst/>
                <a:uLnTx/>
                <a:uFillTx/>
                <a:latin typeface="+mn-lt"/>
                <a:ea typeface="+mn-ea"/>
                <a:cs typeface="+mn-cs"/>
              </a:rPr>
              <a:t> </a:t>
            </a:r>
            <a:r>
              <a:rPr kumimoji="0" lang="en-US" sz="3000" b="1" i="0" u="none" strike="noStrike" kern="1200" cap="none" spc="0" normalizeH="0" baseline="0" noProof="0" dirty="0" smtClean="0">
                <a:ln>
                  <a:noFill/>
                </a:ln>
                <a:solidFill>
                  <a:schemeClr val="bg1"/>
                </a:solidFill>
                <a:effectLst/>
                <a:uLnTx/>
                <a:uFillTx/>
                <a:latin typeface="+mn-lt"/>
                <a:ea typeface="+mn-ea"/>
                <a:cs typeface="+mn-cs"/>
              </a:rPr>
              <a:t>e</a:t>
            </a:r>
            <a:endParaRPr kumimoji="0" lang="id-ID" sz="3000" b="0" i="0" u="none" strike="noStrike" kern="1200" cap="none" spc="0" normalizeH="0" baseline="0" noProof="0" dirty="0" smtClean="0">
              <a:ln>
                <a:noFill/>
              </a:ln>
              <a:solidFill>
                <a:schemeClr val="bg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id-ID" sz="1800" b="0" i="0" u="none" strike="noStrike" kern="1200" cap="none" spc="0" normalizeH="0" baseline="0" noProof="0" dirty="0" smtClean="0">
                <a:ln>
                  <a:noFill/>
                </a:ln>
                <a:solidFill>
                  <a:schemeClr val="bg1"/>
                </a:solidFill>
                <a:effectLst/>
                <a:uLnTx/>
                <a:uFillTx/>
                <a:latin typeface="+mn-lt"/>
                <a:ea typeface="+mn-ea"/>
                <a:cs typeface="+mn-cs"/>
              </a:rPr>
              <a:t>Y= -159.6522 + 6.8195X1 </a:t>
            </a:r>
            <a:r>
              <a:rPr kumimoji="0" lang="id-ID" sz="1800" b="0" i="0" u="none" strike="noStrike" kern="1200" cap="none" spc="0" normalizeH="0" baseline="0" noProof="0" dirty="0" smtClean="0">
                <a:ln>
                  <a:noFill/>
                </a:ln>
                <a:solidFill>
                  <a:schemeClr val="bg1"/>
                </a:solidFill>
                <a:effectLst/>
                <a:uLnTx/>
                <a:uFillTx/>
                <a:latin typeface="+mn-lt"/>
                <a:ea typeface="+mn-ea"/>
                <a:cs typeface="+mn-cs"/>
              </a:rPr>
              <a:t>+ </a:t>
            </a:r>
            <a:r>
              <a:rPr kumimoji="0" lang="id-ID" sz="1800" b="0" i="0" u="none" strike="noStrike" kern="1200" cap="none" spc="0" normalizeH="0" baseline="0" noProof="0" dirty="0" smtClean="0">
                <a:ln>
                  <a:noFill/>
                </a:ln>
                <a:solidFill>
                  <a:schemeClr val="bg1"/>
                </a:solidFill>
                <a:effectLst/>
                <a:uLnTx/>
                <a:uFillTx/>
                <a:latin typeface="+mn-lt"/>
                <a:ea typeface="+mn-ea"/>
                <a:cs typeface="+mn-cs"/>
              </a:rPr>
              <a:t>2.4679Z </a:t>
            </a:r>
            <a:r>
              <a:rPr kumimoji="0" lang="id-ID" sz="1800" b="0" i="0" u="none" strike="noStrike" kern="1200" cap="none" spc="0" normalizeH="0" baseline="0" noProof="0" dirty="0" smtClean="0">
                <a:ln>
                  <a:noFill/>
                </a:ln>
                <a:solidFill>
                  <a:schemeClr val="bg1"/>
                </a:solidFill>
                <a:effectLst/>
                <a:uLnTx/>
                <a:uFillTx/>
                <a:latin typeface="+mn-lt"/>
                <a:ea typeface="+mn-ea"/>
                <a:cs typeface="+mn-cs"/>
              </a:rPr>
              <a:t>+ </a:t>
            </a:r>
            <a:r>
              <a:rPr kumimoji="0" lang="id-ID" sz="1800" b="0" i="0" u="none" strike="noStrike" kern="1200" cap="none" spc="0" normalizeH="0" baseline="0" noProof="0" dirty="0" smtClean="0">
                <a:ln>
                  <a:noFill/>
                </a:ln>
                <a:solidFill>
                  <a:schemeClr val="bg1"/>
                </a:solidFill>
                <a:effectLst/>
                <a:uLnTx/>
                <a:uFillTx/>
                <a:latin typeface="+mn-lt"/>
                <a:ea typeface="+mn-ea"/>
                <a:cs typeface="+mn-cs"/>
              </a:rPr>
              <a:t>E</a:t>
            </a:r>
          </a:p>
        </p:txBody>
      </p:sp>
      <p:graphicFrame>
        <p:nvGraphicFramePr>
          <p:cNvPr id="9" name="Content Placeholder 8"/>
          <p:cNvGraphicFramePr>
            <a:graphicFrameLocks noGrp="1"/>
          </p:cNvGraphicFramePr>
          <p:nvPr>
            <p:ph idx="1"/>
          </p:nvPr>
        </p:nvGraphicFramePr>
        <p:xfrm>
          <a:off x="39501" y="985292"/>
          <a:ext cx="4100451" cy="4622292"/>
        </p:xfrm>
        <a:graphic>
          <a:graphicData uri="http://schemas.openxmlformats.org/drawingml/2006/table">
            <a:tbl>
              <a:tblPr/>
              <a:tblGrid>
                <a:gridCol w="1266168"/>
                <a:gridCol w="692406"/>
                <a:gridCol w="757692"/>
                <a:gridCol w="758320"/>
                <a:gridCol w="625865"/>
              </a:tblGrid>
              <a:tr h="145073">
                <a:tc gridSpan="3">
                  <a:txBody>
                    <a:bodyPr/>
                    <a:lstStyle/>
                    <a:p>
                      <a:pPr>
                        <a:lnSpc>
                          <a:spcPct val="107000"/>
                        </a:lnSpc>
                        <a:spcAft>
                          <a:spcPts val="0"/>
                        </a:spcAft>
                      </a:pPr>
                      <a:r>
                        <a:rPr lang="en-US" sz="1050">
                          <a:solidFill>
                            <a:schemeClr val="bg1"/>
                          </a:solidFill>
                          <a:latin typeface="Arial"/>
                          <a:ea typeface="Calibri"/>
                          <a:cs typeface="Arial"/>
                        </a:rPr>
                        <a:t>Dependent Variable: Y</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id-ID"/>
                    </a:p>
                  </a:txBody>
                  <a:tcPr/>
                </a:tc>
                <a:tc hMerge="1">
                  <a:txBody>
                    <a:bodyPr/>
                    <a:lstStyle/>
                    <a:p>
                      <a:endParaRPr lang="id-ID"/>
                    </a:p>
                  </a:txBody>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45073">
                <a:tc gridSpan="3">
                  <a:txBody>
                    <a:bodyPr/>
                    <a:lstStyle/>
                    <a:p>
                      <a:pPr>
                        <a:lnSpc>
                          <a:spcPct val="107000"/>
                        </a:lnSpc>
                        <a:spcAft>
                          <a:spcPts val="0"/>
                        </a:spcAft>
                      </a:pPr>
                      <a:r>
                        <a:rPr lang="en-US" sz="1050">
                          <a:solidFill>
                            <a:schemeClr val="bg1"/>
                          </a:solidFill>
                          <a:latin typeface="Arial"/>
                          <a:ea typeface="Calibri"/>
                          <a:cs typeface="Arial"/>
                        </a:rPr>
                        <a:t>Method: Least Squares</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id-ID"/>
                    </a:p>
                  </a:txBody>
                  <a:tcPr/>
                </a:tc>
                <a:tc hMerge="1">
                  <a:txBody>
                    <a:bodyPr/>
                    <a:lstStyle/>
                    <a:p>
                      <a:endParaRPr lang="id-ID"/>
                    </a:p>
                  </a:txBody>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gridSpan="3">
                  <a:txBody>
                    <a:bodyPr/>
                    <a:lstStyle/>
                    <a:p>
                      <a:pPr>
                        <a:lnSpc>
                          <a:spcPct val="107000"/>
                        </a:lnSpc>
                        <a:spcAft>
                          <a:spcPts val="0"/>
                        </a:spcAft>
                      </a:pPr>
                      <a:r>
                        <a:rPr lang="en-US" sz="1050">
                          <a:solidFill>
                            <a:schemeClr val="bg1"/>
                          </a:solidFill>
                          <a:latin typeface="Arial"/>
                          <a:ea typeface="Calibri"/>
                          <a:cs typeface="Arial"/>
                        </a:rPr>
                        <a:t>Date: 0</a:t>
                      </a:r>
                      <a:r>
                        <a:rPr lang="id-ID" sz="1050">
                          <a:solidFill>
                            <a:schemeClr val="bg1"/>
                          </a:solidFill>
                          <a:latin typeface="Arial"/>
                          <a:ea typeface="Calibri"/>
                          <a:cs typeface="Arial"/>
                        </a:rPr>
                        <a:t>2</a:t>
                      </a:r>
                      <a:r>
                        <a:rPr lang="en-US" sz="1050">
                          <a:solidFill>
                            <a:schemeClr val="bg1"/>
                          </a:solidFill>
                          <a:latin typeface="Arial"/>
                          <a:ea typeface="Calibri"/>
                          <a:cs typeface="Arial"/>
                        </a:rPr>
                        <a:t>/</a:t>
                      </a:r>
                      <a:r>
                        <a:rPr lang="id-ID" sz="1050">
                          <a:solidFill>
                            <a:schemeClr val="bg1"/>
                          </a:solidFill>
                          <a:latin typeface="Arial"/>
                          <a:ea typeface="Calibri"/>
                          <a:cs typeface="Arial"/>
                        </a:rPr>
                        <a:t>14</a:t>
                      </a:r>
                      <a:r>
                        <a:rPr lang="en-US" sz="1050">
                          <a:solidFill>
                            <a:schemeClr val="bg1"/>
                          </a:solidFill>
                          <a:latin typeface="Arial"/>
                          <a:ea typeface="Calibri"/>
                          <a:cs typeface="Arial"/>
                        </a:rPr>
                        <a:t>/</a:t>
                      </a:r>
                      <a:r>
                        <a:rPr lang="id-ID" sz="1050">
                          <a:solidFill>
                            <a:schemeClr val="bg1"/>
                          </a:solidFill>
                          <a:latin typeface="Arial"/>
                          <a:ea typeface="Calibri"/>
                          <a:cs typeface="Arial"/>
                        </a:rPr>
                        <a:t>20</a:t>
                      </a:r>
                      <a:r>
                        <a:rPr lang="en-US" sz="1050">
                          <a:solidFill>
                            <a:schemeClr val="bg1"/>
                          </a:solidFill>
                          <a:latin typeface="Arial"/>
                          <a:ea typeface="Calibri"/>
                          <a:cs typeface="Arial"/>
                        </a:rPr>
                        <a:t>   Time: 21:15</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id-ID"/>
                    </a:p>
                  </a:txBody>
                  <a:tcPr/>
                </a:tc>
                <a:tc hMerge="1">
                  <a:txBody>
                    <a:bodyPr/>
                    <a:lstStyle/>
                    <a:p>
                      <a:endParaRPr lang="id-ID"/>
                    </a:p>
                  </a:txBody>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gridSpan="2">
                  <a:txBody>
                    <a:bodyPr/>
                    <a:lstStyle/>
                    <a:p>
                      <a:pPr>
                        <a:lnSpc>
                          <a:spcPct val="107000"/>
                        </a:lnSpc>
                        <a:spcAft>
                          <a:spcPts val="0"/>
                        </a:spcAft>
                      </a:pPr>
                      <a:r>
                        <a:rPr lang="en-US" sz="1050">
                          <a:solidFill>
                            <a:schemeClr val="bg1"/>
                          </a:solidFill>
                          <a:latin typeface="Arial"/>
                          <a:ea typeface="Calibri"/>
                          <a:cs typeface="Arial"/>
                        </a:rPr>
                        <a:t>Sample: 1 232</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id-ID"/>
                    </a:p>
                  </a:txBody>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gridSpan="3">
                  <a:txBody>
                    <a:bodyPr/>
                    <a:lstStyle/>
                    <a:p>
                      <a:pPr>
                        <a:lnSpc>
                          <a:spcPct val="107000"/>
                        </a:lnSpc>
                        <a:spcAft>
                          <a:spcPts val="0"/>
                        </a:spcAft>
                      </a:pPr>
                      <a:r>
                        <a:rPr lang="en-US" sz="1050">
                          <a:solidFill>
                            <a:schemeClr val="bg1"/>
                          </a:solidFill>
                          <a:latin typeface="Arial"/>
                          <a:ea typeface="Calibri"/>
                          <a:cs typeface="Arial"/>
                        </a:rPr>
                        <a:t>Included observations: 232</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id-ID"/>
                    </a:p>
                  </a:txBody>
                  <a:tcPr/>
                </a:tc>
                <a:tc hMerge="1">
                  <a:txBody>
                    <a:bodyPr/>
                    <a:lstStyle/>
                    <a:p>
                      <a:endParaRPr lang="id-ID"/>
                    </a:p>
                  </a:txBody>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gridSpan="5">
                  <a:txBody>
                    <a:bodyPr/>
                    <a:lstStyle/>
                    <a:p>
                      <a:pPr>
                        <a:lnSpc>
                          <a:spcPct val="107000"/>
                        </a:lnSpc>
                        <a:spcAft>
                          <a:spcPts val="0"/>
                        </a:spcAft>
                      </a:pPr>
                      <a:r>
                        <a:rPr lang="en-US" sz="1050">
                          <a:solidFill>
                            <a:schemeClr val="bg1"/>
                          </a:solidFill>
                          <a:latin typeface="Arial"/>
                          <a:ea typeface="Calibri"/>
                          <a:cs typeface="Arial"/>
                        </a:rPr>
                        <a:t>White heteroskedasticity-consistent standard errors &amp; covariance</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145073">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w="28575" cap="flat" cmpd="dbl" algn="ctr">
                      <a:solidFill>
                        <a:srgbClr val="000000"/>
                      </a:solidFill>
                      <a:prstDash val="solid"/>
                      <a:round/>
                      <a:headEnd type="none" w="med" len="med"/>
                      <a:tailEnd type="none" w="med" len="med"/>
                    </a:lnB>
                  </a:tcPr>
                </a:tc>
              </a:tr>
              <a:tr h="145073">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w="28575" cap="flat" cmpd="dbl"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a:noFill/>
                    </a:lnB>
                  </a:tcPr>
                </a:tc>
              </a:tr>
              <a:tr h="145073">
                <a:tc>
                  <a:txBody>
                    <a:bodyPr/>
                    <a:lstStyle/>
                    <a:p>
                      <a:pPr algn="ctr">
                        <a:lnSpc>
                          <a:spcPct val="107000"/>
                        </a:lnSpc>
                        <a:spcAft>
                          <a:spcPts val="0"/>
                        </a:spcAft>
                      </a:pPr>
                      <a:r>
                        <a:rPr lang="en-US" sz="1050">
                          <a:solidFill>
                            <a:schemeClr val="bg1"/>
                          </a:solidFill>
                          <a:latin typeface="Arial"/>
                          <a:ea typeface="Calibri"/>
                          <a:cs typeface="Arial"/>
                        </a:rPr>
                        <a:t>Variable</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Coefficient</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Std. Error</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t-Statistic</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Prob.  </a:t>
                      </a:r>
                      <a:endParaRPr lang="id-ID" sz="1400">
                        <a:solidFill>
                          <a:schemeClr val="bg1"/>
                        </a:solidFill>
                        <a:latin typeface="Calibri"/>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w="28575" cap="flat" cmpd="dbl" algn="ctr">
                      <a:solidFill>
                        <a:srgbClr val="000000"/>
                      </a:solidFill>
                      <a:prstDash val="solid"/>
                      <a:round/>
                      <a:headEnd type="none" w="med" len="med"/>
                      <a:tailEnd type="none" w="med" len="med"/>
                    </a:lnB>
                  </a:tcPr>
                </a:tc>
              </a:tr>
              <a:tr h="145073">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w="28575" cap="flat" cmpd="dbl"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a:noFill/>
                    </a:lnB>
                  </a:tcPr>
                </a:tc>
              </a:tr>
              <a:tr h="145073">
                <a:tc>
                  <a:txBody>
                    <a:bodyPr/>
                    <a:lstStyle/>
                    <a:p>
                      <a:pPr algn="ctr">
                        <a:lnSpc>
                          <a:spcPct val="107000"/>
                        </a:lnSpc>
                        <a:spcAft>
                          <a:spcPts val="0"/>
                        </a:spcAft>
                      </a:pPr>
                      <a:r>
                        <a:rPr lang="en-US" sz="1050">
                          <a:solidFill>
                            <a:schemeClr val="bg1"/>
                          </a:solidFill>
                          <a:latin typeface="Arial"/>
                          <a:ea typeface="Calibri"/>
                          <a:cs typeface="Arial"/>
                        </a:rPr>
                        <a:t>C</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-159.6522</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24.06656</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-6.633777</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0.0000</a:t>
                      </a:r>
                      <a:endParaRPr lang="id-ID" sz="1400">
                        <a:solidFill>
                          <a:schemeClr val="bg1"/>
                        </a:solidFill>
                        <a:latin typeface="Calibri"/>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a:txBody>
                    <a:bodyPr/>
                    <a:lstStyle/>
                    <a:p>
                      <a:pPr algn="ctr">
                        <a:lnSpc>
                          <a:spcPct val="107000"/>
                        </a:lnSpc>
                        <a:spcAft>
                          <a:spcPts val="0"/>
                        </a:spcAft>
                      </a:pPr>
                      <a:r>
                        <a:rPr lang="en-US" sz="1050">
                          <a:solidFill>
                            <a:schemeClr val="bg1"/>
                          </a:solidFill>
                          <a:latin typeface="Arial"/>
                          <a:ea typeface="Calibri"/>
                          <a:cs typeface="Arial"/>
                        </a:rPr>
                        <a:t>X1</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6.819597</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0.770329</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8.852837</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0.0000</a:t>
                      </a:r>
                      <a:endParaRPr lang="id-ID" sz="1400">
                        <a:solidFill>
                          <a:schemeClr val="bg1"/>
                        </a:solidFill>
                        <a:latin typeface="Calibri"/>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a:txBody>
                    <a:bodyPr/>
                    <a:lstStyle/>
                    <a:p>
                      <a:pPr algn="ctr">
                        <a:lnSpc>
                          <a:spcPct val="107000"/>
                        </a:lnSpc>
                        <a:spcAft>
                          <a:spcPts val="0"/>
                        </a:spcAft>
                      </a:pPr>
                      <a:r>
                        <a:rPr lang="id-ID" sz="1050">
                          <a:solidFill>
                            <a:schemeClr val="bg1"/>
                          </a:solidFill>
                          <a:latin typeface="Arial"/>
                          <a:ea typeface="Calibri"/>
                          <a:cs typeface="Arial"/>
                        </a:rPr>
                        <a:t>X2</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2.467981</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0.425082</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5.805891</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0.0000</a:t>
                      </a:r>
                      <a:endParaRPr lang="id-ID" sz="1400">
                        <a:solidFill>
                          <a:schemeClr val="bg1"/>
                        </a:solidFill>
                        <a:latin typeface="Calibri"/>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w="28575" cap="flat" cmpd="dbl" algn="ctr">
                      <a:solidFill>
                        <a:srgbClr val="000000"/>
                      </a:solidFill>
                      <a:prstDash val="solid"/>
                      <a:round/>
                      <a:headEnd type="none" w="med" len="med"/>
                      <a:tailEnd type="none" w="med" len="med"/>
                    </a:lnB>
                  </a:tcPr>
                </a:tc>
              </a:tr>
              <a:tr h="145073">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w="28575" cap="flat" cmpd="dbl"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a:noFill/>
                    </a:lnB>
                  </a:tcPr>
                </a:tc>
              </a:tr>
              <a:tr h="145073">
                <a:tc>
                  <a:txBody>
                    <a:bodyPr/>
                    <a:lstStyle/>
                    <a:p>
                      <a:pPr>
                        <a:lnSpc>
                          <a:spcPct val="107000"/>
                        </a:lnSpc>
                        <a:spcAft>
                          <a:spcPts val="0"/>
                        </a:spcAft>
                      </a:pPr>
                      <a:r>
                        <a:rPr lang="en-US" sz="1050">
                          <a:solidFill>
                            <a:schemeClr val="bg1"/>
                          </a:solidFill>
                          <a:latin typeface="Arial"/>
                          <a:ea typeface="Calibri"/>
                          <a:cs typeface="Arial"/>
                        </a:rPr>
                        <a:t>R-squared</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0.620603</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gridSpan="2">
                  <a:txBody>
                    <a:bodyPr/>
                    <a:lstStyle/>
                    <a:p>
                      <a:pPr marR="6350">
                        <a:lnSpc>
                          <a:spcPct val="107000"/>
                        </a:lnSpc>
                        <a:spcAft>
                          <a:spcPts val="0"/>
                        </a:spcAft>
                      </a:pPr>
                      <a:r>
                        <a:rPr lang="en-US" sz="1050">
                          <a:solidFill>
                            <a:schemeClr val="bg1"/>
                          </a:solidFill>
                          <a:latin typeface="Arial"/>
                          <a:ea typeface="Calibri"/>
                          <a:cs typeface="Arial"/>
                        </a:rPr>
                        <a:t>    Mean dependent var</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hMerge="1">
                  <a:txBody>
                    <a:bodyPr/>
                    <a:lstStyle/>
                    <a:p>
                      <a:endParaRPr lang="id-ID"/>
                    </a:p>
                  </a:txBody>
                  <a:tcPr/>
                </a:tc>
                <a:tc>
                  <a:txBody>
                    <a:bodyPr/>
                    <a:lstStyle/>
                    <a:p>
                      <a:pPr marR="6350" algn="r">
                        <a:lnSpc>
                          <a:spcPct val="107000"/>
                        </a:lnSpc>
                        <a:spcAft>
                          <a:spcPts val="0"/>
                        </a:spcAft>
                      </a:pPr>
                      <a:r>
                        <a:rPr lang="en-US" sz="1050">
                          <a:solidFill>
                            <a:schemeClr val="bg1"/>
                          </a:solidFill>
                          <a:latin typeface="Arial"/>
                          <a:ea typeface="Calibri"/>
                          <a:cs typeface="Arial"/>
                        </a:rPr>
                        <a:t>36.13793</a:t>
                      </a:r>
                      <a:endParaRPr lang="id-ID" sz="1400">
                        <a:solidFill>
                          <a:schemeClr val="bg1"/>
                        </a:solidFill>
                        <a:latin typeface="Calibri"/>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a:txBody>
                    <a:bodyPr/>
                    <a:lstStyle/>
                    <a:p>
                      <a:pPr>
                        <a:lnSpc>
                          <a:spcPct val="107000"/>
                        </a:lnSpc>
                        <a:spcAft>
                          <a:spcPts val="0"/>
                        </a:spcAft>
                      </a:pPr>
                      <a:r>
                        <a:rPr lang="en-US" sz="1050">
                          <a:solidFill>
                            <a:schemeClr val="bg1"/>
                          </a:solidFill>
                          <a:latin typeface="Arial"/>
                          <a:ea typeface="Calibri"/>
                          <a:cs typeface="Arial"/>
                        </a:rPr>
                        <a:t>Adjusted R-squared</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0.612209</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gridSpan="2">
                  <a:txBody>
                    <a:bodyPr/>
                    <a:lstStyle/>
                    <a:p>
                      <a:pPr marR="6350">
                        <a:lnSpc>
                          <a:spcPct val="107000"/>
                        </a:lnSpc>
                        <a:spcAft>
                          <a:spcPts val="0"/>
                        </a:spcAft>
                      </a:pPr>
                      <a:r>
                        <a:rPr lang="en-US" sz="1050">
                          <a:solidFill>
                            <a:schemeClr val="bg1"/>
                          </a:solidFill>
                          <a:latin typeface="Arial"/>
                          <a:ea typeface="Calibri"/>
                          <a:cs typeface="Arial"/>
                        </a:rPr>
                        <a:t>    S.D. dependent var</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hMerge="1">
                  <a:txBody>
                    <a:bodyPr/>
                    <a:lstStyle/>
                    <a:p>
                      <a:endParaRPr lang="id-ID"/>
                    </a:p>
                  </a:txBody>
                  <a:tcPr/>
                </a:tc>
                <a:tc>
                  <a:txBody>
                    <a:bodyPr/>
                    <a:lstStyle/>
                    <a:p>
                      <a:pPr marR="6350" algn="r">
                        <a:lnSpc>
                          <a:spcPct val="107000"/>
                        </a:lnSpc>
                        <a:spcAft>
                          <a:spcPts val="0"/>
                        </a:spcAft>
                      </a:pPr>
                      <a:r>
                        <a:rPr lang="en-US" sz="1050">
                          <a:solidFill>
                            <a:schemeClr val="bg1"/>
                          </a:solidFill>
                          <a:latin typeface="Arial"/>
                          <a:ea typeface="Calibri"/>
                          <a:cs typeface="Arial"/>
                        </a:rPr>
                        <a:t>7.254074</a:t>
                      </a:r>
                      <a:endParaRPr lang="id-ID" sz="1400">
                        <a:solidFill>
                          <a:schemeClr val="bg1"/>
                        </a:solidFill>
                        <a:latin typeface="Calibri"/>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a:txBody>
                    <a:bodyPr/>
                    <a:lstStyle/>
                    <a:p>
                      <a:pPr>
                        <a:lnSpc>
                          <a:spcPct val="107000"/>
                        </a:lnSpc>
                        <a:spcAft>
                          <a:spcPts val="0"/>
                        </a:spcAft>
                      </a:pPr>
                      <a:r>
                        <a:rPr lang="en-US" sz="1050">
                          <a:solidFill>
                            <a:schemeClr val="bg1"/>
                          </a:solidFill>
                          <a:latin typeface="Arial"/>
                          <a:ea typeface="Calibri"/>
                          <a:cs typeface="Arial"/>
                        </a:rPr>
                        <a:t>S.E. of regression</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4.517321</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gridSpan="2">
                  <a:txBody>
                    <a:bodyPr/>
                    <a:lstStyle/>
                    <a:p>
                      <a:pPr marR="6350">
                        <a:lnSpc>
                          <a:spcPct val="107000"/>
                        </a:lnSpc>
                        <a:spcAft>
                          <a:spcPts val="0"/>
                        </a:spcAft>
                      </a:pPr>
                      <a:r>
                        <a:rPr lang="en-US" sz="1050">
                          <a:solidFill>
                            <a:schemeClr val="bg1"/>
                          </a:solidFill>
                          <a:latin typeface="Arial"/>
                          <a:ea typeface="Calibri"/>
                          <a:cs typeface="Arial"/>
                        </a:rPr>
                        <a:t>    Akaike info criterion</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hMerge="1">
                  <a:txBody>
                    <a:bodyPr/>
                    <a:lstStyle/>
                    <a:p>
                      <a:endParaRPr lang="id-ID"/>
                    </a:p>
                  </a:txBody>
                  <a:tcPr/>
                </a:tc>
                <a:tc>
                  <a:txBody>
                    <a:bodyPr/>
                    <a:lstStyle/>
                    <a:p>
                      <a:pPr marR="6350" algn="r">
                        <a:lnSpc>
                          <a:spcPct val="107000"/>
                        </a:lnSpc>
                        <a:spcAft>
                          <a:spcPts val="0"/>
                        </a:spcAft>
                      </a:pPr>
                      <a:r>
                        <a:rPr lang="en-US" sz="1050">
                          <a:solidFill>
                            <a:schemeClr val="bg1"/>
                          </a:solidFill>
                          <a:latin typeface="Arial"/>
                          <a:ea typeface="Calibri"/>
                          <a:cs typeface="Arial"/>
                        </a:rPr>
                        <a:t>5.879237</a:t>
                      </a:r>
                      <a:endParaRPr lang="id-ID" sz="1400">
                        <a:solidFill>
                          <a:schemeClr val="bg1"/>
                        </a:solidFill>
                        <a:latin typeface="Calibri"/>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a:txBody>
                    <a:bodyPr/>
                    <a:lstStyle/>
                    <a:p>
                      <a:pPr>
                        <a:lnSpc>
                          <a:spcPct val="107000"/>
                        </a:lnSpc>
                        <a:spcAft>
                          <a:spcPts val="0"/>
                        </a:spcAft>
                      </a:pPr>
                      <a:r>
                        <a:rPr lang="en-US" sz="1050">
                          <a:solidFill>
                            <a:schemeClr val="bg1"/>
                          </a:solidFill>
                          <a:latin typeface="Arial"/>
                          <a:ea typeface="Calibri"/>
                          <a:cs typeface="Arial"/>
                        </a:rPr>
                        <a:t>Sum squared resid</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4611.798</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gridSpan="2">
                  <a:txBody>
                    <a:bodyPr/>
                    <a:lstStyle/>
                    <a:p>
                      <a:pPr marR="6350">
                        <a:lnSpc>
                          <a:spcPct val="107000"/>
                        </a:lnSpc>
                        <a:spcAft>
                          <a:spcPts val="0"/>
                        </a:spcAft>
                      </a:pPr>
                      <a:r>
                        <a:rPr lang="en-US" sz="1050">
                          <a:solidFill>
                            <a:schemeClr val="bg1"/>
                          </a:solidFill>
                          <a:latin typeface="Arial"/>
                          <a:ea typeface="Calibri"/>
                          <a:cs typeface="Arial"/>
                        </a:rPr>
                        <a:t>    Schwarz criterion</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hMerge="1">
                  <a:txBody>
                    <a:bodyPr/>
                    <a:lstStyle/>
                    <a:p>
                      <a:endParaRPr lang="id-ID"/>
                    </a:p>
                  </a:txBody>
                  <a:tcPr/>
                </a:tc>
                <a:tc>
                  <a:txBody>
                    <a:bodyPr/>
                    <a:lstStyle/>
                    <a:p>
                      <a:pPr marR="6350" algn="r">
                        <a:lnSpc>
                          <a:spcPct val="107000"/>
                        </a:lnSpc>
                        <a:spcAft>
                          <a:spcPts val="0"/>
                        </a:spcAft>
                      </a:pPr>
                      <a:r>
                        <a:rPr lang="en-US" sz="1050">
                          <a:solidFill>
                            <a:schemeClr val="bg1"/>
                          </a:solidFill>
                          <a:latin typeface="Arial"/>
                          <a:ea typeface="Calibri"/>
                          <a:cs typeface="Arial"/>
                        </a:rPr>
                        <a:t>5.968377</a:t>
                      </a:r>
                      <a:endParaRPr lang="id-ID" sz="1400">
                        <a:solidFill>
                          <a:schemeClr val="bg1"/>
                        </a:solidFill>
                        <a:latin typeface="Calibri"/>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a:txBody>
                    <a:bodyPr/>
                    <a:lstStyle/>
                    <a:p>
                      <a:pPr>
                        <a:lnSpc>
                          <a:spcPct val="107000"/>
                        </a:lnSpc>
                        <a:spcAft>
                          <a:spcPts val="0"/>
                        </a:spcAft>
                      </a:pPr>
                      <a:r>
                        <a:rPr lang="en-US" sz="1050">
                          <a:solidFill>
                            <a:schemeClr val="bg1"/>
                          </a:solidFill>
                          <a:latin typeface="Arial"/>
                          <a:ea typeface="Calibri"/>
                          <a:cs typeface="Arial"/>
                        </a:rPr>
                        <a:t>Log likelihood</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-675.9915</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gridSpan="2">
                  <a:txBody>
                    <a:bodyPr/>
                    <a:lstStyle/>
                    <a:p>
                      <a:pPr marR="6350">
                        <a:lnSpc>
                          <a:spcPct val="107000"/>
                        </a:lnSpc>
                        <a:spcAft>
                          <a:spcPts val="0"/>
                        </a:spcAft>
                      </a:pPr>
                      <a:r>
                        <a:rPr lang="en-US" sz="1050">
                          <a:solidFill>
                            <a:schemeClr val="bg1"/>
                          </a:solidFill>
                          <a:latin typeface="Arial"/>
                          <a:ea typeface="Calibri"/>
                          <a:cs typeface="Arial"/>
                        </a:rPr>
                        <a:t>    Hannan-Quinn criter.</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hMerge="1">
                  <a:txBody>
                    <a:bodyPr/>
                    <a:lstStyle/>
                    <a:p>
                      <a:endParaRPr lang="id-ID"/>
                    </a:p>
                  </a:txBody>
                  <a:tcPr/>
                </a:tc>
                <a:tc>
                  <a:txBody>
                    <a:bodyPr/>
                    <a:lstStyle/>
                    <a:p>
                      <a:pPr marR="6350" algn="r">
                        <a:lnSpc>
                          <a:spcPct val="107000"/>
                        </a:lnSpc>
                        <a:spcAft>
                          <a:spcPts val="0"/>
                        </a:spcAft>
                      </a:pPr>
                      <a:r>
                        <a:rPr lang="en-US" sz="1050">
                          <a:solidFill>
                            <a:schemeClr val="bg1"/>
                          </a:solidFill>
                          <a:latin typeface="Arial"/>
                          <a:ea typeface="Calibri"/>
                          <a:cs typeface="Arial"/>
                        </a:rPr>
                        <a:t>5.915186</a:t>
                      </a:r>
                      <a:endParaRPr lang="id-ID" sz="1400">
                        <a:solidFill>
                          <a:schemeClr val="bg1"/>
                        </a:solidFill>
                        <a:latin typeface="Calibri"/>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a:txBody>
                    <a:bodyPr/>
                    <a:lstStyle/>
                    <a:p>
                      <a:pPr>
                        <a:lnSpc>
                          <a:spcPct val="107000"/>
                        </a:lnSpc>
                        <a:spcAft>
                          <a:spcPts val="0"/>
                        </a:spcAft>
                      </a:pPr>
                      <a:r>
                        <a:rPr lang="en-US" sz="1050">
                          <a:solidFill>
                            <a:schemeClr val="bg1"/>
                          </a:solidFill>
                          <a:latin typeface="Arial"/>
                          <a:ea typeface="Calibri"/>
                          <a:cs typeface="Arial"/>
                        </a:rPr>
                        <a:t>F-statistic</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73.93628</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gridSpan="2">
                  <a:txBody>
                    <a:bodyPr/>
                    <a:lstStyle/>
                    <a:p>
                      <a:pPr marR="6350">
                        <a:lnSpc>
                          <a:spcPct val="107000"/>
                        </a:lnSpc>
                        <a:spcAft>
                          <a:spcPts val="0"/>
                        </a:spcAft>
                      </a:pPr>
                      <a:r>
                        <a:rPr lang="en-US" sz="1050">
                          <a:solidFill>
                            <a:schemeClr val="bg1"/>
                          </a:solidFill>
                          <a:latin typeface="Arial"/>
                          <a:ea typeface="Calibri"/>
                          <a:cs typeface="Arial"/>
                        </a:rPr>
                        <a:t>    Durbin-Watson stat</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hMerge="1">
                  <a:txBody>
                    <a:bodyPr/>
                    <a:lstStyle/>
                    <a:p>
                      <a:endParaRPr lang="id-ID"/>
                    </a:p>
                  </a:txBody>
                  <a:tcPr/>
                </a:tc>
                <a:tc>
                  <a:txBody>
                    <a:bodyPr/>
                    <a:lstStyle/>
                    <a:p>
                      <a:pPr marR="6350" algn="r">
                        <a:lnSpc>
                          <a:spcPct val="107000"/>
                        </a:lnSpc>
                        <a:spcAft>
                          <a:spcPts val="0"/>
                        </a:spcAft>
                      </a:pPr>
                      <a:r>
                        <a:rPr lang="en-US" sz="1050">
                          <a:solidFill>
                            <a:schemeClr val="bg1"/>
                          </a:solidFill>
                          <a:latin typeface="Arial"/>
                          <a:ea typeface="Calibri"/>
                          <a:cs typeface="Arial"/>
                        </a:rPr>
                        <a:t>1.929289</a:t>
                      </a:r>
                      <a:endParaRPr lang="id-ID" sz="1400">
                        <a:solidFill>
                          <a:schemeClr val="bg1"/>
                        </a:solidFill>
                        <a:latin typeface="Calibri"/>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a:txBody>
                    <a:bodyPr/>
                    <a:lstStyle/>
                    <a:p>
                      <a:pPr>
                        <a:lnSpc>
                          <a:spcPct val="107000"/>
                        </a:lnSpc>
                        <a:spcAft>
                          <a:spcPts val="0"/>
                        </a:spcAft>
                      </a:pPr>
                      <a:r>
                        <a:rPr lang="en-US" sz="1050">
                          <a:solidFill>
                            <a:schemeClr val="bg1"/>
                          </a:solidFill>
                          <a:latin typeface="Arial"/>
                          <a:ea typeface="Calibri"/>
                          <a:cs typeface="Arial"/>
                        </a:rPr>
                        <a:t>Prob(F-statistic)</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0.000000</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gridSpan="2">
                  <a:txBody>
                    <a:bodyPr/>
                    <a:lstStyle/>
                    <a:p>
                      <a:pPr marR="6350">
                        <a:lnSpc>
                          <a:spcPct val="107000"/>
                        </a:lnSpc>
                        <a:spcAft>
                          <a:spcPts val="0"/>
                        </a:spcAft>
                      </a:pPr>
                      <a:r>
                        <a:rPr lang="en-US" sz="1050">
                          <a:solidFill>
                            <a:schemeClr val="bg1"/>
                          </a:solidFill>
                          <a:latin typeface="Arial"/>
                          <a:ea typeface="Calibri"/>
                          <a:cs typeface="Arial"/>
                        </a:rPr>
                        <a:t>    Wald F-statistic</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hMerge="1">
                  <a:txBody>
                    <a:bodyPr/>
                    <a:lstStyle/>
                    <a:p>
                      <a:endParaRPr lang="id-ID"/>
                    </a:p>
                  </a:txBody>
                  <a:tcPr/>
                </a:tc>
                <a:tc>
                  <a:txBody>
                    <a:bodyPr/>
                    <a:lstStyle/>
                    <a:p>
                      <a:pPr marR="6350" algn="r">
                        <a:lnSpc>
                          <a:spcPct val="107000"/>
                        </a:lnSpc>
                        <a:spcAft>
                          <a:spcPts val="0"/>
                        </a:spcAft>
                      </a:pPr>
                      <a:r>
                        <a:rPr lang="en-US" sz="1050">
                          <a:solidFill>
                            <a:schemeClr val="bg1"/>
                          </a:solidFill>
                          <a:latin typeface="Arial"/>
                          <a:ea typeface="Calibri"/>
                          <a:cs typeface="Arial"/>
                        </a:rPr>
                        <a:t>890.4448</a:t>
                      </a:r>
                      <a:endParaRPr lang="id-ID" sz="1400">
                        <a:solidFill>
                          <a:schemeClr val="bg1"/>
                        </a:solidFill>
                        <a:latin typeface="Calibri"/>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a:txBody>
                    <a:bodyPr/>
                    <a:lstStyle/>
                    <a:p>
                      <a:pPr>
                        <a:lnSpc>
                          <a:spcPct val="107000"/>
                        </a:lnSpc>
                        <a:spcAft>
                          <a:spcPts val="0"/>
                        </a:spcAft>
                      </a:pPr>
                      <a:r>
                        <a:rPr lang="en-US" sz="1050">
                          <a:solidFill>
                            <a:schemeClr val="bg1"/>
                          </a:solidFill>
                          <a:latin typeface="Arial"/>
                          <a:ea typeface="Calibri"/>
                          <a:cs typeface="Arial"/>
                        </a:rPr>
                        <a:t>Prob(Wald F-statistic)</a:t>
                      </a:r>
                      <a:endParaRPr lang="id-ID" sz="1400">
                        <a:solidFill>
                          <a:schemeClr val="bg1"/>
                        </a:solidFill>
                        <a:latin typeface="Calibri"/>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R="6350" algn="r">
                        <a:lnSpc>
                          <a:spcPct val="107000"/>
                        </a:lnSpc>
                        <a:spcAft>
                          <a:spcPts val="0"/>
                        </a:spcAft>
                      </a:pPr>
                      <a:r>
                        <a:rPr lang="en-US" sz="1050">
                          <a:solidFill>
                            <a:schemeClr val="bg1"/>
                          </a:solidFill>
                          <a:latin typeface="Arial"/>
                          <a:ea typeface="Calibri"/>
                          <a:cs typeface="Arial"/>
                        </a:rPr>
                        <a:t>0.000000</a:t>
                      </a:r>
                      <a:endParaRPr lang="id-ID" sz="1400">
                        <a:solidFill>
                          <a:schemeClr val="bg1"/>
                        </a:solidFill>
                        <a:latin typeface="Calibri"/>
                        <a:ea typeface="Calibri"/>
                        <a:cs typeface="Arial"/>
                      </a:endParaRPr>
                    </a:p>
                  </a:txBody>
                  <a:tcPr marL="0" marR="0" marT="0" marB="0" anchor="b">
                    <a:lnL>
                      <a:noFill/>
                    </a:lnL>
                    <a:lnR>
                      <a:noFill/>
                    </a:lnR>
                    <a:lnT>
                      <a:noFill/>
                    </a:lnT>
                    <a:lnB>
                      <a:noFill/>
                    </a:lnB>
                  </a:tcPr>
                </a:tc>
                <a:tc>
                  <a:txBody>
                    <a:bodyPr/>
                    <a:lstStyle/>
                    <a:p>
                      <a:pPr marR="6350"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a:noFill/>
                    </a:lnB>
                  </a:tcPr>
                </a:tc>
                <a:tc>
                  <a:txBody>
                    <a:bodyPr/>
                    <a:lstStyle/>
                    <a:p>
                      <a:pPr marR="6350"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a:noFill/>
                    </a:lnB>
                  </a:tcPr>
                </a:tc>
                <a:tc>
                  <a:txBody>
                    <a:bodyPr/>
                    <a:lstStyle/>
                    <a:p>
                      <a:pPr marR="6350"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45073">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w="28575" cap="flat" cmpd="dbl" algn="ctr">
                      <a:solidFill>
                        <a:srgbClr val="000000"/>
                      </a:solidFill>
                      <a:prstDash val="solid"/>
                      <a:round/>
                      <a:headEnd type="none" w="med" len="med"/>
                      <a:tailEnd type="none" w="med" len="med"/>
                    </a:lnB>
                  </a:tcPr>
                </a:tc>
              </a:tr>
              <a:tr h="145073">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w="12700" cap="flat" cmpd="sng" algn="ctr">
                      <a:solidFill>
                        <a:srgbClr val="000000"/>
                      </a:solidFill>
                      <a:prstDash val="solid"/>
                      <a:round/>
                      <a:headEnd type="none" w="med" len="med"/>
                      <a:tailEnd type="none" w="med" len="med"/>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a:solidFill>
                          <a:schemeClr val="bg1"/>
                        </a:solidFill>
                        <a:latin typeface="Arial"/>
                        <a:ea typeface="Calibri"/>
                        <a:cs typeface="Arial"/>
                      </a:endParaRPr>
                    </a:p>
                  </a:txBody>
                  <a:tcPr marL="0" marR="0" marT="0" marB="0" anchor="b">
                    <a:lnL>
                      <a:noFill/>
                    </a:lnL>
                    <a:lnR>
                      <a:noFill/>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050" dirty="0">
                        <a:solidFill>
                          <a:schemeClr val="bg1"/>
                        </a:solidFill>
                        <a:latin typeface="Arial"/>
                        <a:ea typeface="Calibri"/>
                        <a:cs typeface="Arial"/>
                      </a:endParaRPr>
                    </a:p>
                  </a:txBody>
                  <a:tcPr marL="0" marR="0" marT="0" marB="0" anchor="b">
                    <a:lnL>
                      <a:noFill/>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7500" lnSpcReduction="20000"/>
          </a:bodyPr>
          <a:lstStyle/>
          <a:p>
            <a:pPr marL="177800" indent="-177800">
              <a:buFont typeface="Arial" pitchFamily="34" charset="0"/>
              <a:buChar char="•"/>
            </a:pPr>
            <a:r>
              <a:rPr lang="id-ID" sz="3200" b="1" dirty="0" smtClean="0">
                <a:solidFill>
                  <a:schemeClr val="bg1"/>
                </a:solidFill>
              </a:rPr>
              <a:t>Uji simultan</a:t>
            </a:r>
            <a:r>
              <a:rPr lang="id-ID" sz="3200" dirty="0" smtClean="0">
                <a:solidFill>
                  <a:schemeClr val="bg1"/>
                </a:solidFill>
              </a:rPr>
              <a:t> menggunakan Uji wald F </a:t>
            </a:r>
            <a:r>
              <a:rPr lang="en-US" sz="3200" dirty="0" err="1" smtClean="0">
                <a:solidFill>
                  <a:schemeClr val="bg1"/>
                </a:solidFill>
              </a:rPr>
              <a:t>yaitu</a:t>
            </a:r>
            <a:r>
              <a:rPr lang="en-US" sz="3200" dirty="0" smtClean="0">
                <a:solidFill>
                  <a:schemeClr val="bg1"/>
                </a:solidFill>
              </a:rPr>
              <a:t>: </a:t>
            </a:r>
            <a:r>
              <a:rPr lang="en-US" sz="3200" dirty="0" err="1" smtClean="0">
                <a:solidFill>
                  <a:schemeClr val="bg1"/>
                </a:solidFill>
              </a:rPr>
              <a:t>Prob</a:t>
            </a:r>
            <a:r>
              <a:rPr lang="en-US" sz="3200" dirty="0" smtClean="0">
                <a:solidFill>
                  <a:schemeClr val="bg1"/>
                </a:solidFill>
              </a:rPr>
              <a:t>(Wald F-statistic) = 0.000000 </a:t>
            </a:r>
            <a:r>
              <a:rPr lang="id-ID" sz="3200" dirty="0" smtClean="0">
                <a:solidFill>
                  <a:schemeClr val="bg1"/>
                </a:solidFill>
              </a:rPr>
              <a:t>&lt; 0,05 maka </a:t>
            </a:r>
            <a:r>
              <a:rPr lang="en-US" sz="3200" dirty="0" err="1" smtClean="0">
                <a:solidFill>
                  <a:schemeClr val="bg1"/>
                </a:solidFill>
              </a:rPr>
              <a:t>terima</a:t>
            </a:r>
            <a:r>
              <a:rPr lang="en-US" sz="3200" dirty="0" smtClean="0">
                <a:solidFill>
                  <a:schemeClr val="bg1"/>
                </a:solidFill>
              </a:rPr>
              <a:t> H1 </a:t>
            </a:r>
            <a:r>
              <a:rPr lang="en-US" sz="3200" dirty="0" err="1" smtClean="0">
                <a:solidFill>
                  <a:schemeClr val="bg1"/>
                </a:solidFill>
              </a:rPr>
              <a:t>atau</a:t>
            </a:r>
            <a:r>
              <a:rPr lang="en-US" sz="3200" dirty="0" smtClean="0">
                <a:solidFill>
                  <a:schemeClr val="bg1"/>
                </a:solidFill>
              </a:rPr>
              <a:t> yang </a:t>
            </a:r>
            <a:r>
              <a:rPr lang="en-US" sz="3200" dirty="0" err="1" smtClean="0">
                <a:solidFill>
                  <a:schemeClr val="bg1"/>
                </a:solidFill>
              </a:rPr>
              <a:t>beaerti</a:t>
            </a:r>
            <a:r>
              <a:rPr lang="en-US" sz="3200" dirty="0" smtClean="0">
                <a:solidFill>
                  <a:schemeClr val="bg1"/>
                </a:solidFill>
              </a:rPr>
              <a:t> </a:t>
            </a:r>
            <a:r>
              <a:rPr lang="id-ID" sz="3200" dirty="0" smtClean="0">
                <a:solidFill>
                  <a:schemeClr val="bg1"/>
                </a:solidFill>
              </a:rPr>
              <a:t>secara simultan semua variabel independen (predictors) mempunyai pengaruh yang bermakna terhadap variabel dependen</a:t>
            </a:r>
            <a:r>
              <a:rPr lang="en-US" sz="3200" dirty="0" smtClean="0">
                <a:solidFill>
                  <a:schemeClr val="bg1"/>
                </a:solidFill>
              </a:rPr>
              <a:t> (Y)</a:t>
            </a:r>
            <a:r>
              <a:rPr lang="id-ID" sz="3200" dirty="0" smtClean="0">
                <a:solidFill>
                  <a:schemeClr val="bg1"/>
                </a:solidFill>
              </a:rPr>
              <a:t>.</a:t>
            </a:r>
          </a:p>
          <a:p>
            <a:pPr marL="177800" indent="-177800">
              <a:buFont typeface="Arial" pitchFamily="34" charset="0"/>
              <a:buChar char="•"/>
            </a:pPr>
            <a:r>
              <a:rPr lang="en-US" sz="3200" b="1" dirty="0" smtClean="0">
                <a:solidFill>
                  <a:schemeClr val="bg1"/>
                </a:solidFill>
              </a:rPr>
              <a:t>UJI PARSIAL:</a:t>
            </a:r>
            <a:r>
              <a:rPr lang="id-ID" sz="3200" b="1" dirty="0" smtClean="0">
                <a:solidFill>
                  <a:schemeClr val="bg1"/>
                </a:solidFill>
              </a:rPr>
              <a:t> </a:t>
            </a:r>
            <a:r>
              <a:rPr lang="en-US" sz="3200" dirty="0" smtClean="0">
                <a:solidFill>
                  <a:schemeClr val="bg1"/>
                </a:solidFill>
              </a:rPr>
              <a:t>p value</a:t>
            </a:r>
            <a:r>
              <a:rPr lang="id-ID" sz="3200" dirty="0" smtClean="0">
                <a:solidFill>
                  <a:schemeClr val="bg1"/>
                </a:solidFill>
              </a:rPr>
              <a:t> tiap variabel </a:t>
            </a:r>
            <a:r>
              <a:rPr lang="en-US" sz="3200" dirty="0" smtClean="0">
                <a:solidFill>
                  <a:schemeClr val="bg1"/>
                </a:solidFill>
              </a:rPr>
              <a:t>: 0.0000 </a:t>
            </a:r>
            <a:r>
              <a:rPr lang="id-ID" sz="3200" dirty="0" smtClean="0">
                <a:solidFill>
                  <a:schemeClr val="bg1"/>
                </a:solidFill>
              </a:rPr>
              <a:t>di mana &lt; 0,05, maka tiap-tiap variabel bebas mempunyai pengaruh yang bermakna terhadap dependen </a:t>
            </a:r>
            <a:r>
              <a:rPr lang="en-US" sz="3200" dirty="0" err="1" smtClean="0">
                <a:solidFill>
                  <a:schemeClr val="bg1"/>
                </a:solidFill>
              </a:rPr>
              <a:t>atau</a:t>
            </a:r>
            <a:r>
              <a:rPr lang="en-US" sz="3200" dirty="0" smtClean="0">
                <a:solidFill>
                  <a:schemeClr val="bg1"/>
                </a:solidFill>
              </a:rPr>
              <a:t> </a:t>
            </a:r>
            <a:r>
              <a:rPr lang="en-US" sz="3200" dirty="0" err="1" smtClean="0">
                <a:solidFill>
                  <a:schemeClr val="bg1"/>
                </a:solidFill>
              </a:rPr>
              <a:t>dinyatakan</a:t>
            </a:r>
            <a:r>
              <a:rPr lang="en-US" sz="3200" dirty="0" smtClean="0">
                <a:solidFill>
                  <a:schemeClr val="bg1"/>
                </a:solidFill>
              </a:rPr>
              <a:t> </a:t>
            </a:r>
            <a:r>
              <a:rPr lang="en-US" sz="3200" dirty="0" err="1" smtClean="0">
                <a:solidFill>
                  <a:schemeClr val="bg1"/>
                </a:solidFill>
              </a:rPr>
              <a:t>terima</a:t>
            </a:r>
            <a:r>
              <a:rPr lang="en-US" sz="3200" dirty="0" smtClean="0">
                <a:solidFill>
                  <a:schemeClr val="bg1"/>
                </a:solidFill>
              </a:rPr>
              <a:t> H1 </a:t>
            </a:r>
            <a:r>
              <a:rPr lang="en-US" sz="3200" dirty="0" err="1" smtClean="0">
                <a:solidFill>
                  <a:schemeClr val="bg1"/>
                </a:solidFill>
              </a:rPr>
              <a:t>dan</a:t>
            </a:r>
            <a:r>
              <a:rPr lang="en-US" sz="3200" dirty="0" smtClean="0">
                <a:solidFill>
                  <a:schemeClr val="bg1"/>
                </a:solidFill>
              </a:rPr>
              <a:t> H0 </a:t>
            </a:r>
            <a:r>
              <a:rPr lang="en-US" sz="3200" dirty="0" err="1" smtClean="0">
                <a:solidFill>
                  <a:schemeClr val="bg1"/>
                </a:solidFill>
              </a:rPr>
              <a:t>ditolak</a:t>
            </a:r>
            <a:endParaRPr lang="id-ID" sz="3200" dirty="0" smtClean="0">
              <a:solidFill>
                <a:schemeClr val="bg1"/>
              </a:solidFill>
            </a:endParaRPr>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454</TotalTime>
  <Words>813</Words>
  <Application>Microsoft Office PowerPoint</Application>
  <PresentationFormat>On-screen Show (16:10)</PresentationFormat>
  <Paragraphs>122</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Technic</vt:lpstr>
      <vt:lpstr>PENGARUH PELAYANAN BANK SYARIAH DAN RELIGIUSITAS  MASYARAKAT TERHADAP LOYALITAS NASABAH BANK SYARIAH DI KOTA TANGERANG</vt:lpstr>
      <vt:lpstr>Permasalahan: Rendahnya Market share Perbankan Syariah di Indonesia</vt:lpstr>
      <vt:lpstr>Slide 3</vt:lpstr>
      <vt:lpstr>Research Gap</vt:lpstr>
      <vt:lpstr>Rumusan Masalah</vt:lpstr>
      <vt:lpstr>Kerangka Penelitian</vt:lpstr>
      <vt:lpstr>Pembahasan</vt:lpstr>
      <vt:lpstr>Regresi Linear Berganda dengan Koefisien Estimasi Huber White</vt:lpstr>
      <vt:lpstr>Slide 9</vt:lpstr>
      <vt:lpstr>Koefisien Determinasi Berganda: Uji R2</vt:lpstr>
      <vt:lpstr>Kesimpulan</vt:lpstr>
      <vt:lpstr>Implikasi Penelitian</vt:lpstr>
      <vt:lpstr>Terimakasih atas perhatiannya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FAKTOR-FAKTOR YANG MEMPENGARUHI LOYALITAS NASABAH BANK SYARIAH PROVINSI BANTEN</dc:title>
  <dc:creator>Boy Rifai</dc:creator>
  <cp:lastModifiedBy>Boy Rifai</cp:lastModifiedBy>
  <cp:revision>31</cp:revision>
  <dcterms:created xsi:type="dcterms:W3CDTF">2018-05-11T01:08:19Z</dcterms:created>
  <dcterms:modified xsi:type="dcterms:W3CDTF">2020-02-18T10:49:35Z</dcterms:modified>
</cp:coreProperties>
</file>