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8" r:id="rId3"/>
    <p:sldId id="259" r:id="rId4"/>
    <p:sldId id="257" r:id="rId5"/>
    <p:sldId id="260" r:id="rId6"/>
    <p:sldId id="261" r:id="rId7"/>
    <p:sldId id="262" r:id="rId8"/>
    <p:sldId id="263"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70"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F43CCF-8E1B-4604-8B38-0F40EA14DF9C}" type="datetimeFigureOut">
              <a:rPr lang="id-ID" smtClean="0"/>
              <a:t>18/02/2020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AC3086-BA89-4058-BC76-8E75B457B6E5}" type="slidenum">
              <a:rPr lang="id-ID" smtClean="0"/>
              <a:t>‹#›</a:t>
            </a:fld>
            <a:endParaRPr lang="id-ID"/>
          </a:p>
        </p:txBody>
      </p:sp>
    </p:spTree>
    <p:extLst>
      <p:ext uri="{BB962C8B-B14F-4D97-AF65-F5344CB8AC3E}">
        <p14:creationId xmlns:p14="http://schemas.microsoft.com/office/powerpoint/2010/main" val="2142152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99AC3086-BA89-4058-BC76-8E75B457B6E5}" type="slidenum">
              <a:rPr lang="id-ID" smtClean="0"/>
              <a:t>2</a:t>
            </a:fld>
            <a:endParaRPr lang="id-ID"/>
          </a:p>
        </p:txBody>
      </p:sp>
    </p:spTree>
    <p:extLst>
      <p:ext uri="{BB962C8B-B14F-4D97-AF65-F5344CB8AC3E}">
        <p14:creationId xmlns:p14="http://schemas.microsoft.com/office/powerpoint/2010/main" val="2942939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11" name="Slide Number Placeholder 10"/>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A6E5CE6-4792-483E-99F5-7508965A928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14D1A2-030A-40F0-8075-170549346E8B}" type="datetimeFigureOut">
              <a:rPr lang="id-ID" smtClean="0"/>
              <a:t>18/02/2020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EA6E5CE6-4792-483E-99F5-7508965A9288}" type="slidenum">
              <a:rPr lang="id-ID" smtClean="0"/>
              <a:t>‹#›</a:t>
            </a:fld>
            <a:endParaRPr lang="id-ID"/>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514D1A2-030A-40F0-8075-170549346E8B}" type="datetimeFigureOut">
              <a:rPr lang="id-ID" smtClean="0"/>
              <a:t>18/02/2020</a:t>
            </a:fld>
            <a:endParaRPr lang="id-ID"/>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d-ID"/>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A6E5CE6-4792-483E-99F5-7508965A9288}"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rizalusim@gmail.com" TargetMode="External"/><Relationship Id="rId2" Type="http://schemas.openxmlformats.org/officeDocument/2006/relationships/hyperlink" Target="mailto:fatoniahmad120894@gmail.com"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80112" y="332657"/>
            <a:ext cx="3544919" cy="3267794"/>
          </a:xfrm>
        </p:spPr>
        <p:txBody>
          <a:bodyPr>
            <a:noAutofit/>
          </a:bodyPr>
          <a:lstStyle/>
          <a:p>
            <a:r>
              <a:rPr lang="id-ID" sz="2400" b="1" i="1" dirty="0">
                <a:solidFill>
                  <a:schemeClr val="accent6">
                    <a:lumMod val="75000"/>
                  </a:schemeClr>
                </a:solidFill>
              </a:rPr>
              <a:t>ANALYSIS PERCEPTION OF MUSLIM COMMUNITY ON CASH WAQF </a:t>
            </a:r>
            <a:r>
              <a:rPr lang="id-ID" sz="2400" dirty="0">
                <a:solidFill>
                  <a:schemeClr val="accent6">
                    <a:lumMod val="75000"/>
                  </a:schemeClr>
                </a:solidFill>
              </a:rPr>
              <a:t/>
            </a:r>
            <a:br>
              <a:rPr lang="id-ID" sz="2400" dirty="0">
                <a:solidFill>
                  <a:schemeClr val="accent6">
                    <a:lumMod val="75000"/>
                  </a:schemeClr>
                </a:solidFill>
              </a:rPr>
            </a:br>
            <a:r>
              <a:rPr lang="id-ID" sz="2400" b="1" i="1" dirty="0">
                <a:solidFill>
                  <a:schemeClr val="accent6">
                    <a:lumMod val="75000"/>
                  </a:schemeClr>
                </a:solidFill>
              </a:rPr>
              <a:t>(Case Study In Tangerang District Community)</a:t>
            </a:r>
            <a:r>
              <a:rPr lang="id-ID" sz="2400" dirty="0"/>
              <a:t/>
            </a:r>
            <a:br>
              <a:rPr lang="id-ID" sz="2400" dirty="0"/>
            </a:br>
            <a:endParaRPr lang="id-ID" sz="2400" dirty="0"/>
          </a:p>
        </p:txBody>
      </p:sp>
      <p:sp>
        <p:nvSpPr>
          <p:cNvPr id="3" name="Subtitle 2"/>
          <p:cNvSpPr>
            <a:spLocks noGrp="1"/>
          </p:cNvSpPr>
          <p:nvPr>
            <p:ph type="subTitle" idx="1"/>
          </p:nvPr>
        </p:nvSpPr>
        <p:spPr>
          <a:xfrm>
            <a:off x="107504" y="4293096"/>
            <a:ext cx="4464496" cy="2448272"/>
          </a:xfrm>
        </p:spPr>
        <p:txBody>
          <a:bodyPr>
            <a:normAutofit fontScale="62500" lnSpcReduction="20000"/>
          </a:bodyPr>
          <a:lstStyle/>
          <a:p>
            <a:r>
              <a:rPr lang="id-ID" sz="3400" b="1" dirty="0"/>
              <a:t>Ahmad Fatoni, Amrizal</a:t>
            </a:r>
          </a:p>
          <a:p>
            <a:r>
              <a:rPr lang="id-ID" sz="3400" b="1" dirty="0" smtClean="0"/>
              <a:t>ITB Ahmad </a:t>
            </a:r>
            <a:r>
              <a:rPr lang="id-ID" sz="3400" b="1" dirty="0"/>
              <a:t>Dahlan Jakarta</a:t>
            </a:r>
          </a:p>
          <a:p>
            <a:r>
              <a:rPr lang="id-ID" sz="3400" b="1" dirty="0"/>
              <a:t>Jl. Ir. H. Juanda, No 77, Cireundeu, Jakarta Selatan, Indonesia</a:t>
            </a:r>
          </a:p>
          <a:p>
            <a:r>
              <a:rPr lang="id-ID" sz="3400" b="1" dirty="0"/>
              <a:t>Email : </a:t>
            </a:r>
            <a:r>
              <a:rPr lang="id-ID" sz="3400" b="1" u="sng" dirty="0">
                <a:hlinkClick r:id="rId2"/>
              </a:rPr>
              <a:t>fatoniahmad120894@gmail.com</a:t>
            </a:r>
            <a:endParaRPr lang="id-ID" sz="3400" b="1" dirty="0"/>
          </a:p>
          <a:p>
            <a:r>
              <a:rPr lang="id-ID" sz="3400" b="1" u="sng" dirty="0">
                <a:hlinkClick r:id="rId3"/>
              </a:rPr>
              <a:t>amrizalusim@gmail.com</a:t>
            </a:r>
            <a:r>
              <a:rPr lang="id-ID" sz="3400" b="1" dirty="0"/>
              <a:t>  </a:t>
            </a:r>
          </a:p>
          <a:p>
            <a:endParaRPr lang="id-ID" dirty="0"/>
          </a:p>
        </p:txBody>
      </p:sp>
      <p:pic>
        <p:nvPicPr>
          <p:cNvPr id="4" name="Picture 2" descr="D:\GAMBAR WAKAF\gakopsyah-b-18.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5724129" cy="33569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D:\GAMBAR WAKAF\download (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32040" y="3356992"/>
            <a:ext cx="4192991" cy="3483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554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Memilih Calon Menantu Idaman dan Korelasinya dalam Pembangunan Masyarakat Rabba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7616" y="22412"/>
            <a:ext cx="3456384" cy="25424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07504" y="116632"/>
            <a:ext cx="4752528" cy="504056"/>
          </a:xfrm>
        </p:spPr>
        <p:txBody>
          <a:bodyPr>
            <a:normAutofit fontScale="90000"/>
          </a:bodyPr>
          <a:lstStyle/>
          <a:p>
            <a:r>
              <a:rPr lang="en-US" dirty="0" smtClean="0"/>
              <a:t>INTRODUCTION</a:t>
            </a:r>
            <a:endParaRPr lang="id-ID" dirty="0"/>
          </a:p>
        </p:txBody>
      </p:sp>
      <p:pic>
        <p:nvPicPr>
          <p:cNvPr id="1031" name="Picture 7" descr="Hasil gambar untuk kabupaten tangera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157192"/>
            <a:ext cx="9144000" cy="1729227"/>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2"/>
          <p:cNvSpPr/>
          <p:nvPr/>
        </p:nvSpPr>
        <p:spPr>
          <a:xfrm>
            <a:off x="179512" y="692696"/>
            <a:ext cx="5508104" cy="4464496"/>
          </a:xfrm>
          <a:prstGeom prst="roundRect">
            <a:avLst/>
          </a:prstGeom>
          <a:no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467544" y="740711"/>
            <a:ext cx="5220072" cy="4401205"/>
          </a:xfrm>
          <a:prstGeom prst="rect">
            <a:avLst/>
          </a:prstGeom>
        </p:spPr>
        <p:txBody>
          <a:bodyPr wrap="square">
            <a:spAutoFit/>
          </a:bodyPr>
          <a:lstStyle/>
          <a:p>
            <a:pPr marL="285750" indent="-285750">
              <a:buFont typeface="Wingdings" pitchFamily="2" charset="2"/>
              <a:buChar char="q"/>
            </a:pPr>
            <a:r>
              <a:rPr lang="id-ID" sz="2000" dirty="0"/>
              <a:t>Waqf is a suggestion from Allah SWT contained in the </a:t>
            </a:r>
            <a:r>
              <a:rPr lang="id-ID" sz="2000" dirty="0" smtClean="0"/>
              <a:t>Qur'an</a:t>
            </a:r>
          </a:p>
          <a:p>
            <a:pPr marL="285750" indent="-285750">
              <a:buFont typeface="Wingdings" pitchFamily="2" charset="2"/>
              <a:buChar char="q"/>
            </a:pPr>
            <a:r>
              <a:rPr lang="id-ID" sz="2000" dirty="0" smtClean="0"/>
              <a:t>Cash </a:t>
            </a:r>
            <a:r>
              <a:rPr lang="id-ID" sz="2000" dirty="0"/>
              <a:t>waqf is a waqf with money and is easy to manage or distribute to institutions that need </a:t>
            </a:r>
            <a:r>
              <a:rPr lang="id-ID" sz="2000" dirty="0" smtClean="0"/>
              <a:t>it</a:t>
            </a:r>
          </a:p>
          <a:p>
            <a:pPr marL="285750" indent="-285750">
              <a:buFont typeface="Wingdings" pitchFamily="2" charset="2"/>
              <a:buChar char="q"/>
            </a:pPr>
            <a:r>
              <a:rPr lang="id-ID" sz="2000" dirty="0" smtClean="0"/>
              <a:t>Kabupaten </a:t>
            </a:r>
            <a:r>
              <a:rPr lang="id-ID" sz="2000" dirty="0"/>
              <a:t>Tangerang with a majority Muslim </a:t>
            </a:r>
            <a:r>
              <a:rPr lang="id-ID" sz="2000" dirty="0" smtClean="0"/>
              <a:t>population</a:t>
            </a:r>
          </a:p>
          <a:p>
            <a:pPr marL="285750" indent="-285750">
              <a:buFont typeface="Wingdings" pitchFamily="2" charset="2"/>
              <a:buChar char="q"/>
            </a:pPr>
            <a:r>
              <a:rPr lang="id-ID" sz="2000" dirty="0" smtClean="0"/>
              <a:t>All </a:t>
            </a:r>
            <a:r>
              <a:rPr lang="id-ID" sz="2000" dirty="0"/>
              <a:t>groups can start from Rp. </a:t>
            </a:r>
            <a:r>
              <a:rPr lang="id-ID" sz="2000" dirty="0" smtClean="0"/>
              <a:t>50,000</a:t>
            </a:r>
          </a:p>
          <a:p>
            <a:pPr marL="285750" indent="-285750">
              <a:buFont typeface="Wingdings" pitchFamily="2" charset="2"/>
              <a:buChar char="q"/>
            </a:pPr>
            <a:r>
              <a:rPr lang="id-ID" sz="2000" dirty="0" smtClean="0"/>
              <a:t>The </a:t>
            </a:r>
            <a:r>
              <a:rPr lang="id-ID" sz="2000" dirty="0"/>
              <a:t>waqf certificate is issued by a bank designated by the Indonesian waqf Agency to raise </a:t>
            </a:r>
            <a:r>
              <a:rPr lang="id-ID" sz="2000" dirty="0" smtClean="0"/>
              <a:t>funds</a:t>
            </a:r>
          </a:p>
          <a:p>
            <a:pPr marL="285750" indent="-285750">
              <a:buFont typeface="Wingdings" pitchFamily="2" charset="2"/>
              <a:buChar char="q"/>
            </a:pPr>
            <a:r>
              <a:rPr lang="id-ID" sz="2000" dirty="0" smtClean="0"/>
              <a:t>Cash </a:t>
            </a:r>
            <a:r>
              <a:rPr lang="id-ID" sz="2000" dirty="0"/>
              <a:t>Waqf is still new and not much known by the general public in Tangerang</a:t>
            </a:r>
          </a:p>
        </p:txBody>
      </p:sp>
      <p:sp>
        <p:nvSpPr>
          <p:cNvPr id="6" name="Rectangle 2"/>
          <p:cNvSpPr>
            <a:spLocks noChangeArrowheads="1"/>
          </p:cNvSpPr>
          <p:nvPr/>
        </p:nvSpPr>
        <p:spPr bwMode="auto">
          <a:xfrm>
            <a:off x="5687616" y="2611071"/>
            <a:ext cx="3276364" cy="189282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fontAlgn="base">
              <a:spcBef>
                <a:spcPct val="0"/>
              </a:spcBef>
              <a:spcAft>
                <a:spcPct val="0"/>
              </a:spcAft>
            </a:pP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Of all the problems above, the author will discuss the “analysis </a:t>
            </a:r>
            <a:r>
              <a:rPr lang="id-ID" sz="2000" dirty="0">
                <a:solidFill>
                  <a:srgbClr val="222222"/>
                </a:solidFill>
                <a:latin typeface="inherit" charset="0"/>
                <a:ea typeface="Times New Roman" pitchFamily="18" charset="0"/>
                <a:cs typeface="Courier New" pitchFamily="49" charset="0"/>
              </a:rPr>
              <a:t>perception </a:t>
            </a: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of the Tangerang Regency Muslim community's of cash waqf</a:t>
            </a:r>
            <a:r>
              <a:rPr kumimoji="0" lang="id-ID" sz="20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1018386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8064" y="404664"/>
            <a:ext cx="3503360" cy="619512"/>
          </a:xfrm>
        </p:spPr>
        <p:txBody>
          <a:bodyPr>
            <a:normAutofit fontScale="90000"/>
          </a:bodyPr>
          <a:lstStyle/>
          <a:p>
            <a:r>
              <a:rPr lang="id-ID" dirty="0" smtClean="0"/>
              <a:t>Hypotesis</a:t>
            </a:r>
            <a:endParaRPr lang="id-ID" dirty="0"/>
          </a:p>
        </p:txBody>
      </p:sp>
      <p:sp>
        <p:nvSpPr>
          <p:cNvPr id="3" name="Rectangle 1"/>
          <p:cNvSpPr>
            <a:spLocks noChangeArrowheads="1"/>
          </p:cNvSpPr>
          <p:nvPr/>
        </p:nvSpPr>
        <p:spPr bwMode="auto">
          <a:xfrm>
            <a:off x="420192" y="2132856"/>
            <a:ext cx="7992888"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0708" tIns="4572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hypothesis that was built in this study consists of:</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H-1 = Religious knowledge is thought to influence the     perception of Muslim communities towards cash waqf</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H-2 = Interest is thought to influence the perception of the Muslim community towards cash waqf</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id-ID"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id-ID" sz="24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H-3 = Information media allegedly influences the perception of the Muslim community towards cash waqf</a:t>
            </a:r>
            <a:r>
              <a:rPr kumimoji="0" lang="id-ID" sz="2400" b="1" i="0" u="none" strike="noStrike" cap="none" normalizeH="0" baseline="0" dirty="0" smtClean="0">
                <a:ln>
                  <a:noFill/>
                </a:ln>
                <a:solidFill>
                  <a:schemeClr val="accent6">
                    <a:lumMod val="50000"/>
                  </a:schemeClr>
                </a:solidFill>
                <a:effectLst/>
                <a:latin typeface="Arial" pitchFamily="34" charset="0"/>
                <a:cs typeface="Arial" pitchFamily="34" charset="0"/>
              </a:rPr>
              <a:t> </a:t>
            </a:r>
          </a:p>
        </p:txBody>
      </p:sp>
    </p:spTree>
    <p:extLst>
      <p:ext uri="{BB962C8B-B14F-4D97-AF65-F5344CB8AC3E}">
        <p14:creationId xmlns:p14="http://schemas.microsoft.com/office/powerpoint/2010/main" val="2635898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077192" cy="735942"/>
          </a:xfrm>
        </p:spPr>
        <p:txBody>
          <a:bodyPr/>
          <a:lstStyle/>
          <a:p>
            <a:r>
              <a:rPr lang="id-ID" dirty="0" smtClean="0"/>
              <a:t>Literature Riview</a:t>
            </a:r>
            <a:endParaRPr lang="id-ID" dirty="0"/>
          </a:p>
        </p:txBody>
      </p:sp>
      <p:sp>
        <p:nvSpPr>
          <p:cNvPr id="3" name="Rectangle 1"/>
          <p:cNvSpPr>
            <a:spLocks noChangeArrowheads="1"/>
          </p:cNvSpPr>
          <p:nvPr/>
        </p:nvSpPr>
        <p:spPr bwMode="auto">
          <a:xfrm>
            <a:off x="441468" y="1323201"/>
            <a:ext cx="8352928"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1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Perception is one of the important psychological aspects for humans in responding to the presence of various aspects and symptoms around them. According to the Indonesian Big Campus, perception is a direct response (acceptance) of something. </a:t>
            </a:r>
          </a:p>
          <a:p>
            <a:pPr marL="0" marR="0" lvl="0" indent="0" algn="l" defTabSz="914400" rtl="0" eaLnBrk="1" fontAlgn="base" latinLnBrk="0" hangingPunct="1">
              <a:lnSpc>
                <a:spcPct val="100000"/>
              </a:lnSpc>
              <a:spcBef>
                <a:spcPct val="0"/>
              </a:spcBef>
              <a:spcAft>
                <a:spcPct val="0"/>
              </a:spcAft>
              <a:buClrTx/>
              <a:buSzTx/>
              <a:buFontTx/>
              <a:buNone/>
              <a:tabLst/>
            </a:pPr>
            <a:endParaRPr lang="id-ID" sz="2100" dirty="0">
              <a:solidFill>
                <a:srgbClr val="222222"/>
              </a:solidFill>
              <a:latin typeface="inherit" charset="0"/>
              <a:ea typeface="Times New Roman" pitchFamily="18"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d-ID" sz="21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Perception is the process by which someone obtains information from the surrounding environment.</a:t>
            </a:r>
          </a:p>
          <a:p>
            <a:pPr marL="0" marR="0" lvl="0" indent="0" algn="l" defTabSz="914400" rtl="0" eaLnBrk="1" fontAlgn="base" latinLnBrk="0" hangingPunct="1">
              <a:lnSpc>
                <a:spcPct val="100000"/>
              </a:lnSpc>
              <a:spcBef>
                <a:spcPct val="0"/>
              </a:spcBef>
              <a:spcAft>
                <a:spcPct val="0"/>
              </a:spcAft>
              <a:buClrTx/>
              <a:buSzTx/>
              <a:buFontTx/>
              <a:buNone/>
              <a:tabLst/>
            </a:pPr>
            <a:endParaRPr lang="id-ID" sz="2100" dirty="0">
              <a:solidFill>
                <a:srgbClr val="222222"/>
              </a:solidFill>
              <a:latin typeface="inherit" charset="0"/>
              <a:ea typeface="Times New Roman" pitchFamily="18"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d-ID" sz="21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What influences people's perception of internal and external factors, among others, is the research conducted (Handayani &amp; Kurnia, 2015) which factors that influence people's perceptions of cash waqf among others are religious knowledge, interests and information media.</a:t>
            </a:r>
            <a:r>
              <a:rPr kumimoji="0" lang="id-ID" sz="800" b="0" i="0" u="none" strike="noStrike" cap="none" normalizeH="0" baseline="0" dirty="0" smtClean="0">
                <a:ln>
                  <a:noFill/>
                </a:ln>
                <a:solidFill>
                  <a:schemeClr val="tx1"/>
                </a:solidFill>
                <a:effectLst/>
                <a:latin typeface="Arial" pitchFamily="34" charset="0"/>
                <a:cs typeface="Arial" pitchFamily="34" charset="0"/>
              </a:rPr>
              <a:t>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33432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183880" cy="763528"/>
          </a:xfrm>
        </p:spPr>
        <p:txBody>
          <a:bodyPr/>
          <a:lstStyle/>
          <a:p>
            <a:r>
              <a:rPr lang="id-ID" dirty="0" smtClean="0"/>
              <a:t>Next Literature Riview</a:t>
            </a:r>
            <a:endParaRPr lang="id-ID" dirty="0"/>
          </a:p>
        </p:txBody>
      </p:sp>
      <p:sp>
        <p:nvSpPr>
          <p:cNvPr id="3" name="Rectangle 1"/>
          <p:cNvSpPr>
            <a:spLocks noChangeArrowheads="1"/>
          </p:cNvSpPr>
          <p:nvPr/>
        </p:nvSpPr>
        <p:spPr bwMode="auto">
          <a:xfrm>
            <a:off x="498263" y="1556792"/>
            <a:ext cx="8352928"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The word "waqf" or "waqf" comes from the Arabic "waqf". The origin of the word "wakafa" The word al-Wakf in Arabic contains several meanings, namely: hold, hold property to be represented. In Shari'a, waqf means holding property and giving benefits in the way of Allah. (Sabiq in Nurhayati and Wasilah, 2015: 328),</a:t>
            </a:r>
          </a:p>
          <a:p>
            <a:pPr marL="0" marR="0" lvl="0" indent="0" algn="l" defTabSz="914400" rtl="0" eaLnBrk="1" fontAlgn="base" latinLnBrk="0" hangingPunct="1">
              <a:lnSpc>
                <a:spcPct val="100000"/>
              </a:lnSpc>
              <a:spcBef>
                <a:spcPct val="0"/>
              </a:spcBef>
              <a:spcAft>
                <a:spcPct val="0"/>
              </a:spcAft>
              <a:buClrTx/>
              <a:buSzTx/>
              <a:buFontTx/>
              <a:buNone/>
              <a:tabLst/>
            </a:pPr>
            <a:endParaRPr lang="id-ID" sz="2400" dirty="0">
              <a:solidFill>
                <a:srgbClr val="222222"/>
              </a:solidFill>
              <a:latin typeface="inherit" charset="0"/>
              <a:ea typeface="Times New Roman" pitchFamily="18" charset="0"/>
              <a:cs typeface="Courier New" pitchFamily="49"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According to Qahaf (2007) in Dahlan (2014) Waqf is one of the Islamic economic institutions which is closely related to Nazir social and economic problems. Waqf is a form of worship carried out by separating personal property to be used as public property</a:t>
            </a:r>
            <a:r>
              <a:rPr kumimoji="0" lang="id-ID" sz="2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1102218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649" y="397501"/>
            <a:ext cx="8183880" cy="670226"/>
          </a:xfrm>
        </p:spPr>
        <p:txBody>
          <a:bodyPr/>
          <a:lstStyle/>
          <a:p>
            <a:r>
              <a:rPr lang="id-ID" b="1" dirty="0"/>
              <a:t>RESEARCH METHODS</a:t>
            </a:r>
            <a:endParaRPr lang="id-ID" dirty="0"/>
          </a:p>
        </p:txBody>
      </p:sp>
      <p:sp>
        <p:nvSpPr>
          <p:cNvPr id="3" name="Rectangle 1"/>
          <p:cNvSpPr>
            <a:spLocks noChangeArrowheads="1"/>
          </p:cNvSpPr>
          <p:nvPr/>
        </p:nvSpPr>
        <p:spPr bwMode="auto">
          <a:xfrm>
            <a:off x="360714" y="1268760"/>
            <a:ext cx="8352928" cy="4847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Operationally this research looks at how large differences in religious knowledge, interests and information media affect the Muslim community towards cash waqf.</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This research was conducted in the community of Tangerang District with the research sample being Muslim communities who were willing to fill out the questionnaire in the online form or Google form</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Data collected in this study consisted of two types, namely primary data and secondary data.</a:t>
            </a:r>
          </a:p>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id-ID" sz="24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This research is a type of quantitative research, using questionnaires as a means of collecting information and processed with statistical data using AMOS Version 21 software</a:t>
            </a:r>
            <a:r>
              <a:rPr kumimoji="0" lang="id-ID" sz="24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193889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2556912" cy="591926"/>
          </a:xfrm>
        </p:spPr>
        <p:txBody>
          <a:bodyPr>
            <a:normAutofit fontScale="90000"/>
          </a:bodyPr>
          <a:lstStyle/>
          <a:p>
            <a:r>
              <a:rPr lang="id-ID" b="1" dirty="0" smtClean="0"/>
              <a:t>FINDING</a:t>
            </a:r>
            <a:endParaRPr lang="id-ID" dirty="0"/>
          </a:p>
        </p:txBody>
      </p:sp>
      <p:sp>
        <p:nvSpPr>
          <p:cNvPr id="3" name="Rectangle 1"/>
          <p:cNvSpPr>
            <a:spLocks noChangeArrowheads="1"/>
          </p:cNvSpPr>
          <p:nvPr/>
        </p:nvSpPr>
        <p:spPr bwMode="auto">
          <a:xfrm>
            <a:off x="456974" y="1435279"/>
            <a:ext cx="8136904" cy="3493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8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The results of the study show that the respondents of the study were balanced between men and women, the majority of respondents were aged between 18-20 years, the majority of respondents' last education was high school, with the majority of private sector employees working, and an average monthly income of Rp. 3,000.001.- - Rp. 4,000,000.-</a:t>
            </a:r>
            <a:r>
              <a:rPr kumimoji="0" lang="id-ID" sz="28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440971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183880" cy="476672"/>
          </a:xfrm>
        </p:spPr>
        <p:txBody>
          <a:bodyPr>
            <a:normAutofit fontScale="90000"/>
          </a:bodyPr>
          <a:lstStyle/>
          <a:p>
            <a:r>
              <a:rPr lang="id-ID" b="1" dirty="0" smtClean="0"/>
              <a:t>Analysis Konstruk</a:t>
            </a:r>
            <a:endParaRPr lang="id-ID" dirty="0"/>
          </a:p>
        </p:txBody>
      </p:sp>
      <p:graphicFrame>
        <p:nvGraphicFramePr>
          <p:cNvPr id="3" name="Table 2"/>
          <p:cNvGraphicFramePr>
            <a:graphicFrameLocks noGrp="1"/>
          </p:cNvGraphicFramePr>
          <p:nvPr>
            <p:extLst>
              <p:ext uri="{D42A27DB-BD31-4B8C-83A1-F6EECF244321}">
                <p14:modId xmlns:p14="http://schemas.microsoft.com/office/powerpoint/2010/main" val="3149445468"/>
              </p:ext>
            </p:extLst>
          </p:nvPr>
        </p:nvGraphicFramePr>
        <p:xfrm>
          <a:off x="395536" y="548680"/>
          <a:ext cx="8208911" cy="1589150"/>
        </p:xfrm>
        <a:graphic>
          <a:graphicData uri="http://schemas.openxmlformats.org/drawingml/2006/table">
            <a:tbl>
              <a:tblPr firstRow="1" firstCol="1" bandRow="1">
                <a:tableStyleId>{5C22544A-7EE6-4342-B048-85BDC9FD1C3A}</a:tableStyleId>
              </a:tblPr>
              <a:tblGrid>
                <a:gridCol w="936104"/>
                <a:gridCol w="399228"/>
                <a:gridCol w="2841331"/>
                <a:gridCol w="990245"/>
                <a:gridCol w="596397"/>
                <a:gridCol w="708926"/>
                <a:gridCol w="596397"/>
                <a:gridCol w="1140283"/>
              </a:tblGrid>
              <a:tr h="327278">
                <a:tc>
                  <a:txBody>
                    <a:bodyPr/>
                    <a:lstStyle/>
                    <a:p>
                      <a:pPr>
                        <a:lnSpc>
                          <a:spcPct val="115000"/>
                        </a:lnSpc>
                      </a:pPr>
                      <a:endParaRPr lang="id-ID" sz="1100" dirty="0">
                        <a:effectLst/>
                        <a:latin typeface="Calibri"/>
                      </a:endParaRPr>
                    </a:p>
                  </a:txBody>
                  <a:tcPr marL="68580" marR="68580" marT="0" marB="0" anchor="ctr"/>
                </a:tc>
                <a:tc>
                  <a:txBody>
                    <a:bodyPr/>
                    <a:lstStyle/>
                    <a:p>
                      <a:pPr>
                        <a:lnSpc>
                          <a:spcPct val="115000"/>
                        </a:lnSpc>
                      </a:pPr>
                      <a:endParaRPr lang="id-ID" sz="1100">
                        <a:effectLst/>
                        <a:latin typeface="Calibri"/>
                      </a:endParaRPr>
                    </a:p>
                  </a:txBody>
                  <a:tcPr marL="68580" marR="68580" marT="0" marB="0" anchor="ctr"/>
                </a:tc>
                <a:tc>
                  <a:txBody>
                    <a:bodyPr/>
                    <a:lstStyle/>
                    <a:p>
                      <a:pPr>
                        <a:lnSpc>
                          <a:spcPct val="115000"/>
                        </a:lnSpc>
                      </a:pPr>
                      <a:endParaRPr lang="id-ID" sz="1100">
                        <a:effectLst/>
                        <a:latin typeface="Calibri"/>
                      </a:endParaRPr>
                    </a:p>
                  </a:txBody>
                  <a:tcPr marL="68580" marR="68580" marT="0" marB="0" anchor="ctr"/>
                </a:tc>
                <a:tc>
                  <a:txBody>
                    <a:bodyPr/>
                    <a:lstStyle/>
                    <a:p>
                      <a:pPr algn="ctr">
                        <a:lnSpc>
                          <a:spcPct val="115000"/>
                        </a:lnSpc>
                        <a:spcAft>
                          <a:spcPts val="0"/>
                        </a:spcAft>
                      </a:pPr>
                      <a:r>
                        <a:rPr lang="id-ID" sz="1200">
                          <a:effectLst/>
                        </a:rPr>
                        <a:t>Estimate</a:t>
                      </a:r>
                      <a:endParaRPr lang="id-ID"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200">
                          <a:effectLst/>
                        </a:rPr>
                        <a:t>S.E.</a:t>
                      </a:r>
                      <a:endParaRPr lang="id-ID" sz="1100">
                        <a:effectLst/>
                        <a:latin typeface="Calibri"/>
                        <a:ea typeface="Calibri"/>
                        <a:cs typeface="Times New Roman"/>
                      </a:endParaRPr>
                    </a:p>
                  </a:txBody>
                  <a:tcPr marL="68580" marR="68580" marT="0" marB="0" anchor="ctr"/>
                </a:tc>
                <a:tc>
                  <a:txBody>
                    <a:bodyPr/>
                    <a:lstStyle/>
                    <a:p>
                      <a:pPr indent="152400" algn="ctr">
                        <a:lnSpc>
                          <a:spcPct val="115000"/>
                        </a:lnSpc>
                        <a:spcAft>
                          <a:spcPts val="0"/>
                        </a:spcAft>
                      </a:pPr>
                      <a:r>
                        <a:rPr lang="id-ID" sz="1200">
                          <a:effectLst/>
                        </a:rPr>
                        <a:t>C.R.</a:t>
                      </a:r>
                      <a:endParaRPr lang="id-ID" sz="1100">
                        <a:effectLst/>
                        <a:latin typeface="Calibri"/>
                        <a:ea typeface="Calibri"/>
                        <a:cs typeface="Times New Roman"/>
                      </a:endParaRPr>
                    </a:p>
                  </a:txBody>
                  <a:tcPr marL="68580" marR="68580" marT="0" marB="0" anchor="ctr"/>
                </a:tc>
                <a:tc>
                  <a:txBody>
                    <a:bodyPr/>
                    <a:lstStyle/>
                    <a:p>
                      <a:pPr indent="152400" algn="ctr">
                        <a:lnSpc>
                          <a:spcPct val="115000"/>
                        </a:lnSpc>
                        <a:spcAft>
                          <a:spcPts val="0"/>
                        </a:spcAft>
                      </a:pPr>
                      <a:r>
                        <a:rPr lang="id-ID" sz="1200">
                          <a:effectLst/>
                        </a:rPr>
                        <a:t>P</a:t>
                      </a:r>
                      <a:endParaRPr lang="id-ID"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200">
                          <a:effectLst/>
                        </a:rPr>
                        <a:t>Hasil</a:t>
                      </a:r>
                      <a:endParaRPr lang="id-ID" sz="1100">
                        <a:effectLst/>
                        <a:latin typeface="Calibri"/>
                        <a:ea typeface="Calibri"/>
                        <a:cs typeface="Times New Roman"/>
                      </a:endParaRPr>
                    </a:p>
                  </a:txBody>
                  <a:tcPr marL="68580" marR="68580" marT="0" marB="0" anchor="ctr"/>
                </a:tc>
              </a:tr>
              <a:tr h="255270">
                <a:tc>
                  <a:txBody>
                    <a:bodyPr/>
                    <a:lstStyle/>
                    <a:p>
                      <a:pPr algn="just">
                        <a:lnSpc>
                          <a:spcPct val="115000"/>
                        </a:lnSpc>
                        <a:spcAft>
                          <a:spcPts val="0"/>
                        </a:spcAft>
                      </a:pPr>
                      <a:r>
                        <a:rPr lang="id-ID" sz="1200">
                          <a:effectLst/>
                        </a:rPr>
                        <a:t>Persepsi</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&lt;---</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dirty="0" smtClean="0">
                          <a:effectLst/>
                          <a:latin typeface="+mn-lt"/>
                          <a:ea typeface="+mn-ea"/>
                          <a:cs typeface="+mn-cs"/>
                        </a:rPr>
                        <a:t>INTEREST</a:t>
                      </a:r>
                      <a:endParaRPr lang="id-ID" sz="1100" dirty="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.177</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.059</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3.007</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.003</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Signifikan</a:t>
                      </a:r>
                      <a:endParaRPr lang="id-ID" sz="1100">
                        <a:effectLst/>
                        <a:latin typeface="Calibri"/>
                        <a:ea typeface="Calibri"/>
                        <a:cs typeface="Times New Roman"/>
                      </a:endParaRPr>
                    </a:p>
                  </a:txBody>
                  <a:tcPr marL="68580" marR="68580" marT="0" marB="0" anchor="ctr"/>
                </a:tc>
              </a:tr>
              <a:tr h="255270">
                <a:tc>
                  <a:txBody>
                    <a:bodyPr/>
                    <a:lstStyle/>
                    <a:p>
                      <a:pPr algn="just">
                        <a:lnSpc>
                          <a:spcPct val="115000"/>
                        </a:lnSpc>
                        <a:spcAft>
                          <a:spcPts val="0"/>
                        </a:spcAft>
                      </a:pPr>
                      <a:r>
                        <a:rPr lang="id-ID" sz="1200">
                          <a:effectLst/>
                        </a:rPr>
                        <a:t>Persepsi</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&lt;---</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dirty="0" smtClean="0">
                          <a:effectLst/>
                        </a:rPr>
                        <a:t>RELIGIOUS_KNOWLADGE</a:t>
                      </a:r>
                      <a:endParaRPr lang="id-ID" sz="1100" dirty="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.668</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.146</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4.593</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Signifikan</a:t>
                      </a:r>
                      <a:endParaRPr lang="id-ID" sz="1100">
                        <a:effectLst/>
                        <a:latin typeface="Calibri"/>
                        <a:ea typeface="Calibri"/>
                        <a:cs typeface="Times New Roman"/>
                      </a:endParaRPr>
                    </a:p>
                  </a:txBody>
                  <a:tcPr marL="68580" marR="68580" marT="0" marB="0"/>
                </a:tc>
              </a:tr>
              <a:tr h="255270">
                <a:tc>
                  <a:txBody>
                    <a:bodyPr/>
                    <a:lstStyle/>
                    <a:p>
                      <a:pPr algn="just">
                        <a:lnSpc>
                          <a:spcPct val="115000"/>
                        </a:lnSpc>
                        <a:spcAft>
                          <a:spcPts val="0"/>
                        </a:spcAft>
                      </a:pPr>
                      <a:r>
                        <a:rPr lang="id-ID" sz="1200">
                          <a:effectLst/>
                        </a:rPr>
                        <a:t>Persepsi</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&lt;---</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dirty="0" smtClean="0">
                          <a:effectLst/>
                        </a:rPr>
                        <a:t>INFORMATION_MEDIA</a:t>
                      </a:r>
                      <a:endParaRPr lang="id-ID" sz="1100" dirty="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.269</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.115</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2.329</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a:effectLst/>
                        </a:rPr>
                        <a:t>.020</a:t>
                      </a:r>
                      <a:endParaRPr lang="id-ID" sz="110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id-ID" sz="1200" dirty="0">
                          <a:effectLst/>
                        </a:rPr>
                        <a:t>Signifikan</a:t>
                      </a:r>
                      <a:endParaRPr lang="id-ID" sz="1100" dirty="0">
                        <a:effectLst/>
                        <a:latin typeface="Calibri"/>
                        <a:ea typeface="Calibri"/>
                        <a:cs typeface="Times New Roman"/>
                      </a:endParaRPr>
                    </a:p>
                  </a:txBody>
                  <a:tcPr marL="68580" marR="68580" marT="0" marB="0"/>
                </a:tc>
              </a:tr>
            </a:tbl>
          </a:graphicData>
        </a:graphic>
      </p:graphicFrame>
      <p:sp>
        <p:nvSpPr>
          <p:cNvPr id="4" name="Rectangle 1"/>
          <p:cNvSpPr>
            <a:spLocks noChangeArrowheads="1"/>
          </p:cNvSpPr>
          <p:nvPr/>
        </p:nvSpPr>
        <p:spPr bwMode="auto">
          <a:xfrm>
            <a:off x="323528" y="2132856"/>
            <a:ext cx="8208912" cy="4355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Based on the outputs of Amos Version 21, the results of the study can be interpreted, and the answer to this hypothesis is as follows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H-1 = the independent variable of religious knowledge significantly influences the perception of the Muslim community towards cash waqf, if religious knowledge increases by 1 unit then the perception of the Muslim community increases by 0.66%.</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H-2 = the independent variable Interests significantly influences the perception of the Muslim community towards cash waqf, if Interest increases by 1 unit then the perception of the Muslim community increases by 0.17%.</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pPr>
            <a:r>
              <a:rPr kumimoji="0" lang="id-ID" sz="2000" b="0" i="0" u="none" strike="noStrike" cap="none" normalizeH="0" baseline="0" dirty="0" smtClean="0">
                <a:ln>
                  <a:noFill/>
                </a:ln>
                <a:solidFill>
                  <a:srgbClr val="222222"/>
                </a:solidFill>
                <a:effectLst/>
                <a:latin typeface="inherit" charset="0"/>
                <a:ea typeface="Times New Roman" pitchFamily="18" charset="0"/>
                <a:cs typeface="Courier New" pitchFamily="49" charset="0"/>
              </a:rPr>
              <a:t>H-3 = independent variable Information media significantly influences the perception of the Muslim community towards cash waqf, if the information media experiences an increase of 1 unit then the perception of the Muslim community increases by 0.27%</a:t>
            </a:r>
            <a:r>
              <a:rPr kumimoji="0" lang="id-ID" sz="2000" b="0" i="0" u="none" strike="noStrike" cap="none" normalizeH="0" baseline="0" dirty="0" smtClean="0">
                <a:ln>
                  <a:noFill/>
                </a:ln>
                <a:solidFill>
                  <a:schemeClr val="tx1"/>
                </a:solidFill>
                <a:effectLst/>
                <a:latin typeface="Arial" pitchFamily="34" charset="0"/>
                <a:cs typeface="Arial" pitchFamily="34" charset="0"/>
              </a:rPr>
              <a:t> </a:t>
            </a:r>
          </a:p>
        </p:txBody>
      </p:sp>
    </p:spTree>
    <p:extLst>
      <p:ext uri="{BB962C8B-B14F-4D97-AF65-F5344CB8AC3E}">
        <p14:creationId xmlns:p14="http://schemas.microsoft.com/office/powerpoint/2010/main" val="234201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171</TotalTime>
  <Words>767</Words>
  <Application>Microsoft Office PowerPoint</Application>
  <PresentationFormat>On-screen Show (4:3)</PresentationFormat>
  <Paragraphs>74</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ANALYSIS PERCEPTION OF MUSLIM COMMUNITY ON CASH WAQF  (Case Study In Tangerang District Community) </vt:lpstr>
      <vt:lpstr>INTRODUCTION</vt:lpstr>
      <vt:lpstr>Hypotesis</vt:lpstr>
      <vt:lpstr>Literature Riview</vt:lpstr>
      <vt:lpstr>Next Literature Riview</vt:lpstr>
      <vt:lpstr>RESEARCH METHODS</vt:lpstr>
      <vt:lpstr>FINDING</vt:lpstr>
      <vt:lpstr>Analysis Konstruk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PERCEPTION OF MUSLIM COMMUNITY ON CASH WAQF  (Case Study In Tangerang District Community)</dc:title>
  <dc:creator>Lenovo</dc:creator>
  <cp:lastModifiedBy>Lenovo</cp:lastModifiedBy>
  <cp:revision>13</cp:revision>
  <dcterms:created xsi:type="dcterms:W3CDTF">2020-02-17T22:50:06Z</dcterms:created>
  <dcterms:modified xsi:type="dcterms:W3CDTF">2020-02-18T13:21:04Z</dcterms:modified>
</cp:coreProperties>
</file>