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71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2" r:id="rId17"/>
    <p:sldId id="270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Untitled Section" id="{089C68B5-11C7-40FE-B419-16366A987AD3}">
          <p14:sldIdLst>
            <p14:sldId id="256"/>
            <p14:sldId id="257"/>
            <p14:sldId id="258"/>
            <p14:sldId id="259"/>
            <p14:sldId id="260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41" d="100"/>
          <a:sy n="41" d="100"/>
        </p:scale>
        <p:origin x="-96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18/02/2020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315FDDE-B86C-4EDE-9725-3D19433D75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9779" y="662608"/>
            <a:ext cx="8547789" cy="1987825"/>
          </a:xfrm>
        </p:spPr>
        <p:txBody>
          <a:bodyPr/>
          <a:lstStyle/>
          <a:p>
            <a:pPr algn="ctr"/>
            <a:r>
              <a:rPr lang="en-US" b="1" dirty="0" err="1">
                <a:latin typeface="Baskerville Old Face" panose="02020602080505020303" pitchFamily="18" charset="0"/>
              </a:rPr>
              <a:t>Presentasi</a:t>
            </a:r>
            <a:r>
              <a:rPr lang="en-US" b="1" dirty="0"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latin typeface="Baskerville Old Face" panose="02020602080505020303" pitchFamily="18" charset="0"/>
              </a:rPr>
              <a:t>Jurnal</a:t>
            </a:r>
            <a:r>
              <a:rPr lang="en-US" b="1" dirty="0">
                <a:latin typeface="Baskerville Old Face" panose="02020602080505020303" pitchFamily="18" charset="0"/>
              </a:rPr>
              <a:t> International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xmlns="" id="{334FB717-3E98-483E-B240-73805C1A26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64734" y="4605128"/>
            <a:ext cx="7000762" cy="1177233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latin typeface="Baskerville Old Face" panose="02020602080505020303" pitchFamily="18" charset="0"/>
              </a:rPr>
              <a:t>Oleh </a:t>
            </a:r>
          </a:p>
          <a:p>
            <a:pPr algn="ctr"/>
            <a:r>
              <a:rPr lang="en-US" sz="2000" b="1" dirty="0">
                <a:latin typeface="Baskerville Old Face" panose="02020602080505020303" pitchFamily="18" charset="0"/>
              </a:rPr>
              <a:t>Ahmad </a:t>
            </a:r>
            <a:r>
              <a:rPr lang="en-US" sz="2000" b="1" dirty="0" err="1">
                <a:latin typeface="Baskerville Old Face" panose="02020602080505020303" pitchFamily="18" charset="0"/>
              </a:rPr>
              <a:t>Samsudin</a:t>
            </a:r>
            <a:r>
              <a:rPr lang="en-US" sz="2000" b="1" dirty="0">
                <a:latin typeface="Baskerville Old Face" panose="02020602080505020303" pitchFamily="18" charset="0"/>
              </a:rPr>
              <a:t> Nur</a:t>
            </a:r>
          </a:p>
          <a:p>
            <a:pPr algn="ctr"/>
            <a:r>
              <a:rPr lang="en-US" sz="2000" b="1" dirty="0">
                <a:latin typeface="Baskerville Old Face" panose="02020602080505020303" pitchFamily="18" charset="0"/>
              </a:rPr>
              <a:t>NIM: 2016.02.4957</a:t>
            </a:r>
          </a:p>
        </p:txBody>
      </p:sp>
    </p:spTree>
    <p:extLst>
      <p:ext uri="{BB962C8B-B14F-4D97-AF65-F5344CB8AC3E}">
        <p14:creationId xmlns:p14="http://schemas.microsoft.com/office/powerpoint/2010/main" xmlns="" val="29527550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463054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Baskerville Old Face" pitchFamily="18" charset="0"/>
              </a:rPr>
              <a:t>Uji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i="1" dirty="0" err="1" smtClean="0">
                <a:latin typeface="Baskerville Old Face" pitchFamily="18" charset="0"/>
              </a:rPr>
              <a:t>Commulaties</a:t>
            </a:r>
            <a:endParaRPr lang="en-US" sz="3600" dirty="0">
              <a:latin typeface="Baskerville Old Face" pitchFamily="18" charset="0"/>
            </a:endParaRPr>
          </a:p>
        </p:txBody>
      </p:sp>
      <p:graphicFrame>
        <p:nvGraphicFramePr>
          <p:cNvPr id="3" name="Content Placeholder 8">
            <a:extLst>
              <a:ext uri="{FF2B5EF4-FFF2-40B4-BE49-F238E27FC236}">
                <a16:creationId xmlns:a16="http://schemas.microsoft.com/office/drawing/2014/main" xmlns="" id="{9868762A-63E7-4953-9774-1D4AB3B962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04088410"/>
              </p:ext>
            </p:extLst>
          </p:nvPr>
        </p:nvGraphicFramePr>
        <p:xfrm>
          <a:off x="6051135" y="291549"/>
          <a:ext cx="5132679" cy="646559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92750">
                  <a:extLst>
                    <a:ext uri="{9D8B030D-6E8A-4147-A177-3AD203B41FA5}">
                      <a16:colId xmlns:a16="http://schemas.microsoft.com/office/drawing/2014/main" xmlns="" val="3000390388"/>
                    </a:ext>
                  </a:extLst>
                </a:gridCol>
                <a:gridCol w="868230">
                  <a:extLst>
                    <a:ext uri="{9D8B030D-6E8A-4147-A177-3AD203B41FA5}">
                      <a16:colId xmlns:a16="http://schemas.microsoft.com/office/drawing/2014/main" xmlns="" val="4158865533"/>
                    </a:ext>
                  </a:extLst>
                </a:gridCol>
                <a:gridCol w="1139552">
                  <a:extLst>
                    <a:ext uri="{9D8B030D-6E8A-4147-A177-3AD203B41FA5}">
                      <a16:colId xmlns:a16="http://schemas.microsoft.com/office/drawing/2014/main" xmlns="" val="73690915"/>
                    </a:ext>
                  </a:extLst>
                </a:gridCol>
                <a:gridCol w="32147">
                  <a:extLst>
                    <a:ext uri="{9D8B030D-6E8A-4147-A177-3AD203B41FA5}">
                      <a16:colId xmlns:a16="http://schemas.microsoft.com/office/drawing/2014/main" xmlns="" val="697309171"/>
                    </a:ext>
                  </a:extLst>
                </a:gridCol>
              </a:tblGrid>
              <a:tr h="781190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Communalities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4686422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Initial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Extraction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18539972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Variasi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produk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53163323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Kualitas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produk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50789428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Ketersediaan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produk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.569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964895740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Merek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produk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88759012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Ruang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</a:t>
                      </a:r>
                      <a:r>
                        <a:rPr lang="en-US" sz="1400" dirty="0">
                          <a:effectLst/>
                        </a:rPr>
                        <a:t> AC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12744318"/>
                  </a:ext>
                </a:extLst>
              </a:tr>
              <a:tr h="39271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Ruangan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yan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bersih</a:t>
                      </a:r>
                      <a:r>
                        <a:rPr lang="en-US" sz="1400" dirty="0">
                          <a:effectLst/>
                        </a:rPr>
                        <a:t> dan </a:t>
                      </a:r>
                      <a:r>
                        <a:rPr lang="en-US" sz="1400" dirty="0" err="1">
                          <a:effectLst/>
                        </a:rPr>
                        <a:t>harum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.678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99063838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Display yang </a:t>
                      </a:r>
                      <a:r>
                        <a:rPr lang="en-US" sz="1400" dirty="0" err="1">
                          <a:effectLst/>
                        </a:rPr>
                        <a:t>menarik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05322741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Tempat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parkir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luas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98985144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Lokasi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dekat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1.000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.732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392401983"/>
                  </a:ext>
                </a:extLst>
              </a:tr>
              <a:tr h="39271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Lokasi yang mudah diakses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.803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586997741"/>
                  </a:ext>
                </a:extLst>
              </a:tr>
              <a:tr h="39271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Pegawai yang ramah dan sopan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40830775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Pelayanan yang cepat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45270582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Konsep Syariah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789521743"/>
                  </a:ext>
                </a:extLst>
              </a:tr>
              <a:tr h="392717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Merupakan anggota (member)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121106311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Diskon produk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13779435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Hadia pembelian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.585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249872456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Promosi yang menarik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.669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694315537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Harga yang kompetitif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94584158"/>
                  </a:ext>
                </a:extLst>
              </a:tr>
              <a:tr h="241973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Refrensi dari orang lain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18921477"/>
                  </a:ext>
                </a:extLst>
              </a:tr>
              <a:tr h="241973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Extraction Method: Principal Component Analysis.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42911544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xmlns="" id="{E78FF7B8-1D8E-4662-B426-6D6C099FBC8F}"/>
              </a:ext>
            </a:extLst>
          </p:cNvPr>
          <p:cNvSpPr/>
          <p:nvPr/>
        </p:nvSpPr>
        <p:spPr>
          <a:xfrm>
            <a:off x="2658681" y="5579909"/>
            <a:ext cx="3206056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nilai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extraction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dari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setiap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variabel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yang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sedang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dianalisa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oleh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peneliti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menunjukan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ea typeface="Calibri" panose="020F0502020204030204" pitchFamily="34" charset="0"/>
              </a:rPr>
              <a:t>nilai</a:t>
            </a:r>
            <a:r>
              <a:rPr lang="en-US" dirty="0">
                <a:latin typeface="Times New Roman" panose="02020603050405020304" pitchFamily="18" charset="0"/>
                <a:ea typeface="Calibri" panose="020F0502020204030204" pitchFamily="34" charset="0"/>
              </a:rPr>
              <a:t> &gt; 0.5.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60373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Baskerville Old Face" pitchFamily="18" charset="0"/>
              </a:rPr>
              <a:t>Uji</a:t>
            </a:r>
            <a:r>
              <a:rPr lang="en-US" sz="3600" dirty="0" smtClean="0">
                <a:latin typeface="Baskerville Old Face" pitchFamily="18" charset="0"/>
              </a:rPr>
              <a:t> Total </a:t>
            </a:r>
            <a:r>
              <a:rPr lang="en-US" sz="3600" i="1" dirty="0" smtClean="0">
                <a:latin typeface="Baskerville Old Face" pitchFamily="18" charset="0"/>
              </a:rPr>
              <a:t>Variance Explained</a:t>
            </a:r>
            <a:endParaRPr lang="en-US" sz="3600" dirty="0">
              <a:latin typeface="Baskerville Old Face" pitchFamily="18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A66D34B2-FCA0-4FFB-8E2A-071DAAFF9C5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602382607"/>
              </p:ext>
            </p:extLst>
          </p:nvPr>
        </p:nvGraphicFramePr>
        <p:xfrm>
          <a:off x="4608690" y="584840"/>
          <a:ext cx="5844211" cy="625277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9510">
                  <a:extLst>
                    <a:ext uri="{9D8B030D-6E8A-4147-A177-3AD203B41FA5}">
                      <a16:colId xmlns:a16="http://schemas.microsoft.com/office/drawing/2014/main" xmlns="" val="1232890042"/>
                    </a:ext>
                  </a:extLst>
                </a:gridCol>
                <a:gridCol w="833496">
                  <a:extLst>
                    <a:ext uri="{9D8B030D-6E8A-4147-A177-3AD203B41FA5}">
                      <a16:colId xmlns:a16="http://schemas.microsoft.com/office/drawing/2014/main" xmlns="" val="2751780839"/>
                    </a:ext>
                  </a:extLst>
                </a:gridCol>
                <a:gridCol w="837242">
                  <a:extLst>
                    <a:ext uri="{9D8B030D-6E8A-4147-A177-3AD203B41FA5}">
                      <a16:colId xmlns:a16="http://schemas.microsoft.com/office/drawing/2014/main" xmlns="" val="3868687284"/>
                    </a:ext>
                  </a:extLst>
                </a:gridCol>
                <a:gridCol w="837242">
                  <a:extLst>
                    <a:ext uri="{9D8B030D-6E8A-4147-A177-3AD203B41FA5}">
                      <a16:colId xmlns:a16="http://schemas.microsoft.com/office/drawing/2014/main" xmlns="" val="380953679"/>
                    </a:ext>
                  </a:extLst>
                </a:gridCol>
                <a:gridCol w="864227">
                  <a:extLst>
                    <a:ext uri="{9D8B030D-6E8A-4147-A177-3AD203B41FA5}">
                      <a16:colId xmlns:a16="http://schemas.microsoft.com/office/drawing/2014/main" xmlns="" val="2457672216"/>
                    </a:ext>
                  </a:extLst>
                </a:gridCol>
                <a:gridCol w="864227">
                  <a:extLst>
                    <a:ext uri="{9D8B030D-6E8A-4147-A177-3AD203B41FA5}">
                      <a16:colId xmlns:a16="http://schemas.microsoft.com/office/drawing/2014/main" xmlns="" val="599245326"/>
                    </a:ext>
                  </a:extLst>
                </a:gridCol>
                <a:gridCol w="798267">
                  <a:extLst>
                    <a:ext uri="{9D8B030D-6E8A-4147-A177-3AD203B41FA5}">
                      <a16:colId xmlns:a16="http://schemas.microsoft.com/office/drawing/2014/main" xmlns="" val="3807140331"/>
                    </a:ext>
                  </a:extLst>
                </a:gridCol>
              </a:tblGrid>
              <a:tr h="435591">
                <a:tc gridSpan="7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Total Variance Explained</a:t>
                      </a: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91315126"/>
                  </a:ext>
                </a:extLst>
              </a:tr>
              <a:tr h="435591">
                <a:tc row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Component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Initial Eigenvalues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Rotation Sums of Squared Loadings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82382833"/>
                  </a:ext>
                </a:extLst>
              </a:tr>
              <a:tr h="653386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of Variance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Cumulative %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Total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% of Variance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Cumulative %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1415889385"/>
                  </a:ext>
                </a:extLst>
              </a:tr>
              <a:tr h="21779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8.716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45.876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45.876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6.384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33.600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33.600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916296512"/>
                  </a:ext>
                </a:extLst>
              </a:tr>
              <a:tr h="21779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2.260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11.896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57.772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4.545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23.919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57.519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523701415"/>
                  </a:ext>
                </a:extLst>
              </a:tr>
              <a:tr h="217795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1.379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7.260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65.032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7.514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65.032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04515422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.894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4.706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69.738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29678433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3.770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73.509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63613377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3.511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77.020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423584882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3.138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80.158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46114329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2.737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82.894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34432648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.488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2.571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85.465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348060021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2.351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87.817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707183273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2.055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89.872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755599339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1.754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91.625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852913763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1.714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93.340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91564698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.286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1.507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94.847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45664230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.274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1.445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96.291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088044326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.223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1.176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97.467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32953687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.942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98.409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603308868"/>
                  </a:ext>
                </a:extLst>
              </a:tr>
              <a:tr h="233586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.172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.907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99.316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90708400"/>
                  </a:ext>
                </a:extLst>
              </a:tr>
              <a:tr h="435591"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100.000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576330820"/>
                  </a:ext>
                </a:extLst>
              </a:tr>
              <a:tr h="135442">
                <a:tc gridSpan="7">
                  <a:txBody>
                    <a:bodyPr/>
                    <a:lstStyle/>
                    <a:p>
                      <a:pPr marL="36830" marR="3683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</a:rPr>
                        <a:t>Extraction Method: Principal Component Analysis.</a:t>
                      </a:r>
                      <a:endParaRPr lang="en-US" sz="7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372537410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463054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Baskerville Old Face" pitchFamily="18" charset="0"/>
              </a:rPr>
              <a:t>Uji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i="1" dirty="0" err="1" smtClean="0">
                <a:latin typeface="Baskerville Old Face" pitchFamily="18" charset="0"/>
              </a:rPr>
              <a:t>Scree</a:t>
            </a:r>
            <a:r>
              <a:rPr lang="en-US" sz="3600" i="1" dirty="0" smtClean="0">
                <a:latin typeface="Baskerville Old Face" pitchFamily="18" charset="0"/>
              </a:rPr>
              <a:t> Plot</a:t>
            </a:r>
            <a:endParaRPr lang="en-US" sz="3600" dirty="0">
              <a:latin typeface="Baskerville Old Face" pitchFamily="18" charset="0"/>
            </a:endParaRPr>
          </a:p>
        </p:txBody>
      </p:sp>
      <p:pic>
        <p:nvPicPr>
          <p:cNvPr id="3" name="Content Placeholder 3">
            <a:extLst>
              <a:ext uri="{FF2B5EF4-FFF2-40B4-BE49-F238E27FC236}">
                <a16:creationId xmlns:a16="http://schemas.microsoft.com/office/drawing/2014/main" xmlns="" id="{1EAFA38A-1448-4783-A225-99AE68F24320}"/>
              </a:ext>
            </a:extLst>
          </p:cNvPr>
          <p:cNvPicPr>
            <a:picLocks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508460" y="1768330"/>
            <a:ext cx="6015961" cy="354171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7757" y="-60373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Baskerville Old Face" pitchFamily="18" charset="0"/>
              </a:rPr>
              <a:t>Uji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i="1" dirty="0" smtClean="0">
                <a:latin typeface="Baskerville Old Face" pitchFamily="18" charset="0"/>
              </a:rPr>
              <a:t>Component Matrix</a:t>
            </a:r>
            <a:endParaRPr lang="en-US" sz="3600" dirty="0">
              <a:latin typeface="Baskerville Old Face" pitchFamily="18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4491317E-F290-4A1B-B934-F26C3523A2B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181627462"/>
              </p:ext>
            </p:extLst>
          </p:nvPr>
        </p:nvGraphicFramePr>
        <p:xfrm>
          <a:off x="4403793" y="557510"/>
          <a:ext cx="5035825" cy="622885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23409">
                  <a:extLst>
                    <a:ext uri="{9D8B030D-6E8A-4147-A177-3AD203B41FA5}">
                      <a16:colId xmlns:a16="http://schemas.microsoft.com/office/drawing/2014/main" xmlns="" val="474297046"/>
                    </a:ext>
                  </a:extLst>
                </a:gridCol>
                <a:gridCol w="936172">
                  <a:extLst>
                    <a:ext uri="{9D8B030D-6E8A-4147-A177-3AD203B41FA5}">
                      <a16:colId xmlns:a16="http://schemas.microsoft.com/office/drawing/2014/main" xmlns="" val="2069374773"/>
                    </a:ext>
                  </a:extLst>
                </a:gridCol>
                <a:gridCol w="938122">
                  <a:extLst>
                    <a:ext uri="{9D8B030D-6E8A-4147-A177-3AD203B41FA5}">
                      <a16:colId xmlns:a16="http://schemas.microsoft.com/office/drawing/2014/main" xmlns="" val="598383568"/>
                    </a:ext>
                  </a:extLst>
                </a:gridCol>
                <a:gridCol w="938122">
                  <a:extLst>
                    <a:ext uri="{9D8B030D-6E8A-4147-A177-3AD203B41FA5}">
                      <a16:colId xmlns:a16="http://schemas.microsoft.com/office/drawing/2014/main" xmlns="" val="2503096766"/>
                    </a:ext>
                  </a:extLst>
                </a:gridCol>
              </a:tblGrid>
              <a:tr h="421025">
                <a:tc gridSpan="4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Component </a:t>
                      </a:r>
                      <a:r>
                        <a:rPr lang="en-US" sz="1400" dirty="0" err="1">
                          <a:effectLst/>
                        </a:rPr>
                        <a:t>Matrix</a:t>
                      </a:r>
                      <a:r>
                        <a:rPr lang="en-US" sz="1400" baseline="30000" dirty="0" err="1">
                          <a:effectLst/>
                        </a:rPr>
                        <a:t>a</a:t>
                      </a:r>
                      <a:endParaRPr lang="en-US" sz="1400" dirty="0">
                        <a:effectLst/>
                      </a:endParaRPr>
                    </a:p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7777219"/>
                  </a:ext>
                </a:extLst>
              </a:tr>
              <a:tr h="135682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Component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29199535"/>
                  </a:ext>
                </a:extLst>
              </a:tr>
              <a:tr h="13568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extLst>
                  <a:ext uri="{0D108BD9-81ED-4DB2-BD59-A6C34878D82A}">
                    <a16:rowId xmlns:a16="http://schemas.microsoft.com/office/drawing/2014/main" xmlns="" val="2172960276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Variasi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produk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.703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-.365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.192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79558272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Kualitas produk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.731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-.319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-.066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758545580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Ketersediaan produk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-.143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-.226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836322364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Merek produk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-.330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.089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39364198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Ruang ber AC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.766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-.219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.132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60023920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Ruangan yan bersih dan harum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.690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-.296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-.339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55251600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Display yang menarik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.682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-.225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-.285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88727018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Tempat parkir yang luas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.781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-.309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.068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266380420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Lokasi yang dekat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.797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-.293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.104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549863274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Lokasi yang mudah diakses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.858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-.225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140031319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Pegawai yang ramah dan sopan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.620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.479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.314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973801369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Pelayanan yang cepat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.049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4033318810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Konsep Syariah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.569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-.481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1587891678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Merupakan anggota (member)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.262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-.111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.717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866181066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Diskon produk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.624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.117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881939949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Hadia pembelian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.652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.329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-.229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069670515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Promosi yang menarik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-.258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426750576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Harga yang kompetitif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.426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.213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24257270"/>
                  </a:ext>
                </a:extLst>
              </a:tr>
              <a:tr h="135682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Refrensi dari orang lain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.669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.346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.095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3606367678"/>
                  </a:ext>
                </a:extLst>
              </a:tr>
              <a:tr h="135682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Extraction Method: Principal Component Analysis.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19838338"/>
                  </a:ext>
                </a:extLst>
              </a:tr>
              <a:tr h="135682">
                <a:tc gridSpan="4"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a. 3 components extracted.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1377097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580284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sz="3600" dirty="0" err="1" smtClean="0">
                <a:latin typeface="Baskerville Old Face" pitchFamily="18" charset="0"/>
              </a:rPr>
              <a:t>Uji</a:t>
            </a:r>
            <a:r>
              <a:rPr lang="en-US" sz="3600" dirty="0" smtClean="0">
                <a:latin typeface="Baskerville Old Face" pitchFamily="18" charset="0"/>
              </a:rPr>
              <a:t> </a:t>
            </a:r>
            <a:r>
              <a:rPr lang="en-US" sz="3600" i="1" dirty="0" smtClean="0">
                <a:latin typeface="Baskerville Old Face" pitchFamily="18" charset="0"/>
              </a:rPr>
              <a:t>Rotated </a:t>
            </a:r>
            <a:r>
              <a:rPr lang="en-US" sz="3600" i="1" dirty="0" err="1" smtClean="0">
                <a:latin typeface="Baskerville Old Face" pitchFamily="18" charset="0"/>
              </a:rPr>
              <a:t>Componet</a:t>
            </a:r>
            <a:r>
              <a:rPr lang="en-US" sz="3600" i="1" dirty="0" smtClean="0">
                <a:latin typeface="Baskerville Old Face" pitchFamily="18" charset="0"/>
              </a:rPr>
              <a:t> Matrix</a:t>
            </a:r>
            <a:endParaRPr lang="en-US" sz="3600" dirty="0">
              <a:latin typeface="Baskerville Old Face" pitchFamily="18" charset="0"/>
            </a:endParaRPr>
          </a:p>
        </p:txBody>
      </p:sp>
      <p:graphicFrame>
        <p:nvGraphicFramePr>
          <p:cNvPr id="3" name="Content Placeholder 3">
            <a:extLst>
              <a:ext uri="{FF2B5EF4-FFF2-40B4-BE49-F238E27FC236}">
                <a16:creationId xmlns:a16="http://schemas.microsoft.com/office/drawing/2014/main" xmlns="" id="{2CF29484-A633-4FF1-913F-6FD661DD553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304906348"/>
              </p:ext>
            </p:extLst>
          </p:nvPr>
        </p:nvGraphicFramePr>
        <p:xfrm>
          <a:off x="3763611" y="609606"/>
          <a:ext cx="5591400" cy="6201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268532">
                  <a:extLst>
                    <a:ext uri="{9D8B030D-6E8A-4147-A177-3AD203B41FA5}">
                      <a16:colId xmlns:a16="http://schemas.microsoft.com/office/drawing/2014/main" xmlns="" val="381553294"/>
                    </a:ext>
                  </a:extLst>
                </a:gridCol>
                <a:gridCol w="759693">
                  <a:extLst>
                    <a:ext uri="{9D8B030D-6E8A-4147-A177-3AD203B41FA5}">
                      <a16:colId xmlns:a16="http://schemas.microsoft.com/office/drawing/2014/main" xmlns="" val="119888500"/>
                    </a:ext>
                  </a:extLst>
                </a:gridCol>
                <a:gridCol w="761175">
                  <a:extLst>
                    <a:ext uri="{9D8B030D-6E8A-4147-A177-3AD203B41FA5}">
                      <a16:colId xmlns:a16="http://schemas.microsoft.com/office/drawing/2014/main" xmlns="" val="575680538"/>
                    </a:ext>
                  </a:extLst>
                </a:gridCol>
                <a:gridCol w="772968">
                  <a:extLst>
                    <a:ext uri="{9D8B030D-6E8A-4147-A177-3AD203B41FA5}">
                      <a16:colId xmlns:a16="http://schemas.microsoft.com/office/drawing/2014/main" xmlns="" val="4183010635"/>
                    </a:ext>
                  </a:extLst>
                </a:gridCol>
                <a:gridCol w="29032">
                  <a:extLst>
                    <a:ext uri="{9D8B030D-6E8A-4147-A177-3AD203B41FA5}">
                      <a16:colId xmlns:a16="http://schemas.microsoft.com/office/drawing/2014/main" xmlns="" val="2118037116"/>
                    </a:ext>
                  </a:extLst>
                </a:gridCol>
              </a:tblGrid>
              <a:tr h="313143">
                <a:tc gridSpan="5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Rotated Component </a:t>
                      </a:r>
                      <a:r>
                        <a:rPr lang="en-US" sz="1400" dirty="0" err="1">
                          <a:effectLst/>
                        </a:rPr>
                        <a:t>Matrix</a:t>
                      </a:r>
                      <a:r>
                        <a:rPr lang="en-US" sz="1400" baseline="30000" dirty="0" err="1">
                          <a:effectLst/>
                        </a:rPr>
                        <a:t>a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70567946"/>
                  </a:ext>
                </a:extLst>
              </a:tr>
              <a:tr h="256814">
                <a:tc rowSpan="2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Component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4254571797"/>
                  </a:ext>
                </a:extLst>
              </a:tr>
              <a:tr h="256814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38100" marR="3810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045994870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Variasi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produk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.777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.159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-.189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780528537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Kualitas produk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.777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.074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20048908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Ketersediaan produk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.276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292640951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Merek produk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.747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.164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-.084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67979025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Ruang ber AC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.741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-.107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152280238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Ruangan yan bersih dan harum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.737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.344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00818819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Display yang menarik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.189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10765551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Tempat</a:t>
                      </a:r>
                      <a:r>
                        <a:rPr lang="en-US" sz="1400" dirty="0">
                          <a:effectLst/>
                        </a:rPr>
                        <a:t> </a:t>
                      </a:r>
                      <a:r>
                        <a:rPr lang="en-US" sz="1400" dirty="0" err="1">
                          <a:effectLst/>
                        </a:rPr>
                        <a:t>parkir</a:t>
                      </a:r>
                      <a:r>
                        <a:rPr lang="en-US" sz="1400" dirty="0">
                          <a:effectLst/>
                        </a:rPr>
                        <a:t> yang </a:t>
                      </a:r>
                      <a:r>
                        <a:rPr lang="en-US" sz="1400" dirty="0" err="1">
                          <a:effectLst/>
                        </a:rPr>
                        <a:t>luas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.808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.233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-.054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02340309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Lokasi yang dekat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.811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-.087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344870959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Lokasi yang mudah diakses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.818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.353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-.099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547130893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Pegawai yang ramah dan sopan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.201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.793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-.208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408214289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Pelayanan yang cepat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.274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.758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.054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099500424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Konsep Syariah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.330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.450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.543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3809767993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Merupakan anggota (member)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.259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.171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-.706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551888410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Diskon produk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.012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.800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-.002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98379444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Hadia pembelian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.328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.616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.313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1236273983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Promosi yang menarik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.256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.691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.355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482390353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Harga yang kompetitif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.275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.768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-.111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661352379"/>
                  </a:ext>
                </a:extLst>
              </a:tr>
              <a:tr h="256814">
                <a:tc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Refrensi dari orang lain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.325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.687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-.004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xmlns="" val="2964500477"/>
                  </a:ext>
                </a:extLst>
              </a:tr>
              <a:tr h="330178">
                <a:tc gridSpan="5">
                  <a:txBody>
                    <a:bodyPr/>
                    <a:lstStyle/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Extraction Method: Principal Component Analysis. </a:t>
                      </a:r>
                      <a:endParaRPr lang="en-US" sz="800">
                        <a:effectLst/>
                      </a:endParaRPr>
                    </a:p>
                    <a:p>
                      <a:pPr marL="38100" marR="3810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>
                          <a:effectLst/>
                        </a:rPr>
                        <a:t> Rotation Method: Varimax with Kaiser Normalization.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93033846"/>
                  </a:ext>
                </a:extLst>
              </a:tr>
              <a:tr h="165090">
                <a:tc gridSpan="5">
                  <a:txBody>
                    <a:bodyPr/>
                    <a:lstStyle/>
                    <a:p>
                      <a:pPr marL="36830" marR="3683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</a:rPr>
                        <a:t>a. Rotation converged in 5 iterations.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63127138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463054"/>
            <a:ext cx="10018713" cy="1752599"/>
          </a:xfrm>
        </p:spPr>
        <p:txBody>
          <a:bodyPr/>
          <a:lstStyle/>
          <a:p>
            <a:r>
              <a:rPr lang="en-US" dirty="0" err="1" smtClean="0">
                <a:latin typeface="Baskerville Old Face" pitchFamily="18" charset="0"/>
              </a:rPr>
              <a:t>Simpulan</a:t>
            </a:r>
            <a:r>
              <a:rPr lang="en-US" dirty="0" smtClean="0">
                <a:latin typeface="Baskerville Old Face" pitchFamily="18" charset="0"/>
              </a:rPr>
              <a:t> 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484310" y="1336431"/>
            <a:ext cx="10018713" cy="4454769"/>
          </a:xfrm>
        </p:spPr>
        <p:txBody>
          <a:bodyPr>
            <a:normAutofit fontScale="92500" lnSpcReduction="1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Dari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uji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i="1" dirty="0" err="1" smtClean="0">
                <a:latin typeface="Baskerville Old Face" pitchFamily="18" charset="0"/>
                <a:ea typeface="Adobe Kaiti Std R" pitchFamily="18" charset="-128"/>
              </a:rPr>
              <a:t>commulaties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yang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telah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dilakukan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oleh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peneliti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diperoleh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hasil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kalau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sembilan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belas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variabel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dianalisis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oleh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peneliti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yaitu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variasi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produk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kualitas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produk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ketersediaan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produk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merek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produk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ruangan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 AC,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ruangan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bersih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harum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display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menarik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tempat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parkir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luas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lokasi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dekat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lokasi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mudah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diakses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pegawai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ramah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sopan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pelayanan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cepat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konsep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Syariah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merupakan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anggota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(member),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diskon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produk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hadiah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pembelian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promosi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menarik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harga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kompetitif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referensi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dari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orang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lain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merupakan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sebuah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factor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dapat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mempengaruhi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konsumen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untuk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belanja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212 Mart,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hal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ini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dibuktikan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dengan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nilai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Extraction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dari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setiap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variabel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GB" dirty="0" err="1" smtClean="0">
                <a:latin typeface="Baskerville Old Face" pitchFamily="18" charset="0"/>
                <a:ea typeface="Adobe Kaiti Std R" pitchFamily="18" charset="-128"/>
              </a:rPr>
              <a:t>dianalisis</a:t>
            </a:r>
            <a:r>
              <a:rPr lang="en-GB" dirty="0" smtClean="0">
                <a:latin typeface="Baskerville Old Face" pitchFamily="18" charset="0"/>
                <a:ea typeface="Adobe Kaiti Std R" pitchFamily="18" charset="-128"/>
              </a:rPr>
              <a:t>&gt; 0.5. </a:t>
            </a:r>
            <a:endParaRPr lang="en-US" dirty="0" smtClean="0">
              <a:latin typeface="Baskerville Old Face" pitchFamily="18" charset="0"/>
              <a:ea typeface="Adobe Kaiti Std R" pitchFamily="18" charset="-128"/>
            </a:endParaRP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Dari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uji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i="1" dirty="0" smtClean="0">
                <a:latin typeface="Baskerville Old Face" pitchFamily="18" charset="0"/>
                <a:ea typeface="Adobe Kaiti Std R" pitchFamily="18" charset="-128"/>
              </a:rPr>
              <a:t>Rotated </a:t>
            </a:r>
            <a:r>
              <a:rPr lang="en-US" i="1" dirty="0" err="1" smtClean="0">
                <a:latin typeface="Baskerville Old Face" pitchFamily="18" charset="0"/>
                <a:ea typeface="Adobe Kaiti Std R" pitchFamily="18" charset="-128"/>
              </a:rPr>
              <a:t>Componet</a:t>
            </a:r>
            <a:r>
              <a:rPr lang="en-US" i="1" dirty="0" smtClean="0">
                <a:latin typeface="Baskerville Old Face" pitchFamily="18" charset="0"/>
                <a:ea typeface="Adobe Kaiti Std R" pitchFamily="18" charset="-128"/>
              </a:rPr>
              <a:t> Matrix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terdapat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3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faktor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dan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menjadi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faktor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dominan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adalah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: Component 1 yang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mencirikan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tentang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b="1" dirty="0" err="1" smtClean="0">
                <a:latin typeface="Baskerville Old Face" pitchFamily="18" charset="0"/>
                <a:ea typeface="Adobe Kaiti Std R" pitchFamily="18" charset="-128"/>
              </a:rPr>
              <a:t>bentuk</a:t>
            </a:r>
            <a:r>
              <a:rPr lang="en-US" b="1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b="1" dirty="0" err="1" smtClean="0">
                <a:latin typeface="Baskerville Old Face" pitchFamily="18" charset="0"/>
                <a:ea typeface="Adobe Kaiti Std R" pitchFamily="18" charset="-128"/>
              </a:rPr>
              <a:t>fisik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terdiri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dari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11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faktor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,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Komponen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II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dengan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label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Pelayanan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yang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terdiri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dari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7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faktor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dan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komponen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ke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III 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yaitu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b="1" dirty="0" err="1" smtClean="0">
                <a:latin typeface="Baskerville Old Face" pitchFamily="18" charset="0"/>
                <a:ea typeface="Adobe Kaiti Std R" pitchFamily="18" charset="-128"/>
              </a:rPr>
              <a:t>konsep</a:t>
            </a:r>
            <a:r>
              <a:rPr lang="en-US" b="1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b="1" dirty="0" err="1" smtClean="0">
                <a:latin typeface="Baskerville Old Face" pitchFamily="18" charset="0"/>
                <a:ea typeface="Adobe Kaiti Std R" pitchFamily="18" charset="-128"/>
              </a:rPr>
              <a:t>syariah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hanya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diwakili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oleh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satu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 </a:t>
            </a:r>
            <a:r>
              <a:rPr lang="en-US" dirty="0" err="1" smtClean="0">
                <a:latin typeface="Baskerville Old Face" pitchFamily="18" charset="0"/>
                <a:ea typeface="Adobe Kaiti Std R" pitchFamily="18" charset="-128"/>
              </a:rPr>
              <a:t>faktor</a:t>
            </a:r>
            <a:r>
              <a:rPr lang="en-US" dirty="0" smtClean="0">
                <a:latin typeface="Baskerville Old Face" pitchFamily="18" charset="0"/>
                <a:ea typeface="Adobe Kaiti Std R" pitchFamily="18" charset="-128"/>
              </a:rPr>
              <a:t>.</a:t>
            </a:r>
            <a:endParaRPr lang="en-US" dirty="0">
              <a:latin typeface="Baskerville Old Face" pitchFamily="18" charset="0"/>
              <a:ea typeface="Adobe Kaiti Std R" pitchFamily="18" charset="-128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533392"/>
            <a:ext cx="10018713" cy="1752599"/>
          </a:xfrm>
        </p:spPr>
        <p:txBody>
          <a:bodyPr/>
          <a:lstStyle/>
          <a:p>
            <a:r>
              <a:rPr lang="en-US" dirty="0" smtClean="0">
                <a:latin typeface="Baskerville Old Face" pitchFamily="18" charset="0"/>
              </a:rPr>
              <a:t>Saran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7756" y="1805354"/>
            <a:ext cx="10018713" cy="4360985"/>
          </a:xfrm>
        </p:spPr>
        <p:txBody>
          <a:bodyPr>
            <a:normAutofit fontScale="92500" lnSpcReduction="20000"/>
          </a:bodyPr>
          <a:lstStyle/>
          <a:p>
            <a:pPr lvl="0" algn="just">
              <a:buFont typeface="Wingdings" pitchFamily="2" charset="2"/>
              <a:buChar char="Ø"/>
            </a:pPr>
            <a:r>
              <a:rPr lang="en-GB" dirty="0" err="1" smtClean="0">
                <a:latin typeface="Baskerville Old Face" pitchFamily="18" charset="0"/>
              </a:rPr>
              <a:t>Faktor</a:t>
            </a:r>
            <a:r>
              <a:rPr lang="en-GB" dirty="0" smtClean="0">
                <a:latin typeface="Baskerville Old Face" pitchFamily="18" charset="0"/>
              </a:rPr>
              <a:t> yang </a:t>
            </a:r>
            <a:r>
              <a:rPr lang="en-GB" dirty="0" err="1" smtClean="0">
                <a:latin typeface="Baskerville Old Face" pitchFamily="18" charset="0"/>
              </a:rPr>
              <a:t>dominan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menentukan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minat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konsumen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untuk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berbelanja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di</a:t>
            </a:r>
            <a:r>
              <a:rPr lang="en-GB" dirty="0" smtClean="0">
                <a:latin typeface="Baskerville Old Face" pitchFamily="18" charset="0"/>
              </a:rPr>
              <a:t> 212 Mart </a:t>
            </a:r>
            <a:r>
              <a:rPr lang="en-GB" dirty="0" err="1" smtClean="0">
                <a:latin typeface="Baskerville Old Face" pitchFamily="18" charset="0"/>
              </a:rPr>
              <a:t>dapat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dijadikan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dasar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untuk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mengambil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kebijakan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terutama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terkait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dengan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kegiatan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promosi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pelayanan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sehinggadiharapkan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dapat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mendorong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pertumbuhan</a:t>
            </a:r>
            <a:r>
              <a:rPr lang="en-GB" dirty="0" smtClean="0">
                <a:latin typeface="Baskerville Old Face" pitchFamily="18" charset="0"/>
              </a:rPr>
              <a:t> 212 Mart. </a:t>
            </a:r>
            <a:r>
              <a:rPr lang="en-GB" dirty="0" err="1" smtClean="0">
                <a:latin typeface="Baskerville Old Face" pitchFamily="18" charset="0"/>
              </a:rPr>
              <a:t>Misalnya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pemberian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diskon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produk</a:t>
            </a:r>
            <a:r>
              <a:rPr lang="en-GB" dirty="0" smtClean="0">
                <a:latin typeface="Baskerville Old Face" pitchFamily="18" charset="0"/>
              </a:rPr>
              <a:t>, </a:t>
            </a:r>
            <a:r>
              <a:rPr lang="en-GB" dirty="0" err="1" smtClean="0">
                <a:latin typeface="Baskerville Old Face" pitchFamily="18" charset="0"/>
              </a:rPr>
              <a:t>untuk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itu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sebaiknya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manajemen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dari</a:t>
            </a:r>
            <a:r>
              <a:rPr lang="en-GB" dirty="0" smtClean="0">
                <a:latin typeface="Baskerville Old Face" pitchFamily="18" charset="0"/>
              </a:rPr>
              <a:t> 212 Mart </a:t>
            </a:r>
            <a:r>
              <a:rPr lang="en-GB" dirty="0" err="1" smtClean="0">
                <a:latin typeface="Baskerville Old Face" pitchFamily="18" charset="0"/>
              </a:rPr>
              <a:t>sesering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mungkin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melakukan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kegiatan</a:t>
            </a:r>
            <a:r>
              <a:rPr lang="en-GB" dirty="0" smtClean="0">
                <a:latin typeface="Baskerville Old Face" pitchFamily="18" charset="0"/>
              </a:rPr>
              <a:t> promo </a:t>
            </a:r>
            <a:r>
              <a:rPr lang="en-GB" dirty="0" err="1" smtClean="0">
                <a:latin typeface="Baskerville Old Face" pitchFamily="18" charset="0"/>
              </a:rPr>
              <a:t>tersebut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dengan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memperhatikan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waktu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kunjungan</a:t>
            </a:r>
            <a:r>
              <a:rPr lang="en-GB" dirty="0" smtClean="0">
                <a:latin typeface="Baskerville Old Face" pitchFamily="18" charset="0"/>
              </a:rPr>
              <a:t>- </a:t>
            </a:r>
            <a:r>
              <a:rPr lang="en-GB" dirty="0" err="1" smtClean="0">
                <a:latin typeface="Baskerville Old Face" pitchFamily="18" charset="0"/>
              </a:rPr>
              <a:t>kunjungan</a:t>
            </a:r>
            <a:r>
              <a:rPr lang="en-GB" dirty="0" smtClean="0">
                <a:latin typeface="Baskerville Old Face" pitchFamily="18" charset="0"/>
              </a:rPr>
              <a:t> yang </a:t>
            </a:r>
            <a:r>
              <a:rPr lang="en-GB" dirty="0" err="1" smtClean="0">
                <a:latin typeface="Baskerville Old Face" pitchFamily="18" charset="0"/>
              </a:rPr>
              <a:t>agak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sepi</a:t>
            </a:r>
            <a:r>
              <a:rPr lang="en-GB" dirty="0" smtClean="0">
                <a:latin typeface="Baskerville Old Face" pitchFamily="18" charset="0"/>
              </a:rPr>
              <a:t>, </a:t>
            </a:r>
            <a:r>
              <a:rPr lang="en-GB" dirty="0" err="1" smtClean="0">
                <a:latin typeface="Baskerville Old Face" pitchFamily="18" charset="0"/>
              </a:rPr>
              <a:t>dengan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tujuan</a:t>
            </a:r>
            <a:r>
              <a:rPr lang="en-GB" dirty="0" smtClean="0">
                <a:latin typeface="Baskerville Old Face" pitchFamily="18" charset="0"/>
              </a:rPr>
              <a:t> agar </a:t>
            </a:r>
            <a:r>
              <a:rPr lang="en-GB" dirty="0" err="1" smtClean="0">
                <a:latin typeface="Baskerville Old Face" pitchFamily="18" charset="0"/>
              </a:rPr>
              <a:t>pengunjung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tertarik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pada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waktu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sepi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pengunjung</a:t>
            </a:r>
            <a:r>
              <a:rPr lang="en-GB" dirty="0" smtClean="0">
                <a:latin typeface="Baskerville Old Face" pitchFamily="18" charset="0"/>
              </a:rPr>
              <a:t>. </a:t>
            </a:r>
            <a:endParaRPr lang="en-US" dirty="0" smtClean="0">
              <a:latin typeface="Baskerville Old Face" pitchFamily="18" charset="0"/>
            </a:endParaRPr>
          </a:p>
          <a:p>
            <a:pPr lvl="0" algn="just">
              <a:buFont typeface="Wingdings" pitchFamily="2" charset="2"/>
              <a:buChar char="Ø"/>
            </a:pPr>
            <a:r>
              <a:rPr lang="en-GB" dirty="0" err="1" smtClean="0">
                <a:latin typeface="Baskerville Old Face" pitchFamily="18" charset="0"/>
              </a:rPr>
              <a:t>Berdasarkan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hasil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penelitian</a:t>
            </a:r>
            <a:r>
              <a:rPr lang="en-GB" dirty="0" smtClean="0">
                <a:latin typeface="Baskerville Old Face" pitchFamily="18" charset="0"/>
              </a:rPr>
              <a:t> yang </a:t>
            </a:r>
            <a:r>
              <a:rPr lang="en-GB" dirty="0" err="1" smtClean="0">
                <a:latin typeface="Baskerville Old Face" pitchFamily="18" charset="0"/>
              </a:rPr>
              <a:t>dilakukan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ternyata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konsep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syariah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bukan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menjadi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faktor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dominan</a:t>
            </a:r>
            <a:r>
              <a:rPr lang="en-GB" dirty="0" smtClean="0">
                <a:latin typeface="Baskerville Old Face" pitchFamily="18" charset="0"/>
              </a:rPr>
              <a:t> yang </a:t>
            </a:r>
            <a:r>
              <a:rPr lang="en-GB" dirty="0" err="1" smtClean="0">
                <a:latin typeface="Baskerville Old Face" pitchFamily="18" charset="0"/>
              </a:rPr>
              <a:t>mendorong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orang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untuk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berbelanja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di</a:t>
            </a:r>
            <a:r>
              <a:rPr lang="en-GB" dirty="0" smtClean="0">
                <a:latin typeface="Baskerville Old Face" pitchFamily="18" charset="0"/>
              </a:rPr>
              <a:t> 212 Mart, </a:t>
            </a:r>
            <a:r>
              <a:rPr lang="en-GB" dirty="0" err="1" smtClean="0">
                <a:latin typeface="Baskerville Old Face" pitchFamily="18" charset="0"/>
              </a:rPr>
              <a:t>maka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untuk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itu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manajemen</a:t>
            </a:r>
            <a:r>
              <a:rPr lang="en-GB" dirty="0" smtClean="0">
                <a:latin typeface="Baskerville Old Face" pitchFamily="18" charset="0"/>
              </a:rPr>
              <a:t> 212 Mart </a:t>
            </a:r>
            <a:r>
              <a:rPr lang="en-GB" dirty="0" err="1" smtClean="0">
                <a:latin typeface="Baskerville Old Face" pitchFamily="18" charset="0"/>
              </a:rPr>
              <a:t>harus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berani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menunjukkan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bahwa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berbelanja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di</a:t>
            </a:r>
            <a:r>
              <a:rPr lang="en-GB" dirty="0" smtClean="0">
                <a:latin typeface="Baskerville Old Face" pitchFamily="18" charset="0"/>
              </a:rPr>
              <a:t> 212 Mart </a:t>
            </a:r>
            <a:r>
              <a:rPr lang="en-GB" dirty="0" err="1" smtClean="0">
                <a:latin typeface="Baskerville Old Face" pitchFamily="18" charset="0"/>
              </a:rPr>
              <a:t>disamping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memperoleh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harga</a:t>
            </a:r>
            <a:r>
              <a:rPr lang="en-GB" dirty="0" smtClean="0">
                <a:latin typeface="Baskerville Old Face" pitchFamily="18" charset="0"/>
              </a:rPr>
              <a:t> yang </a:t>
            </a:r>
            <a:r>
              <a:rPr lang="en-GB" dirty="0" err="1" smtClean="0">
                <a:latin typeface="Baskerville Old Face" pitchFamily="18" charset="0"/>
              </a:rPr>
              <a:t>lebih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bersaing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juga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lebih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syariah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baik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ditinjau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dari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produk</a:t>
            </a:r>
            <a:r>
              <a:rPr lang="en-GB" dirty="0" smtClean="0">
                <a:latin typeface="Baskerville Old Face" pitchFamily="18" charset="0"/>
              </a:rPr>
              <a:t> yang </a:t>
            </a:r>
            <a:r>
              <a:rPr lang="en-GB" dirty="0" err="1" smtClean="0">
                <a:latin typeface="Baskerville Old Face" pitchFamily="18" charset="0"/>
              </a:rPr>
              <a:t>dijual</a:t>
            </a:r>
            <a:r>
              <a:rPr lang="en-GB" dirty="0" smtClean="0">
                <a:latin typeface="Baskerville Old Face" pitchFamily="18" charset="0"/>
              </a:rPr>
              <a:t> (</a:t>
            </a:r>
            <a:r>
              <a:rPr lang="en-GB" dirty="0" err="1" smtClean="0">
                <a:latin typeface="Baskerville Old Face" pitchFamily="18" charset="0"/>
              </a:rPr>
              <a:t>tidak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menjual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produk</a:t>
            </a:r>
            <a:r>
              <a:rPr lang="en-GB" dirty="0" smtClean="0">
                <a:latin typeface="Baskerville Old Face" pitchFamily="18" charset="0"/>
              </a:rPr>
              <a:t> yang </a:t>
            </a:r>
            <a:r>
              <a:rPr lang="en-GB" dirty="0" err="1" smtClean="0">
                <a:latin typeface="Baskerville Old Face" pitchFamily="18" charset="0"/>
              </a:rPr>
              <a:t>merusak</a:t>
            </a:r>
            <a:r>
              <a:rPr lang="en-GB" dirty="0" smtClean="0">
                <a:latin typeface="Baskerville Old Face" pitchFamily="18" charset="0"/>
              </a:rPr>
              <a:t> (</a:t>
            </a:r>
            <a:r>
              <a:rPr lang="en-GB" dirty="0" err="1" smtClean="0">
                <a:latin typeface="Baskerville Old Face" pitchFamily="18" charset="0"/>
              </a:rPr>
              <a:t>misalnya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rokok</a:t>
            </a:r>
            <a:r>
              <a:rPr lang="en-GB" dirty="0" smtClean="0">
                <a:latin typeface="Baskerville Old Face" pitchFamily="18" charset="0"/>
              </a:rPr>
              <a:t>) </a:t>
            </a:r>
            <a:r>
              <a:rPr lang="en-GB" dirty="0" err="1" smtClean="0">
                <a:latin typeface="Baskerville Old Face" pitchFamily="18" charset="0"/>
              </a:rPr>
              <a:t>juga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harus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memperlihatkan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manajemen</a:t>
            </a:r>
            <a:r>
              <a:rPr lang="en-GB" dirty="0" smtClean="0">
                <a:latin typeface="Baskerville Old Face" pitchFamily="18" charset="0"/>
              </a:rPr>
              <a:t> yang </a:t>
            </a:r>
            <a:r>
              <a:rPr lang="en-GB" dirty="0" err="1" smtClean="0">
                <a:latin typeface="Baskerville Old Face" pitchFamily="18" charset="0"/>
              </a:rPr>
              <a:t>transparan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misalnya</a:t>
            </a:r>
            <a:r>
              <a:rPr lang="en-GB" dirty="0" smtClean="0">
                <a:latin typeface="Baskerville Old Face" pitchFamily="18" charset="0"/>
              </a:rPr>
              <a:t> 2,5% </a:t>
            </a:r>
            <a:r>
              <a:rPr lang="en-GB" dirty="0" err="1" smtClean="0">
                <a:latin typeface="Baskerville Old Face" pitchFamily="18" charset="0"/>
              </a:rPr>
              <a:t>dari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hasil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keuntungan</a:t>
            </a:r>
            <a:r>
              <a:rPr lang="en-GB" dirty="0" smtClean="0">
                <a:latin typeface="Baskerville Old Face" pitchFamily="18" charset="0"/>
              </a:rPr>
              <a:t> yang </a:t>
            </a:r>
            <a:r>
              <a:rPr lang="en-GB" dirty="0" err="1" smtClean="0">
                <a:latin typeface="Baskerville Old Face" pitchFamily="18" charset="0"/>
              </a:rPr>
              <a:t>diperoleh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akan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disalurkan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untuk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kaum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duafa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di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suatu</a:t>
            </a:r>
            <a:r>
              <a:rPr lang="en-GB" dirty="0" smtClean="0">
                <a:latin typeface="Baskerville Old Face" pitchFamily="18" charset="0"/>
              </a:rPr>
              <a:t> </a:t>
            </a:r>
            <a:r>
              <a:rPr lang="en-GB" dirty="0" err="1" smtClean="0">
                <a:latin typeface="Baskerville Old Face" pitchFamily="18" charset="0"/>
              </a:rPr>
              <a:t>daerah</a:t>
            </a:r>
            <a:r>
              <a:rPr lang="en-GB" dirty="0" smtClean="0">
                <a:latin typeface="Baskerville Old Face" pitchFamily="18" charset="0"/>
              </a:rPr>
              <a:t>. </a:t>
            </a:r>
            <a:endParaRPr lang="en-US" dirty="0" smtClean="0">
              <a:latin typeface="Baskerville Old Face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2467696"/>
            <a:ext cx="10018713" cy="1752599"/>
          </a:xfrm>
        </p:spPr>
        <p:txBody>
          <a:bodyPr>
            <a:normAutofit/>
          </a:bodyPr>
          <a:lstStyle/>
          <a:p>
            <a:r>
              <a:rPr lang="en-US" sz="7200" b="1" dirty="0" smtClean="0">
                <a:latin typeface="Baskerville Old Face" pitchFamily="18" charset="0"/>
              </a:rPr>
              <a:t>TERIMAKASI</a:t>
            </a:r>
            <a:endParaRPr lang="en-US" sz="7200" b="1" dirty="0">
              <a:latin typeface="Baskerville Old Face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717DA4-7065-45EE-B4D4-1CA801FE07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2" y="702366"/>
            <a:ext cx="9992072" cy="874643"/>
          </a:xfrm>
        </p:spPr>
        <p:txBody>
          <a:bodyPr/>
          <a:lstStyle/>
          <a:p>
            <a:r>
              <a:rPr lang="en-US" b="1" dirty="0" err="1">
                <a:latin typeface="Baskerville Old Face" panose="02020602080505020303" pitchFamily="18" charset="0"/>
              </a:rPr>
              <a:t>Judul</a:t>
            </a:r>
            <a:r>
              <a:rPr lang="en-US" b="1" dirty="0">
                <a:latin typeface="Baskerville Old Face" panose="02020602080505020303" pitchFamily="18" charset="0"/>
              </a:rPr>
              <a:t> </a:t>
            </a:r>
            <a:r>
              <a:rPr lang="en-US" b="1" dirty="0" err="1">
                <a:latin typeface="Baskerville Old Face" panose="02020602080505020303" pitchFamily="18" charset="0"/>
              </a:rPr>
              <a:t>Artikel</a:t>
            </a:r>
            <a:endParaRPr lang="en-US" b="1" dirty="0">
              <a:latin typeface="Baskerville Old Face" panose="02020602080505020303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E0BC6C2-472F-44E2-A929-686B86C10B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66" y="2401959"/>
            <a:ext cx="10005325" cy="324346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Baskerville Old Face" panose="02020602080505020303" pitchFamily="18" charset="0"/>
              </a:rPr>
              <a:t>“Analisa </a:t>
            </a:r>
            <a:r>
              <a:rPr lang="en-US" sz="2800" dirty="0" err="1">
                <a:latin typeface="Baskerville Old Face" panose="02020602080505020303" pitchFamily="18" charset="0"/>
              </a:rPr>
              <a:t>Faktor-Faktor</a:t>
            </a:r>
            <a:r>
              <a:rPr lang="en-US" sz="2800" dirty="0">
                <a:latin typeface="Baskerville Old Face" panose="02020602080505020303" pitchFamily="18" charset="0"/>
              </a:rPr>
              <a:t> Yang </a:t>
            </a:r>
            <a:r>
              <a:rPr lang="en-US" sz="2800" dirty="0" err="1">
                <a:latin typeface="Baskerville Old Face" panose="02020602080505020303" pitchFamily="18" charset="0"/>
              </a:rPr>
              <a:t>Mempengaruhi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Minat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Konsumen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Untuk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Belanja</a:t>
            </a:r>
            <a:r>
              <a:rPr lang="en-US" sz="2800" dirty="0">
                <a:latin typeface="Baskerville Old Face" panose="02020602080505020303" pitchFamily="18" charset="0"/>
              </a:rPr>
              <a:t> Di Halal Retail”</a:t>
            </a:r>
          </a:p>
        </p:txBody>
      </p:sp>
    </p:spTree>
    <p:extLst>
      <p:ext uri="{BB962C8B-B14F-4D97-AF65-F5344CB8AC3E}">
        <p14:creationId xmlns:p14="http://schemas.microsoft.com/office/powerpoint/2010/main" xmlns="" val="3005517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B15FBC-0444-4568-991B-D0969D2315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7319" y="155712"/>
            <a:ext cx="10018713" cy="1063487"/>
          </a:xfrm>
        </p:spPr>
        <p:txBody>
          <a:bodyPr/>
          <a:lstStyle/>
          <a:p>
            <a:r>
              <a:rPr lang="en-US" b="1" dirty="0" err="1">
                <a:latin typeface="Baskerville Old Face" panose="02020602080505020303" pitchFamily="18" charset="0"/>
              </a:rPr>
              <a:t>Peneliti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1CE6446-E3F2-47EF-AD4A-9BD84EA11A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319" y="2004397"/>
            <a:ext cx="10031830" cy="308444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latin typeface="Baskerville Old Face" panose="02020602080505020303" pitchFamily="18" charset="0"/>
              </a:rPr>
              <a:t>Ahmad </a:t>
            </a:r>
            <a:r>
              <a:rPr lang="en-US" sz="2800" dirty="0" err="1">
                <a:latin typeface="Baskerville Old Face" panose="02020602080505020303" pitchFamily="18" charset="0"/>
              </a:rPr>
              <a:t>Samsudin</a:t>
            </a:r>
            <a:r>
              <a:rPr lang="en-US" sz="2800" dirty="0">
                <a:latin typeface="Baskerville Old Face" panose="02020602080505020303" pitchFamily="18" charset="0"/>
              </a:rPr>
              <a:t> Nur dan </a:t>
            </a:r>
            <a:r>
              <a:rPr lang="en-US" sz="2800" dirty="0" err="1">
                <a:latin typeface="Baskerville Old Face" panose="02020602080505020303" pitchFamily="18" charset="0"/>
              </a:rPr>
              <a:t>Husnayetti</a:t>
            </a:r>
            <a:r>
              <a:rPr lang="en-US" sz="2800" dirty="0">
                <a:latin typeface="Baskerville Old Face" panose="02020602080505020303" pitchFamily="18" charset="0"/>
              </a:rPr>
              <a:t>, S. E., M.M. </a:t>
            </a:r>
            <a:r>
              <a:rPr lang="en-US" sz="2800" dirty="0" err="1">
                <a:latin typeface="Baskerville Old Face" panose="02020602080505020303" pitchFamily="18" charset="0"/>
              </a:rPr>
              <a:t>dari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Institut</a:t>
            </a:r>
            <a:r>
              <a:rPr lang="en-US" sz="2800" dirty="0">
                <a:latin typeface="Baskerville Old Face" panose="02020602080505020303" pitchFamily="18" charset="0"/>
              </a:rPr>
              <a:t> </a:t>
            </a:r>
            <a:r>
              <a:rPr lang="en-US" sz="2800" dirty="0" err="1">
                <a:latin typeface="Baskerville Old Face" panose="02020602080505020303" pitchFamily="18" charset="0"/>
              </a:rPr>
              <a:t>Teknologi</a:t>
            </a:r>
            <a:r>
              <a:rPr lang="en-US" sz="2800" dirty="0">
                <a:latin typeface="Baskerville Old Face" panose="02020602080505020303" pitchFamily="18" charset="0"/>
              </a:rPr>
              <a:t> dan </a:t>
            </a:r>
            <a:r>
              <a:rPr lang="en-US" sz="2800" dirty="0" err="1">
                <a:latin typeface="Baskerville Old Face" panose="02020602080505020303" pitchFamily="18" charset="0"/>
              </a:rPr>
              <a:t>Bisnis</a:t>
            </a:r>
            <a:r>
              <a:rPr lang="en-US" sz="2800" dirty="0">
                <a:latin typeface="Baskerville Old Face" panose="02020602080505020303" pitchFamily="18" charset="0"/>
              </a:rPr>
              <a:t> Ahmad </a:t>
            </a:r>
            <a:r>
              <a:rPr lang="en-US" sz="2800" dirty="0" err="1">
                <a:latin typeface="Baskerville Old Face" panose="02020602080505020303" pitchFamily="18" charset="0"/>
              </a:rPr>
              <a:t>Dahlan</a:t>
            </a:r>
            <a:r>
              <a:rPr lang="en-US" sz="2800" dirty="0">
                <a:latin typeface="Baskerville Old Face" panose="02020602080505020303" pitchFamily="18" charset="0"/>
              </a:rPr>
              <a:t> Jakarta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xmlns="" val="41325780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5BF72DC-F323-4C46-86DE-37FB02753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823" y="23191"/>
            <a:ext cx="10018713" cy="944217"/>
          </a:xfrm>
        </p:spPr>
        <p:txBody>
          <a:bodyPr/>
          <a:lstStyle/>
          <a:p>
            <a:r>
              <a:rPr lang="en-US" b="1" dirty="0" smtClean="0">
                <a:latin typeface="Baskerville Old Face" panose="02020602080505020303" pitchFamily="18" charset="0"/>
              </a:rPr>
              <a:t>Introduction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44779F-3622-49AB-97C2-4809EAA40E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391478"/>
            <a:ext cx="10018713" cy="4717773"/>
          </a:xfrm>
        </p:spPr>
        <p:txBody>
          <a:bodyPr>
            <a:normAutofit/>
          </a:bodyPr>
          <a:lstStyle/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Baskerville Old Face" panose="02020602080505020303" pitchFamily="18" charset="0"/>
              </a:rPr>
              <a:t>Perkembangan</a:t>
            </a:r>
            <a:r>
              <a:rPr lang="en-US" dirty="0">
                <a:latin typeface="Baskerville Old Face" panose="02020602080505020303" pitchFamily="18" charset="0"/>
              </a:rPr>
              <a:t> Retail di Indonesia </a:t>
            </a:r>
            <a:r>
              <a:rPr lang="en-US" dirty="0" err="1">
                <a:latin typeface="Baskerville Old Face" panose="02020602080505020303" pitchFamily="18" charset="0"/>
              </a:rPr>
              <a:t>untuk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beberapa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tahun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belakangan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ini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cukup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pesat</a:t>
            </a:r>
            <a:r>
              <a:rPr lang="en-US" dirty="0">
                <a:latin typeface="Baskerville Old Face" panose="02020602080505020303" pitchFamily="18" charset="0"/>
              </a:rPr>
              <a:t> yang </a:t>
            </a:r>
            <a:r>
              <a:rPr lang="en-US" dirty="0" err="1">
                <a:latin typeface="Baskerville Old Face" panose="02020602080505020303" pitchFamily="18" charset="0"/>
              </a:rPr>
              <a:t>dapat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dilihat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dari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munculnya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nama-nama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baru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dalam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bisnis</a:t>
            </a:r>
            <a:r>
              <a:rPr lang="en-US" dirty="0">
                <a:latin typeface="Baskerville Old Face" panose="02020602080505020303" pitchFamily="18" charset="0"/>
              </a:rPr>
              <a:t> retail.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Baskerville Old Face" panose="02020602080505020303" pitchFamily="18" charset="0"/>
              </a:rPr>
              <a:t>Bisnis</a:t>
            </a:r>
            <a:r>
              <a:rPr lang="en-US" dirty="0">
                <a:latin typeface="Baskerville Old Face" panose="02020602080505020303" pitchFamily="18" charset="0"/>
              </a:rPr>
              <a:t> retail </a:t>
            </a:r>
            <a:r>
              <a:rPr lang="en-US" dirty="0" err="1">
                <a:latin typeface="Baskerville Old Face" panose="02020602080505020303" pitchFamily="18" charset="0"/>
              </a:rPr>
              <a:t>menurut</a:t>
            </a:r>
            <a:r>
              <a:rPr lang="en-US" dirty="0">
                <a:latin typeface="Baskerville Old Face" panose="02020602080505020303" pitchFamily="18" charset="0"/>
              </a:rPr>
              <a:t> Foreign </a:t>
            </a:r>
            <a:r>
              <a:rPr lang="en-US" i="1" dirty="0">
                <a:latin typeface="Baskerville Old Face" panose="02020602080505020303" pitchFamily="18" charset="0"/>
              </a:rPr>
              <a:t>Agricultural Services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dalam</a:t>
            </a:r>
            <a:r>
              <a:rPr lang="en-US" dirty="0">
                <a:latin typeface="Baskerville Old Face" panose="02020602080505020303" pitchFamily="18" charset="0"/>
              </a:rPr>
              <a:t> (Pandin,2009) </a:t>
            </a:r>
            <a:r>
              <a:rPr lang="en-US" dirty="0" err="1">
                <a:latin typeface="Baskerville Old Face" panose="02020602080505020303" pitchFamily="18" charset="0"/>
              </a:rPr>
              <a:t>adalah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penjualan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barang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dengan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cara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eceran</a:t>
            </a:r>
            <a:r>
              <a:rPr lang="en-US" dirty="0">
                <a:latin typeface="Baskerville Old Face" panose="02020602080505020303" pitchFamily="18" charset="0"/>
              </a:rPr>
              <a:t> pada </a:t>
            </a:r>
            <a:r>
              <a:rPr lang="en-US" dirty="0" err="1">
                <a:latin typeface="Baskerville Old Face" panose="02020602080505020303" pitchFamily="18" charset="0"/>
              </a:rPr>
              <a:t>berbagai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gerai</a:t>
            </a:r>
            <a:r>
              <a:rPr lang="en-US" dirty="0">
                <a:latin typeface="Baskerville Old Face" panose="02020602080505020303" pitchFamily="18" charset="0"/>
              </a:rPr>
              <a:t> yang pada </a:t>
            </a:r>
            <a:r>
              <a:rPr lang="en-US" dirty="0" err="1">
                <a:latin typeface="Baskerville Old Face" panose="02020602080505020303" pitchFamily="18" charset="0"/>
              </a:rPr>
              <a:t>umumnya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langsung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dikonsumsi</a:t>
            </a:r>
            <a:r>
              <a:rPr lang="en-US" dirty="0">
                <a:latin typeface="Baskerville Old Face" panose="02020602080505020303" pitchFamily="18" charset="0"/>
              </a:rPr>
              <a:t>/ </a:t>
            </a:r>
            <a:r>
              <a:rPr lang="en-US" dirty="0" err="1">
                <a:latin typeface="Baskerville Old Face" panose="02020602080505020303" pitchFamily="18" charset="0"/>
              </a:rPr>
              <a:t>digunakan</a:t>
            </a:r>
            <a:r>
              <a:rPr lang="en-US" dirty="0">
                <a:latin typeface="Baskerville Old Face" panose="02020602080505020303" pitchFamily="18" charset="0"/>
              </a:rPr>
              <a:t> oleh </a:t>
            </a:r>
            <a:r>
              <a:rPr lang="en-US" dirty="0" err="1">
                <a:latin typeface="Baskerville Old Face" panose="02020602080505020303" pitchFamily="18" charset="0"/>
              </a:rPr>
              <a:t>si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pembeli</a:t>
            </a:r>
            <a:r>
              <a:rPr lang="en-US" dirty="0">
                <a:latin typeface="Baskerville Old Face" panose="02020602080505020303" pitchFamily="18" charset="0"/>
              </a:rPr>
              <a:t>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>
                <a:latin typeface="Baskerville Old Face" panose="02020602080505020303" pitchFamily="18" charset="0"/>
              </a:rPr>
              <a:t>Salah </a:t>
            </a:r>
            <a:r>
              <a:rPr lang="en-US" dirty="0" err="1">
                <a:latin typeface="Baskerville Old Face" panose="02020602080505020303" pitchFamily="18" charset="0"/>
              </a:rPr>
              <a:t>satu</a:t>
            </a:r>
            <a:r>
              <a:rPr lang="en-US" dirty="0">
                <a:latin typeface="Baskerville Old Face" panose="02020602080505020303" pitchFamily="18" charset="0"/>
              </a:rPr>
              <a:t> retail </a:t>
            </a:r>
            <a:r>
              <a:rPr lang="en-US" dirty="0" err="1">
                <a:latin typeface="Baskerville Old Face" panose="02020602080505020303" pitchFamily="18" charset="0"/>
              </a:rPr>
              <a:t>pendatang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baru</a:t>
            </a:r>
            <a:r>
              <a:rPr lang="en-US" dirty="0">
                <a:latin typeface="Baskerville Old Face" panose="02020602080505020303" pitchFamily="18" charset="0"/>
              </a:rPr>
              <a:t> yang </a:t>
            </a:r>
            <a:r>
              <a:rPr lang="en-US" dirty="0" err="1">
                <a:latin typeface="Baskerville Old Face" panose="02020602080505020303" pitchFamily="18" charset="0"/>
              </a:rPr>
              <a:t>menawarkan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hal</a:t>
            </a:r>
            <a:r>
              <a:rPr lang="en-US" dirty="0">
                <a:latin typeface="Baskerville Old Face" panose="02020602080505020303" pitchFamily="18" charset="0"/>
              </a:rPr>
              <a:t> yang </a:t>
            </a:r>
            <a:r>
              <a:rPr lang="en-US" dirty="0" err="1">
                <a:latin typeface="Baskerville Old Face" panose="02020602080505020303" pitchFamily="18" charset="0"/>
              </a:rPr>
              <a:t>berbeda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dengan</a:t>
            </a:r>
            <a:r>
              <a:rPr lang="en-US" dirty="0">
                <a:latin typeface="Baskerville Old Face" panose="02020602080505020303" pitchFamily="18" charset="0"/>
              </a:rPr>
              <a:t> retail pada </a:t>
            </a:r>
            <a:r>
              <a:rPr lang="en-US" dirty="0" err="1">
                <a:latin typeface="Baskerville Old Face" panose="02020602080505020303" pitchFamily="18" charset="0"/>
              </a:rPr>
              <a:t>umumnya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adalah</a:t>
            </a:r>
            <a:r>
              <a:rPr lang="en-US" dirty="0">
                <a:latin typeface="Baskerville Old Face" panose="02020602080505020303" pitchFamily="18" charset="0"/>
              </a:rPr>
              <a:t> 212 Mart.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dirty="0" err="1">
                <a:latin typeface="Baskerville Old Face" panose="02020602080505020303" pitchFamily="18" charset="0"/>
              </a:rPr>
              <a:t>Semakin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banyak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jumlah</a:t>
            </a:r>
            <a:r>
              <a:rPr lang="en-US" dirty="0">
                <a:latin typeface="Baskerville Old Face" panose="02020602080505020303" pitchFamily="18" charset="0"/>
              </a:rPr>
              <a:t> retail yang </a:t>
            </a:r>
            <a:r>
              <a:rPr lang="en-US" dirty="0" err="1">
                <a:latin typeface="Baskerville Old Face" panose="02020602080505020303" pitchFamily="18" charset="0"/>
              </a:rPr>
              <a:t>ada</a:t>
            </a:r>
            <a:r>
              <a:rPr lang="en-US" dirty="0">
                <a:latin typeface="Baskerville Old Face" panose="02020602080505020303" pitchFamily="18" charset="0"/>
              </a:rPr>
              <a:t> di Indonesia, </a:t>
            </a:r>
            <a:r>
              <a:rPr lang="en-US" dirty="0" err="1">
                <a:latin typeface="Baskerville Old Face" panose="02020602080505020303" pitchFamily="18" charset="0"/>
              </a:rPr>
              <a:t>serta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letak</a:t>
            </a:r>
            <a:r>
              <a:rPr lang="en-US" dirty="0">
                <a:latin typeface="Baskerville Old Face" panose="02020602080505020303" pitchFamily="18" charset="0"/>
              </a:rPr>
              <a:t> minimarket yang </a:t>
            </a:r>
            <a:r>
              <a:rPr lang="en-US" dirty="0" err="1">
                <a:latin typeface="Baskerville Old Face" panose="02020602080505020303" pitchFamily="18" charset="0"/>
              </a:rPr>
              <a:t>saling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berdekatan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membuat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persaingan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diantara</a:t>
            </a:r>
            <a:r>
              <a:rPr lang="en-US" dirty="0">
                <a:latin typeface="Baskerville Old Face" panose="02020602080505020303" pitchFamily="18" charset="0"/>
              </a:rPr>
              <a:t> para </a:t>
            </a:r>
            <a:r>
              <a:rPr lang="en-US" dirty="0" err="1">
                <a:latin typeface="Baskerville Old Face" panose="02020602080505020303" pitchFamily="18" charset="0"/>
              </a:rPr>
              <a:t>perusahaan</a:t>
            </a:r>
            <a:r>
              <a:rPr lang="en-US" dirty="0">
                <a:latin typeface="Baskerville Old Face" panose="02020602080505020303" pitchFamily="18" charset="0"/>
              </a:rPr>
              <a:t> retail </a:t>
            </a:r>
            <a:r>
              <a:rPr lang="en-US" dirty="0" err="1">
                <a:latin typeface="Baskerville Old Face" panose="02020602080505020303" pitchFamily="18" charset="0"/>
              </a:rPr>
              <a:t>semakin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hari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semakin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ketat</a:t>
            </a:r>
            <a:r>
              <a:rPr lang="en-US" dirty="0">
                <a:latin typeface="Baskerville Old Face" panose="02020602080505020303" pitchFamily="18" charset="0"/>
              </a:rPr>
              <a:t>. </a:t>
            </a:r>
            <a:r>
              <a:rPr lang="en-US" dirty="0" err="1">
                <a:latin typeface="Baskerville Old Face" panose="02020602080505020303" pitchFamily="18" charset="0"/>
              </a:rPr>
              <a:t>Kondisi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ini</a:t>
            </a:r>
            <a:r>
              <a:rPr lang="en-US" dirty="0">
                <a:latin typeface="Baskerville Old Face" panose="02020602080505020303" pitchFamily="18" charset="0"/>
              </a:rPr>
              <a:t> di per </a:t>
            </a:r>
            <a:r>
              <a:rPr lang="en-US" dirty="0" err="1">
                <a:latin typeface="Baskerville Old Face" panose="02020602080505020303" pitchFamily="18" charset="0"/>
              </a:rPr>
              <a:t>parah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dengan</a:t>
            </a:r>
            <a:r>
              <a:rPr lang="en-US" dirty="0">
                <a:latin typeface="Baskerville Old Face" panose="02020602080505020303" pitchFamily="18" charset="0"/>
              </a:rPr>
              <a:t> system </a:t>
            </a:r>
            <a:r>
              <a:rPr lang="en-US" dirty="0" err="1">
                <a:latin typeface="Baskerville Old Face" panose="02020602080505020303" pitchFamily="18" charset="0"/>
              </a:rPr>
              <a:t>penjualan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dirty="0" err="1">
                <a:latin typeface="Baskerville Old Face" panose="02020602080505020303" pitchFamily="18" charset="0"/>
              </a:rPr>
              <a:t>secara</a:t>
            </a:r>
            <a:r>
              <a:rPr lang="en-US" dirty="0">
                <a:latin typeface="Baskerville Old Face" panose="02020602080505020303" pitchFamily="18" charset="0"/>
              </a:rPr>
              <a:t> </a:t>
            </a:r>
            <a:r>
              <a:rPr lang="en-US" i="1" dirty="0">
                <a:latin typeface="Baskerville Old Face" panose="02020602080505020303" pitchFamily="18" charset="0"/>
              </a:rPr>
              <a:t>online</a:t>
            </a:r>
            <a:r>
              <a:rPr lang="en-US" dirty="0">
                <a:latin typeface="Baskerville Old Face" panose="02020602080505020303" pitchFamily="18" charset="0"/>
              </a:rPr>
              <a:t> yang </a:t>
            </a:r>
            <a:r>
              <a:rPr lang="en-US" dirty="0" err="1">
                <a:latin typeface="Baskerville Old Face" panose="02020602080505020303" pitchFamily="18" charset="0"/>
              </a:rPr>
              <a:t>dilakukan</a:t>
            </a:r>
            <a:r>
              <a:rPr lang="en-US" dirty="0">
                <a:latin typeface="Baskerville Old Face" panose="02020602080505020303" pitchFamily="18" charset="0"/>
              </a:rPr>
              <a:t> oleh </a:t>
            </a:r>
            <a:r>
              <a:rPr lang="en-US" dirty="0" err="1">
                <a:latin typeface="Baskerville Old Face" panose="02020602080505020303" pitchFamily="18" charset="0"/>
              </a:rPr>
              <a:t>perusahaan</a:t>
            </a:r>
            <a:r>
              <a:rPr lang="en-US" dirty="0">
                <a:latin typeface="Baskerville Old Face" panose="02020602080505020303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1932543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ACE8A3-0568-4AB4-BBB4-D64D5F74E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1"/>
            <a:ext cx="10018713" cy="1066799"/>
          </a:xfrm>
        </p:spPr>
        <p:txBody>
          <a:bodyPr/>
          <a:lstStyle/>
          <a:p>
            <a:r>
              <a:rPr lang="en-US" b="1" dirty="0" err="1">
                <a:latin typeface="Baskerville Old Face" panose="02020602080505020303" pitchFamily="18" charset="0"/>
              </a:rPr>
              <a:t>Literatur</a:t>
            </a:r>
            <a:r>
              <a:rPr lang="en-US" b="1" dirty="0">
                <a:latin typeface="Baskerville Old Face" panose="02020602080505020303" pitchFamily="18" charset="0"/>
              </a:rPr>
              <a:t>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5714B66-3BF7-4D8A-86AD-8FD6572A88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37318" y="1547443"/>
            <a:ext cx="10018713" cy="5212341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err="1">
                <a:latin typeface="Baskerville Old Face" panose="02020602080505020303" pitchFamily="18" charset="0"/>
              </a:rPr>
              <a:t>Guruh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Taufan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Hariyadi</a:t>
            </a:r>
            <a:r>
              <a:rPr lang="en-US" sz="2200" dirty="0">
                <a:latin typeface="Baskerville Old Face" panose="02020602080505020303" pitchFamily="18" charset="0"/>
              </a:rPr>
              <a:t> (2015) </a:t>
            </a:r>
            <a:r>
              <a:rPr lang="en-US" sz="2200" dirty="0" err="1">
                <a:latin typeface="Baskerville Old Face" panose="02020602080505020303" pitchFamily="18" charset="0"/>
              </a:rPr>
              <a:t>melakukan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penelitian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tentang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Faktor-Faktor</a:t>
            </a:r>
            <a:r>
              <a:rPr lang="en-US" sz="2200" dirty="0">
                <a:latin typeface="Baskerville Old Face" panose="02020602080505020303" pitchFamily="18" charset="0"/>
              </a:rPr>
              <a:t> Yang </a:t>
            </a:r>
            <a:r>
              <a:rPr lang="en-US" sz="2200" dirty="0" err="1">
                <a:latin typeface="Baskerville Old Face" panose="02020602080505020303" pitchFamily="18" charset="0"/>
              </a:rPr>
              <a:t>Mempengaruhi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Konsumen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Berbelanja</a:t>
            </a:r>
            <a:r>
              <a:rPr lang="en-US" sz="2200" dirty="0">
                <a:latin typeface="Baskerville Old Face" panose="02020602080505020303" pitchFamily="18" charset="0"/>
              </a:rPr>
              <a:t> Di Minimarket, </a:t>
            </a:r>
            <a:r>
              <a:rPr lang="en-US" sz="2200" dirty="0" err="1">
                <a:latin typeface="Baskerville Old Face" panose="02020602080505020303" pitchFamily="18" charset="0"/>
              </a:rPr>
              <a:t>dari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penelitian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ini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diperoleh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hasil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bahwa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terdapat</a:t>
            </a:r>
            <a:r>
              <a:rPr lang="en-US" sz="2200" dirty="0">
                <a:latin typeface="Baskerville Old Face" panose="02020602080505020303" pitchFamily="18" charset="0"/>
              </a:rPr>
              <a:t> lima </a:t>
            </a:r>
            <a:r>
              <a:rPr lang="en-US" sz="2200" dirty="0" err="1">
                <a:latin typeface="Baskerville Old Face" panose="02020602080505020303" pitchFamily="18" charset="0"/>
              </a:rPr>
              <a:t>faktor</a:t>
            </a:r>
            <a:r>
              <a:rPr lang="en-US" sz="2200" dirty="0">
                <a:latin typeface="Baskerville Old Face" panose="02020602080505020303" pitchFamily="18" charset="0"/>
              </a:rPr>
              <a:t> yang </a:t>
            </a:r>
            <a:r>
              <a:rPr lang="en-US" sz="2200" dirty="0" err="1">
                <a:latin typeface="Baskerville Old Face" panose="02020602080505020303" pitchFamily="18" charset="0"/>
              </a:rPr>
              <a:t>mempunyai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faktor</a:t>
            </a:r>
            <a:r>
              <a:rPr lang="en-US" sz="2200" dirty="0">
                <a:latin typeface="Baskerville Old Face" panose="02020602080505020303" pitchFamily="18" charset="0"/>
              </a:rPr>
              <a:t> loading </a:t>
            </a:r>
            <a:r>
              <a:rPr lang="en-US" sz="2200" dirty="0" err="1">
                <a:latin typeface="Baskerville Old Face" panose="02020602080505020303" pitchFamily="18" charset="0"/>
              </a:rPr>
              <a:t>tertinggi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dari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setiap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kelompok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faktornya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yaitu</a:t>
            </a:r>
            <a:r>
              <a:rPr lang="en-US" sz="2200" dirty="0">
                <a:latin typeface="Baskerville Old Face" panose="02020602080505020303" pitchFamily="18" charset="0"/>
              </a:rPr>
              <a:t>: </a:t>
            </a:r>
            <a:r>
              <a:rPr lang="en-US" sz="2200" dirty="0" err="1">
                <a:latin typeface="Baskerville Old Face" panose="02020602080505020303" pitchFamily="18" charset="0"/>
              </a:rPr>
              <a:t>faktor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kecepatan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pelayanan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faktor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variasi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barang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faktor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kedekatan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lokasi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faktor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pengaruh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keluarga</a:t>
            </a:r>
            <a:r>
              <a:rPr lang="en-US" sz="2200" dirty="0">
                <a:latin typeface="Baskerville Old Face" panose="02020602080505020303" pitchFamily="18" charset="0"/>
              </a:rPr>
              <a:t> dan </a:t>
            </a:r>
            <a:r>
              <a:rPr lang="en-US" sz="2200" dirty="0" err="1">
                <a:latin typeface="Baskerville Old Face" panose="02020602080505020303" pitchFamily="18" charset="0"/>
              </a:rPr>
              <a:t>faktor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pengaruh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harga</a:t>
            </a:r>
            <a:r>
              <a:rPr lang="en-US" sz="2200" dirty="0">
                <a:latin typeface="Baskerville Old Face" panose="020206020805050203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latin typeface="Baskerville Old Face" panose="02020602080505020303" pitchFamily="18" charset="0"/>
              </a:rPr>
              <a:t>Siti </a:t>
            </a:r>
            <a:r>
              <a:rPr lang="en-US" sz="2200" dirty="0" err="1">
                <a:latin typeface="Baskerville Old Face" panose="02020602080505020303" pitchFamily="18" charset="0"/>
              </a:rPr>
              <a:t>Ulfatul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Ma’munah</a:t>
            </a:r>
            <a:r>
              <a:rPr lang="en-US" sz="2200" dirty="0">
                <a:latin typeface="Baskerville Old Face" panose="02020602080505020303" pitchFamily="18" charset="0"/>
              </a:rPr>
              <a:t> (2017) </a:t>
            </a:r>
            <a:r>
              <a:rPr lang="en-US" sz="2200" dirty="0" err="1">
                <a:latin typeface="Baskerville Old Face" panose="02020602080505020303" pitchFamily="18" charset="0"/>
              </a:rPr>
              <a:t>melakukan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penelitian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tentang</a:t>
            </a:r>
            <a:r>
              <a:rPr lang="en-US" sz="2200" dirty="0">
                <a:latin typeface="Baskerville Old Face" panose="02020602080505020303" pitchFamily="18" charset="0"/>
              </a:rPr>
              <a:t> Analisa </a:t>
            </a:r>
            <a:r>
              <a:rPr lang="en-US" sz="2200" dirty="0" err="1">
                <a:latin typeface="Baskerville Old Face" panose="02020602080505020303" pitchFamily="18" charset="0"/>
              </a:rPr>
              <a:t>Faktor-Faktor</a:t>
            </a:r>
            <a:r>
              <a:rPr lang="en-US" sz="2200" dirty="0">
                <a:latin typeface="Baskerville Old Face" panose="02020602080505020303" pitchFamily="18" charset="0"/>
              </a:rPr>
              <a:t> Yang </a:t>
            </a:r>
            <a:r>
              <a:rPr lang="en-US" sz="2200" dirty="0" err="1">
                <a:latin typeface="Baskerville Old Face" panose="02020602080505020303" pitchFamily="18" charset="0"/>
              </a:rPr>
              <a:t>Mempengaruhi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Minat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Pembelian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Konsumen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Ritel</a:t>
            </a:r>
            <a:r>
              <a:rPr lang="en-US" sz="2200" dirty="0">
                <a:latin typeface="Baskerville Old Face" panose="02020602080505020303" pitchFamily="18" charset="0"/>
              </a:rPr>
              <a:t>. Dari </a:t>
            </a:r>
            <a:r>
              <a:rPr lang="en-US" sz="2200" dirty="0" err="1">
                <a:latin typeface="Baskerville Old Face" panose="02020602080505020303" pitchFamily="18" charset="0"/>
              </a:rPr>
              <a:t>penelitian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diperoleh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hasil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bahwa</a:t>
            </a:r>
            <a:r>
              <a:rPr lang="en-US" sz="2200" dirty="0">
                <a:latin typeface="Baskerville Old Face" panose="02020602080505020303" pitchFamily="18" charset="0"/>
              </a:rPr>
              <a:t>   </a:t>
            </a:r>
            <a:r>
              <a:rPr lang="en-US" sz="2200" dirty="0" err="1">
                <a:latin typeface="Baskerville Old Face" panose="02020602080505020303" pitchFamily="18" charset="0"/>
              </a:rPr>
              <a:t>Lokasi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harga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kualitas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layanan</a:t>
            </a:r>
            <a:r>
              <a:rPr lang="en-US" sz="2200" dirty="0">
                <a:latin typeface="Baskerville Old Face" panose="02020602080505020303" pitchFamily="18" charset="0"/>
              </a:rPr>
              <a:t>, dan </a:t>
            </a:r>
            <a:r>
              <a:rPr lang="en-US" sz="2200" dirty="0" err="1">
                <a:latin typeface="Baskerville Old Face" panose="02020602080505020303" pitchFamily="18" charset="0"/>
              </a:rPr>
              <a:t>kelengkapan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produk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berpengaruh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terhadap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minat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pembelian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konsumen</a:t>
            </a:r>
            <a:r>
              <a:rPr lang="en-US" sz="2200" dirty="0">
                <a:latin typeface="Baskerville Old Face" panose="020206020805050203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>
                <a:latin typeface="Baskerville Old Face" panose="02020602080505020303" pitchFamily="18" charset="0"/>
              </a:rPr>
              <a:t>Loudon dan </a:t>
            </a:r>
            <a:r>
              <a:rPr lang="en-US" sz="2200" dirty="0" err="1">
                <a:latin typeface="Baskerville Old Face" panose="02020602080505020303" pitchFamily="18" charset="0"/>
              </a:rPr>
              <a:t>Bitta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mengatakan</a:t>
            </a:r>
            <a:r>
              <a:rPr lang="en-US" sz="2200" dirty="0">
                <a:latin typeface="Baskerville Old Face" panose="02020602080505020303" pitchFamily="18" charset="0"/>
              </a:rPr>
              <a:t> (</a:t>
            </a:r>
            <a:r>
              <a:rPr lang="en-US" sz="2200" dirty="0" err="1">
                <a:latin typeface="Baskerville Old Face" panose="02020602080505020303" pitchFamily="18" charset="0"/>
              </a:rPr>
              <a:t>dalam</a:t>
            </a:r>
            <a:r>
              <a:rPr lang="en-US" sz="2200" dirty="0">
                <a:latin typeface="Baskerville Old Face" panose="02020602080505020303" pitchFamily="18" charset="0"/>
              </a:rPr>
              <a:t> Christina </a:t>
            </a:r>
            <a:r>
              <a:rPr lang="en-US" sz="2200" dirty="0" err="1">
                <a:latin typeface="Baskerville Old Face" panose="02020602080505020303" pitchFamily="18" charset="0"/>
              </a:rPr>
              <a:t>Whidya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Utami</a:t>
            </a:r>
            <a:r>
              <a:rPr lang="en-US" sz="2200" dirty="0">
                <a:latin typeface="Baskerville Old Face" panose="02020602080505020303" pitchFamily="18" charset="0"/>
              </a:rPr>
              <a:t>, 2017: 75) “</a:t>
            </a:r>
            <a:r>
              <a:rPr lang="en-US" sz="2200" i="1" dirty="0">
                <a:latin typeface="Baskerville Old Face" panose="02020602080505020303" pitchFamily="18" charset="0"/>
              </a:rPr>
              <a:t>There are several factors that influence consumer store choice behavior. They are include store location, physical design, assortment, prices, advertising, sales promotion, personal, and service.</a:t>
            </a:r>
            <a:r>
              <a:rPr lang="en-US" sz="2200" dirty="0">
                <a:latin typeface="Baskerville Old Face" panose="02020602080505020303" pitchFamily="18" charset="0"/>
              </a:rPr>
              <a:t>” Dari </a:t>
            </a:r>
            <a:r>
              <a:rPr lang="en-US" sz="2200" dirty="0" err="1">
                <a:latin typeface="Baskerville Old Face" panose="02020602080505020303" pitchFamily="18" charset="0"/>
              </a:rPr>
              <a:t>perkataan</a:t>
            </a:r>
            <a:r>
              <a:rPr lang="en-US" sz="2200" dirty="0">
                <a:latin typeface="Baskerville Old Face" panose="02020602080505020303" pitchFamily="18" charset="0"/>
              </a:rPr>
              <a:t> Loudon dan </a:t>
            </a:r>
            <a:r>
              <a:rPr lang="en-US" sz="2200" dirty="0" err="1">
                <a:latin typeface="Baskerville Old Face" panose="02020602080505020303" pitchFamily="18" charset="0"/>
              </a:rPr>
              <a:t>Bitta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kalau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diterjemahkan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ke</a:t>
            </a:r>
            <a:r>
              <a:rPr lang="en-US" sz="2200" dirty="0">
                <a:latin typeface="Baskerville Old Face" panose="02020602080505020303" pitchFamily="18" charset="0"/>
              </a:rPr>
              <a:t> Bahasa Indonesia </a:t>
            </a:r>
            <a:r>
              <a:rPr lang="en-US" sz="2200" dirty="0" err="1">
                <a:latin typeface="Baskerville Old Face" panose="02020602080505020303" pitchFamily="18" charset="0"/>
              </a:rPr>
              <a:t>dapat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diartikan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terdapat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beberapa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faktor</a:t>
            </a:r>
            <a:r>
              <a:rPr lang="en-US" sz="2200" dirty="0">
                <a:latin typeface="Baskerville Old Face" panose="02020602080505020303" pitchFamily="18" charset="0"/>
              </a:rPr>
              <a:t> yang </a:t>
            </a:r>
            <a:r>
              <a:rPr lang="en-US" sz="2200" dirty="0" err="1">
                <a:latin typeface="Baskerville Old Face" panose="02020602080505020303" pitchFamily="18" charset="0"/>
              </a:rPr>
              <a:t>mempengaruhi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konsumen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untuk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memilih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toko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termasuk</a:t>
            </a:r>
            <a:r>
              <a:rPr lang="en-US" sz="2200" dirty="0">
                <a:latin typeface="Baskerville Old Face" panose="02020602080505020303" pitchFamily="18" charset="0"/>
              </a:rPr>
              <a:t> di </a:t>
            </a:r>
            <a:r>
              <a:rPr lang="en-US" sz="2200" dirty="0" err="1">
                <a:latin typeface="Baskerville Old Face" panose="02020602080505020303" pitchFamily="18" charset="0"/>
              </a:rPr>
              <a:t>dalamnya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lokasi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toko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desain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fisik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produk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harga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promosi</a:t>
            </a:r>
            <a:r>
              <a:rPr lang="en-US" sz="2200" dirty="0">
                <a:latin typeface="Baskerville Old Face" panose="02020602080505020303" pitchFamily="18" charset="0"/>
              </a:rPr>
              <a:t> </a:t>
            </a:r>
            <a:r>
              <a:rPr lang="en-US" sz="2200" dirty="0" err="1">
                <a:latin typeface="Baskerville Old Face" panose="02020602080505020303" pitchFamily="18" charset="0"/>
              </a:rPr>
              <a:t>penjualan</a:t>
            </a:r>
            <a:r>
              <a:rPr lang="en-US" sz="2200" dirty="0">
                <a:latin typeface="Baskerville Old Face" panose="02020602080505020303" pitchFamily="18" charset="0"/>
              </a:rPr>
              <a:t>, </a:t>
            </a:r>
            <a:r>
              <a:rPr lang="en-US" sz="2200" dirty="0" err="1">
                <a:latin typeface="Baskerville Old Face" panose="02020602080505020303" pitchFamily="18" charset="0"/>
              </a:rPr>
              <a:t>pribadi</a:t>
            </a:r>
            <a:r>
              <a:rPr lang="en-US" sz="2200" dirty="0">
                <a:latin typeface="Baskerville Old Face" panose="02020602080505020303" pitchFamily="18" charset="0"/>
              </a:rPr>
              <a:t> dan </a:t>
            </a:r>
            <a:r>
              <a:rPr lang="en-US" sz="2200" dirty="0" err="1">
                <a:latin typeface="Baskerville Old Face" panose="02020602080505020303" pitchFamily="18" charset="0"/>
              </a:rPr>
              <a:t>layanan</a:t>
            </a:r>
            <a:r>
              <a:rPr lang="en-US" sz="2200" dirty="0" smtClean="0">
                <a:latin typeface="Baskerville Old Face" panose="02020602080505020303" pitchFamily="18" charset="0"/>
              </a:rPr>
              <a:t>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US" sz="2200" dirty="0" smtClean="0">
                <a:latin typeface="Baskerville Old Face" pitchFamily="18" charset="0"/>
              </a:rPr>
              <a:t>Engel (</a:t>
            </a:r>
            <a:r>
              <a:rPr lang="en-US" sz="2200" dirty="0" err="1" smtClean="0">
                <a:latin typeface="Baskerville Old Face" pitchFamily="18" charset="0"/>
              </a:rPr>
              <a:t>dalam</a:t>
            </a:r>
            <a:r>
              <a:rPr lang="en-US" sz="2200" dirty="0" smtClean="0">
                <a:latin typeface="Baskerville Old Face" pitchFamily="18" charset="0"/>
              </a:rPr>
              <a:t> Etta </a:t>
            </a:r>
            <a:r>
              <a:rPr lang="en-US" sz="2200" dirty="0" err="1" smtClean="0">
                <a:latin typeface="Baskerville Old Face" pitchFamily="18" charset="0"/>
              </a:rPr>
              <a:t>Mamang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Sangadji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dan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Sopiah</a:t>
            </a:r>
            <a:r>
              <a:rPr lang="en-US" sz="2200" dirty="0" smtClean="0">
                <a:latin typeface="Baskerville Old Face" pitchFamily="18" charset="0"/>
              </a:rPr>
              <a:t>, 2013: 40), “</a:t>
            </a:r>
            <a:r>
              <a:rPr lang="en-US" sz="2200" dirty="0" err="1" smtClean="0">
                <a:latin typeface="Baskerville Old Face" pitchFamily="18" charset="0"/>
              </a:rPr>
              <a:t>menyatakan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bahwa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pengambilan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keputusan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konsumen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dipengaruhi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oleh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budaya</a:t>
            </a:r>
            <a:r>
              <a:rPr lang="en-US" sz="2200" dirty="0" smtClean="0">
                <a:latin typeface="Baskerville Old Face" pitchFamily="18" charset="0"/>
              </a:rPr>
              <a:t>, </a:t>
            </a:r>
            <a:r>
              <a:rPr lang="en-US" sz="2200" dirty="0" err="1" smtClean="0">
                <a:latin typeface="Baskerville Old Face" pitchFamily="18" charset="0"/>
              </a:rPr>
              <a:t>kelas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sosial</a:t>
            </a:r>
            <a:r>
              <a:rPr lang="en-US" sz="2200" dirty="0" smtClean="0">
                <a:latin typeface="Baskerville Old Face" pitchFamily="18" charset="0"/>
              </a:rPr>
              <a:t>, </a:t>
            </a:r>
            <a:r>
              <a:rPr lang="en-US" sz="2200" dirty="0" err="1" smtClean="0">
                <a:latin typeface="Baskerville Old Face" pitchFamily="18" charset="0"/>
              </a:rPr>
              <a:t>pengaruh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pribadi</a:t>
            </a:r>
            <a:r>
              <a:rPr lang="en-US" sz="2200" dirty="0" smtClean="0">
                <a:latin typeface="Baskerville Old Face" pitchFamily="18" charset="0"/>
              </a:rPr>
              <a:t>, </a:t>
            </a:r>
            <a:r>
              <a:rPr lang="en-US" sz="2200" dirty="0" err="1" smtClean="0">
                <a:latin typeface="Baskerville Old Face" pitchFamily="18" charset="0"/>
              </a:rPr>
              <a:t>keluarga</a:t>
            </a:r>
            <a:r>
              <a:rPr lang="en-US" sz="2200" dirty="0" smtClean="0">
                <a:latin typeface="Baskerville Old Face" pitchFamily="18" charset="0"/>
              </a:rPr>
              <a:t>, </a:t>
            </a:r>
            <a:r>
              <a:rPr lang="en-US" sz="2200" dirty="0" err="1" smtClean="0">
                <a:latin typeface="Baskerville Old Face" pitchFamily="18" charset="0"/>
              </a:rPr>
              <a:t>dan</a:t>
            </a:r>
            <a:r>
              <a:rPr lang="en-US" sz="2200" dirty="0" smtClean="0">
                <a:latin typeface="Baskerville Old Face" pitchFamily="18" charset="0"/>
              </a:rPr>
              <a:t> </a:t>
            </a:r>
            <a:r>
              <a:rPr lang="en-US" sz="2200" dirty="0" err="1" smtClean="0">
                <a:latin typeface="Baskerville Old Face" pitchFamily="18" charset="0"/>
              </a:rPr>
              <a:t>situasi</a:t>
            </a:r>
            <a:r>
              <a:rPr lang="en-US" sz="2200" dirty="0" smtClean="0">
                <a:latin typeface="Baskerville Old Face" pitchFamily="18" charset="0"/>
              </a:rPr>
              <a:t>.”</a:t>
            </a:r>
            <a:endParaRPr lang="en-US" sz="2200" dirty="0" smtClean="0">
              <a:latin typeface="Baskerville Old Face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en-US" sz="2200" dirty="0">
              <a:latin typeface="Baskerville Old Face" panose="02020602080505020303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71685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392715"/>
            <a:ext cx="10027751" cy="1447800"/>
          </a:xfrm>
        </p:spPr>
        <p:txBody>
          <a:bodyPr/>
          <a:lstStyle/>
          <a:p>
            <a:r>
              <a:rPr lang="en-US" b="1" dirty="0" smtClean="0">
                <a:latin typeface="Baskerville Old Face" panose="02020602080505020303" pitchFamily="18" charset="0"/>
              </a:rPr>
              <a:t>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4310" y="1875691"/>
            <a:ext cx="10018713" cy="4103077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en-US" b="1" dirty="0" err="1" smtClean="0">
                <a:latin typeface="Baskerville Old Face" pitchFamily="18" charset="0"/>
              </a:rPr>
              <a:t>Variabel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Penelitian</a:t>
            </a:r>
            <a:endParaRPr lang="en-US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latin typeface="Baskerville Old Face" pitchFamily="18" charset="0"/>
              </a:rPr>
              <a:t>Definisi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Operasional</a:t>
            </a:r>
            <a:endParaRPr lang="en-US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latin typeface="Baskerville Old Face" pitchFamily="18" charset="0"/>
              </a:rPr>
              <a:t>Prosedur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Pengambilan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dan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Pengumpulan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smtClean="0">
                <a:latin typeface="Baskerville Old Face" pitchFamily="18" charset="0"/>
              </a:rPr>
              <a:t>Data</a:t>
            </a: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latin typeface="Baskerville Old Face" pitchFamily="18" charset="0"/>
              </a:rPr>
              <a:t>Teknik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Analisis</a:t>
            </a:r>
            <a:r>
              <a:rPr lang="en-US" b="1" dirty="0" smtClean="0">
                <a:latin typeface="Baskerville Old Face" pitchFamily="18" charset="0"/>
              </a:rPr>
              <a:t> Data</a:t>
            </a:r>
            <a:endParaRPr lang="en-US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en-US" b="1" dirty="0" err="1" smtClean="0">
                <a:latin typeface="Baskerville Old Face" pitchFamily="18" charset="0"/>
              </a:rPr>
              <a:t>Analisis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Faktor</a:t>
            </a:r>
            <a:r>
              <a:rPr lang="en-US" b="1" dirty="0" smtClean="0">
                <a:latin typeface="Baskerville Old Face" pitchFamily="18" charset="0"/>
              </a:rPr>
              <a:t> (Factor Analysis)</a:t>
            </a:r>
            <a:endParaRPr lang="en-US" dirty="0" smtClean="0">
              <a:latin typeface="Baskerville Old Face" pitchFamily="18" charset="0"/>
            </a:endParaRPr>
          </a:p>
          <a:p>
            <a:pPr>
              <a:buFont typeface="Wingdings" pitchFamily="2" charset="2"/>
              <a:buChar char="Ø"/>
            </a:pPr>
            <a:endParaRPr lang="en-US" dirty="0" smtClean="0"/>
          </a:p>
          <a:p>
            <a:pPr>
              <a:buFont typeface="Wingdings" pitchFamily="2" charset="2"/>
              <a:buChar char="Ø"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5B83C7-2431-4432-A8F7-9C54D6AAD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4311" y="-322378"/>
            <a:ext cx="10018713" cy="1752599"/>
          </a:xfrm>
        </p:spPr>
        <p:txBody>
          <a:bodyPr/>
          <a:lstStyle/>
          <a:p>
            <a:r>
              <a:rPr lang="en-US" b="1" dirty="0" err="1" smtClean="0">
                <a:latin typeface="Baskerville Old Face" pitchFamily="18" charset="0"/>
              </a:rPr>
              <a:t>Uji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dirty="0" err="1" smtClean="0">
                <a:latin typeface="Baskerville Old Face" pitchFamily="18" charset="0"/>
              </a:rPr>
              <a:t>dengan</a:t>
            </a:r>
            <a:r>
              <a:rPr lang="en-US" b="1" dirty="0" smtClean="0">
                <a:latin typeface="Baskerville Old Face" pitchFamily="18" charset="0"/>
              </a:rPr>
              <a:t> </a:t>
            </a:r>
            <a:r>
              <a:rPr lang="en-US" b="1" i="1" dirty="0" smtClean="0">
                <a:latin typeface="Baskerville Old Face" pitchFamily="18" charset="0"/>
              </a:rPr>
              <a:t>Confirmatory Factor </a:t>
            </a:r>
            <a:r>
              <a:rPr lang="en-US" b="1" i="1" dirty="0" err="1" smtClean="0">
                <a:latin typeface="Baskerville Old Face" pitchFamily="18" charset="0"/>
              </a:rPr>
              <a:t>Analilysis</a:t>
            </a:r>
            <a:r>
              <a:rPr lang="en-US" b="1" dirty="0" smtClean="0">
                <a:latin typeface="Baskerville Old Face" pitchFamily="18" charset="0"/>
              </a:rPr>
              <a:t> (CFA)</a:t>
            </a:r>
            <a:endParaRPr lang="en-US" dirty="0">
              <a:latin typeface="Baskerville Old Face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3F8C3D5-30BB-449B-B3AA-D32726F6C7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0" y="1453661"/>
            <a:ext cx="10018713" cy="4876800"/>
          </a:xfrm>
        </p:spPr>
        <p:txBody>
          <a:bodyPr>
            <a:normAutofit fontScale="2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6400" dirty="0" smtClean="0">
                <a:latin typeface="Baskerville Old Face" pitchFamily="18" charset="0"/>
              </a:rPr>
              <a:t>a. </a:t>
            </a:r>
            <a:r>
              <a:rPr lang="en-US" sz="6400" dirty="0" err="1" smtClean="0">
                <a:latin typeface="Baskerville Old Face" pitchFamily="18" charset="0"/>
              </a:rPr>
              <a:t>Menggunakan</a:t>
            </a:r>
            <a:r>
              <a:rPr lang="en-US" sz="6400" dirty="0" smtClean="0">
                <a:latin typeface="Baskerville Old Face" pitchFamily="18" charset="0"/>
              </a:rPr>
              <a:t> Kaiser-Meyer-</a:t>
            </a:r>
            <a:r>
              <a:rPr lang="en-US" sz="6400" dirty="0" err="1" smtClean="0">
                <a:latin typeface="Baskerville Old Face" pitchFamily="18" charset="0"/>
              </a:rPr>
              <a:t>Olkin</a:t>
            </a:r>
            <a:r>
              <a:rPr lang="en-US" sz="6400" dirty="0" smtClean="0">
                <a:latin typeface="Baskerville Old Face" pitchFamily="18" charset="0"/>
              </a:rPr>
              <a:t> Measure of Sampling Adequacy (KMO MSA). </a:t>
            </a:r>
            <a:r>
              <a:rPr lang="en-US" sz="6400" dirty="0" err="1" smtClean="0">
                <a:latin typeface="Baskerville Old Face" pitchFamily="18" charset="0"/>
              </a:rPr>
              <a:t>Hasil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KMO </a:t>
            </a:r>
            <a:r>
              <a:rPr lang="en-US" sz="6400" dirty="0" err="1" smtClean="0">
                <a:latin typeface="Baskerville Old Face" pitchFamily="18" charset="0"/>
              </a:rPr>
              <a:t>biasanya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bervariasi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antara</a:t>
            </a:r>
            <a:r>
              <a:rPr lang="en-US" sz="6400" dirty="0" smtClean="0">
                <a:latin typeface="Baskerville Old Face" pitchFamily="18" charset="0"/>
              </a:rPr>
              <a:t> 0 </a:t>
            </a:r>
            <a:r>
              <a:rPr lang="en-US" sz="6400" dirty="0" err="1" smtClean="0">
                <a:latin typeface="Baskerville Old Face" pitchFamily="18" charset="0"/>
              </a:rPr>
              <a:t>sampai</a:t>
            </a:r>
            <a:r>
              <a:rPr lang="en-US" sz="6400" dirty="0" smtClean="0">
                <a:latin typeface="Baskerville Old Face" pitchFamily="18" charset="0"/>
              </a:rPr>
              <a:t> 1.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dikehendaki</a:t>
            </a:r>
            <a:r>
              <a:rPr lang="en-US" sz="6400" dirty="0" smtClean="0">
                <a:latin typeface="Baskerville Old Face" pitchFamily="18" charset="0"/>
              </a:rPr>
              <a:t> &gt; 0,50 agar </a:t>
            </a:r>
            <a:r>
              <a:rPr lang="en-US" sz="6400" dirty="0" err="1" smtClean="0">
                <a:latin typeface="Baskerville Old Face" pitchFamily="18" charset="0"/>
              </a:rPr>
              <a:t>bisa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dilakukan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analis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faktor</a:t>
            </a:r>
            <a:r>
              <a:rPr lang="en-US" sz="6400" dirty="0" smtClean="0">
                <a:latin typeface="Baskerville Old Face" pitchFamily="18" charset="0"/>
              </a:rPr>
              <a:t> (Imam </a:t>
            </a:r>
            <a:r>
              <a:rPr lang="en-US" sz="6400" dirty="0" err="1" smtClean="0">
                <a:latin typeface="Baskerville Old Face" pitchFamily="18" charset="0"/>
              </a:rPr>
              <a:t>Ghozali</a:t>
            </a:r>
            <a:r>
              <a:rPr lang="en-US" sz="6400" dirty="0" smtClean="0">
                <a:latin typeface="Baskerville Old Face" pitchFamily="18" charset="0"/>
              </a:rPr>
              <a:t> 2018: 57).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6400" dirty="0" smtClean="0">
                <a:latin typeface="Baskerville Old Face" pitchFamily="18" charset="0"/>
              </a:rPr>
              <a:t>b. </a:t>
            </a:r>
            <a:r>
              <a:rPr lang="en-US" sz="6400" dirty="0" err="1" smtClean="0">
                <a:latin typeface="Baskerville Old Face" pitchFamily="18" charset="0"/>
              </a:rPr>
              <a:t>Menggunakan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smtClean="0">
                <a:latin typeface="Baskerville Old Face" pitchFamily="18" charset="0"/>
              </a:rPr>
              <a:t>Anti Image </a:t>
            </a:r>
            <a:r>
              <a:rPr lang="en-US" sz="6400" i="1" dirty="0" err="1" smtClean="0">
                <a:latin typeface="Baskerville Old Face" pitchFamily="18" charset="0"/>
              </a:rPr>
              <a:t>Mattrices</a:t>
            </a:r>
            <a:r>
              <a:rPr lang="en-US" sz="6400" dirty="0" err="1" smtClean="0">
                <a:latin typeface="Baskerville Old Face" pitchFamily="18" charset="0"/>
              </a:rPr>
              <a:t>uji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ini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dipakai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untuk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melihat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variabel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layak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untuk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analisis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faktor</a:t>
            </a:r>
            <a:r>
              <a:rPr lang="en-US" sz="6400" dirty="0" smtClean="0">
                <a:latin typeface="Baskerville Old Face" pitchFamily="18" charset="0"/>
              </a:rPr>
              <a:t>. </a:t>
            </a:r>
            <a:r>
              <a:rPr lang="en-US" sz="6400" dirty="0" err="1" smtClean="0">
                <a:latin typeface="Baskerville Old Face" pitchFamily="18" charset="0"/>
              </a:rPr>
              <a:t>Pada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tabel</a:t>
            </a:r>
            <a:r>
              <a:rPr lang="en-US" sz="6400" dirty="0" smtClean="0">
                <a:latin typeface="Baskerville Old Face" pitchFamily="18" charset="0"/>
              </a:rPr>
              <a:t> Anti-image Matrices, </a:t>
            </a:r>
            <a:r>
              <a:rPr lang="en-US" sz="6400" dirty="0" err="1" smtClean="0">
                <a:latin typeface="Baskerville Old Face" pitchFamily="18" charset="0"/>
              </a:rPr>
              <a:t>perhatikan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kode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huruf</a:t>
            </a:r>
            <a:r>
              <a:rPr lang="en-US" sz="6400" dirty="0" smtClean="0">
                <a:latin typeface="Baskerville Old Face" pitchFamily="18" charset="0"/>
              </a:rPr>
              <a:t> (a) </a:t>
            </a:r>
            <a:r>
              <a:rPr lang="en-US" sz="6400" dirty="0" err="1" smtClean="0">
                <a:latin typeface="Baskerville Old Face" pitchFamily="18" charset="0"/>
              </a:rPr>
              <a:t>pada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terdapat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dalam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tabel</a:t>
            </a:r>
            <a:r>
              <a:rPr lang="en-US" sz="6400" dirty="0" smtClean="0">
                <a:latin typeface="Baskerville Old Face" pitchFamily="18" charset="0"/>
              </a:rPr>
              <a:t>, yang </a:t>
            </a:r>
            <a:r>
              <a:rPr lang="en-US" sz="6400" dirty="0" err="1" smtClean="0">
                <a:latin typeface="Baskerville Old Face" pitchFamily="18" charset="0"/>
              </a:rPr>
              <a:t>merupakan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tanda</a:t>
            </a:r>
            <a:r>
              <a:rPr lang="en-US" sz="6400" dirty="0" smtClean="0">
                <a:latin typeface="Baskerville Old Face" pitchFamily="18" charset="0"/>
              </a:rPr>
              <a:t> Measure of Sampling Adequacy (MSA). </a:t>
            </a:r>
            <a:r>
              <a:rPr lang="en-US" sz="6400" dirty="0" err="1" smtClean="0">
                <a:latin typeface="Baskerville Old Face" pitchFamily="18" charset="0"/>
              </a:rPr>
              <a:t>Dengan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persyaratan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MSA &gt; 0,50 (Imam </a:t>
            </a:r>
            <a:r>
              <a:rPr lang="en-US" sz="6400" dirty="0" err="1" smtClean="0">
                <a:latin typeface="Baskerville Old Face" pitchFamily="18" charset="0"/>
              </a:rPr>
              <a:t>Ghozali</a:t>
            </a:r>
            <a:r>
              <a:rPr lang="en-US" sz="6400" dirty="0" smtClean="0">
                <a:latin typeface="Baskerville Old Face" pitchFamily="18" charset="0"/>
              </a:rPr>
              <a:t> 2018: 57).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6400" dirty="0" smtClean="0">
                <a:latin typeface="Baskerville Old Face" pitchFamily="18" charset="0"/>
              </a:rPr>
              <a:t>c. </a:t>
            </a:r>
            <a:r>
              <a:rPr lang="en-US" sz="6400" dirty="0" err="1" smtClean="0">
                <a:latin typeface="Baskerville Old Face" pitchFamily="18" charset="0"/>
              </a:rPr>
              <a:t>Menggunakan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smtClean="0">
                <a:latin typeface="Baskerville Old Face" pitchFamily="18" charset="0"/>
              </a:rPr>
              <a:t>Commonalties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uji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ini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untuk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menunjukkan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apakah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variabel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diteliti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mampu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menjelaskan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faktor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apa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tidak</a:t>
            </a:r>
            <a:r>
              <a:rPr lang="en-US" sz="6400" dirty="0" smtClean="0">
                <a:latin typeface="Baskerville Old Face" pitchFamily="18" charset="0"/>
              </a:rPr>
              <a:t>. </a:t>
            </a:r>
            <a:r>
              <a:rPr lang="en-US" sz="6400" dirty="0" err="1" smtClean="0">
                <a:latin typeface="Baskerville Old Face" pitchFamily="18" charset="0"/>
              </a:rPr>
              <a:t>Variabel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dianggap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mampu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menjelaskan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faktor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apabila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Extraction &gt; 0,50 (Imam </a:t>
            </a:r>
            <a:r>
              <a:rPr lang="en-US" sz="6400" dirty="0" err="1" smtClean="0">
                <a:latin typeface="Baskerville Old Face" pitchFamily="18" charset="0"/>
              </a:rPr>
              <a:t>Ghozali</a:t>
            </a:r>
            <a:r>
              <a:rPr lang="en-US" sz="6400" dirty="0" smtClean="0">
                <a:latin typeface="Baskerville Old Face" pitchFamily="18" charset="0"/>
              </a:rPr>
              <a:t> 2018: 57).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6400" dirty="0" smtClean="0">
                <a:latin typeface="Baskerville Old Face" pitchFamily="18" charset="0"/>
              </a:rPr>
              <a:t>d. </a:t>
            </a:r>
            <a:r>
              <a:rPr lang="en-US" sz="6400" dirty="0" err="1" smtClean="0">
                <a:latin typeface="Baskerville Old Face" pitchFamily="18" charset="0"/>
              </a:rPr>
              <a:t>Menggunakan</a:t>
            </a:r>
            <a:r>
              <a:rPr lang="en-US" sz="6400" dirty="0" smtClean="0">
                <a:latin typeface="Baskerville Old Face" pitchFamily="18" charset="0"/>
              </a:rPr>
              <a:t> Total </a:t>
            </a:r>
            <a:r>
              <a:rPr lang="en-US" sz="6400" i="1" dirty="0" smtClean="0">
                <a:latin typeface="Baskerville Old Face" pitchFamily="18" charset="0"/>
              </a:rPr>
              <a:t>Variance Explained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uji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ini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untuk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menunjukkan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setiap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variabel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dianalisis</a:t>
            </a:r>
            <a:r>
              <a:rPr lang="en-US" sz="6400" dirty="0" smtClean="0">
                <a:latin typeface="Baskerville Old Face" pitchFamily="18" charset="0"/>
              </a:rPr>
              <a:t>. </a:t>
            </a:r>
            <a:r>
              <a:rPr lang="en-US" sz="6400" dirty="0" err="1" smtClean="0">
                <a:latin typeface="Baskerville Old Face" pitchFamily="18" charset="0"/>
              </a:rPr>
              <a:t>Terdapat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dua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analisis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dapat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untuk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melihat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hasil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uji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tes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ini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yaitu</a:t>
            </a:r>
            <a:r>
              <a:rPr lang="en-US" sz="6400" dirty="0" smtClean="0">
                <a:latin typeface="Baskerville Old Face" pitchFamily="18" charset="0"/>
              </a:rPr>
              <a:t>: </a:t>
            </a:r>
            <a:r>
              <a:rPr lang="en-US" sz="6400" i="1" dirty="0" smtClean="0">
                <a:latin typeface="Baskerville Old Face" pitchFamily="18" charset="0"/>
              </a:rPr>
              <a:t>Initial </a:t>
            </a:r>
            <a:r>
              <a:rPr lang="en-US" sz="6400" i="1" dirty="0" err="1" smtClean="0">
                <a:latin typeface="Baskerville Old Face" pitchFamily="18" charset="0"/>
              </a:rPr>
              <a:t>Eigenvalues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smtClean="0">
                <a:latin typeface="Baskerville Old Face" pitchFamily="18" charset="0"/>
              </a:rPr>
              <a:t>Extraction Sum of Squared Loading</a:t>
            </a:r>
            <a:r>
              <a:rPr lang="en-US" sz="6400" dirty="0" smtClean="0">
                <a:latin typeface="Baskerville Old Face" pitchFamily="18" charset="0"/>
              </a:rPr>
              <a:t>. </a:t>
            </a:r>
            <a:r>
              <a:rPr lang="en-US" sz="6400" dirty="0" err="1" smtClean="0">
                <a:latin typeface="Baskerville Old Face" pitchFamily="18" charset="0"/>
              </a:rPr>
              <a:t>Pada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smtClean="0">
                <a:latin typeface="Baskerville Old Face" pitchFamily="18" charset="0"/>
              </a:rPr>
              <a:t>Initial </a:t>
            </a:r>
            <a:r>
              <a:rPr lang="en-US" sz="6400" i="1" dirty="0" err="1" smtClean="0">
                <a:latin typeface="Baskerville Old Face" pitchFamily="18" charset="0"/>
              </a:rPr>
              <a:t>Eigenvalues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dapat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dilihat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dari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faktor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terbentuk</a:t>
            </a:r>
            <a:r>
              <a:rPr lang="en-US" sz="6400" dirty="0" smtClean="0">
                <a:latin typeface="Baskerville Old Face" pitchFamily="18" charset="0"/>
              </a:rPr>
              <a:t>. </a:t>
            </a:r>
            <a:r>
              <a:rPr lang="en-US" sz="6400" dirty="0" err="1" smtClean="0">
                <a:latin typeface="Baskerville Old Face" pitchFamily="18" charset="0"/>
              </a:rPr>
              <a:t>Ketika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semua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faktor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dijumlah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maka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menunjukkan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jumlah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variabel</a:t>
            </a:r>
            <a:r>
              <a:rPr lang="en-US" sz="6400" dirty="0" smtClean="0">
                <a:latin typeface="Baskerville Old Face" pitchFamily="18" charset="0"/>
              </a:rPr>
              <a:t>. </a:t>
            </a:r>
            <a:r>
              <a:rPr lang="en-US" sz="6400" dirty="0" err="1" smtClean="0">
                <a:latin typeface="Baskerville Old Face" pitchFamily="18" charset="0"/>
              </a:rPr>
              <a:t>Pada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smtClean="0">
                <a:latin typeface="Baskerville Old Face" pitchFamily="18" charset="0"/>
              </a:rPr>
              <a:t>Extraction Sum of Squared Loading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dapat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dilihat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pada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kolom</a:t>
            </a:r>
            <a:r>
              <a:rPr lang="en-US" sz="6400" dirty="0" smtClean="0">
                <a:latin typeface="Baskerville Old Face" pitchFamily="18" charset="0"/>
              </a:rPr>
              <a:t> total </a:t>
            </a:r>
            <a:r>
              <a:rPr lang="en-US" sz="6400" dirty="0" err="1" smtClean="0">
                <a:latin typeface="Baskerville Old Face" pitchFamily="18" charset="0"/>
              </a:rPr>
              <a:t>pada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smtClean="0">
                <a:latin typeface="Baskerville Old Face" pitchFamily="18" charset="0"/>
              </a:rPr>
              <a:t>Extraction Sum of Squared Loading</a:t>
            </a:r>
            <a:r>
              <a:rPr lang="en-US" sz="6400" dirty="0" smtClean="0">
                <a:latin typeface="Baskerville Old Face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6400" dirty="0" smtClean="0">
                <a:latin typeface="Baskerville Old Face" pitchFamily="18" charset="0"/>
              </a:rPr>
              <a:t>e. </a:t>
            </a:r>
            <a:r>
              <a:rPr lang="en-US" sz="6400" dirty="0" err="1" smtClean="0">
                <a:latin typeface="Baskerville Old Face" pitchFamily="18" charset="0"/>
              </a:rPr>
              <a:t>Menggunakan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err="1" smtClean="0">
                <a:latin typeface="Baskerville Old Face" pitchFamily="18" charset="0"/>
              </a:rPr>
              <a:t>Scree</a:t>
            </a:r>
            <a:r>
              <a:rPr lang="en-US" sz="6400" i="1" dirty="0" smtClean="0">
                <a:latin typeface="Baskerville Old Face" pitchFamily="18" charset="0"/>
              </a:rPr>
              <a:t> Plot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merupakan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suatu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grafik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dapat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untuk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melihat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titik</a:t>
            </a:r>
            <a:r>
              <a:rPr lang="en-US" sz="6400" dirty="0" smtClean="0">
                <a:latin typeface="Baskerville Old Face" pitchFamily="18" charset="0"/>
              </a:rPr>
              <a:t> Component yang </a:t>
            </a:r>
            <a:r>
              <a:rPr lang="en-US" sz="6400" dirty="0" err="1" smtClean="0">
                <a:latin typeface="Baskerville Old Face" pitchFamily="18" charset="0"/>
              </a:rPr>
              <a:t>memiliki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Eigenvalue</a:t>
            </a:r>
            <a:r>
              <a:rPr lang="en-US" sz="6400" dirty="0" smtClean="0">
                <a:latin typeface="Baskerville Old Face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6400" dirty="0" smtClean="0">
                <a:latin typeface="Baskerville Old Face" pitchFamily="18" charset="0"/>
              </a:rPr>
              <a:t>f. </a:t>
            </a:r>
            <a:r>
              <a:rPr lang="en-US" sz="6400" dirty="0" err="1" smtClean="0">
                <a:latin typeface="Baskerville Old Face" pitchFamily="18" charset="0"/>
              </a:rPr>
              <a:t>Menggunakan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smtClean="0">
                <a:latin typeface="Baskerville Old Face" pitchFamily="18" charset="0"/>
              </a:rPr>
              <a:t>Component </a:t>
            </a:r>
            <a:r>
              <a:rPr lang="en-US" sz="6400" i="1" dirty="0" err="1" smtClean="0">
                <a:latin typeface="Baskerville Old Face" pitchFamily="18" charset="0"/>
              </a:rPr>
              <a:t>Matrix</a:t>
            </a:r>
            <a:r>
              <a:rPr lang="en-US" sz="6400" dirty="0" err="1" smtClean="0">
                <a:latin typeface="Baskerville Old Face" pitchFamily="18" charset="0"/>
              </a:rPr>
              <a:t>menunjukkan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korelasi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atau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hubungan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dari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setiap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variabel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dengan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faktor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terbentuk</a:t>
            </a:r>
            <a:r>
              <a:rPr lang="en-US" sz="6400" dirty="0" smtClean="0">
                <a:latin typeface="Baskerville Old Face" pitchFamily="18" charset="0"/>
              </a:rPr>
              <a:t>    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6400" dirty="0" smtClean="0">
                <a:latin typeface="Baskerville Old Face" pitchFamily="18" charset="0"/>
              </a:rPr>
              <a:t> g. </a:t>
            </a:r>
            <a:r>
              <a:rPr lang="en-US" sz="6400" dirty="0" err="1" smtClean="0">
                <a:latin typeface="Baskerville Old Face" pitchFamily="18" charset="0"/>
              </a:rPr>
              <a:t>Menggunakan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smtClean="0">
                <a:latin typeface="Baskerville Old Face" pitchFamily="18" charset="0"/>
              </a:rPr>
              <a:t>Rotated Component Matrix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analisis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ini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untuk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memastikan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suatu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variabel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bisa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masuk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dalam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kelompok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mana</a:t>
            </a:r>
            <a:r>
              <a:rPr lang="en-US" sz="6400" dirty="0" smtClean="0">
                <a:latin typeface="Baskerville Old Face" pitchFamily="18" charset="0"/>
              </a:rPr>
              <a:t>. </a:t>
            </a:r>
            <a:r>
              <a:rPr lang="en-US" sz="6400" dirty="0" err="1" smtClean="0">
                <a:latin typeface="Baskerville Old Face" pitchFamily="18" charset="0"/>
              </a:rPr>
              <a:t>Dapat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ditentukan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dengan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melihat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korelasi</a:t>
            </a:r>
            <a:r>
              <a:rPr lang="en-US" sz="6400" dirty="0" smtClean="0">
                <a:latin typeface="Baskerville Old Face" pitchFamily="18" charset="0"/>
              </a:rPr>
              <a:t> yang </a:t>
            </a:r>
            <a:r>
              <a:rPr lang="en-US" sz="6400" dirty="0" err="1" smtClean="0">
                <a:latin typeface="Baskerville Old Face" pitchFamily="18" charset="0"/>
              </a:rPr>
              <a:t>terbesar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diantara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variabel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faktor</a:t>
            </a:r>
            <a:r>
              <a:rPr lang="en-US" sz="6400" dirty="0" smtClean="0">
                <a:latin typeface="Baskerville Old Face" pitchFamily="18" charset="0"/>
              </a:rPr>
              <a:t> (component) yang </a:t>
            </a:r>
            <a:r>
              <a:rPr lang="en-US" sz="6400" dirty="0" err="1" smtClean="0">
                <a:latin typeface="Baskerville Old Face" pitchFamily="18" charset="0"/>
              </a:rPr>
              <a:t>terbentuk</a:t>
            </a:r>
            <a:r>
              <a:rPr lang="en-US" sz="6400" dirty="0" smtClean="0">
                <a:latin typeface="Baskerville Old Face" pitchFamily="18" charset="0"/>
              </a:rPr>
              <a:t>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6400" dirty="0" smtClean="0">
                <a:latin typeface="Baskerville Old Face" pitchFamily="18" charset="0"/>
              </a:rPr>
              <a:t>h. </a:t>
            </a:r>
            <a:r>
              <a:rPr lang="en-US" sz="6400" dirty="0" err="1" smtClean="0">
                <a:latin typeface="Baskerville Old Face" pitchFamily="18" charset="0"/>
              </a:rPr>
              <a:t>Menggunakan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i="1" dirty="0" smtClean="0">
                <a:latin typeface="Baskerville Old Face" pitchFamily="18" charset="0"/>
              </a:rPr>
              <a:t>Component Transformation </a:t>
            </a:r>
            <a:r>
              <a:rPr lang="en-US" sz="6400" i="1" dirty="0" err="1" smtClean="0">
                <a:latin typeface="Baskerville Old Face" pitchFamily="18" charset="0"/>
              </a:rPr>
              <a:t>Matrix</a:t>
            </a:r>
            <a:r>
              <a:rPr lang="en-US" sz="6400" dirty="0" err="1" smtClean="0">
                <a:latin typeface="Baskerville Old Face" pitchFamily="18" charset="0"/>
              </a:rPr>
              <a:t>analisis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ini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digunakan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untuk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melihat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korelasi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dari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setiap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komponen</a:t>
            </a:r>
            <a:r>
              <a:rPr lang="en-US" sz="6400" dirty="0" smtClean="0">
                <a:latin typeface="Baskerville Old Face" pitchFamily="18" charset="0"/>
              </a:rPr>
              <a:t>. </a:t>
            </a:r>
            <a:r>
              <a:rPr lang="en-US" sz="6400" dirty="0" err="1" smtClean="0">
                <a:latin typeface="Baskerville Old Face" pitchFamily="18" charset="0"/>
              </a:rPr>
              <a:t>Faktor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dikatakan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layak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menyimpulkan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variabel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ketika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nilai</a:t>
            </a:r>
            <a:r>
              <a:rPr lang="en-US" sz="6400" dirty="0" smtClean="0">
                <a:latin typeface="Baskerville Old Face" pitchFamily="18" charset="0"/>
              </a:rPr>
              <a:t> </a:t>
            </a:r>
            <a:r>
              <a:rPr lang="en-US" sz="6400" dirty="0" err="1" smtClean="0">
                <a:latin typeface="Baskerville Old Face" pitchFamily="18" charset="0"/>
              </a:rPr>
              <a:t>korelasi</a:t>
            </a:r>
            <a:r>
              <a:rPr lang="en-US" sz="6400" dirty="0" smtClean="0">
                <a:latin typeface="Baskerville Old Face" pitchFamily="18" charset="0"/>
              </a:rPr>
              <a:t> component &gt; 0,50.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19940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20189" y="-1008177"/>
            <a:ext cx="10018713" cy="1781908"/>
          </a:xfrm>
        </p:spPr>
        <p:txBody>
          <a:bodyPr>
            <a:noAutofit/>
          </a:bodyPr>
          <a:lstStyle/>
          <a:p>
            <a:r>
              <a:rPr lang="en-US" b="1" dirty="0" smtClean="0">
                <a:latin typeface="Baskerville Old Face" pitchFamily="18" charset="0"/>
              </a:rPr>
              <a:t/>
            </a:r>
            <a:br>
              <a:rPr lang="en-US" b="1" dirty="0" smtClean="0">
                <a:latin typeface="Baskerville Old Face" pitchFamily="18" charset="0"/>
              </a:rPr>
            </a:br>
            <a:r>
              <a:rPr lang="en-US" b="1" dirty="0" smtClean="0">
                <a:latin typeface="Baskerville Old Face" pitchFamily="18" charset="0"/>
              </a:rPr>
              <a:t/>
            </a:r>
            <a:br>
              <a:rPr lang="en-US" b="1" dirty="0" smtClean="0">
                <a:latin typeface="Baskerville Old Face" pitchFamily="18" charset="0"/>
              </a:rPr>
            </a:br>
            <a:r>
              <a:rPr lang="en-US" b="1" dirty="0" smtClean="0">
                <a:latin typeface="Baskerville Old Face" pitchFamily="18" charset="0"/>
              </a:rPr>
              <a:t>Finding</a:t>
            </a:r>
            <a:endParaRPr lang="en-US" dirty="0">
              <a:latin typeface="Baskerville Old Face" pitchFamily="18" charset="0"/>
            </a:endParaRPr>
          </a:p>
        </p:txBody>
      </p:sp>
      <p:graphicFrame>
        <p:nvGraphicFramePr>
          <p:cNvPr id="6" name="Content Placeholder 6">
            <a:extLst>
              <a:ext uri="{FF2B5EF4-FFF2-40B4-BE49-F238E27FC236}">
                <a16:creationId xmlns:a16="http://schemas.microsoft.com/office/drawing/2014/main" xmlns="" id="{D96FBC00-B1FA-4D5C-980D-69DF220532C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880627053"/>
              </p:ext>
            </p:extLst>
          </p:nvPr>
        </p:nvGraphicFramePr>
        <p:xfrm>
          <a:off x="2696306" y="2254901"/>
          <a:ext cx="6869722" cy="290325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189834">
                  <a:extLst>
                    <a:ext uri="{9D8B030D-6E8A-4147-A177-3AD203B41FA5}">
                      <a16:colId xmlns:a16="http://schemas.microsoft.com/office/drawing/2014/main" xmlns="" val="707555480"/>
                    </a:ext>
                  </a:extLst>
                </a:gridCol>
                <a:gridCol w="2339944">
                  <a:extLst>
                    <a:ext uri="{9D8B030D-6E8A-4147-A177-3AD203B41FA5}">
                      <a16:colId xmlns:a16="http://schemas.microsoft.com/office/drawing/2014/main" xmlns="" val="1163329299"/>
                    </a:ext>
                  </a:extLst>
                </a:gridCol>
                <a:gridCol w="2339944">
                  <a:extLst>
                    <a:ext uri="{9D8B030D-6E8A-4147-A177-3AD203B41FA5}">
                      <a16:colId xmlns:a16="http://schemas.microsoft.com/office/drawing/2014/main" xmlns="" val="1215767136"/>
                    </a:ext>
                  </a:extLst>
                </a:gridCol>
              </a:tblGrid>
              <a:tr h="839315">
                <a:tc gridSpan="3">
                  <a:txBody>
                    <a:bodyPr/>
                    <a:lstStyle/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Tabel</a:t>
                      </a:r>
                      <a:r>
                        <a:rPr lang="en-US" sz="1200" dirty="0">
                          <a:effectLst/>
                        </a:rPr>
                        <a:t> 4.3.1</a:t>
                      </a:r>
                      <a:endParaRPr lang="en-US" sz="1100" dirty="0">
                        <a:effectLst/>
                      </a:endParaRPr>
                    </a:p>
                    <a:p>
                      <a:pPr marL="38100" marR="38100" algn="ct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KMO and Bartlett's Test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88582077"/>
                  </a:ext>
                </a:extLst>
              </a:tr>
              <a:tr h="839315">
                <a:tc gridSpan="2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Kaiser-Meyer-</a:t>
                      </a:r>
                      <a:r>
                        <a:rPr lang="en-US" sz="1200" dirty="0" err="1">
                          <a:effectLst/>
                        </a:rPr>
                        <a:t>Olkin</a:t>
                      </a:r>
                      <a:r>
                        <a:rPr lang="en-US" sz="1200" dirty="0">
                          <a:effectLst/>
                        </a:rPr>
                        <a:t> Measure of Sampling Adequacy.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.910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13706381"/>
                  </a:ext>
                </a:extLst>
              </a:tr>
              <a:tr h="408207">
                <a:tc rowSpan="3"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Bartlett's Test of Sphericity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Approx. Chi-Square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1125.722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09308363"/>
                  </a:ext>
                </a:extLst>
              </a:tr>
              <a:tr h="408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Df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171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2093091622"/>
                  </a:ext>
                </a:extLst>
              </a:tr>
              <a:tr h="408207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8100" marR="38100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Sig.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r">
                        <a:lnSpc>
                          <a:spcPts val="16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.000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xmlns="" val="95917460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>
          <a:xfrm>
            <a:off x="1266104" y="927533"/>
            <a:ext cx="106210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 err="1" smtClean="0">
                <a:latin typeface="Baskerville Old Face" pitchFamily="18" charset="0"/>
              </a:rPr>
              <a:t>Uji</a:t>
            </a:r>
            <a:r>
              <a:rPr lang="en-US" sz="3600" b="1" dirty="0" smtClean="0">
                <a:latin typeface="Baskerville Old Face" pitchFamily="18" charset="0"/>
              </a:rPr>
              <a:t> </a:t>
            </a:r>
            <a:r>
              <a:rPr lang="en-US" sz="3600" b="1" i="1" dirty="0" smtClean="0">
                <a:latin typeface="Baskerville Old Face" pitchFamily="18" charset="0"/>
              </a:rPr>
              <a:t>Kaiser-Meyer-</a:t>
            </a:r>
            <a:r>
              <a:rPr lang="en-US" sz="3600" b="1" i="1" dirty="0" err="1" smtClean="0">
                <a:latin typeface="Baskerville Old Face" pitchFamily="18" charset="0"/>
              </a:rPr>
              <a:t>Olkin</a:t>
            </a:r>
            <a:r>
              <a:rPr lang="en-US" sz="3600" b="1" i="1" dirty="0" smtClean="0">
                <a:latin typeface="Baskerville Old Face" pitchFamily="18" charset="0"/>
              </a:rPr>
              <a:t> Measure of Sampling Adequacy</a:t>
            </a:r>
            <a:r>
              <a:rPr lang="en-US" sz="3600" b="1" dirty="0" smtClean="0">
                <a:latin typeface="Baskerville Old Face" pitchFamily="18" charset="0"/>
              </a:rPr>
              <a:t> (KMO MSA)</a:t>
            </a:r>
            <a:r>
              <a:rPr lang="en-US" sz="3600" dirty="0" smtClean="0">
                <a:latin typeface="Baskerville Old Face" pitchFamily="18" charset="0"/>
              </a:rPr>
              <a:t/>
            </a:r>
            <a:br>
              <a:rPr lang="en-US" sz="3600" dirty="0" smtClean="0">
                <a:latin typeface="Baskerville Old Face" pitchFamily="18" charset="0"/>
              </a:rPr>
            </a:br>
            <a:endParaRPr lang="en-US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-134810"/>
            <a:ext cx="10018713" cy="1752599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 err="1" smtClean="0">
                <a:latin typeface="Baskerville Old Face" pitchFamily="18" charset="0"/>
              </a:rPr>
              <a:t>Uji</a:t>
            </a:r>
            <a:r>
              <a:rPr lang="en-US" sz="3600" b="1" i="1" dirty="0" smtClean="0">
                <a:latin typeface="Baskerville Old Face" pitchFamily="18" charset="0"/>
              </a:rPr>
              <a:t> Anti Image </a:t>
            </a:r>
            <a:r>
              <a:rPr lang="en-US" sz="3600" b="1" i="1" dirty="0" err="1" smtClean="0">
                <a:latin typeface="Baskerville Old Face" pitchFamily="18" charset="0"/>
              </a:rPr>
              <a:t>Mattrices</a:t>
            </a:r>
            <a:r>
              <a:rPr lang="en-US" sz="3600" dirty="0" smtClean="0">
                <a:latin typeface="Baskerville Old Face" pitchFamily="18" charset="0"/>
              </a:rPr>
              <a:t/>
            </a:r>
            <a:br>
              <a:rPr lang="en-US" sz="3600" dirty="0" smtClean="0">
                <a:latin typeface="Baskerville Old Face" pitchFamily="18" charset="0"/>
              </a:rPr>
            </a:br>
            <a:endParaRPr lang="en-US" sz="3600" dirty="0">
              <a:latin typeface="Baskerville Old Face" pitchFamily="18" charset="0"/>
            </a:endParaRPr>
          </a:p>
        </p:txBody>
      </p:sp>
      <p:graphicFrame>
        <p:nvGraphicFramePr>
          <p:cNvPr id="3" name="Content Placeholder 7">
            <a:extLst>
              <a:ext uri="{FF2B5EF4-FFF2-40B4-BE49-F238E27FC236}">
                <a16:creationId xmlns:a16="http://schemas.microsoft.com/office/drawing/2014/main" xmlns="" id="{09BC4510-8EE3-4836-B122-607AB049C1F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1983102813"/>
              </p:ext>
            </p:extLst>
          </p:nvPr>
        </p:nvGraphicFramePr>
        <p:xfrm>
          <a:off x="4009293" y="1130501"/>
          <a:ext cx="5158154" cy="560003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77365">
                  <a:extLst>
                    <a:ext uri="{9D8B030D-6E8A-4147-A177-3AD203B41FA5}">
                      <a16:colId xmlns:a16="http://schemas.microsoft.com/office/drawing/2014/main" xmlns="" val="2297434521"/>
                    </a:ext>
                  </a:extLst>
                </a:gridCol>
                <a:gridCol w="1780789">
                  <a:extLst>
                    <a:ext uri="{9D8B030D-6E8A-4147-A177-3AD203B41FA5}">
                      <a16:colId xmlns:a16="http://schemas.microsoft.com/office/drawing/2014/main" xmlns="" val="2986482102"/>
                    </a:ext>
                  </a:extLst>
                </a:gridCol>
              </a:tblGrid>
              <a:tr h="227306"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Anti-image Matrices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24857463"/>
                  </a:ext>
                </a:extLst>
              </a:tr>
              <a:tr h="2273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</a:pP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 anchor="ctr"/>
                </a:tc>
                <a:extLst>
                  <a:ext uri="{0D108BD9-81ED-4DB2-BD59-A6C34878D82A}">
                    <a16:rowId xmlns:a16="http://schemas.microsoft.com/office/drawing/2014/main" xmlns="" val="1000392006"/>
                  </a:ext>
                </a:extLst>
              </a:tr>
              <a:tr h="2273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Anti Image Covariance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MSA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 anchor="b"/>
                </a:tc>
                <a:extLst>
                  <a:ext uri="{0D108BD9-81ED-4DB2-BD59-A6C34878D82A}">
                    <a16:rowId xmlns:a16="http://schemas.microsoft.com/office/drawing/2014/main" xmlns="" val="4125368972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Variasi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produk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.899</a:t>
                      </a:r>
                      <a:r>
                        <a:rPr lang="en-US" sz="1400" baseline="3000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3127667372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Kualitas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produk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.930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1407914672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Ketersediaan produk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.913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815074706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Merek produk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.924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2943464426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Ruang ber AC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.902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2001308744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Ruangan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yan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bersih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dan</a:t>
                      </a: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bg1"/>
                          </a:solidFill>
                          <a:effectLst/>
                        </a:rPr>
                        <a:t>harum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.901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2075205379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Display yang menarik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.923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1905320552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Tempat parkir yang luas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.917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1336051190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Lokasi yang dekat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.935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1547429252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Lokasi yang mudah diakses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.916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201522094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Pegawai yang ramah dan sopan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.891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4265251005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Pelayanan yang cepat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.925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2382821643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Konsep Syariah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.924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1099415817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Merupakan anggota (member)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.731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80793259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Diskon produk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.860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2694414159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Hadia pembelian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.902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2418850034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Promosi yang menarik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.898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697618149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Harga yang kompetitif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.894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2791810580"/>
                  </a:ext>
                </a:extLst>
              </a:tr>
              <a:tr h="25869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bg1"/>
                          </a:solidFill>
                          <a:effectLst/>
                        </a:rPr>
                        <a:t>Refrensi dari orang lain</a:t>
                      </a:r>
                      <a:endParaRPr lang="en-US" sz="14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tc>
                  <a:txBody>
                    <a:bodyPr/>
                    <a:lstStyle/>
                    <a:p>
                      <a:pPr marL="0" marR="0" algn="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bg1"/>
                          </a:solidFill>
                          <a:effectLst/>
                        </a:rPr>
                        <a:t>.943</a:t>
                      </a:r>
                      <a:r>
                        <a:rPr lang="en-US" sz="1400" baseline="30000" dirty="0">
                          <a:solidFill>
                            <a:schemeClr val="bg1"/>
                          </a:solidFill>
                          <a:effectLst/>
                        </a:rPr>
                        <a:t>a</a:t>
                      </a:r>
                      <a:endParaRPr lang="en-US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6508" marR="36508" marT="0" marB="0"/>
                </a:tc>
                <a:extLst>
                  <a:ext uri="{0D108BD9-81ED-4DB2-BD59-A6C34878D82A}">
                    <a16:rowId xmlns:a16="http://schemas.microsoft.com/office/drawing/2014/main" xmlns="" val="20440326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112</TotalTime>
  <Words>1881</Words>
  <Application>Microsoft Office PowerPoint</Application>
  <PresentationFormat>Custom</PresentationFormat>
  <Paragraphs>520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Parallax</vt:lpstr>
      <vt:lpstr>Presentasi Jurnal International</vt:lpstr>
      <vt:lpstr>Judul Artikel</vt:lpstr>
      <vt:lpstr>Peneliti</vt:lpstr>
      <vt:lpstr>Introduction</vt:lpstr>
      <vt:lpstr>Literatur Review</vt:lpstr>
      <vt:lpstr>Method</vt:lpstr>
      <vt:lpstr>Uji dengan Confirmatory Factor Analilysis (CFA)</vt:lpstr>
      <vt:lpstr>  Finding</vt:lpstr>
      <vt:lpstr>Uji Anti Image Mattrices </vt:lpstr>
      <vt:lpstr>Uji Commulaties</vt:lpstr>
      <vt:lpstr>Uji Total Variance Explained</vt:lpstr>
      <vt:lpstr>Uji Scree Plot</vt:lpstr>
      <vt:lpstr>Uji Component Matrix</vt:lpstr>
      <vt:lpstr>Uji Rotated Componet Matrix</vt:lpstr>
      <vt:lpstr>Simpulan </vt:lpstr>
      <vt:lpstr>Saran</vt:lpstr>
      <vt:lpstr>TERIMAKASI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International</dc:title>
  <dc:creator>LENOVO</dc:creator>
  <cp:lastModifiedBy>user</cp:lastModifiedBy>
  <cp:revision>15</cp:revision>
  <dcterms:created xsi:type="dcterms:W3CDTF">2020-02-17T13:22:45Z</dcterms:created>
  <dcterms:modified xsi:type="dcterms:W3CDTF">2020-02-18T01:53:41Z</dcterms:modified>
</cp:coreProperties>
</file>