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sldIdLst>
    <p:sldId id="258" r:id="rId5"/>
    <p:sldId id="266" r:id="rId6"/>
    <p:sldId id="303" r:id="rId7"/>
    <p:sldId id="268" r:id="rId8"/>
    <p:sldId id="304" r:id="rId9"/>
    <p:sldId id="306" r:id="rId10"/>
    <p:sldId id="270" r:id="rId11"/>
    <p:sldId id="271" r:id="rId12"/>
    <p:sldId id="297" r:id="rId13"/>
    <p:sldId id="269" r:id="rId14"/>
    <p:sldId id="311" r:id="rId15"/>
    <p:sldId id="292" r:id="rId16"/>
    <p:sldId id="307" r:id="rId17"/>
    <p:sldId id="277" r:id="rId18"/>
    <p:sldId id="308" r:id="rId19"/>
    <p:sldId id="288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7BFCF-599B-404E-9E17-F5E4CD20B1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896E1E1-2214-4B12-B63F-04B0353A6B78}">
      <dgm:prSet phldrT="[Text]" custT="1"/>
      <dgm:spPr/>
      <dgm:t>
        <a:bodyPr/>
        <a:lstStyle/>
        <a:p>
          <a:r>
            <a:rPr lang="en-US" sz="3600" dirty="0"/>
            <a:t>P</a:t>
          </a:r>
          <a:r>
            <a:rPr lang="id-ID" sz="3600" dirty="0"/>
            <a:t>roblem</a:t>
          </a:r>
        </a:p>
      </dgm:t>
    </dgm:pt>
    <dgm:pt modelId="{E7B962D4-B7A6-4F8C-8978-1B4B5073718D}" type="parTrans" cxnId="{BE74C82D-1730-4B8D-85A9-5A6C2FEE421B}">
      <dgm:prSet/>
      <dgm:spPr/>
      <dgm:t>
        <a:bodyPr/>
        <a:lstStyle/>
        <a:p>
          <a:endParaRPr lang="id-ID"/>
        </a:p>
      </dgm:t>
    </dgm:pt>
    <dgm:pt modelId="{D07B3BF3-8501-4058-8AC5-43C3C4240082}" type="sibTrans" cxnId="{BE74C82D-1730-4B8D-85A9-5A6C2FEE421B}">
      <dgm:prSet/>
      <dgm:spPr/>
      <dgm:t>
        <a:bodyPr/>
        <a:lstStyle/>
        <a:p>
          <a:endParaRPr lang="id-ID"/>
        </a:p>
      </dgm:t>
    </dgm:pt>
    <dgm:pt modelId="{91A3C722-40A9-4A39-B4BC-444A0F08994D}">
      <dgm:prSet phldrT="[Text]" custT="1"/>
      <dgm:spPr/>
      <dgm:t>
        <a:bodyPr/>
        <a:lstStyle/>
        <a:p>
          <a:pPr marL="263525" indent="-263525">
            <a:buFont typeface="+mj-lt"/>
            <a:buAutoNum type="arabicPeriod"/>
          </a:pPr>
          <a:r>
            <a:rPr lang="en-US" sz="1800" dirty="0"/>
            <a:t>Is </a:t>
          </a:r>
          <a:r>
            <a:rPr lang="en-US" sz="1800" dirty="0" err="1"/>
            <a:t>tabarru</a:t>
          </a:r>
          <a:r>
            <a:rPr lang="en-US" sz="1800" dirty="0"/>
            <a:t> contributions affect the underwriting surplus on sharia life insurance in Indonesia?</a:t>
          </a:r>
          <a:endParaRPr lang="id-ID" sz="1800" dirty="0"/>
        </a:p>
      </dgm:t>
    </dgm:pt>
    <dgm:pt modelId="{2A547145-A7DA-467D-87B3-B08913F73961}" type="parTrans" cxnId="{4E7AE1E0-0916-4DFA-A701-FD03755EB15A}">
      <dgm:prSet/>
      <dgm:spPr/>
      <dgm:t>
        <a:bodyPr/>
        <a:lstStyle/>
        <a:p>
          <a:endParaRPr lang="id-ID"/>
        </a:p>
      </dgm:t>
    </dgm:pt>
    <dgm:pt modelId="{D28E1BB9-AAE7-4793-B048-885B257755B9}" type="sibTrans" cxnId="{4E7AE1E0-0916-4DFA-A701-FD03755EB15A}">
      <dgm:prSet/>
      <dgm:spPr/>
      <dgm:t>
        <a:bodyPr/>
        <a:lstStyle/>
        <a:p>
          <a:endParaRPr lang="id-ID"/>
        </a:p>
      </dgm:t>
    </dgm:pt>
    <dgm:pt modelId="{B3BE674F-9969-49A8-824D-CFC879568ED7}">
      <dgm:prSet phldrT="[Text]" custT="1"/>
      <dgm:spPr/>
      <dgm:t>
        <a:bodyPr/>
        <a:lstStyle/>
        <a:p>
          <a:r>
            <a:rPr lang="id-ID" sz="3200" dirty="0"/>
            <a:t>Research purposes </a:t>
          </a:r>
        </a:p>
      </dgm:t>
    </dgm:pt>
    <dgm:pt modelId="{03C1652D-546D-4B10-B939-EEA7CE0F76C9}" type="parTrans" cxnId="{FB426ACA-06BD-4BEB-B0F4-259CC31C779E}">
      <dgm:prSet/>
      <dgm:spPr/>
      <dgm:t>
        <a:bodyPr/>
        <a:lstStyle/>
        <a:p>
          <a:endParaRPr lang="id-ID"/>
        </a:p>
      </dgm:t>
    </dgm:pt>
    <dgm:pt modelId="{FD754FB2-1A67-43B4-B03A-544C2C06C98C}" type="sibTrans" cxnId="{FB426ACA-06BD-4BEB-B0F4-259CC31C779E}">
      <dgm:prSet/>
      <dgm:spPr/>
      <dgm:t>
        <a:bodyPr/>
        <a:lstStyle/>
        <a:p>
          <a:endParaRPr lang="id-ID"/>
        </a:p>
      </dgm:t>
    </dgm:pt>
    <dgm:pt modelId="{630A1C1A-D802-4F49-846F-201C76DF7E5F}">
      <dgm:prSet phldrT="[Text]"/>
      <dgm:spPr/>
      <dgm:t>
        <a:bodyPr/>
        <a:lstStyle/>
        <a:p>
          <a:pPr marL="442913" indent="-360363">
            <a:buFont typeface="+mj-lt"/>
            <a:buAutoNum type="arabicPeriod"/>
          </a:pPr>
          <a:r>
            <a:rPr lang="en-US" dirty="0"/>
            <a:t>Analyzing the influence </a:t>
          </a:r>
          <a:r>
            <a:rPr lang="en-US" dirty="0" err="1"/>
            <a:t>tabarru</a:t>
          </a:r>
          <a:r>
            <a:rPr lang="en-US" dirty="0"/>
            <a:t> contributions to the underwriting surplus on sharia life insurance in Indonesia.</a:t>
          </a:r>
          <a:endParaRPr lang="id-ID" dirty="0"/>
        </a:p>
      </dgm:t>
    </dgm:pt>
    <dgm:pt modelId="{043A55DC-9972-43B1-B97B-BF0EF186024E}" type="parTrans" cxnId="{4B5F595C-4F1D-48F4-BD93-E2A7AFE880F0}">
      <dgm:prSet/>
      <dgm:spPr/>
      <dgm:t>
        <a:bodyPr/>
        <a:lstStyle/>
        <a:p>
          <a:endParaRPr lang="id-ID"/>
        </a:p>
      </dgm:t>
    </dgm:pt>
    <dgm:pt modelId="{6927C2C8-960C-42A7-B95C-3DF7AF164641}" type="sibTrans" cxnId="{4B5F595C-4F1D-48F4-BD93-E2A7AFE880F0}">
      <dgm:prSet/>
      <dgm:spPr/>
      <dgm:t>
        <a:bodyPr/>
        <a:lstStyle/>
        <a:p>
          <a:endParaRPr lang="id-ID"/>
        </a:p>
      </dgm:t>
    </dgm:pt>
    <dgm:pt modelId="{56A0D7C9-A1CF-4BF9-A6D8-0157DC0B345D}">
      <dgm:prSet custT="1"/>
      <dgm:spPr/>
      <dgm:t>
        <a:bodyPr/>
        <a:lstStyle/>
        <a:p>
          <a:pPr marL="263525" indent="-263525">
            <a:buFont typeface="+mj-lt"/>
            <a:buAutoNum type="arabicPeriod"/>
          </a:pPr>
          <a:r>
            <a:rPr lang="en-US" sz="1800" dirty="0"/>
            <a:t>Is claims affect the underwriting surplus on sharia life insurance in Indonesia?</a:t>
          </a:r>
          <a:endParaRPr lang="id-ID" sz="1800" dirty="0"/>
        </a:p>
      </dgm:t>
    </dgm:pt>
    <dgm:pt modelId="{C4F0211F-9AFE-4BA9-82B3-5E071A22B02C}" type="parTrans" cxnId="{FF852CC9-059C-4287-812C-44FBF81C8E52}">
      <dgm:prSet/>
      <dgm:spPr/>
      <dgm:t>
        <a:bodyPr/>
        <a:lstStyle/>
        <a:p>
          <a:endParaRPr lang="id-ID"/>
        </a:p>
      </dgm:t>
    </dgm:pt>
    <dgm:pt modelId="{C4554991-6A5B-4C33-ABDA-B62E4EB57FFD}" type="sibTrans" cxnId="{FF852CC9-059C-4287-812C-44FBF81C8E52}">
      <dgm:prSet/>
      <dgm:spPr/>
      <dgm:t>
        <a:bodyPr/>
        <a:lstStyle/>
        <a:p>
          <a:endParaRPr lang="id-ID"/>
        </a:p>
      </dgm:t>
    </dgm:pt>
    <dgm:pt modelId="{32463221-C7F2-4371-B7CC-EFF908D714A4}">
      <dgm:prSet custT="1"/>
      <dgm:spPr/>
      <dgm:t>
        <a:bodyPr/>
        <a:lstStyle/>
        <a:p>
          <a:pPr marL="263525" indent="-263525">
            <a:buFont typeface="+mj-lt"/>
            <a:buAutoNum type="arabicPeriod"/>
          </a:pPr>
          <a:r>
            <a:rPr lang="en-US" sz="1800" dirty="0"/>
            <a:t>Is reinsurance contributions affect the underwriting surplus on sharia life insurance in Indonesia?</a:t>
          </a:r>
          <a:endParaRPr lang="id-ID" sz="1800" dirty="0"/>
        </a:p>
      </dgm:t>
    </dgm:pt>
    <dgm:pt modelId="{B1ADABD2-8ADA-4674-AD99-C119448684F2}" type="parTrans" cxnId="{0AA26879-495C-418C-8393-C0B0402543C5}">
      <dgm:prSet/>
      <dgm:spPr/>
      <dgm:t>
        <a:bodyPr/>
        <a:lstStyle/>
        <a:p>
          <a:endParaRPr lang="id-ID"/>
        </a:p>
      </dgm:t>
    </dgm:pt>
    <dgm:pt modelId="{D5F48559-BC65-494B-BEA3-62E543DB384C}" type="sibTrans" cxnId="{0AA26879-495C-418C-8393-C0B0402543C5}">
      <dgm:prSet/>
      <dgm:spPr/>
      <dgm:t>
        <a:bodyPr/>
        <a:lstStyle/>
        <a:p>
          <a:endParaRPr lang="id-ID"/>
        </a:p>
      </dgm:t>
    </dgm:pt>
    <dgm:pt modelId="{08B64C7A-B141-4E5A-B5A0-CF26D9308E49}">
      <dgm:prSet custT="1"/>
      <dgm:spPr/>
      <dgm:t>
        <a:bodyPr/>
        <a:lstStyle/>
        <a:p>
          <a:pPr marL="263525" indent="-263525">
            <a:buFont typeface="+mj-lt"/>
            <a:buAutoNum type="arabicPeriod"/>
          </a:pPr>
          <a:r>
            <a:rPr lang="en-US" sz="1800" dirty="0"/>
            <a:t>Is a technical reserve affect the underwriting surplus on sharia life insurance in Indonesia?</a:t>
          </a:r>
          <a:endParaRPr lang="id-ID" sz="1800" dirty="0"/>
        </a:p>
      </dgm:t>
    </dgm:pt>
    <dgm:pt modelId="{3A00FB2B-2138-49C5-841D-D7235FCFE8CC}" type="parTrans" cxnId="{B8241834-D22C-431A-B0A5-0F30D3561675}">
      <dgm:prSet/>
      <dgm:spPr/>
      <dgm:t>
        <a:bodyPr/>
        <a:lstStyle/>
        <a:p>
          <a:endParaRPr lang="id-ID"/>
        </a:p>
      </dgm:t>
    </dgm:pt>
    <dgm:pt modelId="{05B11DC7-4581-41FB-BA7F-24CC3ED05BBA}" type="sibTrans" cxnId="{B8241834-D22C-431A-B0A5-0F30D3561675}">
      <dgm:prSet/>
      <dgm:spPr/>
      <dgm:t>
        <a:bodyPr/>
        <a:lstStyle/>
        <a:p>
          <a:endParaRPr lang="id-ID"/>
        </a:p>
      </dgm:t>
    </dgm:pt>
    <dgm:pt modelId="{4F8BE2B9-5A35-4B15-8180-552D326B3C99}">
      <dgm:prSet custT="1"/>
      <dgm:spPr/>
      <dgm:t>
        <a:bodyPr/>
        <a:lstStyle/>
        <a:p>
          <a:pPr marL="263525" indent="-263525">
            <a:buFont typeface="+mj-lt"/>
            <a:buAutoNum type="arabicPeriod"/>
          </a:pPr>
          <a:r>
            <a:rPr lang="en-US" sz="1800" dirty="0"/>
            <a:t>Are </a:t>
          </a: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tabarru</a:t>
          </a:r>
          <a:r>
            <a:rPr lang="en-US" sz="1800" dirty="0"/>
            <a:t> contributions, claims, reinsurance contributions, and technical reserve simultaneously affect the underwriting surplus on sharia life insurance in Indonesia?</a:t>
          </a:r>
          <a:endParaRPr lang="id-ID" sz="1800" dirty="0"/>
        </a:p>
      </dgm:t>
    </dgm:pt>
    <dgm:pt modelId="{EFF29618-0C33-4DB6-868B-35174AEA0726}" type="parTrans" cxnId="{DC057900-F8F2-4201-AF65-5925C0FA44A2}">
      <dgm:prSet/>
      <dgm:spPr/>
      <dgm:t>
        <a:bodyPr/>
        <a:lstStyle/>
        <a:p>
          <a:endParaRPr lang="id-ID"/>
        </a:p>
      </dgm:t>
    </dgm:pt>
    <dgm:pt modelId="{24FC0C76-55D6-4996-900D-DE7D10EAF619}" type="sibTrans" cxnId="{DC057900-F8F2-4201-AF65-5925C0FA44A2}">
      <dgm:prSet/>
      <dgm:spPr/>
      <dgm:t>
        <a:bodyPr/>
        <a:lstStyle/>
        <a:p>
          <a:endParaRPr lang="id-ID"/>
        </a:p>
      </dgm:t>
    </dgm:pt>
    <dgm:pt modelId="{BDF6FA67-0B93-4343-B1A6-CCA24A4DCC7B}">
      <dgm:prSet/>
      <dgm:spPr/>
      <dgm:t>
        <a:bodyPr/>
        <a:lstStyle/>
        <a:p>
          <a:pPr marL="442913" indent="-360363">
            <a:buFont typeface="+mj-lt"/>
            <a:buAutoNum type="arabicPeriod"/>
          </a:pPr>
          <a:r>
            <a:rPr lang="en-US" dirty="0"/>
            <a:t>Analyzing the influence claims to the underwriting surplus on sharia life insurance in Indonesia.</a:t>
          </a:r>
          <a:endParaRPr lang="id-ID" dirty="0"/>
        </a:p>
      </dgm:t>
    </dgm:pt>
    <dgm:pt modelId="{1B8A0525-6D1D-4B0D-A8B8-4B236B8D4738}" type="parTrans" cxnId="{B4995B2F-AD95-48B9-B51A-DE286E820541}">
      <dgm:prSet/>
      <dgm:spPr/>
      <dgm:t>
        <a:bodyPr/>
        <a:lstStyle/>
        <a:p>
          <a:endParaRPr lang="id-ID"/>
        </a:p>
      </dgm:t>
    </dgm:pt>
    <dgm:pt modelId="{C2490DA7-4B04-4157-9026-911B3E303B50}" type="sibTrans" cxnId="{B4995B2F-AD95-48B9-B51A-DE286E820541}">
      <dgm:prSet/>
      <dgm:spPr/>
      <dgm:t>
        <a:bodyPr/>
        <a:lstStyle/>
        <a:p>
          <a:endParaRPr lang="id-ID"/>
        </a:p>
      </dgm:t>
    </dgm:pt>
    <dgm:pt modelId="{1274E4FD-227A-447C-9B68-0693B5777CA2}">
      <dgm:prSet/>
      <dgm:spPr/>
      <dgm:t>
        <a:bodyPr/>
        <a:lstStyle/>
        <a:p>
          <a:pPr marL="442913" indent="-360363">
            <a:buFont typeface="+mj-lt"/>
            <a:buAutoNum type="arabicPeriod"/>
          </a:pPr>
          <a:r>
            <a:rPr lang="en-US" dirty="0"/>
            <a:t>Analyzing the influence reinsurance contributions to the underwriting surplus on sharia life insurance in Indonesia.</a:t>
          </a:r>
          <a:endParaRPr lang="id-ID" dirty="0"/>
        </a:p>
      </dgm:t>
    </dgm:pt>
    <dgm:pt modelId="{934CA2AA-F19C-4E77-ADBF-0CAE7861F851}" type="parTrans" cxnId="{381DC128-28FB-41D4-9D69-15FC637C25EF}">
      <dgm:prSet/>
      <dgm:spPr/>
      <dgm:t>
        <a:bodyPr/>
        <a:lstStyle/>
        <a:p>
          <a:endParaRPr lang="id-ID"/>
        </a:p>
      </dgm:t>
    </dgm:pt>
    <dgm:pt modelId="{48117155-2B64-4EB3-9CD7-1FAB53431BB9}" type="sibTrans" cxnId="{381DC128-28FB-41D4-9D69-15FC637C25EF}">
      <dgm:prSet/>
      <dgm:spPr/>
      <dgm:t>
        <a:bodyPr/>
        <a:lstStyle/>
        <a:p>
          <a:endParaRPr lang="id-ID"/>
        </a:p>
      </dgm:t>
    </dgm:pt>
    <dgm:pt modelId="{838E78CC-00A0-4034-B656-068744CC4EEF}">
      <dgm:prSet/>
      <dgm:spPr/>
      <dgm:t>
        <a:bodyPr/>
        <a:lstStyle/>
        <a:p>
          <a:pPr marL="442913" indent="-360363">
            <a:buFont typeface="+mj-lt"/>
            <a:buAutoNum type="arabicPeriod"/>
          </a:pPr>
          <a:r>
            <a:rPr lang="en-US" dirty="0"/>
            <a:t>Analyzing the influence of technical reserve to the underwriting surplus on sharia life insurance in Indonesia.</a:t>
          </a:r>
          <a:endParaRPr lang="id-ID" dirty="0"/>
        </a:p>
      </dgm:t>
    </dgm:pt>
    <dgm:pt modelId="{63B0B068-D041-454B-A81F-91FA843D9887}" type="parTrans" cxnId="{F5A6C482-A9F6-4F35-BF98-0CEF0E5ED1A7}">
      <dgm:prSet/>
      <dgm:spPr/>
      <dgm:t>
        <a:bodyPr/>
        <a:lstStyle/>
        <a:p>
          <a:endParaRPr lang="id-ID"/>
        </a:p>
      </dgm:t>
    </dgm:pt>
    <dgm:pt modelId="{DA629020-B692-4912-812E-5DFF9CC09CC5}" type="sibTrans" cxnId="{F5A6C482-A9F6-4F35-BF98-0CEF0E5ED1A7}">
      <dgm:prSet/>
      <dgm:spPr/>
      <dgm:t>
        <a:bodyPr/>
        <a:lstStyle/>
        <a:p>
          <a:endParaRPr lang="id-ID"/>
        </a:p>
      </dgm:t>
    </dgm:pt>
    <dgm:pt modelId="{5387DBB9-073E-4316-9950-9922E42D88DC}">
      <dgm:prSet/>
      <dgm:spPr/>
      <dgm:t>
        <a:bodyPr/>
        <a:lstStyle/>
        <a:p>
          <a:pPr marL="442913" indent="-360363">
            <a:buFont typeface="+mj-lt"/>
            <a:buAutoNum type="arabicPeriod"/>
          </a:pPr>
          <a:r>
            <a:rPr lang="en-US" dirty="0"/>
            <a:t>Analyzing the influence of tabarru contributions, claims, reinsurance contributions, and technical reserve simultaneously to the underwriting surplus on sharia life insurance in Indonesia.</a:t>
          </a:r>
          <a:endParaRPr lang="id-ID" dirty="0"/>
        </a:p>
      </dgm:t>
    </dgm:pt>
    <dgm:pt modelId="{4E04686C-5438-4DB0-86AE-821CE87DF293}" type="parTrans" cxnId="{DC619EBD-5DAB-43BD-88F1-32298586D316}">
      <dgm:prSet/>
      <dgm:spPr/>
      <dgm:t>
        <a:bodyPr/>
        <a:lstStyle/>
        <a:p>
          <a:endParaRPr lang="id-ID"/>
        </a:p>
      </dgm:t>
    </dgm:pt>
    <dgm:pt modelId="{F9FA0E83-9963-44C2-8628-9CBEA52013E4}" type="sibTrans" cxnId="{DC619EBD-5DAB-43BD-88F1-32298586D316}">
      <dgm:prSet/>
      <dgm:spPr/>
      <dgm:t>
        <a:bodyPr/>
        <a:lstStyle/>
        <a:p>
          <a:endParaRPr lang="id-ID"/>
        </a:p>
      </dgm:t>
    </dgm:pt>
    <dgm:pt modelId="{6D8B869B-A062-479E-81A8-402C978695D8}" type="pres">
      <dgm:prSet presAssocID="{4C87BFCF-599B-404E-9E17-F5E4CD20B173}" presName="Name0" presStyleCnt="0">
        <dgm:presLayoutVars>
          <dgm:dir/>
          <dgm:animLvl val="lvl"/>
          <dgm:resizeHandles val="exact"/>
        </dgm:presLayoutVars>
      </dgm:prSet>
      <dgm:spPr/>
    </dgm:pt>
    <dgm:pt modelId="{B58DC9C3-109B-4660-9AAD-571FA96065E1}" type="pres">
      <dgm:prSet presAssocID="{D896E1E1-2214-4B12-B63F-04B0353A6B78}" presName="composite" presStyleCnt="0"/>
      <dgm:spPr/>
    </dgm:pt>
    <dgm:pt modelId="{FA131761-6C22-46C9-8B82-214FB25101F3}" type="pres">
      <dgm:prSet presAssocID="{D896E1E1-2214-4B12-B63F-04B0353A6B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ACECDB7-B740-43B4-9029-75B8B37767B5}" type="pres">
      <dgm:prSet presAssocID="{D896E1E1-2214-4B12-B63F-04B0353A6B78}" presName="desTx" presStyleLbl="alignAccFollowNode1" presStyleIdx="0" presStyleCnt="2">
        <dgm:presLayoutVars>
          <dgm:bulletEnabled val="1"/>
        </dgm:presLayoutVars>
      </dgm:prSet>
      <dgm:spPr/>
    </dgm:pt>
    <dgm:pt modelId="{23AAB93E-5DCD-4583-968E-7D4E2DE7796F}" type="pres">
      <dgm:prSet presAssocID="{D07B3BF3-8501-4058-8AC5-43C3C4240082}" presName="space" presStyleCnt="0"/>
      <dgm:spPr/>
    </dgm:pt>
    <dgm:pt modelId="{29AB4FC5-457E-4E9D-8492-0D8620256CAB}" type="pres">
      <dgm:prSet presAssocID="{B3BE674F-9969-49A8-824D-CFC879568ED7}" presName="composite" presStyleCnt="0"/>
      <dgm:spPr/>
    </dgm:pt>
    <dgm:pt modelId="{E7C19258-CC3B-4D7E-8619-75BFE6E055F5}" type="pres">
      <dgm:prSet presAssocID="{B3BE674F-9969-49A8-824D-CFC879568ED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9EC45D0-DB43-4749-ACEA-214595A9D327}" type="pres">
      <dgm:prSet presAssocID="{B3BE674F-9969-49A8-824D-CFC879568ED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C057900-F8F2-4201-AF65-5925C0FA44A2}" srcId="{D896E1E1-2214-4B12-B63F-04B0353A6B78}" destId="{4F8BE2B9-5A35-4B15-8180-552D326B3C99}" srcOrd="4" destOrd="0" parTransId="{EFF29618-0C33-4DB6-868B-35174AEA0726}" sibTransId="{24FC0C76-55D6-4996-900D-DE7D10EAF619}"/>
    <dgm:cxn modelId="{2E25CD03-567A-4497-8D45-AF68736F5079}" type="presOf" srcId="{4C87BFCF-599B-404E-9E17-F5E4CD20B173}" destId="{6D8B869B-A062-479E-81A8-402C978695D8}" srcOrd="0" destOrd="0" presId="urn:microsoft.com/office/officeart/2005/8/layout/hList1"/>
    <dgm:cxn modelId="{A7E9F712-7677-4B86-B8BC-601DD171AABD}" type="presOf" srcId="{32463221-C7F2-4371-B7CC-EFF908D714A4}" destId="{3ACECDB7-B740-43B4-9029-75B8B37767B5}" srcOrd="0" destOrd="2" presId="urn:microsoft.com/office/officeart/2005/8/layout/hList1"/>
    <dgm:cxn modelId="{381DC128-28FB-41D4-9D69-15FC637C25EF}" srcId="{B3BE674F-9969-49A8-824D-CFC879568ED7}" destId="{1274E4FD-227A-447C-9B68-0693B5777CA2}" srcOrd="2" destOrd="0" parTransId="{934CA2AA-F19C-4E77-ADBF-0CAE7861F851}" sibTransId="{48117155-2B64-4EB3-9CD7-1FAB53431BB9}"/>
    <dgm:cxn modelId="{BE74C82D-1730-4B8D-85A9-5A6C2FEE421B}" srcId="{4C87BFCF-599B-404E-9E17-F5E4CD20B173}" destId="{D896E1E1-2214-4B12-B63F-04B0353A6B78}" srcOrd="0" destOrd="0" parTransId="{E7B962D4-B7A6-4F8C-8978-1B4B5073718D}" sibTransId="{D07B3BF3-8501-4058-8AC5-43C3C4240082}"/>
    <dgm:cxn modelId="{B320A52E-40A4-4208-A629-C23C27BCA424}" type="presOf" srcId="{56A0D7C9-A1CF-4BF9-A6D8-0157DC0B345D}" destId="{3ACECDB7-B740-43B4-9029-75B8B37767B5}" srcOrd="0" destOrd="1" presId="urn:microsoft.com/office/officeart/2005/8/layout/hList1"/>
    <dgm:cxn modelId="{B4995B2F-AD95-48B9-B51A-DE286E820541}" srcId="{B3BE674F-9969-49A8-824D-CFC879568ED7}" destId="{BDF6FA67-0B93-4343-B1A6-CCA24A4DCC7B}" srcOrd="1" destOrd="0" parTransId="{1B8A0525-6D1D-4B0D-A8B8-4B236B8D4738}" sibTransId="{C2490DA7-4B04-4157-9026-911B3E303B50}"/>
    <dgm:cxn modelId="{B8241834-D22C-431A-B0A5-0F30D3561675}" srcId="{D896E1E1-2214-4B12-B63F-04B0353A6B78}" destId="{08B64C7A-B141-4E5A-B5A0-CF26D9308E49}" srcOrd="3" destOrd="0" parTransId="{3A00FB2B-2138-49C5-841D-D7235FCFE8CC}" sibTransId="{05B11DC7-4581-41FB-BA7F-24CC3ED05BBA}"/>
    <dgm:cxn modelId="{BFBD483D-6D07-4FB1-972F-767FB6B51E2C}" type="presOf" srcId="{08B64C7A-B141-4E5A-B5A0-CF26D9308E49}" destId="{3ACECDB7-B740-43B4-9029-75B8B37767B5}" srcOrd="0" destOrd="3" presId="urn:microsoft.com/office/officeart/2005/8/layout/hList1"/>
    <dgm:cxn modelId="{4B5F595C-4F1D-48F4-BD93-E2A7AFE880F0}" srcId="{B3BE674F-9969-49A8-824D-CFC879568ED7}" destId="{630A1C1A-D802-4F49-846F-201C76DF7E5F}" srcOrd="0" destOrd="0" parTransId="{043A55DC-9972-43B1-B97B-BF0EF186024E}" sibTransId="{6927C2C8-960C-42A7-B95C-3DF7AF164641}"/>
    <dgm:cxn modelId="{FB531371-B7E2-464C-83D3-6A48B234B06A}" type="presOf" srcId="{B3BE674F-9969-49A8-824D-CFC879568ED7}" destId="{E7C19258-CC3B-4D7E-8619-75BFE6E055F5}" srcOrd="0" destOrd="0" presId="urn:microsoft.com/office/officeart/2005/8/layout/hList1"/>
    <dgm:cxn modelId="{1D67FC71-4F7A-4EAA-8E78-5DAF69D6E2B8}" type="presOf" srcId="{91A3C722-40A9-4A39-B4BC-444A0F08994D}" destId="{3ACECDB7-B740-43B4-9029-75B8B37767B5}" srcOrd="0" destOrd="0" presId="urn:microsoft.com/office/officeart/2005/8/layout/hList1"/>
    <dgm:cxn modelId="{0AA26879-495C-418C-8393-C0B0402543C5}" srcId="{D896E1E1-2214-4B12-B63F-04B0353A6B78}" destId="{32463221-C7F2-4371-B7CC-EFF908D714A4}" srcOrd="2" destOrd="0" parTransId="{B1ADABD2-8ADA-4674-AD99-C119448684F2}" sibTransId="{D5F48559-BC65-494B-BEA3-62E543DB384C}"/>
    <dgm:cxn modelId="{2116B282-FCDA-4350-85AA-690C243AA351}" type="presOf" srcId="{D896E1E1-2214-4B12-B63F-04B0353A6B78}" destId="{FA131761-6C22-46C9-8B82-214FB25101F3}" srcOrd="0" destOrd="0" presId="urn:microsoft.com/office/officeart/2005/8/layout/hList1"/>
    <dgm:cxn modelId="{F5A6C482-A9F6-4F35-BF98-0CEF0E5ED1A7}" srcId="{B3BE674F-9969-49A8-824D-CFC879568ED7}" destId="{838E78CC-00A0-4034-B656-068744CC4EEF}" srcOrd="3" destOrd="0" parTransId="{63B0B068-D041-454B-A81F-91FA843D9887}" sibTransId="{DA629020-B692-4912-812E-5DFF9CC09CC5}"/>
    <dgm:cxn modelId="{738AB583-7610-447B-9A61-F2DAEA8D3DD2}" type="presOf" srcId="{BDF6FA67-0B93-4343-B1A6-CCA24A4DCC7B}" destId="{E9EC45D0-DB43-4749-ACEA-214595A9D327}" srcOrd="0" destOrd="1" presId="urn:microsoft.com/office/officeart/2005/8/layout/hList1"/>
    <dgm:cxn modelId="{3A3B25B5-0E84-48DD-9313-9C807112024B}" type="presOf" srcId="{4F8BE2B9-5A35-4B15-8180-552D326B3C99}" destId="{3ACECDB7-B740-43B4-9029-75B8B37767B5}" srcOrd="0" destOrd="4" presId="urn:microsoft.com/office/officeart/2005/8/layout/hList1"/>
    <dgm:cxn modelId="{DFF6F1B6-8F14-48D0-9321-5B88B8115012}" type="presOf" srcId="{838E78CC-00A0-4034-B656-068744CC4EEF}" destId="{E9EC45D0-DB43-4749-ACEA-214595A9D327}" srcOrd="0" destOrd="3" presId="urn:microsoft.com/office/officeart/2005/8/layout/hList1"/>
    <dgm:cxn modelId="{DB10DCBB-DBB6-4323-A423-B13924ACF395}" type="presOf" srcId="{1274E4FD-227A-447C-9B68-0693B5777CA2}" destId="{E9EC45D0-DB43-4749-ACEA-214595A9D327}" srcOrd="0" destOrd="2" presId="urn:microsoft.com/office/officeart/2005/8/layout/hList1"/>
    <dgm:cxn modelId="{DC619EBD-5DAB-43BD-88F1-32298586D316}" srcId="{B3BE674F-9969-49A8-824D-CFC879568ED7}" destId="{5387DBB9-073E-4316-9950-9922E42D88DC}" srcOrd="4" destOrd="0" parTransId="{4E04686C-5438-4DB0-86AE-821CE87DF293}" sibTransId="{F9FA0E83-9963-44C2-8628-9CBEA52013E4}"/>
    <dgm:cxn modelId="{836779BF-2C2C-4211-8252-8C59AE8F7350}" type="presOf" srcId="{5387DBB9-073E-4316-9950-9922E42D88DC}" destId="{E9EC45D0-DB43-4749-ACEA-214595A9D327}" srcOrd="0" destOrd="4" presId="urn:microsoft.com/office/officeart/2005/8/layout/hList1"/>
    <dgm:cxn modelId="{FF852CC9-059C-4287-812C-44FBF81C8E52}" srcId="{D896E1E1-2214-4B12-B63F-04B0353A6B78}" destId="{56A0D7C9-A1CF-4BF9-A6D8-0157DC0B345D}" srcOrd="1" destOrd="0" parTransId="{C4F0211F-9AFE-4BA9-82B3-5E071A22B02C}" sibTransId="{C4554991-6A5B-4C33-ABDA-B62E4EB57FFD}"/>
    <dgm:cxn modelId="{FB426ACA-06BD-4BEB-B0F4-259CC31C779E}" srcId="{4C87BFCF-599B-404E-9E17-F5E4CD20B173}" destId="{B3BE674F-9969-49A8-824D-CFC879568ED7}" srcOrd="1" destOrd="0" parTransId="{03C1652D-546D-4B10-B939-EEA7CE0F76C9}" sibTransId="{FD754FB2-1A67-43B4-B03A-544C2C06C98C}"/>
    <dgm:cxn modelId="{4E7AE1E0-0916-4DFA-A701-FD03755EB15A}" srcId="{D896E1E1-2214-4B12-B63F-04B0353A6B78}" destId="{91A3C722-40A9-4A39-B4BC-444A0F08994D}" srcOrd="0" destOrd="0" parTransId="{2A547145-A7DA-467D-87B3-B08913F73961}" sibTransId="{D28E1BB9-AAE7-4793-B048-885B257755B9}"/>
    <dgm:cxn modelId="{12775FE2-7D95-4A44-A82B-491F9E07EC0C}" type="presOf" srcId="{630A1C1A-D802-4F49-846F-201C76DF7E5F}" destId="{E9EC45D0-DB43-4749-ACEA-214595A9D327}" srcOrd="0" destOrd="0" presId="urn:microsoft.com/office/officeart/2005/8/layout/hList1"/>
    <dgm:cxn modelId="{CBF2A885-264A-4B26-9B0A-F7A4DD51383F}" type="presParOf" srcId="{6D8B869B-A062-479E-81A8-402C978695D8}" destId="{B58DC9C3-109B-4660-9AAD-571FA96065E1}" srcOrd="0" destOrd="0" presId="urn:microsoft.com/office/officeart/2005/8/layout/hList1"/>
    <dgm:cxn modelId="{27A1DBDA-00DA-4AFD-8BB4-1B80781CE107}" type="presParOf" srcId="{B58DC9C3-109B-4660-9AAD-571FA96065E1}" destId="{FA131761-6C22-46C9-8B82-214FB25101F3}" srcOrd="0" destOrd="0" presId="urn:microsoft.com/office/officeart/2005/8/layout/hList1"/>
    <dgm:cxn modelId="{19D9B98B-CB67-4426-83CE-42C7EA9FC5FB}" type="presParOf" srcId="{B58DC9C3-109B-4660-9AAD-571FA96065E1}" destId="{3ACECDB7-B740-43B4-9029-75B8B37767B5}" srcOrd="1" destOrd="0" presId="urn:microsoft.com/office/officeart/2005/8/layout/hList1"/>
    <dgm:cxn modelId="{C3E1D99E-E449-48CF-9B04-29030141187E}" type="presParOf" srcId="{6D8B869B-A062-479E-81A8-402C978695D8}" destId="{23AAB93E-5DCD-4583-968E-7D4E2DE7796F}" srcOrd="1" destOrd="0" presId="urn:microsoft.com/office/officeart/2005/8/layout/hList1"/>
    <dgm:cxn modelId="{00084195-95E0-4FE0-B8B6-84859CB4B045}" type="presParOf" srcId="{6D8B869B-A062-479E-81A8-402C978695D8}" destId="{29AB4FC5-457E-4E9D-8492-0D8620256CAB}" srcOrd="2" destOrd="0" presId="urn:microsoft.com/office/officeart/2005/8/layout/hList1"/>
    <dgm:cxn modelId="{1C4CE27E-B237-4FDC-8A76-FC87D27AA4F0}" type="presParOf" srcId="{29AB4FC5-457E-4E9D-8492-0D8620256CAB}" destId="{E7C19258-CC3B-4D7E-8619-75BFE6E055F5}" srcOrd="0" destOrd="0" presId="urn:microsoft.com/office/officeart/2005/8/layout/hList1"/>
    <dgm:cxn modelId="{221111EC-26A9-4BAA-B772-912B1E387F64}" type="presParOf" srcId="{29AB4FC5-457E-4E9D-8492-0D8620256CAB}" destId="{E9EC45D0-DB43-4749-ACEA-214595A9D3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F1C7F-2745-4F2A-95CF-5A60ABECAEC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99F61C9-B53F-4D28-B45C-A4B76013F36D}">
      <dgm:prSet phldrT="[Text]" custT="1"/>
      <dgm:spPr/>
      <dgm:t>
        <a:bodyPr/>
        <a:lstStyle/>
        <a:p>
          <a:endParaRPr lang="en-US" sz="4000" dirty="0"/>
        </a:p>
        <a:p>
          <a:r>
            <a:rPr lang="id-ID" sz="4000" dirty="0"/>
            <a:t>Research object</a:t>
          </a:r>
        </a:p>
        <a:p>
          <a:endParaRPr lang="id-ID" sz="4000" dirty="0"/>
        </a:p>
      </dgm:t>
    </dgm:pt>
    <dgm:pt modelId="{FB8CC09E-EF30-4264-A5B2-846E915A2E0A}" type="parTrans" cxnId="{921952ED-D9C6-45BF-97DE-928EA9AD4ED6}">
      <dgm:prSet/>
      <dgm:spPr/>
      <dgm:t>
        <a:bodyPr/>
        <a:lstStyle/>
        <a:p>
          <a:endParaRPr lang="id-ID"/>
        </a:p>
      </dgm:t>
    </dgm:pt>
    <dgm:pt modelId="{77407FD2-276B-4447-8949-A3D1EF85C29A}" type="sibTrans" cxnId="{921952ED-D9C6-45BF-97DE-928EA9AD4ED6}">
      <dgm:prSet/>
      <dgm:spPr/>
      <dgm:t>
        <a:bodyPr/>
        <a:lstStyle/>
        <a:p>
          <a:endParaRPr lang="id-ID"/>
        </a:p>
      </dgm:t>
    </dgm:pt>
    <dgm:pt modelId="{5DA1B692-2FAD-4361-8901-93DD4D7A5B6D}">
      <dgm:prSet phldrT="[Text]" custT="1"/>
      <dgm:spPr/>
      <dgm:t>
        <a:bodyPr/>
        <a:lstStyle/>
        <a:p>
          <a:r>
            <a:rPr lang="id-ID" sz="4000" dirty="0"/>
            <a:t>Data Type</a:t>
          </a:r>
        </a:p>
      </dgm:t>
    </dgm:pt>
    <dgm:pt modelId="{EB807D3E-1E8D-4137-A9FE-BD071476FE9A}" type="parTrans" cxnId="{48CF37FA-2A3E-4D11-8AB9-7B47BAF7A18F}">
      <dgm:prSet/>
      <dgm:spPr/>
      <dgm:t>
        <a:bodyPr/>
        <a:lstStyle/>
        <a:p>
          <a:endParaRPr lang="id-ID"/>
        </a:p>
      </dgm:t>
    </dgm:pt>
    <dgm:pt modelId="{2CDDFE66-BC07-45B3-B872-84B7DEECB0ED}" type="sibTrans" cxnId="{48CF37FA-2A3E-4D11-8AB9-7B47BAF7A18F}">
      <dgm:prSet/>
      <dgm:spPr/>
      <dgm:t>
        <a:bodyPr/>
        <a:lstStyle/>
        <a:p>
          <a:endParaRPr lang="id-ID"/>
        </a:p>
      </dgm:t>
    </dgm:pt>
    <dgm:pt modelId="{C33AAD29-B47A-45CE-B78A-090B62A6275D}">
      <dgm:prSet phldrT="[Text]"/>
      <dgm:spPr/>
      <dgm:t>
        <a:bodyPr/>
        <a:lstStyle/>
        <a:p>
          <a:r>
            <a:rPr lang="id-ID" dirty="0"/>
            <a:t>Secondary data</a:t>
          </a:r>
        </a:p>
      </dgm:t>
    </dgm:pt>
    <dgm:pt modelId="{51349201-E707-454A-8658-107817A742BF}" type="parTrans" cxnId="{DEE66CDF-B88D-420F-9110-4935A48DC819}">
      <dgm:prSet/>
      <dgm:spPr/>
      <dgm:t>
        <a:bodyPr/>
        <a:lstStyle/>
        <a:p>
          <a:endParaRPr lang="id-ID"/>
        </a:p>
      </dgm:t>
    </dgm:pt>
    <dgm:pt modelId="{DC57FC26-D65D-489A-889E-A5211C8FD362}" type="sibTrans" cxnId="{DEE66CDF-B88D-420F-9110-4935A48DC819}">
      <dgm:prSet/>
      <dgm:spPr/>
      <dgm:t>
        <a:bodyPr/>
        <a:lstStyle/>
        <a:p>
          <a:endParaRPr lang="id-ID"/>
        </a:p>
      </dgm:t>
    </dgm:pt>
    <dgm:pt modelId="{E014B73A-3173-44B8-AF04-EC8588A4F347}">
      <dgm:prSet phldrT="[Text]"/>
      <dgm:spPr/>
      <dgm:t>
        <a:bodyPr/>
        <a:lstStyle/>
        <a:p>
          <a:r>
            <a:rPr lang="id-ID" dirty="0"/>
            <a:t>TABARRU</a:t>
          </a:r>
          <a:r>
            <a:rPr lang="en-US" dirty="0"/>
            <a:t> </a:t>
          </a:r>
          <a:r>
            <a:rPr lang="id-ID" dirty="0"/>
            <a:t>CONTRIBUTIONS</a:t>
          </a:r>
        </a:p>
      </dgm:t>
    </dgm:pt>
    <dgm:pt modelId="{E04AEA48-8CE9-4082-9DE9-974602EF82B2}" type="parTrans" cxnId="{BF0B95C6-BE7B-47AE-9182-6D8901033A72}">
      <dgm:prSet/>
      <dgm:spPr/>
      <dgm:t>
        <a:bodyPr/>
        <a:lstStyle/>
        <a:p>
          <a:endParaRPr lang="id-ID"/>
        </a:p>
      </dgm:t>
    </dgm:pt>
    <dgm:pt modelId="{159D4E75-6CB4-460F-9255-C411CFB3073B}" type="sibTrans" cxnId="{BF0B95C6-BE7B-47AE-9182-6D8901033A72}">
      <dgm:prSet/>
      <dgm:spPr/>
      <dgm:t>
        <a:bodyPr/>
        <a:lstStyle/>
        <a:p>
          <a:endParaRPr lang="id-ID"/>
        </a:p>
      </dgm:t>
    </dgm:pt>
    <dgm:pt modelId="{36FAFF2A-5EA3-4751-B3F2-E8932BB8524D}">
      <dgm:prSet phldrT="[Text]"/>
      <dgm:spPr/>
      <dgm:t>
        <a:bodyPr/>
        <a:lstStyle/>
        <a:p>
          <a:r>
            <a:rPr lang="en-US" dirty="0"/>
            <a:t>Financial data obtained from sharia life insurance company financial statements from 2014 - 2018</a:t>
          </a:r>
          <a:endParaRPr lang="id-ID" dirty="0"/>
        </a:p>
      </dgm:t>
    </dgm:pt>
    <dgm:pt modelId="{0A0BF3A3-8604-42A8-AD2B-7D0EF7798385}" type="parTrans" cxnId="{D0B2A4F9-8947-4436-8B50-01BE7ACE7E16}">
      <dgm:prSet/>
      <dgm:spPr/>
      <dgm:t>
        <a:bodyPr/>
        <a:lstStyle/>
        <a:p>
          <a:endParaRPr lang="id-ID"/>
        </a:p>
      </dgm:t>
    </dgm:pt>
    <dgm:pt modelId="{B9A85384-899E-47B5-B470-59F17728B5C4}" type="sibTrans" cxnId="{D0B2A4F9-8947-4436-8B50-01BE7ACE7E16}">
      <dgm:prSet/>
      <dgm:spPr/>
      <dgm:t>
        <a:bodyPr/>
        <a:lstStyle/>
        <a:p>
          <a:endParaRPr lang="id-ID"/>
        </a:p>
      </dgm:t>
    </dgm:pt>
    <dgm:pt modelId="{366B148E-2C58-41C2-A04B-314E12C0820D}">
      <dgm:prSet phldrT="[Text]"/>
      <dgm:spPr/>
      <dgm:t>
        <a:bodyPr/>
        <a:lstStyle/>
        <a:p>
          <a:endParaRPr lang="id-ID" dirty="0"/>
        </a:p>
      </dgm:t>
    </dgm:pt>
    <dgm:pt modelId="{FBAF6B9D-ADBF-4CA3-B80D-E953D56448CB}" type="parTrans" cxnId="{0EA6B6D1-0374-461D-83C7-C2783ACE285C}">
      <dgm:prSet/>
      <dgm:spPr/>
      <dgm:t>
        <a:bodyPr/>
        <a:lstStyle/>
        <a:p>
          <a:endParaRPr lang="id-ID"/>
        </a:p>
      </dgm:t>
    </dgm:pt>
    <dgm:pt modelId="{F4C5DB4B-7D8A-4E46-925E-DDE5757443A3}" type="sibTrans" cxnId="{0EA6B6D1-0374-461D-83C7-C2783ACE285C}">
      <dgm:prSet/>
      <dgm:spPr/>
      <dgm:t>
        <a:bodyPr/>
        <a:lstStyle/>
        <a:p>
          <a:endParaRPr lang="id-ID"/>
        </a:p>
      </dgm:t>
    </dgm:pt>
    <dgm:pt modelId="{ED5909DD-BA5E-4A22-B5EE-D3EACF22D54F}">
      <dgm:prSet phldrT="[Text]"/>
      <dgm:spPr/>
      <dgm:t>
        <a:bodyPr/>
        <a:lstStyle/>
        <a:p>
          <a:r>
            <a:rPr lang="id-ID" dirty="0"/>
            <a:t>CLAIMS</a:t>
          </a:r>
        </a:p>
      </dgm:t>
    </dgm:pt>
    <dgm:pt modelId="{0EBC133A-917A-478C-80B7-08B554CCB52F}" type="parTrans" cxnId="{755A4953-81F1-4FBB-AEE7-81DD85D9D256}">
      <dgm:prSet/>
      <dgm:spPr/>
      <dgm:t>
        <a:bodyPr/>
        <a:lstStyle/>
        <a:p>
          <a:endParaRPr lang="id-ID"/>
        </a:p>
      </dgm:t>
    </dgm:pt>
    <dgm:pt modelId="{4510BA08-4423-4F58-AA1C-37F46ABE7731}" type="sibTrans" cxnId="{755A4953-81F1-4FBB-AEE7-81DD85D9D256}">
      <dgm:prSet/>
      <dgm:spPr/>
      <dgm:t>
        <a:bodyPr/>
        <a:lstStyle/>
        <a:p>
          <a:endParaRPr lang="id-ID"/>
        </a:p>
      </dgm:t>
    </dgm:pt>
    <dgm:pt modelId="{4C842946-5814-421B-B380-2C149C3F3081}">
      <dgm:prSet phldrT="[Text]"/>
      <dgm:spPr/>
      <dgm:t>
        <a:bodyPr/>
        <a:lstStyle/>
        <a:p>
          <a:r>
            <a:rPr lang="id-ID" dirty="0"/>
            <a:t>REINSURANCE</a:t>
          </a:r>
          <a:r>
            <a:rPr lang="en-US" dirty="0"/>
            <a:t> </a:t>
          </a:r>
          <a:r>
            <a:rPr lang="id-ID" dirty="0"/>
            <a:t>CONTRIBUTIONS</a:t>
          </a:r>
        </a:p>
      </dgm:t>
    </dgm:pt>
    <dgm:pt modelId="{258F7B67-16D2-410C-9229-FD747AD8434D}" type="parTrans" cxnId="{180290D9-1D03-4896-A3FA-7AADA5B47F40}">
      <dgm:prSet/>
      <dgm:spPr/>
      <dgm:t>
        <a:bodyPr/>
        <a:lstStyle/>
        <a:p>
          <a:endParaRPr lang="id-ID"/>
        </a:p>
      </dgm:t>
    </dgm:pt>
    <dgm:pt modelId="{1B37FCB1-54C5-452C-98F7-121103E20842}" type="sibTrans" cxnId="{180290D9-1D03-4896-A3FA-7AADA5B47F40}">
      <dgm:prSet/>
      <dgm:spPr/>
      <dgm:t>
        <a:bodyPr/>
        <a:lstStyle/>
        <a:p>
          <a:endParaRPr lang="id-ID"/>
        </a:p>
      </dgm:t>
    </dgm:pt>
    <dgm:pt modelId="{EA344BE7-46C2-4F14-87E7-4DC92347522D}">
      <dgm:prSet phldrT="[Text]"/>
      <dgm:spPr/>
      <dgm:t>
        <a:bodyPr/>
        <a:lstStyle/>
        <a:p>
          <a:r>
            <a:rPr lang="id-ID" dirty="0"/>
            <a:t>TECHNICAL RESERVE</a:t>
          </a:r>
        </a:p>
      </dgm:t>
    </dgm:pt>
    <dgm:pt modelId="{953AD3F2-992D-4895-A001-9AC1BA41AA19}" type="parTrans" cxnId="{FE86379C-92A7-4C8C-9578-2767B6CFE49F}">
      <dgm:prSet/>
      <dgm:spPr/>
      <dgm:t>
        <a:bodyPr/>
        <a:lstStyle/>
        <a:p>
          <a:endParaRPr lang="id-ID"/>
        </a:p>
      </dgm:t>
    </dgm:pt>
    <dgm:pt modelId="{B689D95D-4029-449C-BAB7-B8AB9460A775}" type="sibTrans" cxnId="{FE86379C-92A7-4C8C-9578-2767B6CFE49F}">
      <dgm:prSet/>
      <dgm:spPr/>
      <dgm:t>
        <a:bodyPr/>
        <a:lstStyle/>
        <a:p>
          <a:endParaRPr lang="id-ID"/>
        </a:p>
      </dgm:t>
    </dgm:pt>
    <dgm:pt modelId="{5690F57A-D1FF-4D86-AF17-E22407A5D545}">
      <dgm:prSet phldrT="[Text]"/>
      <dgm:spPr/>
      <dgm:t>
        <a:bodyPr/>
        <a:lstStyle/>
        <a:p>
          <a:r>
            <a:rPr lang="en-US" dirty="0"/>
            <a:t>UNDERWRITING SURPLUS</a:t>
          </a:r>
          <a:r>
            <a:rPr lang="id-ID" dirty="0"/>
            <a:t> </a:t>
          </a:r>
        </a:p>
      </dgm:t>
    </dgm:pt>
    <dgm:pt modelId="{62D3CAD4-E58C-4C4B-A0A2-C1E2B364802B}" type="parTrans" cxnId="{E80DBBFD-CE96-4694-AD0B-E0D178B63500}">
      <dgm:prSet/>
      <dgm:spPr/>
      <dgm:t>
        <a:bodyPr/>
        <a:lstStyle/>
        <a:p>
          <a:endParaRPr lang="id-ID"/>
        </a:p>
      </dgm:t>
    </dgm:pt>
    <dgm:pt modelId="{46DAA091-F69E-41AC-87AB-CAE99F2C618E}" type="sibTrans" cxnId="{E80DBBFD-CE96-4694-AD0B-E0D178B63500}">
      <dgm:prSet/>
      <dgm:spPr/>
      <dgm:t>
        <a:bodyPr/>
        <a:lstStyle/>
        <a:p>
          <a:endParaRPr lang="id-ID"/>
        </a:p>
      </dgm:t>
    </dgm:pt>
    <dgm:pt modelId="{A6DCD86F-C670-484A-B065-E79F897BD406}">
      <dgm:prSet phldrT="[Text]"/>
      <dgm:spPr/>
      <dgm:t>
        <a:bodyPr/>
        <a:lstStyle/>
        <a:p>
          <a:endParaRPr lang="id-ID" dirty="0"/>
        </a:p>
      </dgm:t>
    </dgm:pt>
    <dgm:pt modelId="{95D84173-B4FC-4DDE-A90B-620A783CAF48}" type="parTrans" cxnId="{16AA38FA-1AF1-4C77-BF26-5152DDA6D10C}">
      <dgm:prSet/>
      <dgm:spPr/>
      <dgm:t>
        <a:bodyPr/>
        <a:lstStyle/>
        <a:p>
          <a:endParaRPr lang="id-ID"/>
        </a:p>
      </dgm:t>
    </dgm:pt>
    <dgm:pt modelId="{BD6DBA83-0F45-4445-93FD-944E911CB5EF}" type="sibTrans" cxnId="{16AA38FA-1AF1-4C77-BF26-5152DDA6D10C}">
      <dgm:prSet/>
      <dgm:spPr/>
      <dgm:t>
        <a:bodyPr/>
        <a:lstStyle/>
        <a:p>
          <a:endParaRPr lang="id-ID"/>
        </a:p>
      </dgm:t>
    </dgm:pt>
    <dgm:pt modelId="{08B1F618-45DB-4434-AD5C-A35E2DFAF317}" type="pres">
      <dgm:prSet presAssocID="{079F1C7F-2745-4F2A-95CF-5A60ABECAEC3}" presName="Name0" presStyleCnt="0">
        <dgm:presLayoutVars>
          <dgm:dir/>
          <dgm:animLvl val="lvl"/>
          <dgm:resizeHandles/>
        </dgm:presLayoutVars>
      </dgm:prSet>
      <dgm:spPr/>
    </dgm:pt>
    <dgm:pt modelId="{04C02396-4D00-428D-823C-25DBB999349F}" type="pres">
      <dgm:prSet presAssocID="{799F61C9-B53F-4D28-B45C-A4B76013F36D}" presName="linNode" presStyleCnt="0"/>
      <dgm:spPr/>
    </dgm:pt>
    <dgm:pt modelId="{BC2685C2-F324-4C79-8483-6AE9D6884357}" type="pres">
      <dgm:prSet presAssocID="{799F61C9-B53F-4D28-B45C-A4B76013F36D}" presName="parentShp" presStyleLbl="node1" presStyleIdx="0" presStyleCnt="2" custScaleY="59973">
        <dgm:presLayoutVars>
          <dgm:bulletEnabled val="1"/>
        </dgm:presLayoutVars>
      </dgm:prSet>
      <dgm:spPr/>
    </dgm:pt>
    <dgm:pt modelId="{56A467E8-6FC8-4AB4-9B51-C7600DB10F8A}" type="pres">
      <dgm:prSet presAssocID="{799F61C9-B53F-4D28-B45C-A4B76013F36D}" presName="childShp" presStyleLbl="bgAccFollowNode1" presStyleIdx="0" presStyleCnt="2">
        <dgm:presLayoutVars>
          <dgm:bulletEnabled val="1"/>
        </dgm:presLayoutVars>
      </dgm:prSet>
      <dgm:spPr/>
    </dgm:pt>
    <dgm:pt modelId="{BECEFAD0-C6F2-45D5-9202-6B82B6A49AF8}" type="pres">
      <dgm:prSet presAssocID="{77407FD2-276B-4447-8949-A3D1EF85C29A}" presName="spacing" presStyleCnt="0"/>
      <dgm:spPr/>
    </dgm:pt>
    <dgm:pt modelId="{0AEBA1CB-7DB9-47A1-90A5-28E7E9E89B0E}" type="pres">
      <dgm:prSet presAssocID="{5DA1B692-2FAD-4361-8901-93DD4D7A5B6D}" presName="linNode" presStyleCnt="0"/>
      <dgm:spPr/>
    </dgm:pt>
    <dgm:pt modelId="{D577FFDF-52B0-4D0A-9433-9770A20BF097}" type="pres">
      <dgm:prSet presAssocID="{5DA1B692-2FAD-4361-8901-93DD4D7A5B6D}" presName="parentShp" presStyleLbl="node1" presStyleIdx="1" presStyleCnt="2" custScaleY="65258">
        <dgm:presLayoutVars>
          <dgm:bulletEnabled val="1"/>
        </dgm:presLayoutVars>
      </dgm:prSet>
      <dgm:spPr/>
    </dgm:pt>
    <dgm:pt modelId="{E56F1EA2-2D30-4808-8E92-90D32A6777CB}" type="pres">
      <dgm:prSet presAssocID="{5DA1B692-2FAD-4361-8901-93DD4D7A5B6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43E7C12-8500-4973-B222-AB69397D28AC}" type="presOf" srcId="{C33AAD29-B47A-45CE-B78A-090B62A6275D}" destId="{E56F1EA2-2D30-4808-8E92-90D32A6777CB}" srcOrd="0" destOrd="1" presId="urn:microsoft.com/office/officeart/2005/8/layout/vList6"/>
    <dgm:cxn modelId="{629C1030-01E9-4963-ABF4-6A15C3C2CDA3}" type="presOf" srcId="{A6DCD86F-C670-484A-B065-E79F897BD406}" destId="{56A467E8-6FC8-4AB4-9B51-C7600DB10F8A}" srcOrd="0" destOrd="0" presId="urn:microsoft.com/office/officeart/2005/8/layout/vList6"/>
    <dgm:cxn modelId="{BDAFFA32-514B-46AA-B7B9-20A04DEA16D6}" type="presOf" srcId="{5690F57A-D1FF-4D86-AF17-E22407A5D545}" destId="{56A467E8-6FC8-4AB4-9B51-C7600DB10F8A}" srcOrd="0" destOrd="5" presId="urn:microsoft.com/office/officeart/2005/8/layout/vList6"/>
    <dgm:cxn modelId="{63FBBF4C-4E55-471D-9F13-3E51A54994A6}" type="presOf" srcId="{ED5909DD-BA5E-4A22-B5EE-D3EACF22D54F}" destId="{56A467E8-6FC8-4AB4-9B51-C7600DB10F8A}" srcOrd="0" destOrd="2" presId="urn:microsoft.com/office/officeart/2005/8/layout/vList6"/>
    <dgm:cxn modelId="{74CE2B70-50DB-4D7A-A6CD-9E4E548F8134}" type="presOf" srcId="{799F61C9-B53F-4D28-B45C-A4B76013F36D}" destId="{BC2685C2-F324-4C79-8483-6AE9D6884357}" srcOrd="0" destOrd="0" presId="urn:microsoft.com/office/officeart/2005/8/layout/vList6"/>
    <dgm:cxn modelId="{755A4953-81F1-4FBB-AEE7-81DD85D9D256}" srcId="{799F61C9-B53F-4D28-B45C-A4B76013F36D}" destId="{ED5909DD-BA5E-4A22-B5EE-D3EACF22D54F}" srcOrd="2" destOrd="0" parTransId="{0EBC133A-917A-478C-80B7-08B554CCB52F}" sibTransId="{4510BA08-4423-4F58-AA1C-37F46ABE7731}"/>
    <dgm:cxn modelId="{8B13D479-49B2-421F-9491-6C45573D6E2A}" type="presOf" srcId="{079F1C7F-2745-4F2A-95CF-5A60ABECAEC3}" destId="{08B1F618-45DB-4434-AD5C-A35E2DFAF317}" srcOrd="0" destOrd="0" presId="urn:microsoft.com/office/officeart/2005/8/layout/vList6"/>
    <dgm:cxn modelId="{B0D2E081-7839-4AB3-9716-341296C1FED1}" type="presOf" srcId="{36FAFF2A-5EA3-4751-B3F2-E8932BB8524D}" destId="{E56F1EA2-2D30-4808-8E92-90D32A6777CB}" srcOrd="0" destOrd="2" presId="urn:microsoft.com/office/officeart/2005/8/layout/vList6"/>
    <dgm:cxn modelId="{2F24B48A-AB30-4567-9CD8-198C1D0EBF8B}" type="presOf" srcId="{366B148E-2C58-41C2-A04B-314E12C0820D}" destId="{E56F1EA2-2D30-4808-8E92-90D32A6777CB}" srcOrd="0" destOrd="0" presId="urn:microsoft.com/office/officeart/2005/8/layout/vList6"/>
    <dgm:cxn modelId="{FE86379C-92A7-4C8C-9578-2767B6CFE49F}" srcId="{799F61C9-B53F-4D28-B45C-A4B76013F36D}" destId="{EA344BE7-46C2-4F14-87E7-4DC92347522D}" srcOrd="4" destOrd="0" parTransId="{953AD3F2-992D-4895-A001-9AC1BA41AA19}" sibTransId="{B689D95D-4029-449C-BAB7-B8AB9460A775}"/>
    <dgm:cxn modelId="{C048AFA2-8F1C-4E77-8B98-27BF9D83500B}" type="presOf" srcId="{5DA1B692-2FAD-4361-8901-93DD4D7A5B6D}" destId="{D577FFDF-52B0-4D0A-9433-9770A20BF097}" srcOrd="0" destOrd="0" presId="urn:microsoft.com/office/officeart/2005/8/layout/vList6"/>
    <dgm:cxn modelId="{BF0B95C6-BE7B-47AE-9182-6D8901033A72}" srcId="{799F61C9-B53F-4D28-B45C-A4B76013F36D}" destId="{E014B73A-3173-44B8-AF04-EC8588A4F347}" srcOrd="1" destOrd="0" parTransId="{E04AEA48-8CE9-4082-9DE9-974602EF82B2}" sibTransId="{159D4E75-6CB4-460F-9255-C411CFB3073B}"/>
    <dgm:cxn modelId="{0EA6B6D1-0374-461D-83C7-C2783ACE285C}" srcId="{5DA1B692-2FAD-4361-8901-93DD4D7A5B6D}" destId="{366B148E-2C58-41C2-A04B-314E12C0820D}" srcOrd="0" destOrd="0" parTransId="{FBAF6B9D-ADBF-4CA3-B80D-E953D56448CB}" sibTransId="{F4C5DB4B-7D8A-4E46-925E-DDE5757443A3}"/>
    <dgm:cxn modelId="{4CF12FD2-ADC5-43EB-A424-AEC44883B23E}" type="presOf" srcId="{EA344BE7-46C2-4F14-87E7-4DC92347522D}" destId="{56A467E8-6FC8-4AB4-9B51-C7600DB10F8A}" srcOrd="0" destOrd="4" presId="urn:microsoft.com/office/officeart/2005/8/layout/vList6"/>
    <dgm:cxn modelId="{0C3C8AD5-7514-4A3A-80A9-134B7EA8F8CE}" type="presOf" srcId="{4C842946-5814-421B-B380-2C149C3F3081}" destId="{56A467E8-6FC8-4AB4-9B51-C7600DB10F8A}" srcOrd="0" destOrd="3" presId="urn:microsoft.com/office/officeart/2005/8/layout/vList6"/>
    <dgm:cxn modelId="{180290D9-1D03-4896-A3FA-7AADA5B47F40}" srcId="{799F61C9-B53F-4D28-B45C-A4B76013F36D}" destId="{4C842946-5814-421B-B380-2C149C3F3081}" srcOrd="3" destOrd="0" parTransId="{258F7B67-16D2-410C-9229-FD747AD8434D}" sibTransId="{1B37FCB1-54C5-452C-98F7-121103E20842}"/>
    <dgm:cxn modelId="{DEE66CDF-B88D-420F-9110-4935A48DC819}" srcId="{5DA1B692-2FAD-4361-8901-93DD4D7A5B6D}" destId="{C33AAD29-B47A-45CE-B78A-090B62A6275D}" srcOrd="1" destOrd="0" parTransId="{51349201-E707-454A-8658-107817A742BF}" sibTransId="{DC57FC26-D65D-489A-889E-A5211C8FD362}"/>
    <dgm:cxn modelId="{C6FEB6E2-9FB7-4DC2-9306-0818B4A15FFC}" type="presOf" srcId="{E014B73A-3173-44B8-AF04-EC8588A4F347}" destId="{56A467E8-6FC8-4AB4-9B51-C7600DB10F8A}" srcOrd="0" destOrd="1" presId="urn:microsoft.com/office/officeart/2005/8/layout/vList6"/>
    <dgm:cxn modelId="{921952ED-D9C6-45BF-97DE-928EA9AD4ED6}" srcId="{079F1C7F-2745-4F2A-95CF-5A60ABECAEC3}" destId="{799F61C9-B53F-4D28-B45C-A4B76013F36D}" srcOrd="0" destOrd="0" parTransId="{FB8CC09E-EF30-4264-A5B2-846E915A2E0A}" sibTransId="{77407FD2-276B-4447-8949-A3D1EF85C29A}"/>
    <dgm:cxn modelId="{D0B2A4F9-8947-4436-8B50-01BE7ACE7E16}" srcId="{5DA1B692-2FAD-4361-8901-93DD4D7A5B6D}" destId="{36FAFF2A-5EA3-4751-B3F2-E8932BB8524D}" srcOrd="2" destOrd="0" parTransId="{0A0BF3A3-8604-42A8-AD2B-7D0EF7798385}" sibTransId="{B9A85384-899E-47B5-B470-59F17728B5C4}"/>
    <dgm:cxn modelId="{48CF37FA-2A3E-4D11-8AB9-7B47BAF7A18F}" srcId="{079F1C7F-2745-4F2A-95CF-5A60ABECAEC3}" destId="{5DA1B692-2FAD-4361-8901-93DD4D7A5B6D}" srcOrd="1" destOrd="0" parTransId="{EB807D3E-1E8D-4137-A9FE-BD071476FE9A}" sibTransId="{2CDDFE66-BC07-45B3-B872-84B7DEECB0ED}"/>
    <dgm:cxn modelId="{16AA38FA-1AF1-4C77-BF26-5152DDA6D10C}" srcId="{799F61C9-B53F-4D28-B45C-A4B76013F36D}" destId="{A6DCD86F-C670-484A-B065-E79F897BD406}" srcOrd="0" destOrd="0" parTransId="{95D84173-B4FC-4DDE-A90B-620A783CAF48}" sibTransId="{BD6DBA83-0F45-4445-93FD-944E911CB5EF}"/>
    <dgm:cxn modelId="{E80DBBFD-CE96-4694-AD0B-E0D178B63500}" srcId="{799F61C9-B53F-4D28-B45C-A4B76013F36D}" destId="{5690F57A-D1FF-4D86-AF17-E22407A5D545}" srcOrd="5" destOrd="0" parTransId="{62D3CAD4-E58C-4C4B-A0A2-C1E2B364802B}" sibTransId="{46DAA091-F69E-41AC-87AB-CAE99F2C618E}"/>
    <dgm:cxn modelId="{EA0327C0-F2ED-40D6-A462-280F8509872E}" type="presParOf" srcId="{08B1F618-45DB-4434-AD5C-A35E2DFAF317}" destId="{04C02396-4D00-428D-823C-25DBB999349F}" srcOrd="0" destOrd="0" presId="urn:microsoft.com/office/officeart/2005/8/layout/vList6"/>
    <dgm:cxn modelId="{2DAA3CD4-CF84-4BEE-8A08-897FA2908A3F}" type="presParOf" srcId="{04C02396-4D00-428D-823C-25DBB999349F}" destId="{BC2685C2-F324-4C79-8483-6AE9D6884357}" srcOrd="0" destOrd="0" presId="urn:microsoft.com/office/officeart/2005/8/layout/vList6"/>
    <dgm:cxn modelId="{2288CE18-98C2-49BB-BF3F-A21AA8E1B2A7}" type="presParOf" srcId="{04C02396-4D00-428D-823C-25DBB999349F}" destId="{56A467E8-6FC8-4AB4-9B51-C7600DB10F8A}" srcOrd="1" destOrd="0" presId="urn:microsoft.com/office/officeart/2005/8/layout/vList6"/>
    <dgm:cxn modelId="{22FFE5FB-864A-4C14-8776-68AAEAA87979}" type="presParOf" srcId="{08B1F618-45DB-4434-AD5C-A35E2DFAF317}" destId="{BECEFAD0-C6F2-45D5-9202-6B82B6A49AF8}" srcOrd="1" destOrd="0" presId="urn:microsoft.com/office/officeart/2005/8/layout/vList6"/>
    <dgm:cxn modelId="{9ED0BBF7-6F0E-4337-8D83-777DE80A0D49}" type="presParOf" srcId="{08B1F618-45DB-4434-AD5C-A35E2DFAF317}" destId="{0AEBA1CB-7DB9-47A1-90A5-28E7E9E89B0E}" srcOrd="2" destOrd="0" presId="urn:microsoft.com/office/officeart/2005/8/layout/vList6"/>
    <dgm:cxn modelId="{59E633FB-A21F-48A0-BD47-959745DB433D}" type="presParOf" srcId="{0AEBA1CB-7DB9-47A1-90A5-28E7E9E89B0E}" destId="{D577FFDF-52B0-4D0A-9433-9770A20BF097}" srcOrd="0" destOrd="0" presId="urn:microsoft.com/office/officeart/2005/8/layout/vList6"/>
    <dgm:cxn modelId="{D04E2D53-D5C2-4A22-A2B8-560067697712}" type="presParOf" srcId="{0AEBA1CB-7DB9-47A1-90A5-28E7E9E89B0E}" destId="{E56F1EA2-2D30-4808-8E92-90D32A6777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4AA08-FF13-4CE0-8061-49DBFBB95C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E69EDB7-ECD3-4B16-B4AC-9B71FFEAC384}">
      <dgm:prSet phldrT="[Text]"/>
      <dgm:spPr/>
      <dgm:t>
        <a:bodyPr/>
        <a:lstStyle/>
        <a:p>
          <a:r>
            <a:rPr lang="id-ID" dirty="0"/>
            <a:t>Sampling Method</a:t>
          </a:r>
        </a:p>
      </dgm:t>
    </dgm:pt>
    <dgm:pt modelId="{E39C60AF-DBCF-4D74-8B0A-B97E43C5746D}" type="parTrans" cxnId="{F3C57FF2-F739-42B8-826C-396C3166F00C}">
      <dgm:prSet/>
      <dgm:spPr/>
      <dgm:t>
        <a:bodyPr/>
        <a:lstStyle/>
        <a:p>
          <a:endParaRPr lang="id-ID"/>
        </a:p>
      </dgm:t>
    </dgm:pt>
    <dgm:pt modelId="{A2E83BCF-8688-4D1A-AAAA-33C5D0E9D7BD}" type="sibTrans" cxnId="{F3C57FF2-F739-42B8-826C-396C3166F00C}">
      <dgm:prSet/>
      <dgm:spPr/>
      <dgm:t>
        <a:bodyPr/>
        <a:lstStyle/>
        <a:p>
          <a:endParaRPr lang="id-ID"/>
        </a:p>
      </dgm:t>
    </dgm:pt>
    <dgm:pt modelId="{18B5BB6C-CE56-4BAC-B60F-23DCE65D661A}">
      <dgm:prSet phldrT="[Text]"/>
      <dgm:spPr/>
      <dgm:t>
        <a:bodyPr/>
        <a:lstStyle/>
        <a:p>
          <a:r>
            <a:rPr lang="en-US" dirty="0"/>
            <a:t>The sampling technique used in this study was purposive sampling technique</a:t>
          </a:r>
          <a:endParaRPr lang="id-ID" dirty="0"/>
        </a:p>
      </dgm:t>
    </dgm:pt>
    <dgm:pt modelId="{15C751DF-AD3A-41E1-9957-8B0FA9F4D8A3}" type="parTrans" cxnId="{DCB6BD0B-32EE-482E-BB8A-FA6CA83528C4}">
      <dgm:prSet/>
      <dgm:spPr/>
      <dgm:t>
        <a:bodyPr/>
        <a:lstStyle/>
        <a:p>
          <a:endParaRPr lang="id-ID"/>
        </a:p>
      </dgm:t>
    </dgm:pt>
    <dgm:pt modelId="{4F3AE410-E383-4A2C-94E9-BECC9BA8AEDA}" type="sibTrans" cxnId="{DCB6BD0B-32EE-482E-BB8A-FA6CA83528C4}">
      <dgm:prSet/>
      <dgm:spPr/>
      <dgm:t>
        <a:bodyPr/>
        <a:lstStyle/>
        <a:p>
          <a:endParaRPr lang="id-ID"/>
        </a:p>
      </dgm:t>
    </dgm:pt>
    <dgm:pt modelId="{C2DEC6FE-C048-4EBE-B7C4-79F6D1F76D92}">
      <dgm:prSet phldrT="[Text]"/>
      <dgm:spPr/>
      <dgm:t>
        <a:bodyPr/>
        <a:lstStyle/>
        <a:p>
          <a:r>
            <a:rPr lang="id-ID" dirty="0"/>
            <a:t>Population and Sample</a:t>
          </a:r>
        </a:p>
      </dgm:t>
    </dgm:pt>
    <dgm:pt modelId="{206F1802-6B9B-43D6-BD46-C4AC509C7E63}" type="parTrans" cxnId="{DA930F02-9279-473B-B1A3-E25B076AF80F}">
      <dgm:prSet/>
      <dgm:spPr/>
      <dgm:t>
        <a:bodyPr/>
        <a:lstStyle/>
        <a:p>
          <a:endParaRPr lang="id-ID"/>
        </a:p>
      </dgm:t>
    </dgm:pt>
    <dgm:pt modelId="{59BA4223-8912-4E60-A7E2-AC429A18ED61}" type="sibTrans" cxnId="{DA930F02-9279-473B-B1A3-E25B076AF80F}">
      <dgm:prSet/>
      <dgm:spPr/>
      <dgm:t>
        <a:bodyPr/>
        <a:lstStyle/>
        <a:p>
          <a:endParaRPr lang="id-ID"/>
        </a:p>
      </dgm:t>
    </dgm:pt>
    <dgm:pt modelId="{9E484037-24AA-4CDE-9225-5F246766C35E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The population used in this study is sharia life insurance companies in Indonesia, amounting to 30 companies</a:t>
          </a:r>
          <a:endParaRPr lang="id-ID" dirty="0">
            <a:solidFill>
              <a:schemeClr val="tx1"/>
            </a:solidFill>
          </a:endParaRPr>
        </a:p>
      </dgm:t>
    </dgm:pt>
    <dgm:pt modelId="{D911E8D8-BA01-4F32-80CE-0BDB73EFA68C}" type="parTrans" cxnId="{34DBF682-1375-4C82-8F24-9B9F54044E16}">
      <dgm:prSet/>
      <dgm:spPr/>
      <dgm:t>
        <a:bodyPr/>
        <a:lstStyle/>
        <a:p>
          <a:endParaRPr lang="id-ID"/>
        </a:p>
      </dgm:t>
    </dgm:pt>
    <dgm:pt modelId="{ABBC6605-71D4-4E78-B1E2-8CE2CC1ADED1}" type="sibTrans" cxnId="{34DBF682-1375-4C82-8F24-9B9F54044E16}">
      <dgm:prSet/>
      <dgm:spPr/>
      <dgm:t>
        <a:bodyPr/>
        <a:lstStyle/>
        <a:p>
          <a:endParaRPr lang="id-ID"/>
        </a:p>
      </dgm:t>
    </dgm:pt>
    <dgm:pt modelId="{B93B11CE-6265-41E9-906A-37C05B06EF98}">
      <dgm:prSet/>
      <dgm:spPr/>
      <dgm:t>
        <a:bodyPr/>
        <a:lstStyle/>
        <a:p>
          <a:endParaRPr lang="id-ID" dirty="0"/>
        </a:p>
      </dgm:t>
    </dgm:pt>
    <dgm:pt modelId="{9BE89501-B369-4222-8962-5869F9F62C20}" type="parTrans" cxnId="{CFEB1CF4-B0E4-419E-B50A-783A65791311}">
      <dgm:prSet/>
      <dgm:spPr/>
      <dgm:t>
        <a:bodyPr/>
        <a:lstStyle/>
        <a:p>
          <a:endParaRPr lang="id-ID"/>
        </a:p>
      </dgm:t>
    </dgm:pt>
    <dgm:pt modelId="{955D1411-9BEC-4250-B807-67B7574B24CF}" type="sibTrans" cxnId="{CFEB1CF4-B0E4-419E-B50A-783A65791311}">
      <dgm:prSet/>
      <dgm:spPr/>
      <dgm:t>
        <a:bodyPr/>
        <a:lstStyle/>
        <a:p>
          <a:endParaRPr lang="id-ID"/>
        </a:p>
      </dgm:t>
    </dgm:pt>
    <dgm:pt modelId="{CBDBB621-3523-49A9-92AE-019388C084FA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>
              <a:solidFill>
                <a:schemeClr val="tx1"/>
              </a:solidFill>
            </a:rPr>
            <a:t>The sample used is 10 Sharia life insurance companies with a period of 2014 to 2018.</a:t>
          </a:r>
          <a:endParaRPr lang="id-ID" dirty="0">
            <a:solidFill>
              <a:schemeClr val="tx1"/>
            </a:solidFill>
          </a:endParaRPr>
        </a:p>
      </dgm:t>
    </dgm:pt>
    <dgm:pt modelId="{7460E3F2-5C24-457C-B4EA-9F4DA47B4756}" type="parTrans" cxnId="{54F65E2A-AC18-4145-A8C9-5EC95225DA96}">
      <dgm:prSet/>
      <dgm:spPr/>
      <dgm:t>
        <a:bodyPr/>
        <a:lstStyle/>
        <a:p>
          <a:endParaRPr lang="id-ID"/>
        </a:p>
      </dgm:t>
    </dgm:pt>
    <dgm:pt modelId="{940C8E28-4BFF-473F-A853-37572519470C}" type="sibTrans" cxnId="{54F65E2A-AC18-4145-A8C9-5EC95225DA96}">
      <dgm:prSet/>
      <dgm:spPr/>
      <dgm:t>
        <a:bodyPr/>
        <a:lstStyle/>
        <a:p>
          <a:endParaRPr lang="id-ID"/>
        </a:p>
      </dgm:t>
    </dgm:pt>
    <dgm:pt modelId="{0CCF36CC-65D0-45A4-8A9E-A2E76D0A3A12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endParaRPr lang="id-ID" dirty="0">
            <a:solidFill>
              <a:schemeClr val="tx1"/>
            </a:solidFill>
          </a:endParaRPr>
        </a:p>
      </dgm:t>
    </dgm:pt>
    <dgm:pt modelId="{BF966B84-3EBD-41C8-B8F5-5C7BE9A3AC6F}" type="parTrans" cxnId="{AE4C0913-9BF4-48A1-B23E-CB81B5B5CD7E}">
      <dgm:prSet/>
      <dgm:spPr/>
      <dgm:t>
        <a:bodyPr/>
        <a:lstStyle/>
        <a:p>
          <a:endParaRPr lang="id-ID"/>
        </a:p>
      </dgm:t>
    </dgm:pt>
    <dgm:pt modelId="{6AEC7487-127F-4BC2-A101-CBC5211A45BB}" type="sibTrans" cxnId="{AE4C0913-9BF4-48A1-B23E-CB81B5B5CD7E}">
      <dgm:prSet/>
      <dgm:spPr/>
      <dgm:t>
        <a:bodyPr/>
        <a:lstStyle/>
        <a:p>
          <a:endParaRPr lang="id-ID"/>
        </a:p>
      </dgm:t>
    </dgm:pt>
    <dgm:pt modelId="{4BC21D29-BD64-473F-AC5C-40DC77BC8774}" type="pres">
      <dgm:prSet presAssocID="{6DA4AA08-FF13-4CE0-8061-49DBFBB95CC7}" presName="linear" presStyleCnt="0">
        <dgm:presLayoutVars>
          <dgm:animLvl val="lvl"/>
          <dgm:resizeHandles val="exact"/>
        </dgm:presLayoutVars>
      </dgm:prSet>
      <dgm:spPr/>
    </dgm:pt>
    <dgm:pt modelId="{FB6F1186-5D9B-480F-B6F9-CCB732A98575}" type="pres">
      <dgm:prSet presAssocID="{4E69EDB7-ECD3-4B16-B4AC-9B71FFEAC3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E530BA-76B9-4F6C-8C6E-86C6139B1043}" type="pres">
      <dgm:prSet presAssocID="{4E69EDB7-ECD3-4B16-B4AC-9B71FFEAC384}" presName="childText" presStyleLbl="revTx" presStyleIdx="0" presStyleCnt="2">
        <dgm:presLayoutVars>
          <dgm:bulletEnabled val="1"/>
        </dgm:presLayoutVars>
      </dgm:prSet>
      <dgm:spPr/>
    </dgm:pt>
    <dgm:pt modelId="{04798886-D429-4525-9399-5C92A7264544}" type="pres">
      <dgm:prSet presAssocID="{C2DEC6FE-C048-4EBE-B7C4-79F6D1F76D9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CB3623C-4A27-4566-A311-D05C80BA8F9F}" type="pres">
      <dgm:prSet presAssocID="{C2DEC6FE-C048-4EBE-B7C4-79F6D1F76D9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A930F02-9279-473B-B1A3-E25B076AF80F}" srcId="{6DA4AA08-FF13-4CE0-8061-49DBFBB95CC7}" destId="{C2DEC6FE-C048-4EBE-B7C4-79F6D1F76D92}" srcOrd="1" destOrd="0" parTransId="{206F1802-6B9B-43D6-BD46-C4AC509C7E63}" sibTransId="{59BA4223-8912-4E60-A7E2-AC429A18ED61}"/>
    <dgm:cxn modelId="{B6006D06-92D6-446B-A1D0-1B31711CC781}" type="presOf" srcId="{18B5BB6C-CE56-4BAC-B60F-23DCE65D661A}" destId="{2AE530BA-76B9-4F6C-8C6E-86C6139B1043}" srcOrd="0" destOrd="0" presId="urn:microsoft.com/office/officeart/2005/8/layout/vList2"/>
    <dgm:cxn modelId="{DCB6BD0B-32EE-482E-BB8A-FA6CA83528C4}" srcId="{4E69EDB7-ECD3-4B16-B4AC-9B71FFEAC384}" destId="{18B5BB6C-CE56-4BAC-B60F-23DCE65D661A}" srcOrd="0" destOrd="0" parTransId="{15C751DF-AD3A-41E1-9957-8B0FA9F4D8A3}" sibTransId="{4F3AE410-E383-4A2C-94E9-BECC9BA8AEDA}"/>
    <dgm:cxn modelId="{AE4C0913-9BF4-48A1-B23E-CB81B5B5CD7E}" srcId="{C2DEC6FE-C048-4EBE-B7C4-79F6D1F76D92}" destId="{0CCF36CC-65D0-45A4-8A9E-A2E76D0A3A12}" srcOrd="1" destOrd="0" parTransId="{BF966B84-3EBD-41C8-B8F5-5C7BE9A3AC6F}" sibTransId="{6AEC7487-127F-4BC2-A101-CBC5211A45BB}"/>
    <dgm:cxn modelId="{59AA8C26-C652-438F-9D27-A2095A46344E}" type="presOf" srcId="{6DA4AA08-FF13-4CE0-8061-49DBFBB95CC7}" destId="{4BC21D29-BD64-473F-AC5C-40DC77BC8774}" srcOrd="0" destOrd="0" presId="urn:microsoft.com/office/officeart/2005/8/layout/vList2"/>
    <dgm:cxn modelId="{54F65E2A-AC18-4145-A8C9-5EC95225DA96}" srcId="{C2DEC6FE-C048-4EBE-B7C4-79F6D1F76D92}" destId="{CBDBB621-3523-49A9-92AE-019388C084FA}" srcOrd="2" destOrd="0" parTransId="{7460E3F2-5C24-457C-B4EA-9F4DA47B4756}" sibTransId="{940C8E28-4BFF-473F-A853-37572519470C}"/>
    <dgm:cxn modelId="{FB4B093E-E6FA-4B44-B09A-FD9456D7AD36}" type="presOf" srcId="{B93B11CE-6265-41E9-906A-37C05B06EF98}" destId="{2AE530BA-76B9-4F6C-8C6E-86C6139B1043}" srcOrd="0" destOrd="1" presId="urn:microsoft.com/office/officeart/2005/8/layout/vList2"/>
    <dgm:cxn modelId="{91A43F72-5E07-4AEE-80C8-83EB6C2E3204}" type="presOf" srcId="{9E484037-24AA-4CDE-9225-5F246766C35E}" destId="{0CB3623C-4A27-4566-A311-D05C80BA8F9F}" srcOrd="0" destOrd="0" presId="urn:microsoft.com/office/officeart/2005/8/layout/vList2"/>
    <dgm:cxn modelId="{3A299A55-1B4F-45BA-8A37-B9239374EEBD}" type="presOf" srcId="{4E69EDB7-ECD3-4B16-B4AC-9B71FFEAC384}" destId="{FB6F1186-5D9B-480F-B6F9-CCB732A98575}" srcOrd="0" destOrd="0" presId="urn:microsoft.com/office/officeart/2005/8/layout/vList2"/>
    <dgm:cxn modelId="{34DBF682-1375-4C82-8F24-9B9F54044E16}" srcId="{C2DEC6FE-C048-4EBE-B7C4-79F6D1F76D92}" destId="{9E484037-24AA-4CDE-9225-5F246766C35E}" srcOrd="0" destOrd="0" parTransId="{D911E8D8-BA01-4F32-80CE-0BDB73EFA68C}" sibTransId="{ABBC6605-71D4-4E78-B1E2-8CE2CC1ADED1}"/>
    <dgm:cxn modelId="{1DC1F7C0-A656-4D68-9669-3B954979854B}" type="presOf" srcId="{0CCF36CC-65D0-45A4-8A9E-A2E76D0A3A12}" destId="{0CB3623C-4A27-4566-A311-D05C80BA8F9F}" srcOrd="0" destOrd="1" presId="urn:microsoft.com/office/officeart/2005/8/layout/vList2"/>
    <dgm:cxn modelId="{62FCB4C8-4E83-446B-8205-4E7FF9A08BCD}" type="presOf" srcId="{CBDBB621-3523-49A9-92AE-019388C084FA}" destId="{0CB3623C-4A27-4566-A311-D05C80BA8F9F}" srcOrd="0" destOrd="2" presId="urn:microsoft.com/office/officeart/2005/8/layout/vList2"/>
    <dgm:cxn modelId="{B33FD7C8-9C1A-44EC-9B17-DF7E4FD64D86}" type="presOf" srcId="{C2DEC6FE-C048-4EBE-B7C4-79F6D1F76D92}" destId="{04798886-D429-4525-9399-5C92A7264544}" srcOrd="0" destOrd="0" presId="urn:microsoft.com/office/officeart/2005/8/layout/vList2"/>
    <dgm:cxn modelId="{F3C57FF2-F739-42B8-826C-396C3166F00C}" srcId="{6DA4AA08-FF13-4CE0-8061-49DBFBB95CC7}" destId="{4E69EDB7-ECD3-4B16-B4AC-9B71FFEAC384}" srcOrd="0" destOrd="0" parTransId="{E39C60AF-DBCF-4D74-8B0A-B97E43C5746D}" sibTransId="{A2E83BCF-8688-4D1A-AAAA-33C5D0E9D7BD}"/>
    <dgm:cxn modelId="{CFEB1CF4-B0E4-419E-B50A-783A65791311}" srcId="{4E69EDB7-ECD3-4B16-B4AC-9B71FFEAC384}" destId="{B93B11CE-6265-41E9-906A-37C05B06EF98}" srcOrd="1" destOrd="0" parTransId="{9BE89501-B369-4222-8962-5869F9F62C20}" sibTransId="{955D1411-9BEC-4250-B807-67B7574B24CF}"/>
    <dgm:cxn modelId="{1DBB47B3-193B-49A1-A5F3-6A9FD826AB78}" type="presParOf" srcId="{4BC21D29-BD64-473F-AC5C-40DC77BC8774}" destId="{FB6F1186-5D9B-480F-B6F9-CCB732A98575}" srcOrd="0" destOrd="0" presId="urn:microsoft.com/office/officeart/2005/8/layout/vList2"/>
    <dgm:cxn modelId="{AEAEA756-5594-4C10-8854-81F57EE74E63}" type="presParOf" srcId="{4BC21D29-BD64-473F-AC5C-40DC77BC8774}" destId="{2AE530BA-76B9-4F6C-8C6E-86C6139B1043}" srcOrd="1" destOrd="0" presId="urn:microsoft.com/office/officeart/2005/8/layout/vList2"/>
    <dgm:cxn modelId="{E12B40F8-0686-475E-A943-FDF4F9384F65}" type="presParOf" srcId="{4BC21D29-BD64-473F-AC5C-40DC77BC8774}" destId="{04798886-D429-4525-9399-5C92A7264544}" srcOrd="2" destOrd="0" presId="urn:microsoft.com/office/officeart/2005/8/layout/vList2"/>
    <dgm:cxn modelId="{02AE8BCE-D486-4604-80F5-A03C65507591}" type="presParOf" srcId="{4BC21D29-BD64-473F-AC5C-40DC77BC8774}" destId="{0CB3623C-4A27-4566-A311-D05C80BA8F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4BAA3-CA32-4C16-9238-50C762F8673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6157813-7BA2-4E0F-95F7-C79A24BC1E81}">
      <dgm:prSet phldrT="[Text]"/>
      <dgm:spPr/>
      <dgm:t>
        <a:bodyPr/>
        <a:lstStyle/>
        <a:p>
          <a:r>
            <a:rPr lang="en-US" dirty="0"/>
            <a:t>R : 0,819</a:t>
          </a:r>
          <a:endParaRPr lang="id-ID" dirty="0"/>
        </a:p>
      </dgm:t>
    </dgm:pt>
    <dgm:pt modelId="{6A53EC47-6F84-4780-81D5-71A7D43AF66C}" type="parTrans" cxnId="{C8395073-633B-4379-B524-116AFD02A4E8}">
      <dgm:prSet/>
      <dgm:spPr/>
      <dgm:t>
        <a:bodyPr/>
        <a:lstStyle/>
        <a:p>
          <a:endParaRPr lang="id-ID"/>
        </a:p>
      </dgm:t>
    </dgm:pt>
    <dgm:pt modelId="{4F03C9D1-A75E-4966-AEFD-8C4C3CC32CCC}" type="sibTrans" cxnId="{C8395073-633B-4379-B524-116AFD02A4E8}">
      <dgm:prSet/>
      <dgm:spPr/>
      <dgm:t>
        <a:bodyPr/>
        <a:lstStyle/>
        <a:p>
          <a:endParaRPr lang="id-ID"/>
        </a:p>
      </dgm:t>
    </dgm:pt>
    <dgm:pt modelId="{E5D576F1-7F5F-456C-9AB1-9A0A03E2AFD7}">
      <dgm:prSet phldrT="[Text]"/>
      <dgm:spPr/>
      <dgm:t>
        <a:bodyPr/>
        <a:lstStyle/>
        <a:p>
          <a:r>
            <a:rPr lang="en-US" dirty="0"/>
            <a:t>shows that the degree of relationship (correlation) between the independent variable with the dependent variable is </a:t>
          </a:r>
          <a:r>
            <a:rPr lang="en-US" b="1" dirty="0"/>
            <a:t>81.9%, </a:t>
          </a:r>
          <a:r>
            <a:rPr lang="en-US" dirty="0"/>
            <a:t>so it can be concluded that there is a very strong relationship between the dependent variable and the independent variable.</a:t>
          </a:r>
          <a:endParaRPr lang="id-ID" dirty="0"/>
        </a:p>
      </dgm:t>
    </dgm:pt>
    <dgm:pt modelId="{46833E3A-3E10-4B9D-B2E8-9F6FF7660F61}" type="parTrans" cxnId="{7B2637B1-C5B1-468A-8BF0-5F0F7E75D351}">
      <dgm:prSet/>
      <dgm:spPr/>
      <dgm:t>
        <a:bodyPr/>
        <a:lstStyle/>
        <a:p>
          <a:endParaRPr lang="id-ID"/>
        </a:p>
      </dgm:t>
    </dgm:pt>
    <dgm:pt modelId="{1DBAA726-5376-459C-BD2D-DA0B4DFB0A43}" type="sibTrans" cxnId="{7B2637B1-C5B1-468A-8BF0-5F0F7E75D351}">
      <dgm:prSet/>
      <dgm:spPr/>
      <dgm:t>
        <a:bodyPr/>
        <a:lstStyle/>
        <a:p>
          <a:endParaRPr lang="id-ID"/>
        </a:p>
      </dgm:t>
    </dgm:pt>
    <dgm:pt modelId="{560801DD-B9C9-43BD-B63A-6391776BB689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ID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Adjusted R</a:t>
          </a:r>
          <a:r>
            <a:rPr lang="en-ID" baseline="300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</a:t>
          </a:r>
          <a:r>
            <a:rPr lang="en-ID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: 0,641</a:t>
          </a:r>
          <a:endParaRPr lang="id-ID" dirty="0">
            <a:solidFill>
              <a:schemeClr val="bg1"/>
            </a:solidFill>
          </a:endParaRPr>
        </a:p>
      </dgm:t>
    </dgm:pt>
    <dgm:pt modelId="{E3F638B7-52C5-4136-A610-F599D3163FCA}" type="parTrans" cxnId="{7EC9283A-C869-44C2-A96F-CD8093E1DA8E}">
      <dgm:prSet/>
      <dgm:spPr/>
      <dgm:t>
        <a:bodyPr/>
        <a:lstStyle/>
        <a:p>
          <a:endParaRPr lang="id-ID"/>
        </a:p>
      </dgm:t>
    </dgm:pt>
    <dgm:pt modelId="{1C0B587E-D8DA-4AAA-B819-D5AF1E844FC5}" type="sibTrans" cxnId="{7EC9283A-C869-44C2-A96F-CD8093E1DA8E}">
      <dgm:prSet/>
      <dgm:spPr/>
      <dgm:t>
        <a:bodyPr/>
        <a:lstStyle/>
        <a:p>
          <a:endParaRPr lang="id-ID"/>
        </a:p>
      </dgm:t>
    </dgm:pt>
    <dgm:pt modelId="{2C633971-7C4E-45FD-BB9F-5FC305F519B1}">
      <dgm:prSet phldrT="[Text]"/>
      <dgm:spPr/>
      <dgm:t>
        <a:bodyPr/>
        <a:lstStyle/>
        <a:p>
          <a:r>
            <a:rPr lang="en-US" dirty="0"/>
            <a:t>this means that </a:t>
          </a:r>
          <a:r>
            <a:rPr lang="en-US" b="1" dirty="0"/>
            <a:t>64.1% </a:t>
          </a:r>
          <a:r>
            <a:rPr lang="en-US" dirty="0"/>
            <a:t>of the dependent variable that is the underwriting surplus can be explained by the variation of the independent variables namely the </a:t>
          </a:r>
          <a:r>
            <a:rPr lang="en-US" dirty="0" err="1"/>
            <a:t>tabarru</a:t>
          </a:r>
          <a:r>
            <a:rPr lang="en-US" dirty="0"/>
            <a:t> contributions, claims, reinsurance contributions and technical reserve</a:t>
          </a:r>
          <a:endParaRPr lang="id-ID" dirty="0"/>
        </a:p>
      </dgm:t>
    </dgm:pt>
    <dgm:pt modelId="{6A3ECE95-37DD-4686-BC1F-61E8CCC97F2F}" type="parTrans" cxnId="{3334B861-A365-4484-8769-09AA82259CF2}">
      <dgm:prSet/>
      <dgm:spPr/>
      <dgm:t>
        <a:bodyPr/>
        <a:lstStyle/>
        <a:p>
          <a:endParaRPr lang="id-ID"/>
        </a:p>
      </dgm:t>
    </dgm:pt>
    <dgm:pt modelId="{319E04C8-3B8D-404B-8AF0-270637B071E9}" type="sibTrans" cxnId="{3334B861-A365-4484-8769-09AA82259CF2}">
      <dgm:prSet/>
      <dgm:spPr/>
      <dgm:t>
        <a:bodyPr/>
        <a:lstStyle/>
        <a:p>
          <a:endParaRPr lang="id-ID"/>
        </a:p>
      </dgm:t>
    </dgm:pt>
    <dgm:pt modelId="{572FBB9A-FC87-4FA4-8CC1-3DE37FBB1065}" type="pres">
      <dgm:prSet presAssocID="{4474BAA3-CA32-4C16-9238-50C762F86738}" presName="linearFlow" presStyleCnt="0">
        <dgm:presLayoutVars>
          <dgm:dir/>
          <dgm:animLvl val="lvl"/>
          <dgm:resizeHandles val="exact"/>
        </dgm:presLayoutVars>
      </dgm:prSet>
      <dgm:spPr/>
    </dgm:pt>
    <dgm:pt modelId="{26AD9B3D-0AFE-4BAE-B6DB-D264BB862110}" type="pres">
      <dgm:prSet presAssocID="{96157813-7BA2-4E0F-95F7-C79A24BC1E81}" presName="composite" presStyleCnt="0"/>
      <dgm:spPr/>
    </dgm:pt>
    <dgm:pt modelId="{D0210092-2E42-4C7C-AD7E-4A6D0AE59FBC}" type="pres">
      <dgm:prSet presAssocID="{96157813-7BA2-4E0F-95F7-C79A24BC1E8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D6135D3-B6C8-4434-BE68-2088FCEED73C}" type="pres">
      <dgm:prSet presAssocID="{96157813-7BA2-4E0F-95F7-C79A24BC1E81}" presName="descendantText" presStyleLbl="alignAcc1" presStyleIdx="0" presStyleCnt="2">
        <dgm:presLayoutVars>
          <dgm:bulletEnabled val="1"/>
        </dgm:presLayoutVars>
      </dgm:prSet>
      <dgm:spPr/>
    </dgm:pt>
    <dgm:pt modelId="{99E50E3A-1D2D-49F8-9B07-5264289BD2FA}" type="pres">
      <dgm:prSet presAssocID="{4F03C9D1-A75E-4966-AEFD-8C4C3CC32CCC}" presName="sp" presStyleCnt="0"/>
      <dgm:spPr/>
    </dgm:pt>
    <dgm:pt modelId="{5347AF10-6354-41BB-A7E1-52DE5D24E72E}" type="pres">
      <dgm:prSet presAssocID="{560801DD-B9C9-43BD-B63A-6391776BB689}" presName="composite" presStyleCnt="0"/>
      <dgm:spPr/>
    </dgm:pt>
    <dgm:pt modelId="{42B35249-5969-42A7-837E-D7605CA81BF8}" type="pres">
      <dgm:prSet presAssocID="{560801DD-B9C9-43BD-B63A-6391776BB68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6659322-B46D-4984-8FE8-5A5BADA07C83}" type="pres">
      <dgm:prSet presAssocID="{560801DD-B9C9-43BD-B63A-6391776BB68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90E6F15-1335-40BC-879A-EE4F59970CE3}" type="presOf" srcId="{560801DD-B9C9-43BD-B63A-6391776BB689}" destId="{42B35249-5969-42A7-837E-D7605CA81BF8}" srcOrd="0" destOrd="0" presId="urn:microsoft.com/office/officeart/2005/8/layout/chevron2"/>
    <dgm:cxn modelId="{7EC9283A-C869-44C2-A96F-CD8093E1DA8E}" srcId="{4474BAA3-CA32-4C16-9238-50C762F86738}" destId="{560801DD-B9C9-43BD-B63A-6391776BB689}" srcOrd="1" destOrd="0" parTransId="{E3F638B7-52C5-4136-A610-F599D3163FCA}" sibTransId="{1C0B587E-D8DA-4AAA-B819-D5AF1E844FC5}"/>
    <dgm:cxn modelId="{3334B861-A365-4484-8769-09AA82259CF2}" srcId="{560801DD-B9C9-43BD-B63A-6391776BB689}" destId="{2C633971-7C4E-45FD-BB9F-5FC305F519B1}" srcOrd="0" destOrd="0" parTransId="{6A3ECE95-37DD-4686-BC1F-61E8CCC97F2F}" sibTransId="{319E04C8-3B8D-404B-8AF0-270637B071E9}"/>
    <dgm:cxn modelId="{9549B251-65C1-4707-928E-B065A76E84B8}" type="presOf" srcId="{E5D576F1-7F5F-456C-9AB1-9A0A03E2AFD7}" destId="{6D6135D3-B6C8-4434-BE68-2088FCEED73C}" srcOrd="0" destOrd="0" presId="urn:microsoft.com/office/officeart/2005/8/layout/chevron2"/>
    <dgm:cxn modelId="{C8395073-633B-4379-B524-116AFD02A4E8}" srcId="{4474BAA3-CA32-4C16-9238-50C762F86738}" destId="{96157813-7BA2-4E0F-95F7-C79A24BC1E81}" srcOrd="0" destOrd="0" parTransId="{6A53EC47-6F84-4780-81D5-71A7D43AF66C}" sibTransId="{4F03C9D1-A75E-4966-AEFD-8C4C3CC32CCC}"/>
    <dgm:cxn modelId="{5FA86780-8F34-471B-AF8F-FC6BBF430672}" type="presOf" srcId="{96157813-7BA2-4E0F-95F7-C79A24BC1E81}" destId="{D0210092-2E42-4C7C-AD7E-4A6D0AE59FBC}" srcOrd="0" destOrd="0" presId="urn:microsoft.com/office/officeart/2005/8/layout/chevron2"/>
    <dgm:cxn modelId="{09CB6E8A-AB7F-4C8B-86DE-5F05E40AC5F6}" type="presOf" srcId="{4474BAA3-CA32-4C16-9238-50C762F86738}" destId="{572FBB9A-FC87-4FA4-8CC1-3DE37FBB1065}" srcOrd="0" destOrd="0" presId="urn:microsoft.com/office/officeart/2005/8/layout/chevron2"/>
    <dgm:cxn modelId="{7B2637B1-C5B1-468A-8BF0-5F0F7E75D351}" srcId="{96157813-7BA2-4E0F-95F7-C79A24BC1E81}" destId="{E5D576F1-7F5F-456C-9AB1-9A0A03E2AFD7}" srcOrd="0" destOrd="0" parTransId="{46833E3A-3E10-4B9D-B2E8-9F6FF7660F61}" sibTransId="{1DBAA726-5376-459C-BD2D-DA0B4DFB0A43}"/>
    <dgm:cxn modelId="{287FE5BC-A1CE-4A55-AAC2-3169DDBB2C28}" type="presOf" srcId="{2C633971-7C4E-45FD-BB9F-5FC305F519B1}" destId="{96659322-B46D-4984-8FE8-5A5BADA07C83}" srcOrd="0" destOrd="0" presId="urn:microsoft.com/office/officeart/2005/8/layout/chevron2"/>
    <dgm:cxn modelId="{EDE282DB-A783-4F80-8804-A2B90154DBBC}" type="presParOf" srcId="{572FBB9A-FC87-4FA4-8CC1-3DE37FBB1065}" destId="{26AD9B3D-0AFE-4BAE-B6DB-D264BB862110}" srcOrd="0" destOrd="0" presId="urn:microsoft.com/office/officeart/2005/8/layout/chevron2"/>
    <dgm:cxn modelId="{F1941B99-2BF5-4142-A40A-3FFF50F10C7D}" type="presParOf" srcId="{26AD9B3D-0AFE-4BAE-B6DB-D264BB862110}" destId="{D0210092-2E42-4C7C-AD7E-4A6D0AE59FBC}" srcOrd="0" destOrd="0" presId="urn:microsoft.com/office/officeart/2005/8/layout/chevron2"/>
    <dgm:cxn modelId="{94A9768F-1BA6-437C-8203-C76E7D89C634}" type="presParOf" srcId="{26AD9B3D-0AFE-4BAE-B6DB-D264BB862110}" destId="{6D6135D3-B6C8-4434-BE68-2088FCEED73C}" srcOrd="1" destOrd="0" presId="urn:microsoft.com/office/officeart/2005/8/layout/chevron2"/>
    <dgm:cxn modelId="{18B01F39-1C31-40A8-BC58-9FAD861E6EEE}" type="presParOf" srcId="{572FBB9A-FC87-4FA4-8CC1-3DE37FBB1065}" destId="{99E50E3A-1D2D-49F8-9B07-5264289BD2FA}" srcOrd="1" destOrd="0" presId="urn:microsoft.com/office/officeart/2005/8/layout/chevron2"/>
    <dgm:cxn modelId="{27CF852A-9395-407E-A7A1-F41CB058FB80}" type="presParOf" srcId="{572FBB9A-FC87-4FA4-8CC1-3DE37FBB1065}" destId="{5347AF10-6354-41BB-A7E1-52DE5D24E72E}" srcOrd="2" destOrd="0" presId="urn:microsoft.com/office/officeart/2005/8/layout/chevron2"/>
    <dgm:cxn modelId="{10F9BEC9-02B6-4B44-B935-3F1EBCECFC40}" type="presParOf" srcId="{5347AF10-6354-41BB-A7E1-52DE5D24E72E}" destId="{42B35249-5969-42A7-837E-D7605CA81BF8}" srcOrd="0" destOrd="0" presId="urn:microsoft.com/office/officeart/2005/8/layout/chevron2"/>
    <dgm:cxn modelId="{4E396206-BDD1-450A-997E-EB5D9DCFA27C}" type="presParOf" srcId="{5347AF10-6354-41BB-A7E1-52DE5D24E72E}" destId="{96659322-B46D-4984-8FE8-5A5BADA07C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31761-6C22-46C9-8B82-214FB25101F3}">
      <dsp:nvSpPr>
        <dsp:cNvPr id="0" name=""/>
        <dsp:cNvSpPr/>
      </dsp:nvSpPr>
      <dsp:spPr>
        <a:xfrm>
          <a:off x="55" y="174331"/>
          <a:ext cx="5347543" cy="798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</a:t>
          </a:r>
          <a:r>
            <a:rPr lang="id-ID" sz="3600" kern="1200" dirty="0"/>
            <a:t>roblem</a:t>
          </a:r>
        </a:p>
      </dsp:txBody>
      <dsp:txXfrm>
        <a:off x="55" y="174331"/>
        <a:ext cx="5347543" cy="798865"/>
      </dsp:txXfrm>
    </dsp:sp>
    <dsp:sp modelId="{3ACECDB7-B740-43B4-9029-75B8B37767B5}">
      <dsp:nvSpPr>
        <dsp:cNvPr id="0" name=""/>
        <dsp:cNvSpPr/>
      </dsp:nvSpPr>
      <dsp:spPr>
        <a:xfrm>
          <a:off x="55" y="973197"/>
          <a:ext cx="5347543" cy="3776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263525" lvl="1" indent="-2635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Is </a:t>
          </a:r>
          <a:r>
            <a:rPr lang="en-US" sz="1800" kern="1200" dirty="0" err="1"/>
            <a:t>tabarru</a:t>
          </a:r>
          <a:r>
            <a:rPr lang="en-US" sz="1800" kern="1200" dirty="0"/>
            <a:t> contributions affect the underwriting surplus on sharia life insurance in Indonesia?</a:t>
          </a:r>
          <a:endParaRPr lang="id-ID" sz="1800" kern="1200" dirty="0"/>
        </a:p>
        <a:p>
          <a:pPr marL="263525" lvl="1" indent="-2635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Is claims affect the underwriting surplus on sharia life insurance in Indonesia?</a:t>
          </a:r>
          <a:endParaRPr lang="id-ID" sz="1800" kern="1200" dirty="0"/>
        </a:p>
        <a:p>
          <a:pPr marL="263525" lvl="1" indent="-2635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Is reinsurance contributions affect the underwriting surplus on sharia life insurance in Indonesia?</a:t>
          </a:r>
          <a:endParaRPr lang="id-ID" sz="1800" kern="1200" dirty="0"/>
        </a:p>
        <a:p>
          <a:pPr marL="263525" lvl="1" indent="-2635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Is a technical reserve affect the underwriting surplus on sharia life insurance in Indonesia?</a:t>
          </a:r>
          <a:endParaRPr lang="id-ID" sz="1800" kern="1200" dirty="0"/>
        </a:p>
        <a:p>
          <a:pPr marL="263525" lvl="1" indent="-2635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Are 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tabarru</a:t>
          </a:r>
          <a:r>
            <a:rPr lang="en-US" sz="1800" kern="1200" dirty="0"/>
            <a:t> contributions, claims, reinsurance contributions, and technical reserve simultaneously affect the underwriting surplus on sharia life insurance in Indonesia?</a:t>
          </a:r>
          <a:endParaRPr lang="id-ID" sz="1800" kern="1200" dirty="0"/>
        </a:p>
      </dsp:txBody>
      <dsp:txXfrm>
        <a:off x="55" y="973197"/>
        <a:ext cx="5347543" cy="3776948"/>
      </dsp:txXfrm>
    </dsp:sp>
    <dsp:sp modelId="{E7C19258-CC3B-4D7E-8619-75BFE6E055F5}">
      <dsp:nvSpPr>
        <dsp:cNvPr id="0" name=""/>
        <dsp:cNvSpPr/>
      </dsp:nvSpPr>
      <dsp:spPr>
        <a:xfrm>
          <a:off x="6096255" y="174331"/>
          <a:ext cx="5347543" cy="798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Research purposes </a:t>
          </a:r>
        </a:p>
      </dsp:txBody>
      <dsp:txXfrm>
        <a:off x="6096255" y="174331"/>
        <a:ext cx="5347543" cy="798865"/>
      </dsp:txXfrm>
    </dsp:sp>
    <dsp:sp modelId="{E9EC45D0-DB43-4749-ACEA-214595A9D327}">
      <dsp:nvSpPr>
        <dsp:cNvPr id="0" name=""/>
        <dsp:cNvSpPr/>
      </dsp:nvSpPr>
      <dsp:spPr>
        <a:xfrm>
          <a:off x="6096255" y="973197"/>
          <a:ext cx="5347543" cy="3776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442913" lvl="1" indent="-36036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Analyzing the influence </a:t>
          </a:r>
          <a:r>
            <a:rPr lang="en-US" sz="1700" kern="1200" dirty="0" err="1"/>
            <a:t>tabarru</a:t>
          </a:r>
          <a:r>
            <a:rPr lang="en-US" sz="1700" kern="1200" dirty="0"/>
            <a:t> contributions to the underwriting surplus on sharia life insurance in Indonesia.</a:t>
          </a:r>
          <a:endParaRPr lang="id-ID" sz="1700" kern="1200" dirty="0"/>
        </a:p>
        <a:p>
          <a:pPr marL="442913" lvl="1" indent="-36036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Analyzing the influence claims to the underwriting surplus on sharia life insurance in Indonesia.</a:t>
          </a:r>
          <a:endParaRPr lang="id-ID" sz="1700" kern="1200" dirty="0"/>
        </a:p>
        <a:p>
          <a:pPr marL="442913" lvl="1" indent="-36036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Analyzing the influence reinsurance contributions to the underwriting surplus on sharia life insurance in Indonesia.</a:t>
          </a:r>
          <a:endParaRPr lang="id-ID" sz="1700" kern="1200" dirty="0"/>
        </a:p>
        <a:p>
          <a:pPr marL="442913" lvl="1" indent="-36036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Analyzing the influence of technical reserve to the underwriting surplus on sharia life insurance in Indonesia.</a:t>
          </a:r>
          <a:endParaRPr lang="id-ID" sz="1700" kern="1200" dirty="0"/>
        </a:p>
        <a:p>
          <a:pPr marL="442913" lvl="1" indent="-36036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/>
            <a:t>Analyzing the influence of tabarru contributions, claims, reinsurance contributions, and technical reserve simultaneously to the underwriting surplus on sharia life insurance in Indonesia.</a:t>
          </a:r>
          <a:endParaRPr lang="id-ID" sz="1700" kern="1200" dirty="0"/>
        </a:p>
      </dsp:txBody>
      <dsp:txXfrm>
        <a:off x="6096255" y="973197"/>
        <a:ext cx="5347543" cy="3776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467E8-6FC8-4AB4-9B51-C7600DB10F8A}">
      <dsp:nvSpPr>
        <dsp:cNvPr id="0" name=""/>
        <dsp:cNvSpPr/>
      </dsp:nvSpPr>
      <dsp:spPr>
        <a:xfrm>
          <a:off x="2713354" y="719"/>
          <a:ext cx="4070032" cy="28069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TABARRU</a:t>
          </a:r>
          <a:r>
            <a:rPr lang="en-US" sz="1900" kern="1200" dirty="0"/>
            <a:t> </a:t>
          </a:r>
          <a:r>
            <a:rPr lang="id-ID" sz="1900" kern="1200" dirty="0"/>
            <a:t>CONTRIBUTIONS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CLAIMS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REINSURANCE</a:t>
          </a:r>
          <a:r>
            <a:rPr lang="en-US" sz="1900" kern="1200" dirty="0"/>
            <a:t> </a:t>
          </a:r>
          <a:r>
            <a:rPr lang="id-ID" sz="1900" kern="1200" dirty="0"/>
            <a:t>CONTRIBUTIONS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TECHNICAL RESERVE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UNDERWRITING SURPLUS</a:t>
          </a:r>
          <a:r>
            <a:rPr lang="id-ID" sz="1900" kern="1200" dirty="0"/>
            <a:t> </a:t>
          </a:r>
        </a:p>
      </dsp:txBody>
      <dsp:txXfrm>
        <a:off x="2713354" y="351584"/>
        <a:ext cx="3017437" cy="2105191"/>
      </dsp:txXfrm>
    </dsp:sp>
    <dsp:sp modelId="{BC2685C2-F324-4C79-8483-6AE9D6884357}">
      <dsp:nvSpPr>
        <dsp:cNvPr id="0" name=""/>
        <dsp:cNvSpPr/>
      </dsp:nvSpPr>
      <dsp:spPr>
        <a:xfrm>
          <a:off x="0" y="562482"/>
          <a:ext cx="2713354" cy="1683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kern="1200" dirty="0"/>
            <a:t>Research object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4000" kern="1200" dirty="0"/>
        </a:p>
      </dsp:txBody>
      <dsp:txXfrm>
        <a:off x="82177" y="644659"/>
        <a:ext cx="2549000" cy="1519041"/>
      </dsp:txXfrm>
    </dsp:sp>
    <dsp:sp modelId="{E56F1EA2-2D30-4808-8E92-90D32A6777CB}">
      <dsp:nvSpPr>
        <dsp:cNvPr id="0" name=""/>
        <dsp:cNvSpPr/>
      </dsp:nvSpPr>
      <dsp:spPr>
        <a:xfrm>
          <a:off x="2713354" y="3088333"/>
          <a:ext cx="4070032" cy="28069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 dirty="0"/>
            <a:t>Secondary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Financial data obtained from sharia life insurance company financial statements from 2014 - 2018</a:t>
          </a:r>
          <a:endParaRPr lang="id-ID" sz="1900" kern="1200" dirty="0"/>
        </a:p>
      </dsp:txBody>
      <dsp:txXfrm>
        <a:off x="2713354" y="3439198"/>
        <a:ext cx="3017437" cy="2105191"/>
      </dsp:txXfrm>
    </dsp:sp>
    <dsp:sp modelId="{D577FFDF-52B0-4D0A-9433-9770A20BF097}">
      <dsp:nvSpPr>
        <dsp:cNvPr id="0" name=""/>
        <dsp:cNvSpPr/>
      </dsp:nvSpPr>
      <dsp:spPr>
        <a:xfrm>
          <a:off x="0" y="3575923"/>
          <a:ext cx="2713354" cy="1831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kern="1200" dirty="0"/>
            <a:t>Data Type</a:t>
          </a:r>
        </a:p>
      </dsp:txBody>
      <dsp:txXfrm>
        <a:off x="89418" y="3665341"/>
        <a:ext cx="2534518" cy="1652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1186-5D9B-480F-B6F9-CCB732A98575}">
      <dsp:nvSpPr>
        <dsp:cNvPr id="0" name=""/>
        <dsp:cNvSpPr/>
      </dsp:nvSpPr>
      <dsp:spPr>
        <a:xfrm>
          <a:off x="0" y="119719"/>
          <a:ext cx="4895272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Sampling Method</a:t>
          </a:r>
        </a:p>
      </dsp:txBody>
      <dsp:txXfrm>
        <a:off x="36753" y="156472"/>
        <a:ext cx="4821766" cy="679389"/>
      </dsp:txXfrm>
    </dsp:sp>
    <dsp:sp modelId="{2AE530BA-76B9-4F6C-8C6E-86C6139B1043}">
      <dsp:nvSpPr>
        <dsp:cNvPr id="0" name=""/>
        <dsp:cNvSpPr/>
      </dsp:nvSpPr>
      <dsp:spPr>
        <a:xfrm>
          <a:off x="0" y="872614"/>
          <a:ext cx="4895272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2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sampling technique used in this study was purposive sampling technique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d-ID" sz="2600" kern="1200" dirty="0"/>
        </a:p>
      </dsp:txBody>
      <dsp:txXfrm>
        <a:off x="0" y="872614"/>
        <a:ext cx="4895272" cy="1536975"/>
      </dsp:txXfrm>
    </dsp:sp>
    <dsp:sp modelId="{04798886-D429-4525-9399-5C92A7264544}">
      <dsp:nvSpPr>
        <dsp:cNvPr id="0" name=""/>
        <dsp:cNvSpPr/>
      </dsp:nvSpPr>
      <dsp:spPr>
        <a:xfrm>
          <a:off x="0" y="2409589"/>
          <a:ext cx="4895272" cy="752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Population and Sample</a:t>
          </a:r>
        </a:p>
      </dsp:txBody>
      <dsp:txXfrm>
        <a:off x="36753" y="2446342"/>
        <a:ext cx="4821766" cy="679389"/>
      </dsp:txXfrm>
    </dsp:sp>
    <dsp:sp modelId="{0CB3623C-4A27-4566-A311-D05C80BA8F9F}">
      <dsp:nvSpPr>
        <dsp:cNvPr id="0" name=""/>
        <dsp:cNvSpPr/>
      </dsp:nvSpPr>
      <dsp:spPr>
        <a:xfrm>
          <a:off x="0" y="3162484"/>
          <a:ext cx="4895272" cy="29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2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US" sz="2600" kern="1200" dirty="0">
              <a:solidFill>
                <a:schemeClr val="tx1"/>
              </a:solidFill>
            </a:rPr>
            <a:t>The population used in this study is sharia life insurance companies in Indonesia, amounting to 30 companies</a:t>
          </a:r>
          <a:endParaRPr lang="id-ID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endParaRPr lang="id-ID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"/>
          </a:pPr>
          <a:r>
            <a:rPr lang="en-US" sz="2600" kern="1200" dirty="0">
              <a:solidFill>
                <a:schemeClr val="tx1"/>
              </a:solidFill>
            </a:rPr>
            <a:t>The sample used is 10 Sharia life insurance companies with a period of 2014 to 2018.</a:t>
          </a:r>
          <a:endParaRPr lang="id-ID" sz="2600" kern="1200" dirty="0">
            <a:solidFill>
              <a:schemeClr val="tx1"/>
            </a:solidFill>
          </a:endParaRPr>
        </a:p>
      </dsp:txBody>
      <dsp:txXfrm>
        <a:off x="0" y="3162484"/>
        <a:ext cx="4895272" cy="2937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0092-2E42-4C7C-AD7E-4A6D0AE59FBC}">
      <dsp:nvSpPr>
        <dsp:cNvPr id="0" name=""/>
        <dsp:cNvSpPr/>
      </dsp:nvSpPr>
      <dsp:spPr>
        <a:xfrm rot="5400000">
          <a:off x="-335752" y="339180"/>
          <a:ext cx="2238347" cy="1566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 : 0,819</a:t>
          </a:r>
          <a:endParaRPr lang="id-ID" sz="2400" kern="1200" dirty="0"/>
        </a:p>
      </dsp:txBody>
      <dsp:txXfrm rot="-5400000">
        <a:off x="1" y="786850"/>
        <a:ext cx="1566843" cy="671504"/>
      </dsp:txXfrm>
    </dsp:sp>
    <dsp:sp modelId="{6D6135D3-B6C8-4434-BE68-2088FCEED73C}">
      <dsp:nvSpPr>
        <dsp:cNvPr id="0" name=""/>
        <dsp:cNvSpPr/>
      </dsp:nvSpPr>
      <dsp:spPr>
        <a:xfrm rot="5400000">
          <a:off x="5286046" y="-3715774"/>
          <a:ext cx="1454926" cy="8893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shows that the degree of relationship (correlation) between the independent variable with the dependent variable is </a:t>
          </a:r>
          <a:r>
            <a:rPr lang="en-US" sz="2400" b="1" kern="1200" dirty="0"/>
            <a:t>81.9%, </a:t>
          </a:r>
          <a:r>
            <a:rPr lang="en-US" sz="2400" kern="1200" dirty="0"/>
            <a:t>so it can be concluded that there is a very strong relationship between the dependent variable and the independent variable.</a:t>
          </a:r>
          <a:endParaRPr lang="id-ID" sz="2400" kern="1200" dirty="0"/>
        </a:p>
      </dsp:txBody>
      <dsp:txXfrm rot="-5400000">
        <a:off x="1566843" y="74453"/>
        <a:ext cx="8822308" cy="1312878"/>
      </dsp:txXfrm>
    </dsp:sp>
    <dsp:sp modelId="{42B35249-5969-42A7-837E-D7605CA81BF8}">
      <dsp:nvSpPr>
        <dsp:cNvPr id="0" name=""/>
        <dsp:cNvSpPr/>
      </dsp:nvSpPr>
      <dsp:spPr>
        <a:xfrm rot="5400000">
          <a:off x="-335752" y="2291902"/>
          <a:ext cx="2238347" cy="1566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D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Adjusted R</a:t>
          </a:r>
          <a:r>
            <a:rPr lang="en-ID" sz="2400" kern="1200" baseline="300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</a:t>
          </a:r>
          <a:r>
            <a:rPr lang="en-ID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: 0,641</a:t>
          </a:r>
          <a:endParaRPr lang="id-ID" sz="2400" kern="1200" dirty="0">
            <a:solidFill>
              <a:schemeClr val="bg1"/>
            </a:solidFill>
          </a:endParaRPr>
        </a:p>
      </dsp:txBody>
      <dsp:txXfrm rot="-5400000">
        <a:off x="1" y="2739572"/>
        <a:ext cx="1566843" cy="671504"/>
      </dsp:txXfrm>
    </dsp:sp>
    <dsp:sp modelId="{96659322-B46D-4984-8FE8-5A5BADA07C83}">
      <dsp:nvSpPr>
        <dsp:cNvPr id="0" name=""/>
        <dsp:cNvSpPr/>
      </dsp:nvSpPr>
      <dsp:spPr>
        <a:xfrm rot="5400000">
          <a:off x="5286046" y="-1763052"/>
          <a:ext cx="1454926" cy="8893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this means that </a:t>
          </a:r>
          <a:r>
            <a:rPr lang="en-US" sz="2400" b="1" kern="1200" dirty="0"/>
            <a:t>64.1% </a:t>
          </a:r>
          <a:r>
            <a:rPr lang="en-US" sz="2400" kern="1200" dirty="0"/>
            <a:t>of the dependent variable that is the underwriting surplus can be explained by the variation of the independent variables namely the </a:t>
          </a:r>
          <a:r>
            <a:rPr lang="en-US" sz="2400" kern="1200" dirty="0" err="1"/>
            <a:t>tabarru</a:t>
          </a:r>
          <a:r>
            <a:rPr lang="en-US" sz="2400" kern="1200" dirty="0"/>
            <a:t> contributions, claims, reinsurance contributions and technical reserve</a:t>
          </a:r>
          <a:endParaRPr lang="id-ID" sz="2400" kern="1200" dirty="0"/>
        </a:p>
      </dsp:txBody>
      <dsp:txXfrm rot="-5400000">
        <a:off x="1566843" y="2027175"/>
        <a:ext cx="8822308" cy="131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smtClean="0"/>
              <a:t>2/18/2020 8:30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ICONHADY</a:t>
            </a:r>
            <a:br>
              <a:rPr lang="en-US" sz="80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2020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ITB AHMAD DAHLAN JAKARTA</a:t>
            </a:r>
          </a:p>
        </p:txBody>
      </p:sp>
      <p:grpSp>
        <p:nvGrpSpPr>
          <p:cNvPr id="6" name="Group 5" descr="decorative element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31747"/>
            <a:ext cx="5824464" cy="684633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Conceptual Model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D6AA54-DC14-4847-9EDB-71B0E1231D7B}"/>
              </a:ext>
            </a:extLst>
          </p:cNvPr>
          <p:cNvSpPr/>
          <p:nvPr/>
        </p:nvSpPr>
        <p:spPr>
          <a:xfrm>
            <a:off x="202791" y="1599057"/>
            <a:ext cx="49710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variables used in this study can be identified into 2 (two) variables, namely:</a:t>
            </a:r>
          </a:p>
          <a:p>
            <a:endParaRPr lang="id-ID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Independent Variable (X) :</a:t>
            </a:r>
          </a:p>
          <a:p>
            <a:pPr marL="360363"/>
            <a:r>
              <a:rPr lang="en-US" sz="2000" dirty="0">
                <a:solidFill>
                  <a:schemeClr val="bg1"/>
                </a:solidFill>
              </a:rPr>
              <a:t>X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Tabarru</a:t>
            </a:r>
            <a:r>
              <a:rPr lang="en-US" sz="2000" dirty="0">
                <a:solidFill>
                  <a:schemeClr val="bg1"/>
                </a:solidFill>
              </a:rPr>
              <a:t> Contributions </a:t>
            </a:r>
          </a:p>
          <a:p>
            <a:pPr marL="360363"/>
            <a:r>
              <a:rPr lang="en-US" sz="2000" dirty="0">
                <a:solidFill>
                  <a:schemeClr val="bg1"/>
                </a:solidFill>
              </a:rPr>
              <a:t>X</a:t>
            </a:r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– Claims</a:t>
            </a:r>
          </a:p>
          <a:p>
            <a:pPr marL="360363"/>
            <a:r>
              <a:rPr lang="en-US" sz="2000" dirty="0">
                <a:solidFill>
                  <a:schemeClr val="bg1"/>
                </a:solidFill>
              </a:rPr>
              <a:t>X</a:t>
            </a:r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– Reinsurance Contributions </a:t>
            </a:r>
          </a:p>
          <a:p>
            <a:pPr marL="360363"/>
            <a:r>
              <a:rPr lang="en-US" sz="2000" dirty="0">
                <a:solidFill>
                  <a:schemeClr val="bg1"/>
                </a:solidFill>
              </a:rPr>
              <a:t>X</a:t>
            </a:r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 – Technical Reserve </a:t>
            </a:r>
          </a:p>
          <a:p>
            <a:pPr marL="342900" indent="-342900">
              <a:buFont typeface="+mj-lt"/>
              <a:buAutoNum type="alphaLcPeriod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Dependent Variable (Y) :</a:t>
            </a:r>
          </a:p>
          <a:p>
            <a:pPr marL="360363"/>
            <a:r>
              <a:rPr lang="en-US" sz="2000" dirty="0">
                <a:solidFill>
                  <a:schemeClr val="bg1"/>
                </a:solidFill>
              </a:rPr>
              <a:t>Underwriting Surplus</a:t>
            </a:r>
            <a:endParaRPr lang="id-ID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775D9-470A-48E7-9ACF-52886B97F359}"/>
              </a:ext>
            </a:extLst>
          </p:cNvPr>
          <p:cNvSpPr/>
          <p:nvPr/>
        </p:nvSpPr>
        <p:spPr>
          <a:xfrm>
            <a:off x="6096000" y="1453429"/>
            <a:ext cx="2444163" cy="410714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62BDEB9-A384-48AE-8911-38353073B04D}"/>
              </a:ext>
            </a:extLst>
          </p:cNvPr>
          <p:cNvCxnSpPr>
            <a:cxnSpLocks/>
          </p:cNvCxnSpPr>
          <p:nvPr/>
        </p:nvCxnSpPr>
        <p:spPr>
          <a:xfrm flipV="1">
            <a:off x="8607183" y="4015433"/>
            <a:ext cx="2260899" cy="1266027"/>
          </a:xfrm>
          <a:prstGeom prst="bentConnector3">
            <a:avLst>
              <a:gd name="adj1" fmla="val 100249"/>
            </a:avLst>
          </a:prstGeom>
          <a:ln w="38100"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3CB239-9F1B-4069-98F2-767DA6F791F8}"/>
              </a:ext>
            </a:extLst>
          </p:cNvPr>
          <p:cNvCxnSpPr>
            <a:cxnSpLocks/>
          </p:cNvCxnSpPr>
          <p:nvPr/>
        </p:nvCxnSpPr>
        <p:spPr>
          <a:xfrm>
            <a:off x="8518637" y="2159364"/>
            <a:ext cx="1262688" cy="7019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3AF5FC-FDA8-4B09-BEE7-18A89A05C0C3}"/>
              </a:ext>
            </a:extLst>
          </p:cNvPr>
          <p:cNvCxnSpPr>
            <a:cxnSpLocks/>
          </p:cNvCxnSpPr>
          <p:nvPr/>
        </p:nvCxnSpPr>
        <p:spPr>
          <a:xfrm flipV="1">
            <a:off x="8570372" y="3663709"/>
            <a:ext cx="1117199" cy="480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3315E-D1D3-449A-B733-26CB62117C01}"/>
              </a:ext>
            </a:extLst>
          </p:cNvPr>
          <p:cNvSpPr/>
          <p:nvPr/>
        </p:nvSpPr>
        <p:spPr>
          <a:xfrm>
            <a:off x="10729860" y="3596606"/>
            <a:ext cx="324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FBB571-29A7-4C40-8D3F-4CBF1F92E30F}"/>
              </a:ext>
            </a:extLst>
          </p:cNvPr>
          <p:cNvCxnSpPr>
            <a:cxnSpLocks/>
          </p:cNvCxnSpPr>
          <p:nvPr/>
        </p:nvCxnSpPr>
        <p:spPr>
          <a:xfrm flipV="1">
            <a:off x="9436933" y="6012184"/>
            <a:ext cx="101138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82AFC6-2712-4DFB-955B-EECD624E0D9D}"/>
              </a:ext>
            </a:extLst>
          </p:cNvPr>
          <p:cNvCxnSpPr>
            <a:cxnSpLocks/>
          </p:cNvCxnSpPr>
          <p:nvPr/>
        </p:nvCxnSpPr>
        <p:spPr>
          <a:xfrm flipV="1">
            <a:off x="9436933" y="6485157"/>
            <a:ext cx="1011381" cy="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08C40-760F-4BEE-BD9F-2275B6680472}"/>
              </a:ext>
            </a:extLst>
          </p:cNvPr>
          <p:cNvSpPr/>
          <p:nvPr/>
        </p:nvSpPr>
        <p:spPr>
          <a:xfrm>
            <a:off x="10434841" y="5777267"/>
            <a:ext cx="24924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09017A-F50F-4D31-AF77-2FE1AC8479C8}"/>
              </a:ext>
            </a:extLst>
          </p:cNvPr>
          <p:cNvSpPr/>
          <p:nvPr/>
        </p:nvSpPr>
        <p:spPr>
          <a:xfrm>
            <a:off x="10444849" y="6242836"/>
            <a:ext cx="24924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Simultaneous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AABE40-D154-4935-83ED-DC96A759C194}"/>
              </a:ext>
            </a:extLst>
          </p:cNvPr>
          <p:cNvSpPr/>
          <p:nvPr/>
        </p:nvSpPr>
        <p:spPr>
          <a:xfrm>
            <a:off x="6134931" y="1709734"/>
            <a:ext cx="2395973" cy="8429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Tabarru</a:t>
            </a:r>
            <a:r>
              <a:rPr lang="en-US" b="1" dirty="0">
                <a:solidFill>
                  <a:schemeClr val="tx1"/>
                </a:solidFill>
              </a:rPr>
              <a:t> Contributions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FED48D-B358-4B55-8036-63F1A2EEE0B0}"/>
              </a:ext>
            </a:extLst>
          </p:cNvPr>
          <p:cNvSpPr/>
          <p:nvPr/>
        </p:nvSpPr>
        <p:spPr>
          <a:xfrm>
            <a:off x="6134930" y="2689468"/>
            <a:ext cx="2395973" cy="8429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Claims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F4674A-E93F-4C38-A07E-485CD44048C7}"/>
              </a:ext>
            </a:extLst>
          </p:cNvPr>
          <p:cNvSpPr/>
          <p:nvPr/>
        </p:nvSpPr>
        <p:spPr>
          <a:xfrm>
            <a:off x="6153605" y="3636076"/>
            <a:ext cx="2395973" cy="8429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Reinsurance Contributions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68FB82-3FC1-488D-82ED-0D900AE18377}"/>
              </a:ext>
            </a:extLst>
          </p:cNvPr>
          <p:cNvSpPr/>
          <p:nvPr/>
        </p:nvSpPr>
        <p:spPr>
          <a:xfrm>
            <a:off x="9478883" y="2499586"/>
            <a:ext cx="2826085" cy="15260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Underwriting Surplus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774D59-F72C-46A4-876E-A5302E53A114}"/>
              </a:ext>
            </a:extLst>
          </p:cNvPr>
          <p:cNvSpPr/>
          <p:nvPr/>
        </p:nvSpPr>
        <p:spPr>
          <a:xfrm>
            <a:off x="7921729" y="1916414"/>
            <a:ext cx="4812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9B409-1C6D-438B-9E1E-809D028E90C3}"/>
              </a:ext>
            </a:extLst>
          </p:cNvPr>
          <p:cNvSpPr/>
          <p:nvPr/>
        </p:nvSpPr>
        <p:spPr>
          <a:xfrm>
            <a:off x="7932704" y="2925775"/>
            <a:ext cx="4812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C0D4C9-BDBE-402C-8195-D22A7E928B73}"/>
              </a:ext>
            </a:extLst>
          </p:cNvPr>
          <p:cNvSpPr/>
          <p:nvPr/>
        </p:nvSpPr>
        <p:spPr>
          <a:xfrm>
            <a:off x="7963484" y="3869457"/>
            <a:ext cx="4812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DFB1C6-3B8A-43B1-A5E1-9AC8941EB750}"/>
              </a:ext>
            </a:extLst>
          </p:cNvPr>
          <p:cNvSpPr/>
          <p:nvPr/>
        </p:nvSpPr>
        <p:spPr>
          <a:xfrm>
            <a:off x="10739275" y="3605686"/>
            <a:ext cx="324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A06895-A0A5-416F-9261-C7553873604F}"/>
              </a:ext>
            </a:extLst>
          </p:cNvPr>
          <p:cNvCxnSpPr>
            <a:cxnSpLocks/>
          </p:cNvCxnSpPr>
          <p:nvPr/>
        </p:nvCxnSpPr>
        <p:spPr>
          <a:xfrm flipV="1">
            <a:off x="8540162" y="3150599"/>
            <a:ext cx="947979" cy="104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7E8D7B9-C44A-4C53-9204-57549D86C81D}"/>
              </a:ext>
            </a:extLst>
          </p:cNvPr>
          <p:cNvSpPr/>
          <p:nvPr/>
        </p:nvSpPr>
        <p:spPr>
          <a:xfrm>
            <a:off x="6110163" y="4541769"/>
            <a:ext cx="2395973" cy="8429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Technical Reserve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D83C81-B7A3-40B1-8209-19812956881E}"/>
              </a:ext>
            </a:extLst>
          </p:cNvPr>
          <p:cNvSpPr/>
          <p:nvPr/>
        </p:nvSpPr>
        <p:spPr>
          <a:xfrm>
            <a:off x="7921728" y="4789393"/>
            <a:ext cx="4812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X4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3C1531-6A9E-4A0C-956A-1E774F12A7C7}"/>
              </a:ext>
            </a:extLst>
          </p:cNvPr>
          <p:cNvCxnSpPr>
            <a:cxnSpLocks/>
          </p:cNvCxnSpPr>
          <p:nvPr/>
        </p:nvCxnSpPr>
        <p:spPr>
          <a:xfrm flipV="1">
            <a:off x="8436831" y="3919262"/>
            <a:ext cx="1777684" cy="9589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 descr="decorative element">
            <a:extLst>
              <a:ext uri="{FF2B5EF4-FFF2-40B4-BE49-F238E27FC236}">
                <a16:creationId xmlns:a16="http://schemas.microsoft.com/office/drawing/2014/main" id="{16B9A418-D7F8-4AC4-A3DD-24BC05B1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5348" y="2038648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H1</a:t>
            </a:r>
          </a:p>
        </p:txBody>
      </p:sp>
      <p:sp>
        <p:nvSpPr>
          <p:cNvPr id="34" name="Oval 33" descr="decorative element">
            <a:extLst>
              <a:ext uri="{FF2B5EF4-FFF2-40B4-BE49-F238E27FC236}">
                <a16:creationId xmlns:a16="http://schemas.microsoft.com/office/drawing/2014/main" id="{BA46727B-A35B-4BFC-81B8-F260D48D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9578" y="2731463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H2</a:t>
            </a:r>
          </a:p>
        </p:txBody>
      </p:sp>
      <p:sp>
        <p:nvSpPr>
          <p:cNvPr id="35" name="Oval 34" descr="decorative element">
            <a:extLst>
              <a:ext uri="{FF2B5EF4-FFF2-40B4-BE49-F238E27FC236}">
                <a16:creationId xmlns:a16="http://schemas.microsoft.com/office/drawing/2014/main" id="{BC7ADD1D-456B-48A7-9129-52AD420F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0844" y="3462993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H3</a:t>
            </a:r>
          </a:p>
        </p:txBody>
      </p:sp>
      <p:sp>
        <p:nvSpPr>
          <p:cNvPr id="36" name="Oval 35" descr="decorative element">
            <a:extLst>
              <a:ext uri="{FF2B5EF4-FFF2-40B4-BE49-F238E27FC236}">
                <a16:creationId xmlns:a16="http://schemas.microsoft.com/office/drawing/2014/main" id="{3EAF33AB-77EF-4CA2-B9ED-8A0EE3770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1152" y="4356424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H4</a:t>
            </a:r>
          </a:p>
        </p:txBody>
      </p:sp>
      <p:sp>
        <p:nvSpPr>
          <p:cNvPr id="37" name="Oval 36" descr="decorative element">
            <a:extLst>
              <a:ext uri="{FF2B5EF4-FFF2-40B4-BE49-F238E27FC236}">
                <a16:creationId xmlns:a16="http://schemas.microsoft.com/office/drawing/2014/main" id="{E0D7C2A7-5E5D-4576-B949-42D8D2F68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0994" y="4521448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B5AD4-5AA0-4FE2-89B7-828DF752C85E}"/>
              </a:ext>
            </a:extLst>
          </p:cNvPr>
          <p:cNvSpPr/>
          <p:nvPr/>
        </p:nvSpPr>
        <p:spPr>
          <a:xfrm>
            <a:off x="202791" y="29495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Multiple linear regression equation:</a:t>
            </a:r>
          </a:p>
          <a:p>
            <a:endParaRPr lang="en-US" dirty="0"/>
          </a:p>
          <a:p>
            <a:r>
              <a:rPr lang="en-ID" b="1" dirty="0">
                <a:solidFill>
                  <a:srgbClr val="FFFF00"/>
                </a:solidFill>
              </a:rPr>
              <a:t>Y = α + β</a:t>
            </a:r>
            <a:r>
              <a:rPr lang="en-ID" b="1" baseline="-25000" dirty="0">
                <a:solidFill>
                  <a:srgbClr val="FFFF00"/>
                </a:solidFill>
              </a:rPr>
              <a:t>1</a:t>
            </a:r>
            <a:r>
              <a:rPr lang="en-ID" b="1" dirty="0">
                <a:solidFill>
                  <a:srgbClr val="FFFF00"/>
                </a:solidFill>
              </a:rPr>
              <a:t> X</a:t>
            </a:r>
            <a:r>
              <a:rPr lang="en-ID" b="1" baseline="-25000" dirty="0">
                <a:solidFill>
                  <a:srgbClr val="FFFF00"/>
                </a:solidFill>
              </a:rPr>
              <a:t>1</a:t>
            </a:r>
            <a:r>
              <a:rPr lang="en-ID" b="1" dirty="0">
                <a:solidFill>
                  <a:srgbClr val="FFFF00"/>
                </a:solidFill>
              </a:rPr>
              <a:t> + β</a:t>
            </a:r>
            <a:r>
              <a:rPr lang="en-ID" b="1" baseline="-25000" dirty="0">
                <a:solidFill>
                  <a:srgbClr val="FFFF00"/>
                </a:solidFill>
              </a:rPr>
              <a:t>2</a:t>
            </a:r>
            <a:r>
              <a:rPr lang="en-ID" b="1" dirty="0">
                <a:solidFill>
                  <a:srgbClr val="FFFF00"/>
                </a:solidFill>
              </a:rPr>
              <a:t> X</a:t>
            </a:r>
            <a:r>
              <a:rPr lang="en-ID" b="1" baseline="-25000" dirty="0">
                <a:solidFill>
                  <a:srgbClr val="FFFF00"/>
                </a:solidFill>
              </a:rPr>
              <a:t>2</a:t>
            </a:r>
            <a:r>
              <a:rPr lang="en-ID" b="1" dirty="0">
                <a:solidFill>
                  <a:srgbClr val="FFFF00"/>
                </a:solidFill>
              </a:rPr>
              <a:t> + β</a:t>
            </a:r>
            <a:r>
              <a:rPr lang="en-ID" b="1" baseline="-25000" dirty="0">
                <a:solidFill>
                  <a:srgbClr val="FFFF00"/>
                </a:solidFill>
              </a:rPr>
              <a:t>3</a:t>
            </a:r>
            <a:r>
              <a:rPr lang="en-ID" b="1" dirty="0">
                <a:solidFill>
                  <a:srgbClr val="FFFF00"/>
                </a:solidFill>
              </a:rPr>
              <a:t> X</a:t>
            </a:r>
            <a:r>
              <a:rPr lang="en-ID" b="1" baseline="-25000" dirty="0">
                <a:solidFill>
                  <a:srgbClr val="FFFF00"/>
                </a:solidFill>
              </a:rPr>
              <a:t>3 </a:t>
            </a:r>
            <a:r>
              <a:rPr lang="en-ID" b="1" dirty="0">
                <a:solidFill>
                  <a:srgbClr val="FFFF00"/>
                </a:solidFill>
              </a:rPr>
              <a:t>+ β</a:t>
            </a:r>
            <a:r>
              <a:rPr lang="en-ID" b="1" baseline="-25000" dirty="0">
                <a:solidFill>
                  <a:srgbClr val="FFFF00"/>
                </a:solidFill>
              </a:rPr>
              <a:t>4</a:t>
            </a:r>
            <a:r>
              <a:rPr lang="en-ID" b="1" dirty="0">
                <a:solidFill>
                  <a:srgbClr val="FFFF00"/>
                </a:solidFill>
              </a:rPr>
              <a:t> X</a:t>
            </a:r>
            <a:r>
              <a:rPr lang="en-ID" b="1" baseline="-25000" dirty="0">
                <a:solidFill>
                  <a:srgbClr val="FFFF00"/>
                </a:solidFill>
              </a:rPr>
              <a:t>4 </a:t>
            </a:r>
            <a:endParaRPr lang="id-ID" dirty="0">
              <a:solidFill>
                <a:srgbClr val="FFFF00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id-ID" dirty="0"/>
              <a:t>Coefficient of Determination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E6E3E4-1068-4A3B-8081-428BB15A1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310398"/>
              </p:ext>
            </p:extLst>
          </p:nvPr>
        </p:nvGraphicFramePr>
        <p:xfrm>
          <a:off x="865911" y="1842654"/>
          <a:ext cx="10460176" cy="419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01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b="1" dirty="0"/>
              <a:t>Partial test (t-test)</a:t>
            </a:r>
            <a:endParaRPr lang="id-ID" dirty="0"/>
          </a:p>
        </p:txBody>
      </p:sp>
      <p:graphicFrame>
        <p:nvGraphicFramePr>
          <p:cNvPr id="20" name="Table 21">
            <a:extLst>
              <a:ext uri="{FF2B5EF4-FFF2-40B4-BE49-F238E27FC236}">
                <a16:creationId xmlns:a16="http://schemas.microsoft.com/office/drawing/2014/main" id="{A1C0DAD1-62CC-43E7-90E2-A33ADCB3B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96208"/>
              </p:ext>
            </p:extLst>
          </p:nvPr>
        </p:nvGraphicFramePr>
        <p:xfrm>
          <a:off x="1175326" y="1686330"/>
          <a:ext cx="9841345" cy="43547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15309">
                  <a:extLst>
                    <a:ext uri="{9D8B030D-6E8A-4147-A177-3AD203B41FA5}">
                      <a16:colId xmlns:a16="http://schemas.microsoft.com/office/drawing/2014/main" val="7007281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81252058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2564423724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60173459"/>
                    </a:ext>
                  </a:extLst>
                </a:gridCol>
                <a:gridCol w="4405745">
                  <a:extLst>
                    <a:ext uri="{9D8B030D-6E8A-4147-A177-3AD203B41FA5}">
                      <a16:colId xmlns:a16="http://schemas.microsoft.com/office/drawing/2014/main" val="2065202142"/>
                    </a:ext>
                  </a:extLst>
                </a:gridCol>
              </a:tblGrid>
              <a:tr h="666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table </a:t>
                      </a:r>
                      <a:r>
                        <a:rPr lang="el-GR" dirty="0"/>
                        <a:t>α</a:t>
                      </a:r>
                      <a:r>
                        <a:rPr lang="en-US" dirty="0"/>
                        <a:t> : 5%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hitung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sig. value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285476"/>
                  </a:ext>
                </a:extLst>
              </a:tr>
              <a:tr h="929882">
                <a:tc>
                  <a:txBody>
                    <a:bodyPr/>
                    <a:lstStyle/>
                    <a:p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Tabarru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Contributions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2,041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7,429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0,000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count 7,429 &gt; t table 2,014 and 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value </a:t>
                      </a:r>
                      <a:r>
                        <a:rPr lang="de-DE" dirty="0"/>
                        <a:t>0,000 &lt; 0,05,</a:t>
                      </a:r>
                    </a:p>
                    <a:p>
                      <a:r>
                        <a:rPr lang="en-US" i="1" dirty="0"/>
                        <a:t>H0 rejected and H1 accepted</a:t>
                      </a:r>
                      <a:endParaRPr lang="id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98192"/>
                  </a:ext>
                </a:extLst>
              </a:tr>
              <a:tr h="929882"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Claims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-2,041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-2,711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0,009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 </a:t>
                      </a:r>
                      <a:r>
                        <a:rPr lang="en-US" dirty="0"/>
                        <a:t>count</a:t>
                      </a:r>
                      <a:r>
                        <a:rPr lang="id-ID" dirty="0"/>
                        <a:t> -2,711 &lt; t tab</a:t>
                      </a:r>
                      <a:r>
                        <a:rPr lang="en-US" dirty="0"/>
                        <a:t>le</a:t>
                      </a:r>
                      <a:r>
                        <a:rPr lang="id-ID" dirty="0"/>
                        <a:t> -2,014 </a:t>
                      </a:r>
                      <a:r>
                        <a:rPr lang="de-DE" dirty="0"/>
                        <a:t>and 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value </a:t>
                      </a:r>
                      <a:r>
                        <a:rPr lang="id-ID" dirty="0"/>
                        <a:t>0,009 &lt; 0,05, </a:t>
                      </a:r>
                      <a:endParaRPr lang="en-US" dirty="0"/>
                    </a:p>
                    <a:p>
                      <a:r>
                        <a:rPr lang="en-US" i="1" dirty="0"/>
                        <a:t>H0 rejected and H1 accepted</a:t>
                      </a:r>
                      <a:endParaRPr lang="id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20238"/>
                  </a:ext>
                </a:extLst>
              </a:tr>
              <a:tr h="650918"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Reinsurance Contributions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-2,041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-1,073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0,289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 </a:t>
                      </a:r>
                      <a:r>
                        <a:rPr lang="en-US" dirty="0"/>
                        <a:t>count</a:t>
                      </a:r>
                      <a:r>
                        <a:rPr lang="id-ID" dirty="0"/>
                        <a:t> -1,073 &gt; t tab</a:t>
                      </a:r>
                      <a:r>
                        <a:rPr lang="en-US" dirty="0"/>
                        <a:t>le</a:t>
                      </a:r>
                      <a:r>
                        <a:rPr lang="id-ID" dirty="0"/>
                        <a:t> -2,014 </a:t>
                      </a:r>
                      <a:r>
                        <a:rPr lang="de-DE" dirty="0"/>
                        <a:t>and 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value </a:t>
                      </a:r>
                      <a:r>
                        <a:rPr lang="id-ID" dirty="0"/>
                        <a:t> 0,289 &gt; 0,05, </a:t>
                      </a:r>
                      <a:endParaRPr lang="en-US" dirty="0"/>
                    </a:p>
                    <a:p>
                      <a:r>
                        <a:rPr lang="en-US" i="1" dirty="0"/>
                        <a:t>H0 accepted and H1 rejected</a:t>
                      </a:r>
                      <a:endParaRPr lang="id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265702"/>
                  </a:ext>
                </a:extLst>
              </a:tr>
              <a:tr h="650918"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reserve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-2,041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-2,178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0,035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 </a:t>
                      </a:r>
                      <a:r>
                        <a:rPr lang="en-US" dirty="0"/>
                        <a:t>count</a:t>
                      </a:r>
                      <a:r>
                        <a:rPr lang="id-ID" dirty="0"/>
                        <a:t> -2,178 &lt; t tab</a:t>
                      </a:r>
                      <a:r>
                        <a:rPr lang="en-US" dirty="0"/>
                        <a:t>le</a:t>
                      </a:r>
                      <a:r>
                        <a:rPr lang="id-ID" dirty="0"/>
                        <a:t> -2,014 </a:t>
                      </a:r>
                      <a:r>
                        <a:rPr lang="de-DE" dirty="0"/>
                        <a:t>and 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value</a:t>
                      </a:r>
                      <a:r>
                        <a:rPr lang="id-ID" dirty="0"/>
                        <a:t> 0,035 &lt; 0,05, </a:t>
                      </a:r>
                      <a:endParaRPr lang="en-US" dirty="0"/>
                    </a:p>
                    <a:p>
                      <a:r>
                        <a:rPr lang="en-US" i="1" dirty="0"/>
                        <a:t>H0 rejected and H1 accepted</a:t>
                      </a:r>
                      <a:endParaRPr lang="id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3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82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89BAC-CC97-4EAC-AD10-990690520E19}"/>
              </a:ext>
            </a:extLst>
          </p:cNvPr>
          <p:cNvCxnSpPr/>
          <p:nvPr/>
        </p:nvCxnSpPr>
        <p:spPr>
          <a:xfrm>
            <a:off x="4080717" y="339433"/>
            <a:ext cx="0" cy="581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441E068C-3328-40FC-B3A9-95661D5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4" y="674846"/>
            <a:ext cx="3831336" cy="4956048"/>
          </a:xfrm>
        </p:spPr>
        <p:txBody>
          <a:bodyPr>
            <a:normAutofit/>
          </a:bodyPr>
          <a:lstStyle/>
          <a:p>
            <a:r>
              <a:rPr lang="en-US" sz="3200" b="1" dirty="0"/>
              <a:t>Simultaneous test (F-test )</a:t>
            </a:r>
            <a:endParaRPr lang="id-ID" sz="32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357D536-635A-4A79-8650-4C98F5CC6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3560"/>
              </p:ext>
            </p:extLst>
          </p:nvPr>
        </p:nvGraphicFramePr>
        <p:xfrm>
          <a:off x="4594866" y="575732"/>
          <a:ext cx="6987529" cy="52102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18263">
                  <a:extLst>
                    <a:ext uri="{9D8B030D-6E8A-4147-A177-3AD203B41FA5}">
                      <a16:colId xmlns:a16="http://schemas.microsoft.com/office/drawing/2014/main" val="2650187902"/>
                    </a:ext>
                  </a:extLst>
                </a:gridCol>
                <a:gridCol w="4969266">
                  <a:extLst>
                    <a:ext uri="{9D8B030D-6E8A-4147-A177-3AD203B41FA5}">
                      <a16:colId xmlns:a16="http://schemas.microsoft.com/office/drawing/2014/main" val="2961332553"/>
                    </a:ext>
                  </a:extLst>
                </a:gridCol>
              </a:tblGrid>
              <a:tr h="53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 table </a:t>
                      </a:r>
                      <a:r>
                        <a:rPr lang="el-GR" dirty="0"/>
                        <a:t>α</a:t>
                      </a:r>
                      <a:r>
                        <a:rPr lang="en-US" dirty="0"/>
                        <a:t> : 5%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30315"/>
                  </a:ext>
                </a:extLst>
              </a:tr>
              <a:tr h="53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 count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22,837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638576"/>
                  </a:ext>
                </a:extLst>
              </a:tr>
              <a:tr h="535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sig. value</a:t>
                      </a:r>
                      <a:endParaRPr lang="id-ID" dirty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0,000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24681"/>
                  </a:ext>
                </a:extLst>
              </a:tr>
              <a:tr h="3290046">
                <a:tc>
                  <a:txBody>
                    <a:bodyPr/>
                    <a:lstStyle/>
                    <a:p>
                      <a:r>
                        <a:rPr lang="en-US" dirty="0"/>
                        <a:t>Decision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 count 22.837 &gt; F table 2.58 and significance value 0.000 &lt;0.05</a:t>
                      </a:r>
                    </a:p>
                    <a:p>
                      <a:r>
                        <a:rPr lang="en-US" dirty="0"/>
                        <a:t>so decided to reject H0 and accept H1</a:t>
                      </a:r>
                      <a:endParaRPr lang="en-US" i="1" dirty="0"/>
                    </a:p>
                    <a:p>
                      <a:endParaRPr lang="en-US" i="0" dirty="0"/>
                    </a:p>
                    <a:p>
                      <a:r>
                        <a:rPr lang="en-US" i="1" dirty="0"/>
                        <a:t>That means </a:t>
                      </a:r>
                      <a:r>
                        <a:rPr lang="en-US" i="1" dirty="0" err="1"/>
                        <a:t>tabarru</a:t>
                      </a:r>
                      <a:r>
                        <a:rPr lang="en-US" i="1" dirty="0"/>
                        <a:t> contributions, claims, reinsurance contributions and technical reserve together or simultaneously significant effect on sharia life insurance underwriting surplus in Indonesia at the 5% significance </a:t>
                      </a:r>
                      <a:endParaRPr lang="id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2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4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A106-B48E-48ED-8FD9-91E5C4F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Conclusion</a:t>
            </a:r>
            <a:endParaRPr lang="id-ID" b="1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77ADDCF-B52E-4EE4-AB88-24259BE7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87179"/>
            <a:ext cx="407988" cy="365125"/>
          </a:xfrm>
        </p:spPr>
        <p:txBody>
          <a:bodyPr/>
          <a:lstStyle/>
          <a:p>
            <a:r>
              <a:rPr lang="en-US" sz="2000" dirty="0"/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63F56-7F1C-469C-A4A3-3A49D7595A28}"/>
              </a:ext>
            </a:extLst>
          </p:cNvPr>
          <p:cNvSpPr/>
          <p:nvPr/>
        </p:nvSpPr>
        <p:spPr>
          <a:xfrm>
            <a:off x="588096" y="1793208"/>
            <a:ext cx="10841902" cy="39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Tabarru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contributions partially positive and significant effect on the sharia life insurance underwriting surplus in Indonesia, based on the results of multiple regression analysis with t count 7.429 &gt; t table 2.014 and significant value 0.000&lt;0.05, then H0 rejected and H1 accepted.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Claims partially negative and significant effect on sharia life insurance underwriting surplus in Indonesia, based on results of multiple regression analysis t counts -2.711 &gt; t table -2.014 and significant value 0.009 &lt;0.05, then H0 rejected and H1 accepted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Reinsurance contributions partially no effect on sharia life insurance underwriting surplus in Indonesia, based on results of multiple regression analysis t counts -1.073 &gt; t table -2.014 and significant values 0.289&gt; 0.05, then H0 accepted and H1 rejected</a:t>
            </a:r>
          </a:p>
        </p:txBody>
      </p:sp>
    </p:spTree>
    <p:extLst>
      <p:ext uri="{BB962C8B-B14F-4D97-AF65-F5344CB8AC3E}">
        <p14:creationId xmlns:p14="http://schemas.microsoft.com/office/powerpoint/2010/main" val="242375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A106-B48E-48ED-8FD9-91E5C4FC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Conclusion</a:t>
            </a:r>
            <a:endParaRPr lang="id-ID" b="1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77ADDCF-B52E-4EE4-AB88-24259BE7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87179"/>
            <a:ext cx="407988" cy="365125"/>
          </a:xfrm>
        </p:spPr>
        <p:txBody>
          <a:bodyPr/>
          <a:lstStyle/>
          <a:p>
            <a:r>
              <a:rPr lang="en-US" sz="2000" dirty="0"/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15C8B-A790-49A6-8766-79CA01C760E7}"/>
              </a:ext>
            </a:extLst>
          </p:cNvPr>
          <p:cNvSpPr/>
          <p:nvPr/>
        </p:nvSpPr>
        <p:spPr>
          <a:xfrm>
            <a:off x="595745" y="1814149"/>
            <a:ext cx="10667997" cy="28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reserve partially negative and significant effect on sharia life insurance underwriting surplus in Indonesia, based on results of multiple regression analysis t count -2.178  &lt;t table -2.014 and significant value 0.035 &lt;0.05, then H0 rejected and H1 accepted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Tabarru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contributions, claims, reinsurance contributions and technical reserve together or simultaneously significant effect on sharia life insurance underwriting surplus in Indonesia at the 5% significance to the model equation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- 1942.792 + 0,384 X1 - 0.191 X2 - 0.084 X3 - 0.063 X4</a:t>
            </a:r>
          </a:p>
        </p:txBody>
      </p:sp>
    </p:spTree>
    <p:extLst>
      <p:ext uri="{BB962C8B-B14F-4D97-AF65-F5344CB8AC3E}">
        <p14:creationId xmlns:p14="http://schemas.microsoft.com/office/powerpoint/2010/main" val="198389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24ACC-A06E-4463-9D3C-2EE74B7F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68"/>
            <a:ext cx="6508376" cy="428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1770D6-DB84-46E4-8409-FEC9860A86BC}"/>
              </a:ext>
            </a:extLst>
          </p:cNvPr>
          <p:cNvSpPr/>
          <p:nvPr/>
        </p:nvSpPr>
        <p:spPr>
          <a:xfrm>
            <a:off x="3949707" y="2624087"/>
            <a:ext cx="4292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B795191-8D24-47F5-9A38-D5FB5B16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78" y="2084394"/>
            <a:ext cx="2689211" cy="268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1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404" y="2237777"/>
            <a:ext cx="5505450" cy="56048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Mr.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Anggi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Moch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Taufik</a:t>
            </a:r>
          </a:p>
        </p:txBody>
      </p:sp>
      <p:sp>
        <p:nvSpPr>
          <p:cNvPr id="4" name="Oval 3" descr="decorative element">
            <a:extLst>
              <a:ext uri="{FF2B5EF4-FFF2-40B4-BE49-F238E27FC236}">
                <a16:creationId xmlns:a16="http://schemas.microsoft.com/office/drawing/2014/main" id="{F04472FF-5CE9-4C28-A4FF-E178C31E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26695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Oval 5" descr="decorative element">
            <a:extLst>
              <a:ext uri="{FF2B5EF4-FFF2-40B4-BE49-F238E27FC236}">
                <a16:creationId xmlns:a16="http://schemas.microsoft.com/office/drawing/2014/main" id="{2914446E-8D49-40FF-8036-3BE0DA8E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97609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F4158F1E-C668-45EA-8155-68CE2C5F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1" y="1461466"/>
            <a:ext cx="4024934" cy="402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F673C13-AF3A-4D06-BCEE-A7883801DFEE}"/>
              </a:ext>
            </a:extLst>
          </p:cNvPr>
          <p:cNvSpPr txBox="1">
            <a:spLocks/>
          </p:cNvSpPr>
          <p:nvPr/>
        </p:nvSpPr>
        <p:spPr>
          <a:xfrm>
            <a:off x="6350404" y="2972510"/>
            <a:ext cx="5505450" cy="5604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NIM : 2018114520022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8DF99AA-00E6-4C0B-9B3F-E4904F819688}"/>
              </a:ext>
            </a:extLst>
          </p:cNvPr>
          <p:cNvSpPr txBox="1">
            <a:spLocks/>
          </p:cNvSpPr>
          <p:nvPr/>
        </p:nvSpPr>
        <p:spPr>
          <a:xfrm>
            <a:off x="5546840" y="1424013"/>
            <a:ext cx="5505450" cy="5604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schemeClr val="bg1"/>
                </a:solidFill>
                <a:cs typeface="Segoe UI" panose="020B0502040204020203" pitchFamily="34" charset="0"/>
              </a:rPr>
              <a:t>Arranged by: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EA7C1C-16EA-42BC-9BA0-CD5D2089F72D}"/>
              </a:ext>
            </a:extLst>
          </p:cNvPr>
          <p:cNvSpPr txBox="1">
            <a:spLocks/>
          </p:cNvSpPr>
          <p:nvPr/>
        </p:nvSpPr>
        <p:spPr>
          <a:xfrm>
            <a:off x="5546840" y="4100742"/>
            <a:ext cx="5505450" cy="5604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cs typeface="Segoe UI" panose="020B0502040204020203" pitchFamily="34" charset="0"/>
              </a:rPr>
              <a:t>Author: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3865F5-801E-42B2-B2D6-0BF19E7D5D67}"/>
              </a:ext>
            </a:extLst>
          </p:cNvPr>
          <p:cNvSpPr txBox="1">
            <a:spLocks/>
          </p:cNvSpPr>
          <p:nvPr/>
        </p:nvSpPr>
        <p:spPr>
          <a:xfrm>
            <a:off x="5546840" y="4753285"/>
            <a:ext cx="5505450" cy="5604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Mr.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Amrizal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, SE, MM,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Ph.D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394" y="688779"/>
            <a:ext cx="6555641" cy="5223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FACTOR ANALYSIS </a:t>
            </a:r>
            <a:r>
              <a:rPr lang="en-US" sz="3200" dirty="0">
                <a:solidFill>
                  <a:srgbClr val="FF0000"/>
                </a:solidFill>
              </a:rPr>
              <a:t>TABARRU CONTRIBUTIONS, CLAIMS, REINSURANCE CONTRIBUTIONS </a:t>
            </a:r>
            <a:r>
              <a:rPr lang="en-US" sz="3200" dirty="0">
                <a:solidFill>
                  <a:schemeClr val="tx1"/>
                </a:solidFill>
              </a:rPr>
              <a:t>AND</a:t>
            </a:r>
            <a:r>
              <a:rPr lang="en-US" sz="3200" dirty="0">
                <a:solidFill>
                  <a:srgbClr val="FF0000"/>
                </a:solidFill>
              </a:rPr>
              <a:t> TECHNICAL RESERVE</a:t>
            </a:r>
            <a:r>
              <a:rPr lang="en-US" sz="3200" dirty="0"/>
              <a:t> 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B050"/>
                </a:solidFill>
              </a:rPr>
              <a:t>UNDERWRITING SURPLUS</a:t>
            </a:r>
          </a:p>
          <a:p>
            <a:pPr marL="0" indent="0" algn="ctr">
              <a:buNone/>
            </a:pPr>
            <a:r>
              <a:rPr lang="en-US" sz="3200" dirty="0"/>
              <a:t>OF SHARIA LIFE INSURANCE IN INDONESIA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Rectangle: Rounded Corners 6" descr="decorative element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Fire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aphic 25" descr="Alarm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2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57381"/>
            <a:ext cx="3348000" cy="3232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  <a:tabLst>
                <a:tab pos="2327275" algn="l"/>
              </a:tabLst>
            </a:pPr>
            <a:r>
              <a:rPr lang="en-US" dirty="0"/>
              <a:t>This study aims to determine the effect of the </a:t>
            </a:r>
            <a:r>
              <a:rPr lang="en-US" dirty="0" err="1"/>
              <a:t>tabarru</a:t>
            </a:r>
            <a:r>
              <a:rPr lang="en-US" dirty="0"/>
              <a:t> contributions, claims, reinsurance contributions and technical reserve on underwriting surplus sharia life insurance and analyze the effect simultaneously or partially</a:t>
            </a:r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3246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200" dirty="0"/>
              <a:t>The location of the study was conducted in Indonesia based on sharia life insurance data both pure sharia and sharia units in Indonesia from 2014 to 2018 (5 years).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8" y="2443527"/>
            <a:ext cx="3596857" cy="3246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200" dirty="0"/>
              <a:t>The method used in this study is a quantitative research approach, with testing using multiple linear regression analysis</a:t>
            </a:r>
          </a:p>
        </p:txBody>
      </p:sp>
      <p:sp>
        <p:nvSpPr>
          <p:cNvPr id="6" name="Oval 5" descr="decorative element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decorative element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decorative element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7AD6ED4-EA5B-435F-A44F-9C38FC77BB1E}"/>
              </a:ext>
            </a:extLst>
          </p:cNvPr>
          <p:cNvSpPr txBox="1">
            <a:spLocks/>
          </p:cNvSpPr>
          <p:nvPr/>
        </p:nvSpPr>
        <p:spPr bwMode="ltGray">
          <a:xfrm>
            <a:off x="762001" y="282385"/>
            <a:ext cx="10667998" cy="10024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7DE8F-70DB-4AF3-B0DC-E5CB49BF51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613" y="2125268"/>
            <a:ext cx="8844774" cy="320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50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C97A6-5801-459D-AB31-A91FB9E8D0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857" y="1855939"/>
            <a:ext cx="7922367" cy="397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01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Problem and Research purposes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AA9CBAC-CCEF-46DB-8E21-2CD562AC6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868653"/>
              </p:ext>
            </p:extLst>
          </p:nvPr>
        </p:nvGraphicFramePr>
        <p:xfrm>
          <a:off x="377897" y="1171523"/>
          <a:ext cx="11443854" cy="492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Oval 21" descr="decorative element">
            <a:extLst>
              <a:ext uri="{FF2B5EF4-FFF2-40B4-BE49-F238E27FC236}">
                <a16:creationId xmlns:a16="http://schemas.microsoft.com/office/drawing/2014/main" id="{14972DF5-6837-457B-B3F1-14676F6DA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151" y="139816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Oval 22" descr="decorative element">
            <a:extLst>
              <a:ext uri="{FF2B5EF4-FFF2-40B4-BE49-F238E27FC236}">
                <a16:creationId xmlns:a16="http://schemas.microsoft.com/office/drawing/2014/main" id="{6F63087D-3E41-487D-BAEF-419CE820E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7704" y="139816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F3B2A-ECA9-4242-BAC8-6DB59A9E1FE1}"/>
              </a:ext>
            </a:extLst>
          </p:cNvPr>
          <p:cNvSpPr txBox="1"/>
          <p:nvPr/>
        </p:nvSpPr>
        <p:spPr>
          <a:xfrm>
            <a:off x="6795016" y="143210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  <a:endParaRPr lang="en-US" sz="20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7E16BE-77F5-45CB-ACA3-4F51AC15465B}"/>
              </a:ext>
            </a:extLst>
          </p:cNvPr>
          <p:cNvSpPr txBox="1"/>
          <p:nvPr/>
        </p:nvSpPr>
        <p:spPr>
          <a:xfrm>
            <a:off x="611463" y="143210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  <a:endParaRPr lang="en-US" sz="20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E5745F-BCAE-4559-AC62-07E31D966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05993"/>
              </p:ext>
            </p:extLst>
          </p:nvPr>
        </p:nvGraphicFramePr>
        <p:xfrm>
          <a:off x="5367049" y="289501"/>
          <a:ext cx="6783387" cy="58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634F9B-8FFB-483E-B24F-6834DFF38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817627"/>
              </p:ext>
            </p:extLst>
          </p:nvPr>
        </p:nvGraphicFramePr>
        <p:xfrm>
          <a:off x="217055" y="-34058"/>
          <a:ext cx="4895272" cy="621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7773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descr="decorative element">
            <a:extLst>
              <a:ext uri="{FF2B5EF4-FFF2-40B4-BE49-F238E27FC236}">
                <a16:creationId xmlns:a16="http://schemas.microsoft.com/office/drawing/2014/main" id="{E253839E-7EA9-4509-9C95-8F5D632F8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5904" y="378886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A0A87-F381-475C-ADC7-7C871F06D816}"/>
              </a:ext>
            </a:extLst>
          </p:cNvPr>
          <p:cNvSpPr/>
          <p:nvPr/>
        </p:nvSpPr>
        <p:spPr>
          <a:xfrm>
            <a:off x="5598837" y="339433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Tabarru</a:t>
            </a:r>
            <a:r>
              <a:rPr lang="en-US" sz="2000" b="1" dirty="0"/>
              <a:t> Contributions significantly affect the underwriting surplus on sharia life insurance in Indonesia </a:t>
            </a:r>
            <a:endParaRPr lang="id-ID" sz="2000" i="1" dirty="0"/>
          </a:p>
        </p:txBody>
      </p:sp>
      <p:sp>
        <p:nvSpPr>
          <p:cNvPr id="10" name="Oval 9" descr="decorative element">
            <a:extLst>
              <a:ext uri="{FF2B5EF4-FFF2-40B4-BE49-F238E27FC236}">
                <a16:creationId xmlns:a16="http://schemas.microsoft.com/office/drawing/2014/main" id="{50D71A61-98C7-4E18-8669-D048A8987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5904" y="1551740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H2</a:t>
            </a:r>
          </a:p>
        </p:txBody>
      </p:sp>
      <p:sp>
        <p:nvSpPr>
          <p:cNvPr id="11" name="Oval 10" descr="decorative element">
            <a:extLst>
              <a:ext uri="{FF2B5EF4-FFF2-40B4-BE49-F238E27FC236}">
                <a16:creationId xmlns:a16="http://schemas.microsoft.com/office/drawing/2014/main" id="{0DDE68D9-CDAB-4B39-8F8D-C88F40D21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9064" y="2460546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H3</a:t>
            </a:r>
          </a:p>
        </p:txBody>
      </p:sp>
      <p:sp>
        <p:nvSpPr>
          <p:cNvPr id="12" name="Oval 11" descr="decorative element">
            <a:extLst>
              <a:ext uri="{FF2B5EF4-FFF2-40B4-BE49-F238E27FC236}">
                <a16:creationId xmlns:a16="http://schemas.microsoft.com/office/drawing/2014/main" id="{3712C08B-3B25-416C-902B-5B14DDDA4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0192" y="3456955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B89BAC-CC97-4EAC-AD10-990690520E19}"/>
              </a:ext>
            </a:extLst>
          </p:cNvPr>
          <p:cNvCxnSpPr/>
          <p:nvPr/>
        </p:nvCxnSpPr>
        <p:spPr>
          <a:xfrm>
            <a:off x="4080717" y="339433"/>
            <a:ext cx="0" cy="581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C8622-49E8-4D0C-8DD4-359C9B2DCB33}"/>
              </a:ext>
            </a:extLst>
          </p:cNvPr>
          <p:cNvSpPr/>
          <p:nvPr/>
        </p:nvSpPr>
        <p:spPr>
          <a:xfrm>
            <a:off x="5598837" y="14827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Claims significantly affect the underwriting surplus on sharia life insurance in Indonesia</a:t>
            </a:r>
            <a:endParaRPr lang="id-ID" sz="20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6FA28E-B9B1-4CBB-9E7E-67F86A92F45E}"/>
              </a:ext>
            </a:extLst>
          </p:cNvPr>
          <p:cNvSpPr/>
          <p:nvPr/>
        </p:nvSpPr>
        <p:spPr>
          <a:xfrm>
            <a:off x="5598837" y="23353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Reinsurance Contributions significantly affect the underwriting surplus on sharia life insurance in Indonesia</a:t>
            </a:r>
            <a:endParaRPr lang="id-ID" sz="2000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0262F-0E59-4275-9E77-7C423B064AF0}"/>
              </a:ext>
            </a:extLst>
          </p:cNvPr>
          <p:cNvSpPr/>
          <p:nvPr/>
        </p:nvSpPr>
        <p:spPr>
          <a:xfrm>
            <a:off x="5610444" y="34077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Technical Reserve significantly affect the underwriting surplus on sharia life insurance in Indonesia</a:t>
            </a:r>
            <a:endParaRPr lang="id-ID" sz="2000" i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1E068C-3328-40FC-B3A9-95661D5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4" y="674846"/>
            <a:ext cx="3831336" cy="4956048"/>
          </a:xfrm>
        </p:spPr>
        <p:txBody>
          <a:bodyPr/>
          <a:lstStyle/>
          <a:p>
            <a:r>
              <a:rPr lang="en-US" b="1" dirty="0"/>
              <a:t>Hypothesis </a:t>
            </a:r>
            <a:endParaRPr lang="id-ID" dirty="0"/>
          </a:p>
        </p:txBody>
      </p:sp>
      <p:sp>
        <p:nvSpPr>
          <p:cNvPr id="26" name="Oval 25" descr="decorative element">
            <a:extLst>
              <a:ext uri="{FF2B5EF4-FFF2-40B4-BE49-F238E27FC236}">
                <a16:creationId xmlns:a16="http://schemas.microsoft.com/office/drawing/2014/main" id="{2A8E155A-5402-4C89-9478-2B38F7BBA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9065" y="4322665"/>
            <a:ext cx="711585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H5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53A65D-6942-491E-A893-543D7D36C057}"/>
              </a:ext>
            </a:extLst>
          </p:cNvPr>
          <p:cNvSpPr/>
          <p:nvPr/>
        </p:nvSpPr>
        <p:spPr>
          <a:xfrm>
            <a:off x="5610444" y="432266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/>
              <a:t>Tabarru</a:t>
            </a:r>
            <a:r>
              <a:rPr lang="en-US" sz="2000" b="1" dirty="0"/>
              <a:t> Contributions, Claims, Reinsurance Contributions and Technical Reserve significantly influence the underwriting surplus on sharia life insurance in Indonesia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338975470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 Features_SL_v4" id="{2E845115-D7EA-47A1-8C85-FFF01EE12C45}" vid="{96CBC896-B2AE-4284-B175-D043ED878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76B70-05A8-4DEE-8E00-4F383FBFCA23}">
  <ds:schemaRefs>
    <ds:schemaRef ds:uri="6dc4bcd6-49db-4c07-9060-8acfc67cef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0</TotalTime>
  <Words>1096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Franklin Gothic Demi</vt:lpstr>
      <vt:lpstr>Franklin Gothic Medium</vt:lpstr>
      <vt:lpstr>Times New Roman</vt:lpstr>
      <vt:lpstr>Wingdings</vt:lpstr>
      <vt:lpstr>Headlines</vt:lpstr>
      <vt:lpstr>ICONHADY 2020</vt:lpstr>
      <vt:lpstr>PowerPoint Presentation</vt:lpstr>
      <vt:lpstr>TITLE</vt:lpstr>
      <vt:lpstr>Executive Summary</vt:lpstr>
      <vt:lpstr>PowerPoint Presentation</vt:lpstr>
      <vt:lpstr>Background</vt:lpstr>
      <vt:lpstr>  Problem and Research purposes   </vt:lpstr>
      <vt:lpstr>PowerPoint Presentation</vt:lpstr>
      <vt:lpstr>Hypothesis </vt:lpstr>
      <vt:lpstr>Conceptual Model</vt:lpstr>
      <vt:lpstr>Coefficient of Determination</vt:lpstr>
      <vt:lpstr>Partial test (t-test)</vt:lpstr>
      <vt:lpstr>Simultaneous test (F-test )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2018-12-18T10:02:56Z</dcterms:created>
  <dcterms:modified xsi:type="dcterms:W3CDTF">2020-02-18T01:46:52Z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