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sldIdLst>
    <p:sldId id="256" r:id="rId2"/>
    <p:sldId id="257" r:id="rId3"/>
    <p:sldId id="258" r:id="rId4"/>
    <p:sldId id="259" r:id="rId5"/>
    <p:sldId id="260" r:id="rId6"/>
    <p:sldId id="262" r:id="rId7"/>
    <p:sldId id="261" r:id="rId8"/>
    <p:sldId id="263" r:id="rId9"/>
    <p:sldId id="264" r:id="rId10"/>
    <p:sldId id="265" r:id="rId11"/>
    <p:sldId id="266" r:id="rId12"/>
    <p:sldId id="267" r:id="rId13"/>
    <p:sldId id="269" r:id="rId14"/>
    <p:sldId id="276" r:id="rId15"/>
    <p:sldId id="277" r:id="rId16"/>
    <p:sldId id="270" r:id="rId17"/>
    <p:sldId id="271" r:id="rId18"/>
    <p:sldId id="272" r:id="rId19"/>
    <p:sldId id="273" r:id="rId20"/>
    <p:sldId id="274" r:id="rId21"/>
    <p:sldId id="278" r:id="rId22"/>
    <p:sldId id="279" r:id="rId23"/>
    <p:sldId id="280" r:id="rId24"/>
    <p:sldId id="281" r:id="rId25"/>
    <p:sldId id="282" r:id="rId26"/>
    <p:sldId id="286" r:id="rId27"/>
    <p:sldId id="287" r:id="rId28"/>
    <p:sldId id="288" r:id="rId29"/>
    <p:sldId id="290" r:id="rId30"/>
    <p:sldId id="291" r:id="rId31"/>
    <p:sldId id="292" r:id="rId32"/>
    <p:sldId id="289" r:id="rId33"/>
    <p:sldId id="283" r:id="rId34"/>
    <p:sldId id="284" r:id="rId35"/>
    <p:sldId id="293" r:id="rId36"/>
    <p:sldId id="294" r:id="rId37"/>
    <p:sldId id="295" r:id="rId38"/>
    <p:sldId id="285" r:id="rId39"/>
    <p:sldId id="275" r:id="rId40"/>
    <p:sldId id="296" r:id="rId41"/>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1851" autoAdjust="0"/>
  </p:normalViewPr>
  <p:slideViewPr>
    <p:cSldViewPr>
      <p:cViewPr>
        <p:scale>
          <a:sx n="50" d="100"/>
          <a:sy n="50" d="100"/>
        </p:scale>
        <p:origin x="-1086" y="-30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D:\JOB\Book1.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D:\JOB\Book1.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D:\JOB\Book1.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D:\JOB\Book1.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D:\JOB\Book1.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perspective val="3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dPt>
            <c:idx val="0"/>
            <c:bubble3D val="0"/>
            <c:spPr>
              <a:solidFill>
                <a:schemeClr val="accent1"/>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1-7EE2-4D9E-AA58-341EC7C7D588}"/>
              </c:ext>
            </c:extLst>
          </c:dPt>
          <c:dPt>
            <c:idx val="1"/>
            <c:bubble3D val="0"/>
            <c:spPr>
              <a:solidFill>
                <a:schemeClr val="accent2"/>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3-7EE2-4D9E-AA58-341EC7C7D588}"/>
              </c:ext>
            </c:extLst>
          </c:dPt>
          <c:dLbls>
            <c:dLbl>
              <c:idx val="0"/>
              <c:layout>
                <c:manualLayout>
                  <c:x val="-3.307320568215881E-2"/>
                  <c:y val="0.26274151214969099"/>
                </c:manualLayout>
              </c:layout>
              <c:tx>
                <c:rich>
                  <a:bodyPr/>
                  <a:lstStyle/>
                  <a:p>
                    <a:r>
                      <a:rPr lang="id-ID"/>
                      <a:t>Perempuan</a:t>
                    </a:r>
                    <a:r>
                      <a:rPr lang="en-US"/>
                      <a:t>
52%</a:t>
                    </a:r>
                  </a:p>
                </c:rich>
              </c:tx>
              <c:dLblPos val="bestFit"/>
              <c:showLegendKey val="0"/>
              <c:showVal val="0"/>
              <c:showCatName val="1"/>
              <c:showSerName val="0"/>
              <c:showPercent val="1"/>
              <c:showBubbleSize val="0"/>
            </c:dLbl>
            <c:dLbl>
              <c:idx val="1"/>
              <c:layout>
                <c:manualLayout>
                  <c:x val="0.10399257195914577"/>
                  <c:y val="-0.18279569892473119"/>
                </c:manualLayout>
              </c:layout>
              <c:tx>
                <c:rich>
                  <a:bodyPr/>
                  <a:lstStyle/>
                  <a:p>
                    <a:r>
                      <a:rPr lang="id-ID"/>
                      <a:t>Laki-laki</a:t>
                    </a:r>
                    <a:r>
                      <a:rPr lang="en-US"/>
                      <a:t>
48%</a:t>
                    </a:r>
                  </a:p>
                </c:rich>
              </c:tx>
              <c:dLblPos val="bestFit"/>
              <c:showLegendKey val="0"/>
              <c:showVal val="0"/>
              <c:showCatName val="1"/>
              <c:showSerName val="0"/>
              <c:showPercent val="1"/>
              <c:showBubbleSize val="0"/>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900" b="0" i="0" u="none" strike="noStrike" kern="1200" baseline="0">
                    <a:solidFill>
                      <a:schemeClr val="dk1"/>
                    </a:solidFill>
                    <a:latin typeface="+mn-lt"/>
                    <a:ea typeface="+mn-ea"/>
                    <a:cs typeface="+mn-cs"/>
                  </a:defRPr>
                </a:pPr>
                <a:endParaRPr lang="en-US"/>
              </a:p>
            </c:txPr>
            <c:dLblPos val="outEnd"/>
            <c:showLegendKey val="0"/>
            <c:showVal val="0"/>
            <c:showCatName val="1"/>
            <c:showSerName val="0"/>
            <c:showPercent val="1"/>
            <c:showBubbleSize val="0"/>
            <c:showLeaderLines val="0"/>
            <c:extLst xmlns:c16r2="http://schemas.microsoft.com/office/drawing/2015/06/chart">
              <c:ext xmlns:c15="http://schemas.microsoft.com/office/drawing/2012/chart" uri="{CE6537A1-D6FC-4f65-9D91-7224C49458BB}">
                <c15:spPr xmlns:c15="http://schemas.microsoft.com/office/drawing/2012/chart">
                  <a:prstGeom prst="wedgeRectCallout">
                    <a:avLst/>
                  </a:prstGeom>
                  <a:noFill/>
                  <a:ln>
                    <a:noFill/>
                  </a:ln>
                </c15:spPr>
              </c:ext>
            </c:extLst>
          </c:dLbls>
          <c:cat>
            <c:strRef>
              <c:f>Sheet4!$B$2:$B$3</c:f>
              <c:strCache>
                <c:ptCount val="2"/>
                <c:pt idx="0">
                  <c:v>Laki-laki</c:v>
                </c:pt>
                <c:pt idx="1">
                  <c:v>Perempuan</c:v>
                </c:pt>
              </c:strCache>
            </c:strRef>
          </c:cat>
          <c:val>
            <c:numRef>
              <c:f>Sheet4!$C$2:$C$3</c:f>
              <c:numCache>
                <c:formatCode>General</c:formatCode>
                <c:ptCount val="2"/>
                <c:pt idx="0">
                  <c:v>65</c:v>
                </c:pt>
                <c:pt idx="1">
                  <c:v>60</c:v>
                </c:pt>
              </c:numCache>
            </c:numRef>
          </c:val>
          <c:extLst xmlns:c16r2="http://schemas.microsoft.com/office/drawing/2015/06/chart">
            <c:ext xmlns:c16="http://schemas.microsoft.com/office/drawing/2014/chart" uri="{C3380CC4-5D6E-409C-BE32-E72D297353CC}">
              <c16:uniqueId val="{00000004-7EE2-4D9E-AA58-341EC7C7D588}"/>
            </c:ext>
          </c:extLst>
        </c:ser>
        <c:dLbls>
          <c:showLegendKey val="0"/>
          <c:showVal val="0"/>
          <c:showCatName val="0"/>
          <c:showSerName val="0"/>
          <c:showPercent val="0"/>
          <c:showBubbleSize val="0"/>
          <c:showLeaderLines val="0"/>
        </c:dLbls>
      </c:pie3DChart>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solidFill>
      <a:schemeClr val="lt1"/>
    </a:solidFill>
    <a:ln w="12700" cap="flat" cmpd="sng" algn="ctr">
      <a:solidFill>
        <a:schemeClr val="dk1"/>
      </a:solidFill>
      <a:prstDash val="solid"/>
      <a:miter lim="800000"/>
    </a:ln>
    <a:effectLst/>
  </c:spPr>
  <c:txPr>
    <a:bodyPr/>
    <a:lstStyle/>
    <a:p>
      <a:pPr>
        <a:defRPr>
          <a:solidFill>
            <a:schemeClr val="dk1"/>
          </a:solidFill>
          <a:latin typeface="+mn-lt"/>
          <a:ea typeface="+mn-ea"/>
          <a:cs typeface="+mn-cs"/>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perspective val="3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1763888888888889"/>
          <c:y val="0.21070770409018022"/>
          <c:w val="0.66666666666666663"/>
          <c:h val="0.57503801386528808"/>
        </c:manualLayout>
      </c:layout>
      <c:pie3DChart>
        <c:varyColors val="1"/>
        <c:ser>
          <c:idx val="0"/>
          <c:order val="0"/>
          <c:explosion val="13"/>
          <c:dPt>
            <c:idx val="0"/>
            <c:bubble3D val="0"/>
            <c:spPr>
              <a:solidFill>
                <a:schemeClr val="accent1"/>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1-A1A3-4DCB-9E4F-A7E8140A6670}"/>
              </c:ext>
            </c:extLst>
          </c:dPt>
          <c:dPt>
            <c:idx val="1"/>
            <c:bubble3D val="0"/>
            <c:spPr>
              <a:solidFill>
                <a:schemeClr val="accent2"/>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3-A1A3-4DCB-9E4F-A7E8140A6670}"/>
              </c:ext>
            </c:extLst>
          </c:dPt>
          <c:dPt>
            <c:idx val="2"/>
            <c:bubble3D val="0"/>
            <c:spPr>
              <a:solidFill>
                <a:schemeClr val="accent3"/>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5-A1A3-4DCB-9E4F-A7E8140A6670}"/>
              </c:ext>
            </c:extLst>
          </c:dPt>
          <c:dPt>
            <c:idx val="3"/>
            <c:bubble3D val="0"/>
            <c:spPr>
              <a:solidFill>
                <a:schemeClr val="accent4"/>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7-A1A3-4DCB-9E4F-A7E8140A6670}"/>
              </c:ext>
            </c:extLst>
          </c:dPt>
          <c:dPt>
            <c:idx val="4"/>
            <c:bubble3D val="0"/>
            <c:spPr>
              <a:solidFill>
                <a:schemeClr val="accent5"/>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9-A1A3-4DCB-9E4F-A7E8140A6670}"/>
              </c:ext>
            </c:extLst>
          </c:dPt>
          <c:dPt>
            <c:idx val="5"/>
            <c:bubble3D val="0"/>
            <c:spPr>
              <a:solidFill>
                <a:schemeClr val="accent6"/>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B-A1A3-4DCB-9E4F-A7E8140A6670}"/>
              </c:ext>
            </c:extLst>
          </c:dPt>
          <c:dLbls>
            <c:dLbl>
              <c:idx val="0"/>
              <c:layout>
                <c:manualLayout>
                  <c:x val="1.3888888888888888E-2"/>
                  <c:y val="-5.6737588652482289E-2"/>
                </c:manualLayout>
              </c:layout>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A1A3-4DCB-9E4F-A7E8140A6670}"/>
                </c:ext>
              </c:extLst>
            </c:dLbl>
            <c:dLbl>
              <c:idx val="2"/>
              <c:layout>
                <c:manualLayout>
                  <c:x val="-0.16908656496967472"/>
                  <c:y val="-5.7159188339525685E-2"/>
                </c:manualLayout>
              </c:layout>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5-A1A3-4DCB-9E4F-A7E8140A6670}"/>
                </c:ext>
              </c:extLst>
            </c:dLbl>
            <c:dLbl>
              <c:idx val="4"/>
              <c:layout>
                <c:manualLayout>
                  <c:x val="-3.0555555555555582E-2"/>
                  <c:y val="-2.0263424518743706E-2"/>
                </c:manualLayout>
              </c:layout>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9-A1A3-4DCB-9E4F-A7E8140A6670}"/>
                </c:ext>
              </c:extLst>
            </c:dLbl>
            <c:dLbl>
              <c:idx val="5"/>
              <c:layout>
                <c:manualLayout>
                  <c:x val="-5.5555555555555558E-3"/>
                  <c:y val="-2.4316109422492401E-2"/>
                </c:manualLayout>
              </c:layout>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B-A1A3-4DCB-9E4F-A7E8140A6670}"/>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900" b="0" i="0" u="none" strike="noStrike" kern="1200" baseline="0">
                    <a:solidFill>
                      <a:schemeClr val="dk1"/>
                    </a:solidFill>
                    <a:latin typeface="+mn-lt"/>
                    <a:ea typeface="+mn-ea"/>
                    <a:cs typeface="+mn-cs"/>
                  </a:defRPr>
                </a:pPr>
                <a:endParaRPr lang="en-US"/>
              </a:p>
            </c:txPr>
            <c:dLblPos val="outEnd"/>
            <c:showLegendKey val="0"/>
            <c:showVal val="0"/>
            <c:showCatName val="1"/>
            <c:showSerName val="0"/>
            <c:showPercent val="1"/>
            <c:showBubbleSize val="0"/>
            <c:showLeaderLines val="0"/>
            <c:extLst xmlns:c16r2="http://schemas.microsoft.com/office/drawing/2015/06/chart">
              <c:ext xmlns:c15="http://schemas.microsoft.com/office/drawing/2012/chart" uri="{CE6537A1-D6FC-4f65-9D91-7224C49458BB}">
                <c15:spPr xmlns:c15="http://schemas.microsoft.com/office/drawing/2012/chart">
                  <a:prstGeom prst="wedgeRectCallout">
                    <a:avLst/>
                  </a:prstGeom>
                  <a:noFill/>
                  <a:ln>
                    <a:noFill/>
                  </a:ln>
                </c15:spPr>
              </c:ext>
            </c:extLst>
          </c:dLbls>
          <c:cat>
            <c:strRef>
              <c:f>Sheet4!$B$6:$B$11</c:f>
              <c:strCache>
                <c:ptCount val="6"/>
                <c:pt idx="0">
                  <c:v>16-25</c:v>
                </c:pt>
                <c:pt idx="1">
                  <c:v>26-35</c:v>
                </c:pt>
                <c:pt idx="2">
                  <c:v>36-45</c:v>
                </c:pt>
                <c:pt idx="3">
                  <c:v>46-55</c:v>
                </c:pt>
                <c:pt idx="4">
                  <c:v>56-66</c:v>
                </c:pt>
                <c:pt idx="5">
                  <c:v>66-75</c:v>
                </c:pt>
              </c:strCache>
            </c:strRef>
          </c:cat>
          <c:val>
            <c:numRef>
              <c:f>Sheet4!$C$6:$C$11</c:f>
              <c:numCache>
                <c:formatCode>General</c:formatCode>
                <c:ptCount val="6"/>
                <c:pt idx="0">
                  <c:v>35</c:v>
                </c:pt>
                <c:pt idx="1">
                  <c:v>22</c:v>
                </c:pt>
                <c:pt idx="2">
                  <c:v>19</c:v>
                </c:pt>
                <c:pt idx="3">
                  <c:v>27</c:v>
                </c:pt>
                <c:pt idx="4">
                  <c:v>13</c:v>
                </c:pt>
                <c:pt idx="5">
                  <c:v>9</c:v>
                </c:pt>
              </c:numCache>
            </c:numRef>
          </c:val>
          <c:extLst xmlns:c16r2="http://schemas.microsoft.com/office/drawing/2015/06/chart">
            <c:ext xmlns:c16="http://schemas.microsoft.com/office/drawing/2014/chart" uri="{C3380CC4-5D6E-409C-BE32-E72D297353CC}">
              <c16:uniqueId val="{0000000C-A1A3-4DCB-9E4F-A7E8140A6670}"/>
            </c:ext>
          </c:extLst>
        </c:ser>
        <c:dLbls>
          <c:dLblPos val="outEnd"/>
          <c:showLegendKey val="0"/>
          <c:showVal val="0"/>
          <c:showCatName val="0"/>
          <c:showSerName val="0"/>
          <c:showPercent val="0"/>
          <c:showBubbleSize val="0"/>
          <c:showLeaderLines val="0"/>
        </c:dLbls>
      </c:pie3DChart>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dk1"/>
              </a:solidFill>
              <a:latin typeface="+mn-lt"/>
              <a:ea typeface="+mn-ea"/>
              <a:cs typeface="+mn-cs"/>
            </a:defRPr>
          </a:pPr>
          <a:endParaRPr lang="en-US"/>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solidFill>
      <a:schemeClr val="lt1"/>
    </a:solidFill>
    <a:ln w="12700" cap="flat" cmpd="sng" algn="ctr">
      <a:solidFill>
        <a:schemeClr val="dk1"/>
      </a:solidFill>
      <a:prstDash val="solid"/>
      <a:miter lim="800000"/>
    </a:ln>
    <a:effectLst/>
  </c:spPr>
  <c:txPr>
    <a:bodyPr/>
    <a:lstStyle/>
    <a:p>
      <a:pPr>
        <a:defRPr>
          <a:solidFill>
            <a:schemeClr val="dk1"/>
          </a:solidFill>
          <a:latin typeface="+mn-lt"/>
          <a:ea typeface="+mn-ea"/>
          <a:cs typeface="+mn-cs"/>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perspective val="3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1763888888888889"/>
          <c:y val="0.21070770409018022"/>
          <c:w val="0.66666666666666663"/>
          <c:h val="0.57503801386528808"/>
        </c:manualLayout>
      </c:layout>
      <c:pie3DChart>
        <c:varyColors val="1"/>
        <c:ser>
          <c:idx val="0"/>
          <c:order val="0"/>
          <c:explosion val="13"/>
          <c:dPt>
            <c:idx val="0"/>
            <c:bubble3D val="0"/>
            <c:spPr>
              <a:solidFill>
                <a:schemeClr val="accent1"/>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1-9721-49A2-B55D-65FB81CEAB63}"/>
              </c:ext>
            </c:extLst>
          </c:dPt>
          <c:dPt>
            <c:idx val="1"/>
            <c:bubble3D val="0"/>
            <c:spPr>
              <a:solidFill>
                <a:schemeClr val="accent2"/>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3-9721-49A2-B55D-65FB81CEAB63}"/>
              </c:ext>
            </c:extLst>
          </c:dPt>
          <c:dPt>
            <c:idx val="2"/>
            <c:bubble3D val="0"/>
            <c:spPr>
              <a:solidFill>
                <a:schemeClr val="accent3"/>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5-9721-49A2-B55D-65FB81CEAB63}"/>
              </c:ext>
            </c:extLst>
          </c:dPt>
          <c:dPt>
            <c:idx val="3"/>
            <c:bubble3D val="0"/>
            <c:spPr>
              <a:solidFill>
                <a:schemeClr val="accent4"/>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7-9721-49A2-B55D-65FB81CEAB63}"/>
              </c:ext>
            </c:extLst>
          </c:dPt>
          <c:dPt>
            <c:idx val="4"/>
            <c:bubble3D val="0"/>
            <c:spPr>
              <a:solidFill>
                <a:schemeClr val="accent5"/>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9-9721-49A2-B55D-65FB81CEAB63}"/>
              </c:ext>
            </c:extLst>
          </c:dPt>
          <c:dLbls>
            <c:dLbl>
              <c:idx val="0"/>
              <c:layout>
                <c:manualLayout>
                  <c:x val="4.1666666666666567E-2"/>
                  <c:y val="-1.6210739614994953E-2"/>
                </c:manualLayout>
              </c:layout>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9721-49A2-B55D-65FB81CEAB63}"/>
                </c:ext>
              </c:extLst>
            </c:dLbl>
            <c:dLbl>
              <c:idx val="1"/>
              <c:layout>
                <c:manualLayout>
                  <c:x val="1.6666666666666666E-2"/>
                  <c:y val="-7.7001013171225943E-2"/>
                </c:manualLayout>
              </c:layout>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9721-49A2-B55D-65FB81CEAB63}"/>
                </c:ext>
              </c:extLst>
            </c:dLbl>
            <c:dLbl>
              <c:idx val="2"/>
              <c:layout>
                <c:manualLayout>
                  <c:x val="-0.25482745374691268"/>
                  <c:y val="-9.0896687884446145E-2"/>
                </c:manualLayout>
              </c:layout>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5-9721-49A2-B55D-65FB81CEAB63}"/>
                </c:ext>
              </c:extLst>
            </c:dLbl>
            <c:dLbl>
              <c:idx val="3"/>
              <c:layout>
                <c:manualLayout>
                  <c:x val="-4.1666666666666664E-2"/>
                  <c:y val="-7.2948328267477228E-2"/>
                </c:manualLayout>
              </c:layout>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7-9721-49A2-B55D-65FB81CEAB63}"/>
                </c:ext>
              </c:extLst>
            </c:dLbl>
            <c:dLbl>
              <c:idx val="4"/>
              <c:layout>
                <c:manualLayout>
                  <c:x val="-2.7777777777777828E-2"/>
                  <c:y val="-3.6474164133738614E-2"/>
                </c:manualLayout>
              </c:layout>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9-9721-49A2-B55D-65FB81CEAB63}"/>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900" b="0" i="0" u="none" strike="noStrike" kern="1200" baseline="0">
                    <a:solidFill>
                      <a:schemeClr val="dk1"/>
                    </a:solidFill>
                    <a:latin typeface="+mn-lt"/>
                    <a:ea typeface="+mn-ea"/>
                    <a:cs typeface="+mn-cs"/>
                  </a:defRPr>
                </a:pPr>
                <a:endParaRPr lang="en-US"/>
              </a:p>
            </c:txPr>
            <c:dLblPos val="outEnd"/>
            <c:showLegendKey val="0"/>
            <c:showVal val="0"/>
            <c:showCatName val="1"/>
            <c:showSerName val="0"/>
            <c:showPercent val="1"/>
            <c:showBubbleSize val="0"/>
            <c:showLeaderLines val="0"/>
            <c:extLst xmlns:c16r2="http://schemas.microsoft.com/office/drawing/2015/06/chart">
              <c:ext xmlns:c15="http://schemas.microsoft.com/office/drawing/2012/chart" uri="{CE6537A1-D6FC-4f65-9D91-7224C49458BB}">
                <c15:spPr xmlns:c15="http://schemas.microsoft.com/office/drawing/2012/chart">
                  <a:prstGeom prst="wedgeRectCallout">
                    <a:avLst/>
                  </a:prstGeom>
                  <a:noFill/>
                  <a:ln>
                    <a:noFill/>
                  </a:ln>
                </c15:spPr>
              </c:ext>
            </c:extLst>
          </c:dLbls>
          <c:cat>
            <c:strRef>
              <c:f>Sheet4!$B$14:$B$18</c:f>
              <c:strCache>
                <c:ptCount val="5"/>
                <c:pt idx="0">
                  <c:v>SD</c:v>
                </c:pt>
                <c:pt idx="1">
                  <c:v>SMP</c:v>
                </c:pt>
                <c:pt idx="2">
                  <c:v>SMA</c:v>
                </c:pt>
                <c:pt idx="3">
                  <c:v>Diploma/Sarjana</c:v>
                </c:pt>
                <c:pt idx="4">
                  <c:v>Lainnya</c:v>
                </c:pt>
              </c:strCache>
            </c:strRef>
          </c:cat>
          <c:val>
            <c:numRef>
              <c:f>Sheet4!$C$14:$C$18</c:f>
              <c:numCache>
                <c:formatCode>0</c:formatCode>
                <c:ptCount val="5"/>
                <c:pt idx="0">
                  <c:v>11</c:v>
                </c:pt>
                <c:pt idx="1">
                  <c:v>27</c:v>
                </c:pt>
                <c:pt idx="2">
                  <c:v>53</c:v>
                </c:pt>
                <c:pt idx="3">
                  <c:v>29</c:v>
                </c:pt>
                <c:pt idx="4">
                  <c:v>5</c:v>
                </c:pt>
              </c:numCache>
            </c:numRef>
          </c:val>
          <c:extLst xmlns:c16r2="http://schemas.microsoft.com/office/drawing/2015/06/chart">
            <c:ext xmlns:c16="http://schemas.microsoft.com/office/drawing/2014/chart" uri="{C3380CC4-5D6E-409C-BE32-E72D297353CC}">
              <c16:uniqueId val="{0000000A-9721-49A2-B55D-65FB81CEAB63}"/>
            </c:ext>
          </c:extLst>
        </c:ser>
        <c:dLbls>
          <c:dLblPos val="outEnd"/>
          <c:showLegendKey val="0"/>
          <c:showVal val="0"/>
          <c:showCatName val="0"/>
          <c:showSerName val="0"/>
          <c:showPercent val="0"/>
          <c:showBubbleSize val="0"/>
          <c:showLeaderLines val="0"/>
        </c:dLbls>
      </c:pie3DChart>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dk1"/>
              </a:solidFill>
              <a:latin typeface="+mn-lt"/>
              <a:ea typeface="+mn-ea"/>
              <a:cs typeface="+mn-cs"/>
            </a:defRPr>
          </a:pPr>
          <a:endParaRPr lang="en-US"/>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solidFill>
      <a:schemeClr val="lt1"/>
    </a:solidFill>
    <a:ln w="12700" cap="flat" cmpd="sng" algn="ctr">
      <a:solidFill>
        <a:schemeClr val="dk1"/>
      </a:solidFill>
      <a:prstDash val="solid"/>
      <a:miter lim="800000"/>
    </a:ln>
    <a:effectLst/>
  </c:spPr>
  <c:txPr>
    <a:bodyPr/>
    <a:lstStyle/>
    <a:p>
      <a:pPr>
        <a:defRPr>
          <a:solidFill>
            <a:schemeClr val="dk1"/>
          </a:solidFill>
          <a:latin typeface="+mn-lt"/>
          <a:ea typeface="+mn-ea"/>
          <a:cs typeface="+mn-cs"/>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perspective val="3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1763888888888889"/>
          <c:y val="0.21070770409018022"/>
          <c:w val="0.59315086533132089"/>
          <c:h val="0.51216450034283278"/>
        </c:manualLayout>
      </c:layout>
      <c:pie3DChart>
        <c:varyColors val="1"/>
        <c:ser>
          <c:idx val="0"/>
          <c:order val="0"/>
          <c:explosion val="13"/>
          <c:dPt>
            <c:idx val="0"/>
            <c:bubble3D val="0"/>
            <c:spPr>
              <a:solidFill>
                <a:schemeClr val="accent1"/>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1-7067-48B8-9E9B-9189A3A5D881}"/>
              </c:ext>
            </c:extLst>
          </c:dPt>
          <c:dPt>
            <c:idx val="1"/>
            <c:bubble3D val="0"/>
            <c:spPr>
              <a:solidFill>
                <a:schemeClr val="accent2"/>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3-7067-48B8-9E9B-9189A3A5D881}"/>
              </c:ext>
            </c:extLst>
          </c:dPt>
          <c:dPt>
            <c:idx val="2"/>
            <c:bubble3D val="0"/>
            <c:spPr>
              <a:solidFill>
                <a:schemeClr val="accent3"/>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5-7067-48B8-9E9B-9189A3A5D881}"/>
              </c:ext>
            </c:extLst>
          </c:dPt>
          <c:dPt>
            <c:idx val="3"/>
            <c:bubble3D val="0"/>
            <c:spPr>
              <a:solidFill>
                <a:schemeClr val="accent4"/>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7-7067-48B8-9E9B-9189A3A5D881}"/>
              </c:ext>
            </c:extLst>
          </c:dPt>
          <c:dPt>
            <c:idx val="4"/>
            <c:bubble3D val="0"/>
            <c:spPr>
              <a:solidFill>
                <a:schemeClr val="accent5"/>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9-7067-48B8-9E9B-9189A3A5D881}"/>
              </c:ext>
            </c:extLst>
          </c:dPt>
          <c:dPt>
            <c:idx val="5"/>
            <c:bubble3D val="0"/>
            <c:spPr>
              <a:solidFill>
                <a:schemeClr val="accent6"/>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B-7067-48B8-9E9B-9189A3A5D881}"/>
              </c:ext>
            </c:extLst>
          </c:dPt>
          <c:dLbls>
            <c:dLbl>
              <c:idx val="0"/>
              <c:layout>
                <c:manualLayout>
                  <c:x val="2.5000000000000001E-2"/>
                  <c:y val="-3.242147922998987E-2"/>
                </c:manualLayout>
              </c:layout>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7067-48B8-9E9B-9189A3A5D881}"/>
                </c:ext>
              </c:extLst>
            </c:dLbl>
            <c:dLbl>
              <c:idx val="1"/>
              <c:layout>
                <c:manualLayout>
                  <c:x val="4.7785333578386324E-2"/>
                  <c:y val="-5.7633201972803482E-17"/>
                </c:manualLayout>
              </c:layout>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7067-48B8-9E9B-9189A3A5D881}"/>
                </c:ext>
              </c:extLst>
            </c:dLbl>
            <c:dLbl>
              <c:idx val="2"/>
              <c:layout>
                <c:manualLayout>
                  <c:x val="-0.13232861606322366"/>
                  <c:y val="-2.5149324111914492E-2"/>
                </c:manualLayout>
              </c:layout>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5-7067-48B8-9E9B-9189A3A5D881}"/>
                </c:ext>
              </c:extLst>
            </c:dLbl>
            <c:dLbl>
              <c:idx val="3"/>
              <c:layout>
                <c:manualLayout>
                  <c:x val="-2.9406359125160816E-2"/>
                  <c:y val="3.1436655139893119E-2"/>
                </c:manualLayout>
              </c:layout>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7-7067-48B8-9E9B-9189A3A5D881}"/>
                </c:ext>
              </c:extLst>
            </c:dLbl>
            <c:dLbl>
              <c:idx val="4"/>
              <c:layout>
                <c:manualLayout>
                  <c:x val="-8.3896400470617513E-2"/>
                  <c:y val="1.2500402240665871E-3"/>
                </c:manualLayout>
              </c:layout>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9-7067-48B8-9E9B-9189A3A5D881}"/>
                </c:ext>
              </c:extLst>
            </c:dLbl>
            <c:dLbl>
              <c:idx val="5"/>
              <c:layout>
                <c:manualLayout>
                  <c:x val="0"/>
                  <c:y val="-6.4842958459979741E-2"/>
                </c:manualLayout>
              </c:layout>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B-7067-48B8-9E9B-9189A3A5D881}"/>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900" b="0" i="0" u="none" strike="noStrike" kern="1200" baseline="0">
                    <a:solidFill>
                      <a:schemeClr val="dk1"/>
                    </a:solidFill>
                    <a:latin typeface="+mn-lt"/>
                    <a:ea typeface="+mn-ea"/>
                    <a:cs typeface="+mn-cs"/>
                  </a:defRPr>
                </a:pPr>
                <a:endParaRPr lang="en-US"/>
              </a:p>
            </c:txPr>
            <c:dLblPos val="outEnd"/>
            <c:showLegendKey val="0"/>
            <c:showVal val="0"/>
            <c:showCatName val="1"/>
            <c:showSerName val="0"/>
            <c:showPercent val="1"/>
            <c:showBubbleSize val="0"/>
            <c:showLeaderLines val="0"/>
            <c:extLst xmlns:c16r2="http://schemas.microsoft.com/office/drawing/2015/06/chart">
              <c:ext xmlns:c15="http://schemas.microsoft.com/office/drawing/2012/chart" uri="{CE6537A1-D6FC-4f65-9D91-7224C49458BB}">
                <c15:spPr xmlns:c15="http://schemas.microsoft.com/office/drawing/2012/chart">
                  <a:prstGeom prst="wedgeRectCallout">
                    <a:avLst/>
                  </a:prstGeom>
                  <a:noFill/>
                  <a:ln>
                    <a:noFill/>
                  </a:ln>
                </c15:spPr>
              </c:ext>
            </c:extLst>
          </c:dLbls>
          <c:cat>
            <c:strRef>
              <c:f>Sheet4!$B$21:$B$26</c:f>
              <c:strCache>
                <c:ptCount val="6"/>
                <c:pt idx="0">
                  <c:v>&lt;1 Tahun</c:v>
                </c:pt>
                <c:pt idx="1">
                  <c:v>1-2 Tahun</c:v>
                </c:pt>
                <c:pt idx="2">
                  <c:v>3-5 Tahun</c:v>
                </c:pt>
                <c:pt idx="3">
                  <c:v>6-10 Tahun</c:v>
                </c:pt>
                <c:pt idx="4">
                  <c:v>10-20 Tahun</c:v>
                </c:pt>
                <c:pt idx="5">
                  <c:v>&gt;20 Tahun</c:v>
                </c:pt>
              </c:strCache>
            </c:strRef>
          </c:cat>
          <c:val>
            <c:numRef>
              <c:f>Sheet4!$C$21:$C$26</c:f>
              <c:numCache>
                <c:formatCode>0</c:formatCode>
                <c:ptCount val="6"/>
                <c:pt idx="0">
                  <c:v>19</c:v>
                </c:pt>
                <c:pt idx="1">
                  <c:v>33</c:v>
                </c:pt>
                <c:pt idx="2">
                  <c:v>31</c:v>
                </c:pt>
                <c:pt idx="3">
                  <c:v>21</c:v>
                </c:pt>
                <c:pt idx="4">
                  <c:v>10</c:v>
                </c:pt>
                <c:pt idx="5">
                  <c:v>11</c:v>
                </c:pt>
              </c:numCache>
            </c:numRef>
          </c:val>
          <c:extLst xmlns:c16r2="http://schemas.microsoft.com/office/drawing/2015/06/chart">
            <c:ext xmlns:c16="http://schemas.microsoft.com/office/drawing/2014/chart" uri="{C3380CC4-5D6E-409C-BE32-E72D297353CC}">
              <c16:uniqueId val="{0000000C-7067-48B8-9E9B-9189A3A5D881}"/>
            </c:ext>
          </c:extLst>
        </c:ser>
        <c:dLbls>
          <c:dLblPos val="outEnd"/>
          <c:showLegendKey val="0"/>
          <c:showVal val="0"/>
          <c:showCatName val="0"/>
          <c:showSerName val="0"/>
          <c:showPercent val="0"/>
          <c:showBubbleSize val="0"/>
          <c:showLeaderLines val="0"/>
        </c:dLbls>
      </c:pie3DChart>
      <c:spPr>
        <a:noFill/>
        <a:ln>
          <a:noFill/>
        </a:ln>
        <a:effectLst/>
      </c:spPr>
    </c:plotArea>
    <c:legend>
      <c:legendPos val="b"/>
      <c:layout>
        <c:manualLayout>
          <c:xMode val="edge"/>
          <c:yMode val="edge"/>
          <c:x val="0.35773762060297504"/>
          <c:y val="0.75950810298351179"/>
          <c:w val="0.61534629895210902"/>
          <c:h val="0.20276791084861642"/>
        </c:manualLayout>
      </c:layout>
      <c:overlay val="0"/>
      <c:spPr>
        <a:noFill/>
        <a:ln>
          <a:noFill/>
        </a:ln>
        <a:effectLst/>
      </c:spPr>
      <c:txPr>
        <a:bodyPr rot="0" spcFirstLastPara="1" vertOverflow="ellipsis" vert="horz" wrap="square" anchor="ctr" anchorCtr="1"/>
        <a:lstStyle/>
        <a:p>
          <a:pPr algn="just">
            <a:defRPr sz="900" b="0" i="0" u="none" strike="noStrike" kern="1200" baseline="0">
              <a:solidFill>
                <a:schemeClr val="dk1"/>
              </a:solidFill>
              <a:latin typeface="+mn-lt"/>
              <a:ea typeface="+mn-ea"/>
              <a:cs typeface="+mn-cs"/>
            </a:defRPr>
          </a:pPr>
          <a:endParaRPr lang="en-US"/>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solidFill>
      <a:schemeClr val="lt1"/>
    </a:solidFill>
    <a:ln w="12700" cap="flat" cmpd="sng" algn="ctr">
      <a:solidFill>
        <a:schemeClr val="dk1"/>
      </a:solidFill>
      <a:prstDash val="solid"/>
      <a:miter lim="800000"/>
    </a:ln>
    <a:effectLst/>
  </c:spPr>
  <c:txPr>
    <a:bodyPr/>
    <a:lstStyle/>
    <a:p>
      <a:pPr>
        <a:defRPr>
          <a:solidFill>
            <a:schemeClr val="dk1"/>
          </a:solidFill>
          <a:latin typeface="+mn-lt"/>
          <a:ea typeface="+mn-ea"/>
          <a:cs typeface="+mn-cs"/>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perspective val="3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14809570802687433"/>
          <c:y val="0.24497629403784565"/>
          <c:w val="0.63780075354593135"/>
          <c:h val="0.54951715680153079"/>
        </c:manualLayout>
      </c:layout>
      <c:pie3DChart>
        <c:varyColors val="1"/>
        <c:ser>
          <c:idx val="0"/>
          <c:order val="0"/>
          <c:explosion val="13"/>
          <c:dPt>
            <c:idx val="0"/>
            <c:bubble3D val="0"/>
            <c:spPr>
              <a:solidFill>
                <a:schemeClr val="accent1"/>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1-1CCF-469F-8185-92C61545224F}"/>
              </c:ext>
            </c:extLst>
          </c:dPt>
          <c:dPt>
            <c:idx val="1"/>
            <c:bubble3D val="0"/>
            <c:spPr>
              <a:solidFill>
                <a:schemeClr val="accent2"/>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3-1CCF-469F-8185-92C61545224F}"/>
              </c:ext>
            </c:extLst>
          </c:dPt>
          <c:dPt>
            <c:idx val="2"/>
            <c:bubble3D val="0"/>
            <c:spPr>
              <a:solidFill>
                <a:schemeClr val="accent3"/>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5-1CCF-469F-8185-92C61545224F}"/>
              </c:ext>
            </c:extLst>
          </c:dPt>
          <c:dPt>
            <c:idx val="3"/>
            <c:bubble3D val="0"/>
            <c:spPr>
              <a:solidFill>
                <a:schemeClr val="accent4"/>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7-1CCF-469F-8185-92C61545224F}"/>
              </c:ext>
            </c:extLst>
          </c:dPt>
          <c:dPt>
            <c:idx val="4"/>
            <c:bubble3D val="0"/>
            <c:spPr>
              <a:solidFill>
                <a:schemeClr val="accent5"/>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9-1CCF-469F-8185-92C61545224F}"/>
              </c:ext>
            </c:extLst>
          </c:dPt>
          <c:dLbls>
            <c:dLbl>
              <c:idx val="0"/>
              <c:layout>
                <c:manualLayout>
                  <c:x val="-9.6530717165508956E-2"/>
                  <c:y val="-0.21706706387899397"/>
                </c:manualLayout>
              </c:layout>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1CCF-469F-8185-92C61545224F}"/>
                </c:ext>
              </c:extLst>
            </c:dLbl>
            <c:dLbl>
              <c:idx val="1"/>
              <c:layout>
                <c:manualLayout>
                  <c:x val="-5.8910162002945479E-2"/>
                  <c:y val="-3.1113876789047916E-2"/>
                </c:manualLayout>
              </c:layout>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3-1CCF-469F-8185-92C61545224F}"/>
                </c:ext>
              </c:extLst>
            </c:dLbl>
            <c:dLbl>
              <c:idx val="2"/>
              <c:layout>
                <c:manualLayout>
                  <c:x val="-3.272786777941418E-2"/>
                  <c:y val="1.2445550715619166E-2"/>
                </c:manualLayout>
              </c:layout>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5-1CCF-469F-8185-92C61545224F}"/>
                </c:ext>
              </c:extLst>
            </c:dLbl>
            <c:dLbl>
              <c:idx val="3"/>
              <c:layout>
                <c:manualLayout>
                  <c:x val="-7.6501262084507499E-2"/>
                  <c:y val="-2.2573485097187991E-2"/>
                </c:manualLayout>
              </c:layout>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7-1CCF-469F-8185-92C61545224F}"/>
                </c:ext>
              </c:extLst>
            </c:dLbl>
            <c:dLbl>
              <c:idx val="4"/>
              <c:layout>
                <c:manualLayout>
                  <c:x val="1.4432988128583107E-2"/>
                  <c:y val="-5.368730316416901E-2"/>
                </c:manualLayout>
              </c:layout>
              <c:dLblPos val="bestFit"/>
              <c:showLegendKey val="0"/>
              <c:showVal val="0"/>
              <c:showCatName val="1"/>
              <c:showSerName val="0"/>
              <c:showPercent val="1"/>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9-1CCF-469F-8185-92C61545224F}"/>
                </c:ext>
              </c:extLst>
            </c:dLbl>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6576" tIns="18288" rIns="36576" bIns="18288" anchor="ctr" anchorCtr="1">
                <a:spAutoFit/>
              </a:bodyPr>
              <a:lstStyle/>
              <a:p>
                <a:pPr>
                  <a:defRPr sz="900" b="0" i="0" u="none" strike="noStrike" kern="1200" baseline="0">
                    <a:solidFill>
                      <a:schemeClr val="dk1"/>
                    </a:solidFill>
                    <a:latin typeface="+mn-lt"/>
                    <a:ea typeface="+mn-ea"/>
                    <a:cs typeface="+mn-cs"/>
                  </a:defRPr>
                </a:pPr>
                <a:endParaRPr lang="en-US"/>
              </a:p>
            </c:txPr>
            <c:dLblPos val="outEnd"/>
            <c:showLegendKey val="0"/>
            <c:showVal val="0"/>
            <c:showCatName val="1"/>
            <c:showSerName val="0"/>
            <c:showPercent val="1"/>
            <c:showBubbleSize val="0"/>
            <c:showLeaderLines val="0"/>
            <c:extLst xmlns:c16r2="http://schemas.microsoft.com/office/drawing/2015/06/chart">
              <c:ext xmlns:c15="http://schemas.microsoft.com/office/drawing/2012/chart" uri="{CE6537A1-D6FC-4f65-9D91-7224C49458BB}">
                <c15:spPr xmlns:c15="http://schemas.microsoft.com/office/drawing/2012/chart">
                  <a:prstGeom prst="wedgeRectCallout">
                    <a:avLst/>
                  </a:prstGeom>
                  <a:noFill/>
                  <a:ln>
                    <a:noFill/>
                  </a:ln>
                </c15:spPr>
              </c:ext>
            </c:extLst>
          </c:dLbls>
          <c:cat>
            <c:strRef>
              <c:f>Sheet4!$B$33:$B$37</c:f>
              <c:strCache>
                <c:ptCount val="5"/>
                <c:pt idx="0">
                  <c:v>&lt;5 juta/bulan</c:v>
                </c:pt>
                <c:pt idx="1">
                  <c:v>5-10 juta/bulan</c:v>
                </c:pt>
                <c:pt idx="2">
                  <c:v>10-20 juta/bulan</c:v>
                </c:pt>
                <c:pt idx="3">
                  <c:v>20-50 juta/bulan</c:v>
                </c:pt>
                <c:pt idx="4">
                  <c:v>&gt;50 juta/bulan</c:v>
                </c:pt>
              </c:strCache>
            </c:strRef>
          </c:cat>
          <c:val>
            <c:numRef>
              <c:f>Sheet4!$C$33:$C$37</c:f>
              <c:numCache>
                <c:formatCode>General</c:formatCode>
                <c:ptCount val="5"/>
                <c:pt idx="0">
                  <c:v>51</c:v>
                </c:pt>
                <c:pt idx="1">
                  <c:v>34</c:v>
                </c:pt>
                <c:pt idx="2">
                  <c:v>14</c:v>
                </c:pt>
                <c:pt idx="3">
                  <c:v>16</c:v>
                </c:pt>
                <c:pt idx="4">
                  <c:v>10</c:v>
                </c:pt>
              </c:numCache>
            </c:numRef>
          </c:val>
          <c:extLst xmlns:c16r2="http://schemas.microsoft.com/office/drawing/2015/06/chart">
            <c:ext xmlns:c16="http://schemas.microsoft.com/office/drawing/2014/chart" uri="{C3380CC4-5D6E-409C-BE32-E72D297353CC}">
              <c16:uniqueId val="{0000000A-1CCF-469F-8185-92C61545224F}"/>
            </c:ext>
          </c:extLst>
        </c:ser>
        <c:dLbls>
          <c:dLblPos val="outEnd"/>
          <c:showLegendKey val="0"/>
          <c:showVal val="0"/>
          <c:showCatName val="0"/>
          <c:showSerName val="0"/>
          <c:showPercent val="0"/>
          <c:showBubbleSize val="0"/>
          <c:showLeaderLines val="0"/>
        </c:dLbls>
      </c:pie3DChart>
      <c:spPr>
        <a:noFill/>
        <a:ln>
          <a:noFill/>
        </a:ln>
        <a:effectLst/>
      </c:spPr>
    </c:plotArea>
    <c:legend>
      <c:legendPos val="r"/>
      <c:overlay val="0"/>
      <c:spPr>
        <a:noFill/>
        <a:ln>
          <a:noFill/>
        </a:ln>
        <a:effectLst/>
      </c:spPr>
      <c:txPr>
        <a:bodyPr rot="0" spcFirstLastPara="1" vertOverflow="ellipsis" vert="horz" wrap="square" anchor="ctr" anchorCtr="1"/>
        <a:lstStyle/>
        <a:p>
          <a:pPr>
            <a:defRPr sz="900" b="0" i="0" u="none" strike="noStrike" kern="1200" baseline="0">
              <a:solidFill>
                <a:schemeClr val="dk1"/>
              </a:solidFill>
              <a:latin typeface="+mn-lt"/>
              <a:ea typeface="+mn-ea"/>
              <a:cs typeface="+mn-cs"/>
            </a:defRPr>
          </a:pPr>
          <a:endParaRPr lang="en-US"/>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solidFill>
      <a:schemeClr val="lt1"/>
    </a:solidFill>
    <a:ln w="12700" cap="flat" cmpd="sng" algn="ctr">
      <a:solidFill>
        <a:schemeClr val="dk1"/>
      </a:solidFill>
      <a:prstDash val="solid"/>
      <a:miter lim="800000"/>
    </a:ln>
    <a:effectLst/>
  </c:spPr>
  <c:txPr>
    <a:bodyPr/>
    <a:lstStyle/>
    <a:p>
      <a:pPr>
        <a:defRPr>
          <a:solidFill>
            <a:schemeClr val="dk1"/>
          </a:solidFill>
          <a:latin typeface="+mn-lt"/>
          <a:ea typeface="+mn-ea"/>
          <a:cs typeface="+mn-cs"/>
        </a:defRPr>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06E817D-EDF8-4D46-A9BA-CA2B2B7AF976}" type="datetimeFigureOut">
              <a:rPr lang="id-ID" smtClean="0"/>
              <a:t>17/02/2020</a:t>
            </a:fld>
            <a:endParaRPr lang="id-ID"/>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25641F0-93B4-4101-9577-FD8B4B85881A}" type="slidenum">
              <a:rPr lang="id-ID" smtClean="0"/>
              <a:t>‹#›</a:t>
            </a:fld>
            <a:endParaRPr lang="id-ID"/>
          </a:p>
        </p:txBody>
      </p:sp>
    </p:spTree>
    <p:extLst>
      <p:ext uri="{BB962C8B-B14F-4D97-AF65-F5344CB8AC3E}">
        <p14:creationId xmlns:p14="http://schemas.microsoft.com/office/powerpoint/2010/main" val="15293331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dirty="0"/>
          </a:p>
        </p:txBody>
      </p:sp>
      <p:sp>
        <p:nvSpPr>
          <p:cNvPr id="4" name="Slide Number Placeholder 3"/>
          <p:cNvSpPr>
            <a:spLocks noGrp="1"/>
          </p:cNvSpPr>
          <p:nvPr>
            <p:ph type="sldNum" sz="quarter" idx="10"/>
          </p:nvPr>
        </p:nvSpPr>
        <p:spPr/>
        <p:txBody>
          <a:bodyPr/>
          <a:lstStyle/>
          <a:p>
            <a:fld id="{B25641F0-93B4-4101-9577-FD8B4B85881A}" type="slidenum">
              <a:rPr lang="id-ID" smtClean="0"/>
              <a:t>2</a:t>
            </a:fld>
            <a:endParaRPr lang="id-ID"/>
          </a:p>
        </p:txBody>
      </p:sp>
    </p:spTree>
    <p:extLst>
      <p:ext uri="{BB962C8B-B14F-4D97-AF65-F5344CB8AC3E}">
        <p14:creationId xmlns:p14="http://schemas.microsoft.com/office/powerpoint/2010/main" val="29933781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dirty="0"/>
          </a:p>
        </p:txBody>
      </p:sp>
      <p:sp>
        <p:nvSpPr>
          <p:cNvPr id="4" name="Slide Number Placeholder 3"/>
          <p:cNvSpPr>
            <a:spLocks noGrp="1"/>
          </p:cNvSpPr>
          <p:nvPr>
            <p:ph type="sldNum" sz="quarter" idx="10"/>
          </p:nvPr>
        </p:nvSpPr>
        <p:spPr/>
        <p:txBody>
          <a:bodyPr/>
          <a:lstStyle/>
          <a:p>
            <a:fld id="{B25641F0-93B4-4101-9577-FD8B4B85881A}" type="slidenum">
              <a:rPr lang="id-ID" smtClean="0"/>
              <a:t>3</a:t>
            </a:fld>
            <a:endParaRPr lang="id-ID"/>
          </a:p>
        </p:txBody>
      </p:sp>
    </p:spTree>
    <p:extLst>
      <p:ext uri="{BB962C8B-B14F-4D97-AF65-F5344CB8AC3E}">
        <p14:creationId xmlns:p14="http://schemas.microsoft.com/office/powerpoint/2010/main" val="14577652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25641F0-93B4-4101-9577-FD8B4B85881A}" type="slidenum">
              <a:rPr lang="id-ID" smtClean="0"/>
              <a:t>5</a:t>
            </a:fld>
            <a:endParaRPr lang="id-ID"/>
          </a:p>
        </p:txBody>
      </p:sp>
    </p:spTree>
    <p:extLst>
      <p:ext uri="{BB962C8B-B14F-4D97-AF65-F5344CB8AC3E}">
        <p14:creationId xmlns:p14="http://schemas.microsoft.com/office/powerpoint/2010/main" val="39858611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dirty="0"/>
          </a:p>
        </p:txBody>
      </p:sp>
      <p:sp>
        <p:nvSpPr>
          <p:cNvPr id="4" name="Slide Number Placeholder 3"/>
          <p:cNvSpPr>
            <a:spLocks noGrp="1"/>
          </p:cNvSpPr>
          <p:nvPr>
            <p:ph type="sldNum" sz="quarter" idx="10"/>
          </p:nvPr>
        </p:nvSpPr>
        <p:spPr/>
        <p:txBody>
          <a:bodyPr/>
          <a:lstStyle/>
          <a:p>
            <a:fld id="{B25641F0-93B4-4101-9577-FD8B4B85881A}" type="slidenum">
              <a:rPr lang="id-ID" smtClean="0"/>
              <a:t>13</a:t>
            </a:fld>
            <a:endParaRPr lang="id-ID"/>
          </a:p>
        </p:txBody>
      </p:sp>
    </p:spTree>
    <p:extLst>
      <p:ext uri="{BB962C8B-B14F-4D97-AF65-F5344CB8AC3E}">
        <p14:creationId xmlns:p14="http://schemas.microsoft.com/office/powerpoint/2010/main" val="21154960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dirty="0"/>
          </a:p>
        </p:txBody>
      </p:sp>
      <p:sp>
        <p:nvSpPr>
          <p:cNvPr id="4" name="Slide Number Placeholder 3"/>
          <p:cNvSpPr>
            <a:spLocks noGrp="1"/>
          </p:cNvSpPr>
          <p:nvPr>
            <p:ph type="sldNum" sz="quarter" idx="10"/>
          </p:nvPr>
        </p:nvSpPr>
        <p:spPr/>
        <p:txBody>
          <a:bodyPr/>
          <a:lstStyle/>
          <a:p>
            <a:fld id="{B25641F0-93B4-4101-9577-FD8B4B85881A}" type="slidenum">
              <a:rPr lang="id-ID" smtClean="0"/>
              <a:t>39</a:t>
            </a:fld>
            <a:endParaRPr lang="id-ID"/>
          </a:p>
        </p:txBody>
      </p:sp>
    </p:spTree>
    <p:extLst>
      <p:ext uri="{BB962C8B-B14F-4D97-AF65-F5344CB8AC3E}">
        <p14:creationId xmlns:p14="http://schemas.microsoft.com/office/powerpoint/2010/main" val="24037695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id-ID"/>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p>
            <a:fld id="{1982CAD8-6341-4C68-9CC1-177CA6540862}" type="datetimeFigureOut">
              <a:rPr lang="id-ID" smtClean="0"/>
              <a:t>17/02/2020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1B788242-B3F4-48F8-A6E7-8F789493B911}" type="slidenum">
              <a:rPr lang="id-ID" smtClean="0"/>
              <a:t>‹#›</a:t>
            </a:fld>
            <a:endParaRPr lang="id-ID"/>
          </a:p>
        </p:txBody>
      </p:sp>
    </p:spTree>
    <p:extLst>
      <p:ext uri="{BB962C8B-B14F-4D97-AF65-F5344CB8AC3E}">
        <p14:creationId xmlns:p14="http://schemas.microsoft.com/office/powerpoint/2010/main" val="38737013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1982CAD8-6341-4C68-9CC1-177CA6540862}" type="datetimeFigureOut">
              <a:rPr lang="id-ID" smtClean="0"/>
              <a:t>17/02/2020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1B788242-B3F4-48F8-A6E7-8F789493B911}" type="slidenum">
              <a:rPr lang="id-ID" smtClean="0"/>
              <a:t>‹#›</a:t>
            </a:fld>
            <a:endParaRPr lang="id-ID"/>
          </a:p>
        </p:txBody>
      </p:sp>
    </p:spTree>
    <p:extLst>
      <p:ext uri="{BB962C8B-B14F-4D97-AF65-F5344CB8AC3E}">
        <p14:creationId xmlns:p14="http://schemas.microsoft.com/office/powerpoint/2010/main" val="2949023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1982CAD8-6341-4C68-9CC1-177CA6540862}" type="datetimeFigureOut">
              <a:rPr lang="id-ID" smtClean="0"/>
              <a:t>17/02/2020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1B788242-B3F4-48F8-A6E7-8F789493B911}" type="slidenum">
              <a:rPr lang="id-ID" smtClean="0"/>
              <a:t>‹#›</a:t>
            </a:fld>
            <a:endParaRPr lang="id-ID"/>
          </a:p>
        </p:txBody>
      </p:sp>
    </p:spTree>
    <p:extLst>
      <p:ext uri="{BB962C8B-B14F-4D97-AF65-F5344CB8AC3E}">
        <p14:creationId xmlns:p14="http://schemas.microsoft.com/office/powerpoint/2010/main" val="40632306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1982CAD8-6341-4C68-9CC1-177CA6540862}" type="datetimeFigureOut">
              <a:rPr lang="id-ID" smtClean="0"/>
              <a:t>17/02/2020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1B788242-B3F4-48F8-A6E7-8F789493B911}" type="slidenum">
              <a:rPr lang="id-ID" smtClean="0"/>
              <a:t>‹#›</a:t>
            </a:fld>
            <a:endParaRPr lang="id-ID"/>
          </a:p>
        </p:txBody>
      </p:sp>
    </p:spTree>
    <p:extLst>
      <p:ext uri="{BB962C8B-B14F-4D97-AF65-F5344CB8AC3E}">
        <p14:creationId xmlns:p14="http://schemas.microsoft.com/office/powerpoint/2010/main" val="8363786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982CAD8-6341-4C68-9CC1-177CA6540862}" type="datetimeFigureOut">
              <a:rPr lang="id-ID" smtClean="0"/>
              <a:t>17/02/2020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1B788242-B3F4-48F8-A6E7-8F789493B911}" type="slidenum">
              <a:rPr lang="id-ID" smtClean="0"/>
              <a:t>‹#›</a:t>
            </a:fld>
            <a:endParaRPr lang="id-ID"/>
          </a:p>
        </p:txBody>
      </p:sp>
    </p:spTree>
    <p:extLst>
      <p:ext uri="{BB962C8B-B14F-4D97-AF65-F5344CB8AC3E}">
        <p14:creationId xmlns:p14="http://schemas.microsoft.com/office/powerpoint/2010/main" val="32594269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p>
            <a:fld id="{1982CAD8-6341-4C68-9CC1-177CA6540862}" type="datetimeFigureOut">
              <a:rPr lang="id-ID" smtClean="0"/>
              <a:t>17/02/2020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1B788242-B3F4-48F8-A6E7-8F789493B911}" type="slidenum">
              <a:rPr lang="id-ID" smtClean="0"/>
              <a:t>‹#›</a:t>
            </a:fld>
            <a:endParaRPr lang="id-ID"/>
          </a:p>
        </p:txBody>
      </p:sp>
    </p:spTree>
    <p:extLst>
      <p:ext uri="{BB962C8B-B14F-4D97-AF65-F5344CB8AC3E}">
        <p14:creationId xmlns:p14="http://schemas.microsoft.com/office/powerpoint/2010/main" val="16117352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p>
            <a:fld id="{1982CAD8-6341-4C68-9CC1-177CA6540862}" type="datetimeFigureOut">
              <a:rPr lang="id-ID" smtClean="0"/>
              <a:t>17/02/2020</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1B788242-B3F4-48F8-A6E7-8F789493B911}" type="slidenum">
              <a:rPr lang="id-ID" smtClean="0"/>
              <a:t>‹#›</a:t>
            </a:fld>
            <a:endParaRPr lang="id-ID"/>
          </a:p>
        </p:txBody>
      </p:sp>
    </p:spTree>
    <p:extLst>
      <p:ext uri="{BB962C8B-B14F-4D97-AF65-F5344CB8AC3E}">
        <p14:creationId xmlns:p14="http://schemas.microsoft.com/office/powerpoint/2010/main" val="21972598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p>
            <a:fld id="{1982CAD8-6341-4C68-9CC1-177CA6540862}" type="datetimeFigureOut">
              <a:rPr lang="id-ID" smtClean="0"/>
              <a:t>17/02/2020</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1B788242-B3F4-48F8-A6E7-8F789493B911}" type="slidenum">
              <a:rPr lang="id-ID" smtClean="0"/>
              <a:t>‹#›</a:t>
            </a:fld>
            <a:endParaRPr lang="id-ID"/>
          </a:p>
        </p:txBody>
      </p:sp>
    </p:spTree>
    <p:extLst>
      <p:ext uri="{BB962C8B-B14F-4D97-AF65-F5344CB8AC3E}">
        <p14:creationId xmlns:p14="http://schemas.microsoft.com/office/powerpoint/2010/main" val="982057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82CAD8-6341-4C68-9CC1-177CA6540862}" type="datetimeFigureOut">
              <a:rPr lang="id-ID" smtClean="0"/>
              <a:t>17/02/2020</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1B788242-B3F4-48F8-A6E7-8F789493B911}" type="slidenum">
              <a:rPr lang="id-ID" smtClean="0"/>
              <a:t>‹#›</a:t>
            </a:fld>
            <a:endParaRPr lang="id-ID"/>
          </a:p>
        </p:txBody>
      </p:sp>
    </p:spTree>
    <p:extLst>
      <p:ext uri="{BB962C8B-B14F-4D97-AF65-F5344CB8AC3E}">
        <p14:creationId xmlns:p14="http://schemas.microsoft.com/office/powerpoint/2010/main" val="3309692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82CAD8-6341-4C68-9CC1-177CA6540862}" type="datetimeFigureOut">
              <a:rPr lang="id-ID" smtClean="0"/>
              <a:t>17/02/2020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1B788242-B3F4-48F8-A6E7-8F789493B911}" type="slidenum">
              <a:rPr lang="id-ID" smtClean="0"/>
              <a:t>‹#›</a:t>
            </a:fld>
            <a:endParaRPr lang="id-ID"/>
          </a:p>
        </p:txBody>
      </p:sp>
    </p:spTree>
    <p:extLst>
      <p:ext uri="{BB962C8B-B14F-4D97-AF65-F5344CB8AC3E}">
        <p14:creationId xmlns:p14="http://schemas.microsoft.com/office/powerpoint/2010/main" val="744421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82CAD8-6341-4C68-9CC1-177CA6540862}" type="datetimeFigureOut">
              <a:rPr lang="id-ID" smtClean="0"/>
              <a:t>17/02/2020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1B788242-B3F4-48F8-A6E7-8F789493B911}" type="slidenum">
              <a:rPr lang="id-ID" smtClean="0"/>
              <a:t>‹#›</a:t>
            </a:fld>
            <a:endParaRPr lang="id-ID"/>
          </a:p>
        </p:txBody>
      </p:sp>
    </p:spTree>
    <p:extLst>
      <p:ext uri="{BB962C8B-B14F-4D97-AF65-F5344CB8AC3E}">
        <p14:creationId xmlns:p14="http://schemas.microsoft.com/office/powerpoint/2010/main" val="8177895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id-ID"/>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82CAD8-6341-4C68-9CC1-177CA6540862}" type="datetimeFigureOut">
              <a:rPr lang="id-ID" smtClean="0"/>
              <a:t>17/02/2020</a:t>
            </a:fld>
            <a:endParaRPr lang="id-ID"/>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788242-B3F4-48F8-A6E7-8F789493B911}" type="slidenum">
              <a:rPr lang="id-ID" smtClean="0"/>
              <a:t>‹#›</a:t>
            </a:fld>
            <a:endParaRPr lang="id-ID"/>
          </a:p>
        </p:txBody>
      </p:sp>
      <p:pic>
        <p:nvPicPr>
          <p:cNvPr id="7" name="Picture 2" descr="C:\Users\hrd\Downloads\WhatsApp Image 2020-02-17 at 05.32.33.jpeg"/>
          <p:cNvPicPr>
            <a:picLocks noChangeAspect="1" noChangeArrowheads="1"/>
          </p:cNvPicPr>
          <p:nvPr/>
        </p:nvPicPr>
        <p:blipFill>
          <a:blip r:embed="rId13">
            <a:lum bright="70000" contrast="-70000"/>
            <a:extLst>
              <a:ext uri="{28A0092B-C50C-407E-A947-70E740481C1C}">
                <a14:useLocalDpi xmlns:a14="http://schemas.microsoft.com/office/drawing/2010/main" val="0"/>
              </a:ext>
            </a:extLst>
          </a:blip>
          <a:srcRect/>
          <a:stretch>
            <a:fillRect/>
          </a:stretch>
        </p:blipFill>
        <p:spPr bwMode="auto">
          <a:xfrm>
            <a:off x="1911" y="0"/>
            <a:ext cx="9155302"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454416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2.xml"/><Relationship Id="rId5" Type="http://schemas.openxmlformats.org/officeDocument/2006/relationships/chart" Target="../charts/chart5.xml"/><Relationship Id="rId4" Type="http://schemas.openxmlformats.org/officeDocument/2006/relationships/image" Target="../media/image4.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3039095"/>
            <a:ext cx="9144000" cy="2046089"/>
          </a:xfrm>
        </p:spPr>
        <p:txBody>
          <a:bodyPr>
            <a:noAutofit/>
          </a:bodyPr>
          <a:lstStyle/>
          <a:p>
            <a:r>
              <a:rPr lang="id-ID" sz="2800" dirty="0" smtClean="0"/>
              <a:t>By </a:t>
            </a:r>
            <a:br>
              <a:rPr lang="id-ID" sz="2800" dirty="0" smtClean="0"/>
            </a:br>
            <a:r>
              <a:rPr lang="id-ID" sz="2800" dirty="0" smtClean="0"/>
              <a:t>Berlianingsih Kusumawati SE, MM</a:t>
            </a:r>
            <a:br>
              <a:rPr lang="id-ID" sz="2800" dirty="0" smtClean="0"/>
            </a:br>
            <a:r>
              <a:rPr lang="id-ID" sz="2800" dirty="0" smtClean="0"/>
              <a:t>Dra. </a:t>
            </a:r>
            <a:r>
              <a:rPr lang="id-ID" sz="2800" dirty="0"/>
              <a:t>Sulistiyo Seti Utami </a:t>
            </a:r>
            <a:r>
              <a:rPr lang="id-ID" sz="2800" dirty="0" smtClean="0"/>
              <a:t>MM</a:t>
            </a:r>
            <a:br>
              <a:rPr lang="id-ID" sz="2800" dirty="0" smtClean="0"/>
            </a:br>
            <a:r>
              <a:rPr lang="id-ID" sz="2800" dirty="0" smtClean="0"/>
              <a:t>Ermalina SE, MM</a:t>
            </a:r>
            <a:endParaRPr lang="id-ID" sz="2800" dirty="0"/>
          </a:p>
        </p:txBody>
      </p:sp>
      <p:sp>
        <p:nvSpPr>
          <p:cNvPr id="3" name="Subtitle 2"/>
          <p:cNvSpPr>
            <a:spLocks noGrp="1"/>
          </p:cNvSpPr>
          <p:nvPr>
            <p:ph type="subTitle" idx="1"/>
          </p:nvPr>
        </p:nvSpPr>
        <p:spPr>
          <a:xfrm>
            <a:off x="342120" y="5589240"/>
            <a:ext cx="8570912" cy="622920"/>
          </a:xfrm>
        </p:spPr>
        <p:txBody>
          <a:bodyPr>
            <a:noAutofit/>
          </a:bodyPr>
          <a:lstStyle/>
          <a:p>
            <a:r>
              <a:rPr lang="id-ID" sz="4800" b="1" dirty="0" smtClean="0">
                <a:solidFill>
                  <a:schemeClr val="tx1"/>
                </a:solidFill>
              </a:rPr>
              <a:t>ITB AHMAD DAHLAN JAKARTA</a:t>
            </a:r>
            <a:endParaRPr lang="id-ID" sz="4800" b="1" dirty="0">
              <a:solidFill>
                <a:schemeClr val="tx1"/>
              </a:solidFill>
            </a:endParaRPr>
          </a:p>
        </p:txBody>
      </p:sp>
      <p:sp>
        <p:nvSpPr>
          <p:cNvPr id="4" name="TextBox 3"/>
          <p:cNvSpPr txBox="1"/>
          <p:nvPr/>
        </p:nvSpPr>
        <p:spPr>
          <a:xfrm>
            <a:off x="342120" y="548680"/>
            <a:ext cx="8468793" cy="2062103"/>
          </a:xfrm>
          <a:prstGeom prst="rect">
            <a:avLst/>
          </a:prstGeom>
          <a:noFill/>
        </p:spPr>
        <p:txBody>
          <a:bodyPr wrap="none" rtlCol="0">
            <a:spAutoFit/>
          </a:bodyPr>
          <a:lstStyle/>
          <a:p>
            <a:pPr algn="ctr"/>
            <a:r>
              <a:rPr lang="id-ID" sz="3200" b="1" dirty="0" smtClean="0"/>
              <a:t>"The influence of Porter's Five Forces Model </a:t>
            </a:r>
            <a:endParaRPr lang="en-US" sz="3200" b="1" dirty="0" smtClean="0"/>
          </a:p>
          <a:p>
            <a:pPr algn="ctr"/>
            <a:r>
              <a:rPr lang="id-ID" sz="3200" b="1" dirty="0" smtClean="0"/>
              <a:t>(Porter's Five Forces Model) </a:t>
            </a:r>
          </a:p>
          <a:p>
            <a:pPr algn="ctr"/>
            <a:r>
              <a:rPr lang="id-ID" sz="3200" b="1" dirty="0" smtClean="0"/>
              <a:t>Against Competitive Advantage In </a:t>
            </a:r>
          </a:p>
          <a:p>
            <a:pPr algn="ctr"/>
            <a:r>
              <a:rPr lang="id-ID" sz="3200" b="1" dirty="0" smtClean="0"/>
              <a:t>Cooperatives and SMEs in South Tangerang city "</a:t>
            </a:r>
            <a:endParaRPr lang="id-ID" sz="3200" b="1" dirty="0"/>
          </a:p>
        </p:txBody>
      </p:sp>
    </p:spTree>
    <p:extLst>
      <p:ext uri="{BB962C8B-B14F-4D97-AF65-F5344CB8AC3E}">
        <p14:creationId xmlns:p14="http://schemas.microsoft.com/office/powerpoint/2010/main" val="1499996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3568" y="692696"/>
            <a:ext cx="7992888" cy="5755422"/>
          </a:xfrm>
          <a:prstGeom prst="rect">
            <a:avLst/>
          </a:prstGeom>
          <a:noFill/>
        </p:spPr>
        <p:txBody>
          <a:bodyPr wrap="square" rtlCol="0">
            <a:spAutoFit/>
          </a:bodyPr>
          <a:lstStyle/>
          <a:p>
            <a:pPr algn="just"/>
            <a:r>
              <a:rPr lang="id-ID" sz="3200" b="1" dirty="0" smtClean="0"/>
              <a:t>Competitive advantage</a:t>
            </a:r>
          </a:p>
          <a:p>
            <a:pPr algn="just"/>
            <a:r>
              <a:rPr lang="id-ID" sz="2800" dirty="0" smtClean="0"/>
              <a:t> Strategic management is about gaining and maintaining a competitive advantage (</a:t>
            </a:r>
            <a:r>
              <a:rPr lang="id-ID" sz="2800" i="1" dirty="0" smtClean="0"/>
              <a:t>competitive advantage</a:t>
            </a:r>
            <a:r>
              <a:rPr lang="id-ID" sz="2800" dirty="0" smtClean="0"/>
              <a:t>). This terminology can be defined as "everything was done very well by a company against its competitors".</a:t>
            </a:r>
          </a:p>
          <a:p>
            <a:pPr algn="just"/>
            <a:endParaRPr lang="id-ID" sz="2800" dirty="0" smtClean="0"/>
          </a:p>
          <a:p>
            <a:pPr algn="just"/>
            <a:r>
              <a:rPr lang="id-ID" sz="2800" dirty="0" smtClean="0"/>
              <a:t>When a company can do something and the other companies can not or have something to be desired competitors, it illustrates the advantage competitively. Has a very important competitive advantage for the long term success of an organization.</a:t>
            </a:r>
            <a:endParaRPr lang="id-ID" sz="2800" dirty="0"/>
          </a:p>
        </p:txBody>
      </p:sp>
    </p:spTree>
    <p:extLst>
      <p:ext uri="{BB962C8B-B14F-4D97-AF65-F5344CB8AC3E}">
        <p14:creationId xmlns:p14="http://schemas.microsoft.com/office/powerpoint/2010/main" val="26490811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3568" y="692696"/>
            <a:ext cx="7992888" cy="5755422"/>
          </a:xfrm>
          <a:prstGeom prst="rect">
            <a:avLst/>
          </a:prstGeom>
          <a:noFill/>
        </p:spPr>
        <p:txBody>
          <a:bodyPr wrap="square" rtlCol="0">
            <a:spAutoFit/>
          </a:bodyPr>
          <a:lstStyle/>
          <a:p>
            <a:pPr lvl="0"/>
            <a:r>
              <a:rPr lang="id-ID" sz="4000" b="1" dirty="0" smtClean="0"/>
              <a:t>Competitive analysis: Porter's Five Forces Model </a:t>
            </a:r>
            <a:endParaRPr lang="id-ID" sz="3600" dirty="0" smtClean="0"/>
          </a:p>
          <a:p>
            <a:pPr lvl="0"/>
            <a:endParaRPr lang="id-ID" sz="3600" b="1" dirty="0" smtClean="0"/>
          </a:p>
          <a:p>
            <a:pPr marL="457200" lvl="0" indent="-457200">
              <a:buAutoNum type="arabicPeriod"/>
            </a:pPr>
            <a:r>
              <a:rPr lang="id-ID" sz="3600" dirty="0" smtClean="0"/>
              <a:t>Competition among peers</a:t>
            </a:r>
          </a:p>
          <a:p>
            <a:pPr marL="514350" lvl="0" indent="-514350">
              <a:buAutoNum type="arabicPeriod"/>
            </a:pPr>
            <a:r>
              <a:rPr lang="id-ID" sz="3600" dirty="0" smtClean="0"/>
              <a:t>The possible entry of new competitors</a:t>
            </a:r>
          </a:p>
          <a:p>
            <a:pPr marL="514350" lvl="0" indent="-514350">
              <a:buAutoNum type="arabicPeriod"/>
            </a:pPr>
            <a:r>
              <a:rPr lang="id-ID" sz="3600" dirty="0" smtClean="0"/>
              <a:t>The potential development of substitute products</a:t>
            </a:r>
          </a:p>
          <a:p>
            <a:pPr marL="514350" lvl="0" indent="-514350">
              <a:buAutoNum type="arabicPeriod"/>
            </a:pPr>
            <a:r>
              <a:rPr lang="id-ID" sz="3600" dirty="0" smtClean="0"/>
              <a:t>Bargaining power sellers / suppliers</a:t>
            </a:r>
          </a:p>
          <a:p>
            <a:pPr marL="514350" lvl="0" indent="-514350">
              <a:buAutoNum type="arabicPeriod"/>
            </a:pPr>
            <a:r>
              <a:rPr lang="id-ID" sz="3600" dirty="0" smtClean="0"/>
              <a:t>Bargaining power of buyers / consumers</a:t>
            </a:r>
            <a:endParaRPr lang="id-ID" sz="4000" dirty="0" smtClean="0"/>
          </a:p>
        </p:txBody>
      </p:sp>
    </p:spTree>
    <p:extLst>
      <p:ext uri="{BB962C8B-B14F-4D97-AF65-F5344CB8AC3E}">
        <p14:creationId xmlns:p14="http://schemas.microsoft.com/office/powerpoint/2010/main" val="26490811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9552" y="692696"/>
            <a:ext cx="7992888" cy="5324535"/>
          </a:xfrm>
          <a:prstGeom prst="rect">
            <a:avLst/>
          </a:prstGeom>
          <a:noFill/>
        </p:spPr>
        <p:txBody>
          <a:bodyPr wrap="square" rtlCol="0">
            <a:spAutoFit/>
          </a:bodyPr>
          <a:lstStyle/>
          <a:p>
            <a:pPr lvl="0"/>
            <a:r>
              <a:rPr lang="id-ID" sz="3200" b="1" dirty="0" smtClean="0"/>
              <a:t>Competitive Advantage</a:t>
            </a:r>
          </a:p>
          <a:p>
            <a:pPr lvl="0" algn="just"/>
            <a:r>
              <a:rPr lang="id-ID" sz="2800" dirty="0" smtClean="0"/>
              <a:t>According to Porter</a:t>
            </a:r>
            <a:r>
              <a:rPr lang="id-ID" sz="2800" dirty="0" smtClean="0">
                <a:effectLst/>
              </a:rPr>
              <a:t>(1994) in research Suparyadi (2003: 146) explains that "the competitive advantage is the concept of competitive advantage can not be understood by way of looking at a company as a whole, but must be of the origin of competitive advantage was that the various activities of different undertaken by the company in designing, produce, market, deliver and support its products ". Therefore, in order to face competition from day to day getting tight, so every company must be able to read the opportunities of its competitive advantage.</a:t>
            </a:r>
            <a:endParaRPr lang="id-ID" sz="2800" b="1" dirty="0" smtClean="0"/>
          </a:p>
        </p:txBody>
      </p:sp>
    </p:spTree>
    <p:extLst>
      <p:ext uri="{BB962C8B-B14F-4D97-AF65-F5344CB8AC3E}">
        <p14:creationId xmlns:p14="http://schemas.microsoft.com/office/powerpoint/2010/main" val="26490811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03648" y="935142"/>
            <a:ext cx="6485186" cy="4946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9" name="TextBox 18"/>
          <p:cNvSpPr txBox="1"/>
          <p:nvPr/>
        </p:nvSpPr>
        <p:spPr>
          <a:xfrm>
            <a:off x="2483768" y="6165304"/>
            <a:ext cx="3933577" cy="369332"/>
          </a:xfrm>
          <a:prstGeom prst="rect">
            <a:avLst/>
          </a:prstGeom>
          <a:noFill/>
        </p:spPr>
        <p:txBody>
          <a:bodyPr wrap="none" rtlCol="0">
            <a:spAutoFit/>
          </a:bodyPr>
          <a:lstStyle/>
          <a:p>
            <a:r>
              <a:rPr lang="id-ID" b="1" dirty="0"/>
              <a:t>Picture </a:t>
            </a:r>
            <a:r>
              <a:rPr lang="en-US" b="1" dirty="0"/>
              <a:t>1</a:t>
            </a:r>
            <a:r>
              <a:rPr lang="id-ID" b="1" dirty="0"/>
              <a:t> Constructs Variables </a:t>
            </a:r>
            <a:r>
              <a:rPr lang="id-ID" b="1" dirty="0" smtClean="0"/>
              <a:t>Research</a:t>
            </a:r>
            <a:endParaRPr lang="id-ID" b="1" dirty="0"/>
          </a:p>
        </p:txBody>
      </p:sp>
      <p:sp>
        <p:nvSpPr>
          <p:cNvPr id="2" name="TextBox 1"/>
          <p:cNvSpPr txBox="1"/>
          <p:nvPr/>
        </p:nvSpPr>
        <p:spPr>
          <a:xfrm>
            <a:off x="2456706" y="169476"/>
            <a:ext cx="4102533" cy="523220"/>
          </a:xfrm>
          <a:prstGeom prst="rect">
            <a:avLst/>
          </a:prstGeom>
          <a:noFill/>
        </p:spPr>
        <p:txBody>
          <a:bodyPr wrap="none" rtlCol="0">
            <a:spAutoFit/>
          </a:bodyPr>
          <a:lstStyle/>
          <a:p>
            <a:r>
              <a:rPr lang="id-ID" sz="2800" b="1" dirty="0" smtClean="0"/>
              <a:t>RESEARCH METHODOLOGY</a:t>
            </a:r>
            <a:endParaRPr lang="id-ID" sz="2800" b="1" dirty="0"/>
          </a:p>
        </p:txBody>
      </p:sp>
    </p:spTree>
    <p:extLst>
      <p:ext uri="{BB962C8B-B14F-4D97-AF65-F5344CB8AC3E}">
        <p14:creationId xmlns:p14="http://schemas.microsoft.com/office/powerpoint/2010/main" val="264908111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638353476"/>
              </p:ext>
            </p:extLst>
          </p:nvPr>
        </p:nvGraphicFramePr>
        <p:xfrm>
          <a:off x="899593" y="942153"/>
          <a:ext cx="7416822" cy="5151144"/>
        </p:xfrm>
        <a:graphic>
          <a:graphicData uri="http://schemas.openxmlformats.org/drawingml/2006/table">
            <a:tbl>
              <a:tblPr firstRow="1" firstCol="1" bandRow="1">
                <a:tableStyleId>{00000000-0000-0000-0000-000000000000}</a:tableStyleId>
              </a:tblPr>
              <a:tblGrid>
                <a:gridCol w="2091924"/>
                <a:gridCol w="2091924"/>
                <a:gridCol w="2091924"/>
                <a:gridCol w="1141050"/>
              </a:tblGrid>
              <a:tr h="448166">
                <a:tc>
                  <a:txBody>
                    <a:bodyPr/>
                    <a:lstStyle/>
                    <a:p>
                      <a:pPr algn="just">
                        <a:lnSpc>
                          <a:spcPct val="107000"/>
                        </a:lnSpc>
                        <a:spcAft>
                          <a:spcPts val="800"/>
                        </a:spcAft>
                      </a:pPr>
                      <a:r>
                        <a:rPr lang="id-ID" sz="1200" noProof="0">
                          <a:effectLst/>
                        </a:rPr>
                        <a:t>variables</a:t>
                      </a:r>
                      <a:endParaRPr lang="id-ID" sz="1100" noProof="0">
                        <a:effectLst/>
                        <a:latin typeface="Calibri"/>
                        <a:ea typeface="Calibri"/>
                        <a:cs typeface="Times New Roman"/>
                      </a:endParaRPr>
                    </a:p>
                  </a:txBody>
                  <a:tcPr marL="68580" marR="68580" marT="0" marB="0" anchor="ctr"/>
                </a:tc>
                <a:tc>
                  <a:txBody>
                    <a:bodyPr/>
                    <a:lstStyle/>
                    <a:p>
                      <a:pPr algn="just">
                        <a:lnSpc>
                          <a:spcPct val="107000"/>
                        </a:lnSpc>
                        <a:spcAft>
                          <a:spcPts val="800"/>
                        </a:spcAft>
                      </a:pPr>
                      <a:r>
                        <a:rPr lang="id-ID" sz="1200" noProof="0">
                          <a:effectLst/>
                        </a:rPr>
                        <a:t>Dimension</a:t>
                      </a:r>
                      <a:endParaRPr lang="id-ID" sz="1100" noProof="0">
                        <a:effectLst/>
                        <a:latin typeface="Calibri"/>
                        <a:ea typeface="Calibri"/>
                        <a:cs typeface="Times New Roman"/>
                      </a:endParaRPr>
                    </a:p>
                  </a:txBody>
                  <a:tcPr marL="68580" marR="68580" marT="0" marB="0" anchor="ctr"/>
                </a:tc>
                <a:tc>
                  <a:txBody>
                    <a:bodyPr/>
                    <a:lstStyle/>
                    <a:p>
                      <a:pPr algn="just">
                        <a:lnSpc>
                          <a:spcPct val="107000"/>
                        </a:lnSpc>
                        <a:spcAft>
                          <a:spcPts val="800"/>
                        </a:spcAft>
                      </a:pPr>
                      <a:r>
                        <a:rPr lang="id-ID" sz="1200" noProof="0">
                          <a:effectLst/>
                        </a:rPr>
                        <a:t>Indicator</a:t>
                      </a:r>
                      <a:endParaRPr lang="id-ID" sz="1100" noProof="0">
                        <a:effectLst/>
                        <a:latin typeface="Calibri"/>
                        <a:ea typeface="Calibri"/>
                        <a:cs typeface="Times New Roman"/>
                      </a:endParaRPr>
                    </a:p>
                  </a:txBody>
                  <a:tcPr marL="68580" marR="68580" marT="0" marB="0" anchor="ctr"/>
                </a:tc>
                <a:tc>
                  <a:txBody>
                    <a:bodyPr/>
                    <a:lstStyle/>
                    <a:p>
                      <a:pPr algn="just">
                        <a:lnSpc>
                          <a:spcPct val="107000"/>
                        </a:lnSpc>
                        <a:spcAft>
                          <a:spcPts val="800"/>
                        </a:spcAft>
                      </a:pPr>
                      <a:r>
                        <a:rPr lang="id-ID" sz="1200" noProof="0">
                          <a:effectLst/>
                        </a:rPr>
                        <a:t>size Scale</a:t>
                      </a:r>
                      <a:endParaRPr lang="id-ID" sz="1100" noProof="0">
                        <a:effectLst/>
                        <a:latin typeface="Calibri"/>
                        <a:ea typeface="Calibri"/>
                        <a:cs typeface="Times New Roman"/>
                      </a:endParaRPr>
                    </a:p>
                  </a:txBody>
                  <a:tcPr marL="68580" marR="68580" marT="0" marB="0" anchor="ctr"/>
                </a:tc>
              </a:tr>
              <a:tr h="247203">
                <a:tc rowSpan="11">
                  <a:txBody>
                    <a:bodyPr/>
                    <a:lstStyle/>
                    <a:p>
                      <a:pPr algn="ctr">
                        <a:lnSpc>
                          <a:spcPct val="107000"/>
                        </a:lnSpc>
                        <a:spcAft>
                          <a:spcPts val="800"/>
                        </a:spcAft>
                      </a:pPr>
                      <a:r>
                        <a:rPr lang="id-ID" sz="1200" noProof="0">
                          <a:effectLst/>
                        </a:rPr>
                        <a:t>Development Strategy Competitive Analysis (Porter's Five Forces Model) in SMEs and Medium Enterprises in South Tangerang</a:t>
                      </a:r>
                      <a:endParaRPr lang="id-ID" sz="1100" noProof="0">
                        <a:effectLst/>
                        <a:latin typeface="Calibri"/>
                        <a:ea typeface="Calibri"/>
                        <a:cs typeface="Times New Roman"/>
                      </a:endParaRPr>
                    </a:p>
                  </a:txBody>
                  <a:tcPr marL="68580" marR="68580" marT="0" marB="0" anchor="ctr"/>
                </a:tc>
                <a:tc rowSpan="3">
                  <a:txBody>
                    <a:bodyPr/>
                    <a:lstStyle/>
                    <a:p>
                      <a:pPr algn="just">
                        <a:lnSpc>
                          <a:spcPct val="107000"/>
                        </a:lnSpc>
                        <a:spcAft>
                          <a:spcPts val="800"/>
                        </a:spcAft>
                      </a:pPr>
                      <a:r>
                        <a:rPr lang="id-ID" sz="1200" noProof="0">
                          <a:effectLst/>
                        </a:rPr>
                        <a:t>Competitors among its peers (X1)</a:t>
                      </a:r>
                      <a:endParaRPr lang="id-ID" sz="1100" noProof="0">
                        <a:effectLst/>
                        <a:latin typeface="Calibri"/>
                        <a:ea typeface="Calibri"/>
                        <a:cs typeface="Times New Roman"/>
                      </a:endParaRPr>
                    </a:p>
                  </a:txBody>
                  <a:tcPr marL="68580" marR="68580" marT="0" marB="0" anchor="ctr"/>
                </a:tc>
                <a:tc>
                  <a:txBody>
                    <a:bodyPr/>
                    <a:lstStyle/>
                    <a:p>
                      <a:pPr algn="just">
                        <a:lnSpc>
                          <a:spcPct val="107000"/>
                        </a:lnSpc>
                        <a:spcAft>
                          <a:spcPts val="800"/>
                        </a:spcAft>
                      </a:pPr>
                      <a:r>
                        <a:rPr lang="id-ID" sz="1200" noProof="0">
                          <a:effectLst/>
                        </a:rPr>
                        <a:t>Product quality</a:t>
                      </a:r>
                      <a:endParaRPr lang="id-ID" sz="1100" noProof="0">
                        <a:effectLst/>
                        <a:latin typeface="Calibri"/>
                        <a:ea typeface="Calibri"/>
                        <a:cs typeface="Times New Roman"/>
                      </a:endParaRPr>
                    </a:p>
                  </a:txBody>
                  <a:tcPr marL="68580" marR="68580" marT="0" marB="0" anchor="ctr"/>
                </a:tc>
                <a:tc>
                  <a:txBody>
                    <a:bodyPr/>
                    <a:lstStyle/>
                    <a:p>
                      <a:pPr algn="just">
                        <a:lnSpc>
                          <a:spcPct val="107000"/>
                        </a:lnSpc>
                        <a:spcAft>
                          <a:spcPts val="800"/>
                        </a:spcAft>
                      </a:pPr>
                      <a:r>
                        <a:rPr lang="id-ID" sz="1200" noProof="0">
                          <a:effectLst/>
                        </a:rPr>
                        <a:t>Likert</a:t>
                      </a:r>
                      <a:endParaRPr lang="id-ID" sz="1100" noProof="0">
                        <a:effectLst/>
                        <a:latin typeface="Calibri"/>
                        <a:ea typeface="Calibri"/>
                        <a:cs typeface="Times New Roman"/>
                      </a:endParaRPr>
                    </a:p>
                  </a:txBody>
                  <a:tcPr marL="68580" marR="68580" marT="0" marB="0" anchor="ctr"/>
                </a:tc>
              </a:tr>
              <a:tr h="448166">
                <a:tc vMerge="1">
                  <a:txBody>
                    <a:bodyPr/>
                    <a:lstStyle/>
                    <a:p>
                      <a:endParaRPr lang="id-ID"/>
                    </a:p>
                  </a:txBody>
                  <a:tcPr/>
                </a:tc>
                <a:tc vMerge="1">
                  <a:txBody>
                    <a:bodyPr/>
                    <a:lstStyle/>
                    <a:p>
                      <a:endParaRPr lang="id-ID"/>
                    </a:p>
                  </a:txBody>
                  <a:tcPr/>
                </a:tc>
                <a:tc>
                  <a:txBody>
                    <a:bodyPr/>
                    <a:lstStyle/>
                    <a:p>
                      <a:pPr algn="just">
                        <a:lnSpc>
                          <a:spcPct val="107000"/>
                        </a:lnSpc>
                        <a:spcAft>
                          <a:spcPts val="800"/>
                        </a:spcAft>
                      </a:pPr>
                      <a:r>
                        <a:rPr lang="id-ID" sz="1200" noProof="0">
                          <a:effectLst/>
                        </a:rPr>
                        <a:t>Marketing via the Internet</a:t>
                      </a:r>
                      <a:endParaRPr lang="id-ID" sz="1100" noProof="0">
                        <a:effectLst/>
                        <a:latin typeface="Calibri"/>
                        <a:ea typeface="Calibri"/>
                        <a:cs typeface="Times New Roman"/>
                      </a:endParaRPr>
                    </a:p>
                  </a:txBody>
                  <a:tcPr marL="68580" marR="68580" marT="0" marB="0" anchor="ctr"/>
                </a:tc>
                <a:tc>
                  <a:txBody>
                    <a:bodyPr/>
                    <a:lstStyle/>
                    <a:p>
                      <a:pPr algn="just">
                        <a:lnSpc>
                          <a:spcPct val="107000"/>
                        </a:lnSpc>
                        <a:spcAft>
                          <a:spcPts val="800"/>
                        </a:spcAft>
                      </a:pPr>
                      <a:r>
                        <a:rPr lang="id-ID" sz="1200" noProof="0">
                          <a:effectLst/>
                        </a:rPr>
                        <a:t>Likert</a:t>
                      </a:r>
                      <a:endParaRPr lang="id-ID" sz="1100" noProof="0">
                        <a:effectLst/>
                        <a:latin typeface="Calibri"/>
                        <a:ea typeface="Calibri"/>
                        <a:cs typeface="Times New Roman"/>
                      </a:endParaRPr>
                    </a:p>
                  </a:txBody>
                  <a:tcPr marL="68580" marR="68580" marT="0" marB="0" anchor="ctr"/>
                </a:tc>
              </a:tr>
              <a:tr h="224082">
                <a:tc vMerge="1">
                  <a:txBody>
                    <a:bodyPr/>
                    <a:lstStyle/>
                    <a:p>
                      <a:endParaRPr lang="id-ID"/>
                    </a:p>
                  </a:txBody>
                  <a:tcPr/>
                </a:tc>
                <a:tc vMerge="1">
                  <a:txBody>
                    <a:bodyPr/>
                    <a:lstStyle/>
                    <a:p>
                      <a:endParaRPr lang="id-ID"/>
                    </a:p>
                  </a:txBody>
                  <a:tcPr/>
                </a:tc>
                <a:tc>
                  <a:txBody>
                    <a:bodyPr/>
                    <a:lstStyle/>
                    <a:p>
                      <a:pPr algn="just">
                        <a:lnSpc>
                          <a:spcPct val="107000"/>
                        </a:lnSpc>
                        <a:spcAft>
                          <a:spcPts val="800"/>
                        </a:spcAft>
                      </a:pPr>
                      <a:r>
                        <a:rPr lang="id-ID" sz="1200" noProof="0">
                          <a:effectLst/>
                        </a:rPr>
                        <a:t>The corporate culture</a:t>
                      </a:r>
                      <a:endParaRPr lang="id-ID" sz="1100" noProof="0">
                        <a:effectLst/>
                        <a:latin typeface="Calibri"/>
                        <a:ea typeface="Calibri"/>
                        <a:cs typeface="Times New Roman"/>
                      </a:endParaRPr>
                    </a:p>
                  </a:txBody>
                  <a:tcPr marL="68580" marR="68580" marT="0" marB="0" anchor="ctr"/>
                </a:tc>
                <a:tc>
                  <a:txBody>
                    <a:bodyPr/>
                    <a:lstStyle/>
                    <a:p>
                      <a:pPr algn="just">
                        <a:lnSpc>
                          <a:spcPct val="107000"/>
                        </a:lnSpc>
                        <a:spcAft>
                          <a:spcPts val="800"/>
                        </a:spcAft>
                      </a:pPr>
                      <a:r>
                        <a:rPr lang="id-ID" sz="1200" noProof="0">
                          <a:effectLst/>
                        </a:rPr>
                        <a:t>Likert</a:t>
                      </a:r>
                      <a:endParaRPr lang="id-ID" sz="1100" noProof="0">
                        <a:effectLst/>
                        <a:latin typeface="Calibri"/>
                        <a:ea typeface="Calibri"/>
                        <a:cs typeface="Times New Roman"/>
                      </a:endParaRPr>
                    </a:p>
                  </a:txBody>
                  <a:tcPr marL="68580" marR="68580" marT="0" marB="0" anchor="ctr"/>
                </a:tc>
              </a:tr>
              <a:tr h="448166">
                <a:tc vMerge="1">
                  <a:txBody>
                    <a:bodyPr/>
                    <a:lstStyle/>
                    <a:p>
                      <a:endParaRPr lang="id-ID"/>
                    </a:p>
                  </a:txBody>
                  <a:tcPr/>
                </a:tc>
                <a:tc rowSpan="8">
                  <a:txBody>
                    <a:bodyPr/>
                    <a:lstStyle/>
                    <a:p>
                      <a:pPr algn="just">
                        <a:lnSpc>
                          <a:spcPct val="107000"/>
                        </a:lnSpc>
                        <a:spcAft>
                          <a:spcPts val="800"/>
                        </a:spcAft>
                      </a:pPr>
                      <a:r>
                        <a:rPr lang="id-ID" sz="1200" noProof="0">
                          <a:effectLst/>
                        </a:rPr>
                        <a:t>Entry of new competitors (X2)</a:t>
                      </a:r>
                      <a:endParaRPr lang="id-ID" sz="1100" noProof="0">
                        <a:effectLst/>
                        <a:latin typeface="Calibri"/>
                        <a:ea typeface="Calibri"/>
                        <a:cs typeface="Times New Roman"/>
                      </a:endParaRPr>
                    </a:p>
                  </a:txBody>
                  <a:tcPr marL="68580" marR="68580" marT="0" marB="0" anchor="ctr"/>
                </a:tc>
                <a:tc>
                  <a:txBody>
                    <a:bodyPr/>
                    <a:lstStyle/>
                    <a:p>
                      <a:pPr algn="just">
                        <a:lnSpc>
                          <a:spcPct val="107000"/>
                        </a:lnSpc>
                        <a:spcAft>
                          <a:spcPts val="800"/>
                        </a:spcAft>
                      </a:pPr>
                      <a:r>
                        <a:rPr lang="id-ID" sz="1200" noProof="0">
                          <a:effectLst/>
                        </a:rPr>
                        <a:t>Lack of experience</a:t>
                      </a:r>
                      <a:endParaRPr lang="id-ID" sz="1100" noProof="0">
                        <a:effectLst/>
                        <a:latin typeface="Calibri"/>
                        <a:ea typeface="Calibri"/>
                        <a:cs typeface="Times New Roman"/>
                      </a:endParaRPr>
                    </a:p>
                  </a:txBody>
                  <a:tcPr marL="68580" marR="68580" marT="0" marB="0" anchor="ctr"/>
                </a:tc>
                <a:tc>
                  <a:txBody>
                    <a:bodyPr/>
                    <a:lstStyle/>
                    <a:p>
                      <a:pPr algn="just">
                        <a:lnSpc>
                          <a:spcPct val="107000"/>
                        </a:lnSpc>
                        <a:spcAft>
                          <a:spcPts val="800"/>
                        </a:spcAft>
                      </a:pPr>
                      <a:r>
                        <a:rPr lang="id-ID" sz="1200" noProof="0">
                          <a:effectLst/>
                        </a:rPr>
                        <a:t>Likert</a:t>
                      </a:r>
                      <a:endParaRPr lang="id-ID" sz="1100" noProof="0">
                        <a:effectLst/>
                        <a:latin typeface="Calibri"/>
                        <a:ea typeface="Calibri"/>
                        <a:cs typeface="Times New Roman"/>
                      </a:endParaRPr>
                    </a:p>
                  </a:txBody>
                  <a:tcPr marL="68580" marR="68580" marT="0" marB="0" anchor="ctr"/>
                </a:tc>
              </a:tr>
              <a:tr h="448166">
                <a:tc vMerge="1">
                  <a:txBody>
                    <a:bodyPr/>
                    <a:lstStyle/>
                    <a:p>
                      <a:endParaRPr lang="id-ID"/>
                    </a:p>
                  </a:txBody>
                  <a:tcPr/>
                </a:tc>
                <a:tc vMerge="1">
                  <a:txBody>
                    <a:bodyPr/>
                    <a:lstStyle/>
                    <a:p>
                      <a:endParaRPr lang="id-ID"/>
                    </a:p>
                  </a:txBody>
                  <a:tcPr/>
                </a:tc>
                <a:tc>
                  <a:txBody>
                    <a:bodyPr/>
                    <a:lstStyle/>
                    <a:p>
                      <a:pPr algn="just">
                        <a:lnSpc>
                          <a:spcPct val="107000"/>
                        </a:lnSpc>
                        <a:spcAft>
                          <a:spcPts val="800"/>
                        </a:spcAft>
                      </a:pPr>
                      <a:r>
                        <a:rPr lang="id-ID" sz="1200" noProof="0">
                          <a:effectLst/>
                        </a:rPr>
                        <a:t>The high customer loyalty</a:t>
                      </a:r>
                      <a:endParaRPr lang="id-ID" sz="1100" noProof="0">
                        <a:effectLst/>
                        <a:latin typeface="Calibri"/>
                        <a:ea typeface="Calibri"/>
                        <a:cs typeface="Times New Roman"/>
                      </a:endParaRPr>
                    </a:p>
                  </a:txBody>
                  <a:tcPr marL="68580" marR="68580" marT="0" marB="0" anchor="ctr"/>
                </a:tc>
                <a:tc>
                  <a:txBody>
                    <a:bodyPr/>
                    <a:lstStyle/>
                    <a:p>
                      <a:pPr algn="just">
                        <a:lnSpc>
                          <a:spcPct val="107000"/>
                        </a:lnSpc>
                        <a:spcAft>
                          <a:spcPts val="800"/>
                        </a:spcAft>
                      </a:pPr>
                      <a:r>
                        <a:rPr lang="id-ID" sz="1200" noProof="0">
                          <a:effectLst/>
                        </a:rPr>
                        <a:t>Likert</a:t>
                      </a:r>
                      <a:endParaRPr lang="id-ID" sz="1100" noProof="0">
                        <a:effectLst/>
                        <a:latin typeface="Calibri"/>
                        <a:ea typeface="Calibri"/>
                        <a:cs typeface="Times New Roman"/>
                      </a:endParaRPr>
                    </a:p>
                  </a:txBody>
                  <a:tcPr marL="68580" marR="68580" marT="0" marB="0" anchor="ctr"/>
                </a:tc>
              </a:tr>
              <a:tr h="448166">
                <a:tc vMerge="1">
                  <a:txBody>
                    <a:bodyPr/>
                    <a:lstStyle/>
                    <a:p>
                      <a:endParaRPr lang="id-ID"/>
                    </a:p>
                  </a:txBody>
                  <a:tcPr/>
                </a:tc>
                <a:tc vMerge="1">
                  <a:txBody>
                    <a:bodyPr/>
                    <a:lstStyle/>
                    <a:p>
                      <a:endParaRPr lang="id-ID"/>
                    </a:p>
                  </a:txBody>
                  <a:tcPr/>
                </a:tc>
                <a:tc>
                  <a:txBody>
                    <a:bodyPr/>
                    <a:lstStyle/>
                    <a:p>
                      <a:pPr algn="just">
                        <a:lnSpc>
                          <a:spcPct val="107000"/>
                        </a:lnSpc>
                        <a:spcAft>
                          <a:spcPts val="800"/>
                        </a:spcAft>
                      </a:pPr>
                      <a:r>
                        <a:rPr lang="id-ID" sz="1200" noProof="0">
                          <a:effectLst/>
                        </a:rPr>
                        <a:t>The strong preference for the brand </a:t>
                      </a:r>
                      <a:endParaRPr lang="id-ID" sz="1100" noProof="0">
                        <a:effectLst/>
                        <a:latin typeface="Calibri"/>
                        <a:ea typeface="Calibri"/>
                        <a:cs typeface="Times New Roman"/>
                      </a:endParaRPr>
                    </a:p>
                  </a:txBody>
                  <a:tcPr marL="68580" marR="68580" marT="0" marB="0" anchor="ctr"/>
                </a:tc>
                <a:tc>
                  <a:txBody>
                    <a:bodyPr/>
                    <a:lstStyle/>
                    <a:p>
                      <a:pPr algn="just">
                        <a:lnSpc>
                          <a:spcPct val="107000"/>
                        </a:lnSpc>
                        <a:spcAft>
                          <a:spcPts val="800"/>
                        </a:spcAft>
                      </a:pPr>
                      <a:r>
                        <a:rPr lang="id-ID" sz="1200" noProof="0">
                          <a:effectLst/>
                        </a:rPr>
                        <a:t>Likert</a:t>
                      </a:r>
                      <a:endParaRPr lang="id-ID" sz="1100" noProof="0">
                        <a:effectLst/>
                        <a:latin typeface="Calibri"/>
                        <a:ea typeface="Calibri"/>
                        <a:cs typeface="Times New Roman"/>
                      </a:endParaRPr>
                    </a:p>
                  </a:txBody>
                  <a:tcPr marL="68580" marR="68580" marT="0" marB="0" anchor="ctr"/>
                </a:tc>
              </a:tr>
              <a:tr h="448166">
                <a:tc vMerge="1">
                  <a:txBody>
                    <a:bodyPr/>
                    <a:lstStyle/>
                    <a:p>
                      <a:endParaRPr lang="id-ID"/>
                    </a:p>
                  </a:txBody>
                  <a:tcPr/>
                </a:tc>
                <a:tc vMerge="1">
                  <a:txBody>
                    <a:bodyPr/>
                    <a:lstStyle/>
                    <a:p>
                      <a:endParaRPr lang="id-ID"/>
                    </a:p>
                  </a:txBody>
                  <a:tcPr/>
                </a:tc>
                <a:tc>
                  <a:txBody>
                    <a:bodyPr/>
                    <a:lstStyle/>
                    <a:p>
                      <a:pPr algn="just">
                        <a:lnSpc>
                          <a:spcPct val="107000"/>
                        </a:lnSpc>
                        <a:spcAft>
                          <a:spcPts val="800"/>
                        </a:spcAft>
                      </a:pPr>
                      <a:r>
                        <a:rPr lang="id-ID" sz="1200" noProof="0">
                          <a:effectLst/>
                        </a:rPr>
                        <a:t>Lack of distribution channels</a:t>
                      </a:r>
                      <a:endParaRPr lang="id-ID" sz="1100" noProof="0">
                        <a:effectLst/>
                        <a:latin typeface="Calibri"/>
                        <a:ea typeface="Calibri"/>
                        <a:cs typeface="Times New Roman"/>
                      </a:endParaRPr>
                    </a:p>
                  </a:txBody>
                  <a:tcPr marL="68580" marR="68580" marT="0" marB="0" anchor="ctr"/>
                </a:tc>
                <a:tc>
                  <a:txBody>
                    <a:bodyPr/>
                    <a:lstStyle/>
                    <a:p>
                      <a:pPr algn="just">
                        <a:lnSpc>
                          <a:spcPct val="107000"/>
                        </a:lnSpc>
                        <a:spcAft>
                          <a:spcPts val="800"/>
                        </a:spcAft>
                      </a:pPr>
                      <a:r>
                        <a:rPr lang="id-ID" sz="1200" noProof="0">
                          <a:effectLst/>
                        </a:rPr>
                        <a:t>Likert</a:t>
                      </a:r>
                      <a:endParaRPr lang="id-ID" sz="1100" noProof="0">
                        <a:effectLst/>
                        <a:latin typeface="Calibri"/>
                        <a:ea typeface="Calibri"/>
                        <a:cs typeface="Times New Roman"/>
                      </a:endParaRPr>
                    </a:p>
                  </a:txBody>
                  <a:tcPr marL="68580" marR="68580" marT="0" marB="0" anchor="ctr"/>
                </a:tc>
              </a:tr>
              <a:tr h="448166">
                <a:tc vMerge="1">
                  <a:txBody>
                    <a:bodyPr/>
                    <a:lstStyle/>
                    <a:p>
                      <a:endParaRPr lang="id-ID"/>
                    </a:p>
                  </a:txBody>
                  <a:tcPr/>
                </a:tc>
                <a:tc vMerge="1">
                  <a:txBody>
                    <a:bodyPr/>
                    <a:lstStyle/>
                    <a:p>
                      <a:endParaRPr lang="id-ID"/>
                    </a:p>
                  </a:txBody>
                  <a:tcPr/>
                </a:tc>
                <a:tc>
                  <a:txBody>
                    <a:bodyPr/>
                    <a:lstStyle/>
                    <a:p>
                      <a:pPr algn="just">
                        <a:lnSpc>
                          <a:spcPct val="107000"/>
                        </a:lnSpc>
                        <a:spcAft>
                          <a:spcPts val="800"/>
                        </a:spcAft>
                      </a:pPr>
                      <a:r>
                        <a:rPr lang="id-ID" sz="1200" noProof="0">
                          <a:effectLst/>
                        </a:rPr>
                        <a:t>Government regulations</a:t>
                      </a:r>
                      <a:endParaRPr lang="id-ID" sz="1100" noProof="0">
                        <a:effectLst/>
                        <a:latin typeface="Calibri"/>
                        <a:ea typeface="Calibri"/>
                        <a:cs typeface="Times New Roman"/>
                      </a:endParaRPr>
                    </a:p>
                  </a:txBody>
                  <a:tcPr marL="68580" marR="68580" marT="0" marB="0" anchor="ctr"/>
                </a:tc>
                <a:tc>
                  <a:txBody>
                    <a:bodyPr/>
                    <a:lstStyle/>
                    <a:p>
                      <a:pPr algn="just">
                        <a:lnSpc>
                          <a:spcPct val="107000"/>
                        </a:lnSpc>
                        <a:spcAft>
                          <a:spcPts val="800"/>
                        </a:spcAft>
                      </a:pPr>
                      <a:r>
                        <a:rPr lang="id-ID" sz="1200" noProof="0">
                          <a:effectLst/>
                        </a:rPr>
                        <a:t>Likert</a:t>
                      </a:r>
                      <a:endParaRPr lang="id-ID" sz="1100" noProof="0">
                        <a:effectLst/>
                        <a:latin typeface="Calibri"/>
                        <a:ea typeface="Calibri"/>
                        <a:cs typeface="Times New Roman"/>
                      </a:endParaRPr>
                    </a:p>
                  </a:txBody>
                  <a:tcPr marL="68580" marR="68580" marT="0" marB="0" anchor="ctr"/>
                </a:tc>
              </a:tr>
              <a:tr h="646365">
                <a:tc vMerge="1">
                  <a:txBody>
                    <a:bodyPr/>
                    <a:lstStyle/>
                    <a:p>
                      <a:endParaRPr lang="id-ID"/>
                    </a:p>
                  </a:txBody>
                  <a:tcPr/>
                </a:tc>
                <a:tc vMerge="1">
                  <a:txBody>
                    <a:bodyPr/>
                    <a:lstStyle/>
                    <a:p>
                      <a:endParaRPr lang="id-ID"/>
                    </a:p>
                  </a:txBody>
                  <a:tcPr/>
                </a:tc>
                <a:tc>
                  <a:txBody>
                    <a:bodyPr/>
                    <a:lstStyle/>
                    <a:p>
                      <a:pPr algn="just">
                        <a:lnSpc>
                          <a:spcPct val="107000"/>
                        </a:lnSpc>
                        <a:spcAft>
                          <a:spcPts val="800"/>
                        </a:spcAft>
                      </a:pPr>
                      <a:r>
                        <a:rPr lang="id-ID" sz="1200" noProof="0">
                          <a:effectLst/>
                        </a:rPr>
                        <a:t>Technology and specialized knowledge</a:t>
                      </a:r>
                      <a:endParaRPr lang="id-ID" sz="1100" noProof="0">
                        <a:effectLst/>
                        <a:latin typeface="Calibri"/>
                        <a:ea typeface="Calibri"/>
                        <a:cs typeface="Times New Roman"/>
                      </a:endParaRPr>
                    </a:p>
                  </a:txBody>
                  <a:tcPr marL="68580" marR="68580" marT="0" marB="0" anchor="ctr"/>
                </a:tc>
                <a:tc>
                  <a:txBody>
                    <a:bodyPr/>
                    <a:lstStyle/>
                    <a:p>
                      <a:pPr algn="just">
                        <a:lnSpc>
                          <a:spcPct val="107000"/>
                        </a:lnSpc>
                        <a:spcAft>
                          <a:spcPts val="800"/>
                        </a:spcAft>
                      </a:pPr>
                      <a:r>
                        <a:rPr lang="id-ID" sz="1200" noProof="0">
                          <a:effectLst/>
                        </a:rPr>
                        <a:t>Likert</a:t>
                      </a:r>
                      <a:endParaRPr lang="id-ID" sz="1100" noProof="0">
                        <a:effectLst/>
                        <a:latin typeface="Calibri"/>
                        <a:ea typeface="Calibri"/>
                        <a:cs typeface="Times New Roman"/>
                      </a:endParaRPr>
                    </a:p>
                  </a:txBody>
                  <a:tcPr marL="68580" marR="68580" marT="0" marB="0" anchor="ctr"/>
                </a:tc>
              </a:tr>
              <a:tr h="448166">
                <a:tc vMerge="1">
                  <a:txBody>
                    <a:bodyPr/>
                    <a:lstStyle/>
                    <a:p>
                      <a:endParaRPr lang="id-ID"/>
                    </a:p>
                  </a:txBody>
                  <a:tcPr/>
                </a:tc>
                <a:tc vMerge="1">
                  <a:txBody>
                    <a:bodyPr/>
                    <a:lstStyle/>
                    <a:p>
                      <a:endParaRPr lang="id-ID"/>
                    </a:p>
                  </a:txBody>
                  <a:tcPr/>
                </a:tc>
                <a:tc>
                  <a:txBody>
                    <a:bodyPr/>
                    <a:lstStyle/>
                    <a:p>
                      <a:pPr algn="just">
                        <a:lnSpc>
                          <a:spcPct val="107000"/>
                        </a:lnSpc>
                        <a:spcAft>
                          <a:spcPts val="800"/>
                        </a:spcAft>
                      </a:pPr>
                      <a:r>
                        <a:rPr lang="id-ID" sz="1200" noProof="0">
                          <a:effectLst/>
                        </a:rPr>
                        <a:t>Location unfavorable</a:t>
                      </a:r>
                      <a:endParaRPr lang="id-ID" sz="1100" noProof="0">
                        <a:effectLst/>
                        <a:latin typeface="Calibri"/>
                        <a:ea typeface="Calibri"/>
                        <a:cs typeface="Times New Roman"/>
                      </a:endParaRPr>
                    </a:p>
                  </a:txBody>
                  <a:tcPr marL="68580" marR="68580" marT="0" marB="0" anchor="ctr"/>
                </a:tc>
                <a:tc>
                  <a:txBody>
                    <a:bodyPr/>
                    <a:lstStyle/>
                    <a:p>
                      <a:pPr algn="just">
                        <a:lnSpc>
                          <a:spcPct val="107000"/>
                        </a:lnSpc>
                        <a:spcAft>
                          <a:spcPts val="800"/>
                        </a:spcAft>
                      </a:pPr>
                      <a:r>
                        <a:rPr lang="id-ID" sz="1200" noProof="0">
                          <a:effectLst/>
                        </a:rPr>
                        <a:t>Likert</a:t>
                      </a:r>
                      <a:endParaRPr lang="id-ID" sz="1100" noProof="0">
                        <a:effectLst/>
                        <a:latin typeface="Calibri"/>
                        <a:ea typeface="Calibri"/>
                        <a:cs typeface="Times New Roman"/>
                      </a:endParaRPr>
                    </a:p>
                  </a:txBody>
                  <a:tcPr marL="68580" marR="68580" marT="0" marB="0" anchor="ctr"/>
                </a:tc>
              </a:tr>
              <a:tr h="448166">
                <a:tc vMerge="1">
                  <a:txBody>
                    <a:bodyPr/>
                    <a:lstStyle/>
                    <a:p>
                      <a:endParaRPr lang="id-ID"/>
                    </a:p>
                  </a:txBody>
                  <a:tcPr/>
                </a:tc>
                <a:tc vMerge="1">
                  <a:txBody>
                    <a:bodyPr/>
                    <a:lstStyle/>
                    <a:p>
                      <a:endParaRPr lang="id-ID"/>
                    </a:p>
                  </a:txBody>
                  <a:tcPr/>
                </a:tc>
                <a:tc>
                  <a:txBody>
                    <a:bodyPr/>
                    <a:lstStyle/>
                    <a:p>
                      <a:pPr algn="just">
                        <a:lnSpc>
                          <a:spcPct val="107000"/>
                        </a:lnSpc>
                        <a:spcAft>
                          <a:spcPts val="800"/>
                        </a:spcAft>
                      </a:pPr>
                      <a:r>
                        <a:rPr lang="id-ID" sz="1200" noProof="0">
                          <a:effectLst/>
                        </a:rPr>
                        <a:t>The amount of capital needs</a:t>
                      </a:r>
                      <a:endParaRPr lang="id-ID" sz="1100" noProof="0">
                        <a:effectLst/>
                        <a:latin typeface="Calibri"/>
                        <a:ea typeface="Calibri"/>
                        <a:cs typeface="Times New Roman"/>
                      </a:endParaRPr>
                    </a:p>
                  </a:txBody>
                  <a:tcPr marL="68580" marR="68580" marT="0" marB="0" anchor="ctr"/>
                </a:tc>
                <a:tc>
                  <a:txBody>
                    <a:bodyPr/>
                    <a:lstStyle/>
                    <a:p>
                      <a:pPr algn="just">
                        <a:lnSpc>
                          <a:spcPct val="107000"/>
                        </a:lnSpc>
                        <a:spcAft>
                          <a:spcPts val="800"/>
                        </a:spcAft>
                      </a:pPr>
                      <a:r>
                        <a:rPr lang="id-ID" sz="1200" noProof="0" dirty="0">
                          <a:effectLst/>
                        </a:rPr>
                        <a:t>Likert</a:t>
                      </a:r>
                      <a:endParaRPr lang="id-ID" sz="1100" noProof="0" dirty="0">
                        <a:effectLst/>
                        <a:latin typeface="Calibri"/>
                        <a:ea typeface="Calibri"/>
                        <a:cs typeface="Times New Roman"/>
                      </a:endParaRPr>
                    </a:p>
                  </a:txBody>
                  <a:tcPr marL="68580" marR="68580" marT="0" marB="0" anchor="ctr"/>
                </a:tc>
              </a:tr>
            </a:tbl>
          </a:graphicData>
        </a:graphic>
      </p:graphicFrame>
      <p:sp>
        <p:nvSpPr>
          <p:cNvPr id="3" name="TextBox 2"/>
          <p:cNvSpPr txBox="1"/>
          <p:nvPr/>
        </p:nvSpPr>
        <p:spPr>
          <a:xfrm>
            <a:off x="2699792" y="418932"/>
            <a:ext cx="3143553" cy="523220"/>
          </a:xfrm>
          <a:prstGeom prst="rect">
            <a:avLst/>
          </a:prstGeom>
          <a:noFill/>
        </p:spPr>
        <p:txBody>
          <a:bodyPr wrap="none" rtlCol="0">
            <a:spAutoFit/>
          </a:bodyPr>
          <a:lstStyle/>
          <a:p>
            <a:r>
              <a:rPr lang="id-ID" sz="2800" b="1" dirty="0" smtClean="0"/>
              <a:t>identification Variables</a:t>
            </a:r>
            <a:endParaRPr lang="id-ID" sz="2800" b="1" dirty="0"/>
          </a:p>
        </p:txBody>
      </p:sp>
    </p:spTree>
    <p:extLst>
      <p:ext uri="{BB962C8B-B14F-4D97-AF65-F5344CB8AC3E}">
        <p14:creationId xmlns:p14="http://schemas.microsoft.com/office/powerpoint/2010/main" val="11281496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388992433"/>
              </p:ext>
            </p:extLst>
          </p:nvPr>
        </p:nvGraphicFramePr>
        <p:xfrm>
          <a:off x="395536" y="312666"/>
          <a:ext cx="7056785" cy="5893882"/>
        </p:xfrm>
        <a:graphic>
          <a:graphicData uri="http://schemas.openxmlformats.org/drawingml/2006/table">
            <a:tbl>
              <a:tblPr firstRow="1" firstCol="1" bandRow="1">
                <a:tableStyleId>{00000000-0000-0000-0000-000000000000}</a:tableStyleId>
              </a:tblPr>
              <a:tblGrid>
                <a:gridCol w="1512168"/>
                <a:gridCol w="2088232"/>
                <a:gridCol w="2528840"/>
                <a:gridCol w="927545"/>
              </a:tblGrid>
              <a:tr h="227092">
                <a:tc rowSpan="17">
                  <a:txBody>
                    <a:bodyPr/>
                    <a:lstStyle/>
                    <a:p>
                      <a:pPr algn="ctr">
                        <a:lnSpc>
                          <a:spcPct val="107000"/>
                        </a:lnSpc>
                        <a:spcAft>
                          <a:spcPts val="800"/>
                        </a:spcAft>
                      </a:pPr>
                      <a:r>
                        <a:rPr lang="id-ID" sz="900" dirty="0">
                          <a:effectLst/>
                        </a:rPr>
                        <a:t> </a:t>
                      </a:r>
                      <a:endParaRPr lang="id-ID" sz="800" dirty="0">
                        <a:effectLst/>
                        <a:latin typeface="Calibri"/>
                        <a:ea typeface="Calibri"/>
                        <a:cs typeface="Times New Roman"/>
                      </a:endParaRPr>
                    </a:p>
                  </a:txBody>
                  <a:tcPr marL="49426" marR="49426" marT="0" marB="0" anchor="ctr"/>
                </a:tc>
                <a:tc rowSpan="2">
                  <a:txBody>
                    <a:bodyPr/>
                    <a:lstStyle/>
                    <a:p>
                      <a:pPr algn="just">
                        <a:lnSpc>
                          <a:spcPct val="107000"/>
                        </a:lnSpc>
                        <a:spcAft>
                          <a:spcPts val="800"/>
                        </a:spcAft>
                      </a:pPr>
                      <a:r>
                        <a:rPr lang="id-ID" sz="1600" dirty="0">
                          <a:effectLst/>
                        </a:rPr>
                        <a:t>The potential development of substitute products (X3)</a:t>
                      </a:r>
                      <a:endParaRPr lang="id-ID" sz="1400" dirty="0">
                        <a:effectLst/>
                        <a:latin typeface="Calibri"/>
                        <a:ea typeface="Calibri"/>
                        <a:cs typeface="Times New Roman"/>
                      </a:endParaRPr>
                    </a:p>
                  </a:txBody>
                  <a:tcPr marL="49426" marR="49426" marT="0" marB="0" anchor="ctr"/>
                </a:tc>
                <a:tc>
                  <a:txBody>
                    <a:bodyPr/>
                    <a:lstStyle/>
                    <a:p>
                      <a:pPr algn="just">
                        <a:lnSpc>
                          <a:spcPct val="107000"/>
                        </a:lnSpc>
                        <a:spcAft>
                          <a:spcPts val="800"/>
                        </a:spcAft>
                      </a:pPr>
                      <a:r>
                        <a:rPr lang="id-ID" sz="1600">
                          <a:effectLst/>
                        </a:rPr>
                        <a:t>Gained market share</a:t>
                      </a:r>
                      <a:endParaRPr lang="id-ID" sz="1400">
                        <a:effectLst/>
                        <a:latin typeface="Calibri"/>
                        <a:ea typeface="Calibri"/>
                        <a:cs typeface="Times New Roman"/>
                      </a:endParaRPr>
                    </a:p>
                  </a:txBody>
                  <a:tcPr marL="49426" marR="49426" marT="0" marB="0" anchor="ctr"/>
                </a:tc>
                <a:tc>
                  <a:txBody>
                    <a:bodyPr/>
                    <a:lstStyle/>
                    <a:p>
                      <a:pPr algn="just">
                        <a:lnSpc>
                          <a:spcPct val="107000"/>
                        </a:lnSpc>
                        <a:spcAft>
                          <a:spcPts val="800"/>
                        </a:spcAft>
                      </a:pPr>
                      <a:r>
                        <a:rPr lang="id-ID" sz="1600">
                          <a:effectLst/>
                        </a:rPr>
                        <a:t>Likert</a:t>
                      </a:r>
                      <a:endParaRPr lang="id-ID" sz="1400">
                        <a:effectLst/>
                        <a:latin typeface="Calibri"/>
                        <a:ea typeface="Calibri"/>
                        <a:cs typeface="Times New Roman"/>
                      </a:endParaRPr>
                    </a:p>
                  </a:txBody>
                  <a:tcPr marL="49426" marR="49426" marT="0" marB="0" anchor="ctr"/>
                </a:tc>
              </a:tr>
              <a:tr h="475354">
                <a:tc vMerge="1">
                  <a:txBody>
                    <a:bodyPr/>
                    <a:lstStyle/>
                    <a:p>
                      <a:endParaRPr lang="id-ID"/>
                    </a:p>
                  </a:txBody>
                  <a:tcPr/>
                </a:tc>
                <a:tc vMerge="1">
                  <a:txBody>
                    <a:bodyPr/>
                    <a:lstStyle/>
                    <a:p>
                      <a:endParaRPr lang="id-ID"/>
                    </a:p>
                  </a:txBody>
                  <a:tcPr/>
                </a:tc>
                <a:tc>
                  <a:txBody>
                    <a:bodyPr/>
                    <a:lstStyle/>
                    <a:p>
                      <a:pPr algn="l">
                        <a:lnSpc>
                          <a:spcPct val="107000"/>
                        </a:lnSpc>
                        <a:spcAft>
                          <a:spcPts val="800"/>
                        </a:spcAft>
                      </a:pPr>
                      <a:r>
                        <a:rPr lang="id-ID" sz="1600" dirty="0">
                          <a:effectLst/>
                        </a:rPr>
                        <a:t>Plan the capacity of the company</a:t>
                      </a:r>
                      <a:endParaRPr lang="id-ID" sz="1400" dirty="0">
                        <a:effectLst/>
                        <a:latin typeface="Calibri"/>
                        <a:ea typeface="Calibri"/>
                        <a:cs typeface="Times New Roman"/>
                      </a:endParaRPr>
                    </a:p>
                  </a:txBody>
                  <a:tcPr marL="49426" marR="49426" marT="0" marB="0" anchor="ctr"/>
                </a:tc>
                <a:tc>
                  <a:txBody>
                    <a:bodyPr/>
                    <a:lstStyle/>
                    <a:p>
                      <a:pPr algn="just">
                        <a:lnSpc>
                          <a:spcPct val="107000"/>
                        </a:lnSpc>
                        <a:spcAft>
                          <a:spcPts val="800"/>
                        </a:spcAft>
                      </a:pPr>
                      <a:r>
                        <a:rPr lang="id-ID" sz="1600">
                          <a:effectLst/>
                        </a:rPr>
                        <a:t>Likert</a:t>
                      </a:r>
                      <a:endParaRPr lang="id-ID" sz="1400">
                        <a:effectLst/>
                        <a:latin typeface="Calibri"/>
                        <a:ea typeface="Calibri"/>
                        <a:cs typeface="Times New Roman"/>
                      </a:endParaRPr>
                    </a:p>
                  </a:txBody>
                  <a:tcPr marL="49426" marR="49426" marT="0" marB="0" anchor="ctr"/>
                </a:tc>
              </a:tr>
              <a:tr h="227092">
                <a:tc vMerge="1">
                  <a:txBody>
                    <a:bodyPr/>
                    <a:lstStyle/>
                    <a:p>
                      <a:endParaRPr lang="id-ID"/>
                    </a:p>
                  </a:txBody>
                  <a:tcPr/>
                </a:tc>
                <a:tc rowSpan="4">
                  <a:txBody>
                    <a:bodyPr/>
                    <a:lstStyle/>
                    <a:p>
                      <a:pPr algn="l">
                        <a:lnSpc>
                          <a:spcPct val="107000"/>
                        </a:lnSpc>
                        <a:spcAft>
                          <a:spcPts val="800"/>
                        </a:spcAft>
                      </a:pPr>
                      <a:r>
                        <a:rPr lang="id-ID" sz="1600" dirty="0">
                          <a:effectLst/>
                        </a:rPr>
                        <a:t>Bargaining power sellers / suppliers (X4)</a:t>
                      </a:r>
                      <a:endParaRPr lang="id-ID" sz="1400" dirty="0">
                        <a:effectLst/>
                        <a:latin typeface="Calibri"/>
                        <a:ea typeface="Calibri"/>
                        <a:cs typeface="Times New Roman"/>
                      </a:endParaRPr>
                    </a:p>
                  </a:txBody>
                  <a:tcPr marL="49426" marR="49426" marT="0" marB="0" anchor="ctr"/>
                </a:tc>
                <a:tc>
                  <a:txBody>
                    <a:bodyPr/>
                    <a:lstStyle/>
                    <a:p>
                      <a:pPr algn="l">
                        <a:lnSpc>
                          <a:spcPct val="107000"/>
                        </a:lnSpc>
                        <a:spcAft>
                          <a:spcPts val="800"/>
                        </a:spcAft>
                      </a:pPr>
                      <a:r>
                        <a:rPr lang="id-ID" sz="1600" dirty="0">
                          <a:effectLst/>
                        </a:rPr>
                        <a:t>The price given</a:t>
                      </a:r>
                      <a:endParaRPr lang="id-ID" sz="1400" dirty="0">
                        <a:effectLst/>
                        <a:latin typeface="Calibri"/>
                        <a:ea typeface="Calibri"/>
                        <a:cs typeface="Times New Roman"/>
                      </a:endParaRPr>
                    </a:p>
                  </a:txBody>
                  <a:tcPr marL="49426" marR="49426" marT="0" marB="0" anchor="ctr"/>
                </a:tc>
                <a:tc>
                  <a:txBody>
                    <a:bodyPr/>
                    <a:lstStyle/>
                    <a:p>
                      <a:pPr algn="just">
                        <a:lnSpc>
                          <a:spcPct val="107000"/>
                        </a:lnSpc>
                        <a:spcAft>
                          <a:spcPts val="800"/>
                        </a:spcAft>
                      </a:pPr>
                      <a:r>
                        <a:rPr lang="id-ID" sz="1600">
                          <a:effectLst/>
                        </a:rPr>
                        <a:t>Likert</a:t>
                      </a:r>
                      <a:endParaRPr lang="id-ID" sz="1400">
                        <a:effectLst/>
                        <a:latin typeface="Calibri"/>
                        <a:ea typeface="Calibri"/>
                        <a:cs typeface="Times New Roman"/>
                      </a:endParaRPr>
                    </a:p>
                  </a:txBody>
                  <a:tcPr marL="49426" marR="49426" marT="0" marB="0" anchor="ctr"/>
                </a:tc>
              </a:tr>
              <a:tr h="227092">
                <a:tc vMerge="1">
                  <a:txBody>
                    <a:bodyPr/>
                    <a:lstStyle/>
                    <a:p>
                      <a:endParaRPr lang="id-ID"/>
                    </a:p>
                  </a:txBody>
                  <a:tcPr/>
                </a:tc>
                <a:tc vMerge="1">
                  <a:txBody>
                    <a:bodyPr/>
                    <a:lstStyle/>
                    <a:p>
                      <a:endParaRPr lang="id-ID"/>
                    </a:p>
                  </a:txBody>
                  <a:tcPr/>
                </a:tc>
                <a:tc>
                  <a:txBody>
                    <a:bodyPr/>
                    <a:lstStyle/>
                    <a:p>
                      <a:pPr algn="l">
                        <a:lnSpc>
                          <a:spcPct val="107000"/>
                        </a:lnSpc>
                        <a:spcAft>
                          <a:spcPts val="800"/>
                        </a:spcAft>
                      </a:pPr>
                      <a:r>
                        <a:rPr lang="id-ID" sz="1600">
                          <a:effectLst/>
                        </a:rPr>
                        <a:t>Improve Quality</a:t>
                      </a:r>
                      <a:endParaRPr lang="id-ID" sz="1400">
                        <a:effectLst/>
                        <a:latin typeface="Calibri"/>
                        <a:ea typeface="Calibri"/>
                        <a:cs typeface="Times New Roman"/>
                      </a:endParaRPr>
                    </a:p>
                  </a:txBody>
                  <a:tcPr marL="49426" marR="49426" marT="0" marB="0" anchor="ctr"/>
                </a:tc>
                <a:tc>
                  <a:txBody>
                    <a:bodyPr/>
                    <a:lstStyle/>
                    <a:p>
                      <a:pPr algn="just">
                        <a:lnSpc>
                          <a:spcPct val="107000"/>
                        </a:lnSpc>
                        <a:spcAft>
                          <a:spcPts val="800"/>
                        </a:spcAft>
                      </a:pPr>
                      <a:r>
                        <a:rPr lang="id-ID" sz="1600">
                          <a:effectLst/>
                        </a:rPr>
                        <a:t>Likert</a:t>
                      </a:r>
                      <a:endParaRPr lang="id-ID" sz="1400">
                        <a:effectLst/>
                        <a:latin typeface="Calibri"/>
                        <a:ea typeface="Calibri"/>
                        <a:cs typeface="Times New Roman"/>
                      </a:endParaRPr>
                    </a:p>
                  </a:txBody>
                  <a:tcPr marL="49426" marR="49426" marT="0" marB="0" anchor="ctr"/>
                </a:tc>
              </a:tr>
              <a:tr h="227092">
                <a:tc vMerge="1">
                  <a:txBody>
                    <a:bodyPr/>
                    <a:lstStyle/>
                    <a:p>
                      <a:endParaRPr lang="id-ID"/>
                    </a:p>
                  </a:txBody>
                  <a:tcPr/>
                </a:tc>
                <a:tc vMerge="1">
                  <a:txBody>
                    <a:bodyPr/>
                    <a:lstStyle/>
                    <a:p>
                      <a:endParaRPr lang="id-ID"/>
                    </a:p>
                  </a:txBody>
                  <a:tcPr/>
                </a:tc>
                <a:tc>
                  <a:txBody>
                    <a:bodyPr/>
                    <a:lstStyle/>
                    <a:p>
                      <a:pPr algn="l">
                        <a:lnSpc>
                          <a:spcPct val="107000"/>
                        </a:lnSpc>
                        <a:spcAft>
                          <a:spcPts val="800"/>
                        </a:spcAft>
                      </a:pPr>
                      <a:r>
                        <a:rPr lang="id-ID" sz="1600" dirty="0">
                          <a:effectLst/>
                        </a:rPr>
                        <a:t>Develop new services</a:t>
                      </a:r>
                      <a:endParaRPr lang="id-ID" sz="1400" dirty="0">
                        <a:effectLst/>
                        <a:latin typeface="Calibri"/>
                        <a:ea typeface="Calibri"/>
                        <a:cs typeface="Times New Roman"/>
                      </a:endParaRPr>
                    </a:p>
                  </a:txBody>
                  <a:tcPr marL="49426" marR="49426" marT="0" marB="0" anchor="ctr"/>
                </a:tc>
                <a:tc>
                  <a:txBody>
                    <a:bodyPr/>
                    <a:lstStyle/>
                    <a:p>
                      <a:pPr algn="just">
                        <a:lnSpc>
                          <a:spcPct val="107000"/>
                        </a:lnSpc>
                        <a:spcAft>
                          <a:spcPts val="800"/>
                        </a:spcAft>
                      </a:pPr>
                      <a:r>
                        <a:rPr lang="id-ID" sz="1600">
                          <a:effectLst/>
                        </a:rPr>
                        <a:t>Likert</a:t>
                      </a:r>
                      <a:endParaRPr lang="id-ID" sz="1400">
                        <a:effectLst/>
                        <a:latin typeface="Calibri"/>
                        <a:ea typeface="Calibri"/>
                        <a:cs typeface="Times New Roman"/>
                      </a:endParaRPr>
                    </a:p>
                  </a:txBody>
                  <a:tcPr marL="49426" marR="49426" marT="0" marB="0" anchor="ctr"/>
                </a:tc>
              </a:tr>
              <a:tr h="227092">
                <a:tc vMerge="1">
                  <a:txBody>
                    <a:bodyPr/>
                    <a:lstStyle/>
                    <a:p>
                      <a:endParaRPr lang="id-ID"/>
                    </a:p>
                  </a:txBody>
                  <a:tcPr/>
                </a:tc>
                <a:tc vMerge="1">
                  <a:txBody>
                    <a:bodyPr/>
                    <a:lstStyle/>
                    <a:p>
                      <a:endParaRPr lang="id-ID"/>
                    </a:p>
                  </a:txBody>
                  <a:tcPr/>
                </a:tc>
                <a:tc>
                  <a:txBody>
                    <a:bodyPr/>
                    <a:lstStyle/>
                    <a:p>
                      <a:pPr algn="l">
                        <a:lnSpc>
                          <a:spcPct val="107000"/>
                        </a:lnSpc>
                        <a:spcAft>
                          <a:spcPts val="800"/>
                        </a:spcAft>
                      </a:pPr>
                      <a:r>
                        <a:rPr lang="id-ID" sz="1600" dirty="0">
                          <a:effectLst/>
                        </a:rPr>
                        <a:t>Delivery of just-in-time</a:t>
                      </a:r>
                      <a:endParaRPr lang="id-ID" sz="1400" dirty="0">
                        <a:effectLst/>
                        <a:latin typeface="Calibri"/>
                        <a:ea typeface="Calibri"/>
                        <a:cs typeface="Times New Roman"/>
                      </a:endParaRPr>
                    </a:p>
                  </a:txBody>
                  <a:tcPr marL="49426" marR="49426" marT="0" marB="0" anchor="ctr"/>
                </a:tc>
                <a:tc>
                  <a:txBody>
                    <a:bodyPr/>
                    <a:lstStyle/>
                    <a:p>
                      <a:pPr algn="just">
                        <a:lnSpc>
                          <a:spcPct val="107000"/>
                        </a:lnSpc>
                        <a:spcAft>
                          <a:spcPts val="800"/>
                        </a:spcAft>
                      </a:pPr>
                      <a:r>
                        <a:rPr lang="id-ID" sz="1600">
                          <a:effectLst/>
                        </a:rPr>
                        <a:t>Likert</a:t>
                      </a:r>
                      <a:endParaRPr lang="id-ID" sz="1400">
                        <a:effectLst/>
                        <a:latin typeface="Calibri"/>
                        <a:ea typeface="Calibri"/>
                        <a:cs typeface="Times New Roman"/>
                      </a:endParaRPr>
                    </a:p>
                  </a:txBody>
                  <a:tcPr marL="49426" marR="49426" marT="0" marB="0" anchor="ctr"/>
                </a:tc>
              </a:tr>
              <a:tr h="464769">
                <a:tc vMerge="1">
                  <a:txBody>
                    <a:bodyPr/>
                    <a:lstStyle/>
                    <a:p>
                      <a:endParaRPr lang="id-ID"/>
                    </a:p>
                  </a:txBody>
                  <a:tcPr/>
                </a:tc>
                <a:tc rowSpan="4">
                  <a:txBody>
                    <a:bodyPr/>
                    <a:lstStyle/>
                    <a:p>
                      <a:pPr algn="l">
                        <a:lnSpc>
                          <a:spcPct val="107000"/>
                        </a:lnSpc>
                        <a:spcAft>
                          <a:spcPts val="800"/>
                        </a:spcAft>
                      </a:pPr>
                      <a:r>
                        <a:rPr lang="id-ID" sz="1600" dirty="0">
                          <a:effectLst/>
                        </a:rPr>
                        <a:t>Bargaining power of buyers / consumers (X5)</a:t>
                      </a:r>
                      <a:endParaRPr lang="id-ID" sz="1400" dirty="0">
                        <a:effectLst/>
                        <a:latin typeface="Calibri"/>
                        <a:ea typeface="Calibri"/>
                        <a:cs typeface="Times New Roman"/>
                      </a:endParaRPr>
                    </a:p>
                  </a:txBody>
                  <a:tcPr marL="49426" marR="49426" marT="0" marB="0" anchor="ctr"/>
                </a:tc>
                <a:tc>
                  <a:txBody>
                    <a:bodyPr/>
                    <a:lstStyle/>
                    <a:p>
                      <a:pPr algn="l">
                        <a:lnSpc>
                          <a:spcPct val="107000"/>
                        </a:lnSpc>
                        <a:spcAft>
                          <a:spcPts val="800"/>
                        </a:spcAft>
                      </a:pPr>
                      <a:r>
                        <a:rPr lang="id-ID" sz="1600" dirty="0">
                          <a:effectLst/>
                        </a:rPr>
                        <a:t>The selling price of the product</a:t>
                      </a:r>
                      <a:endParaRPr lang="id-ID" sz="1400" dirty="0">
                        <a:effectLst/>
                        <a:latin typeface="Calibri"/>
                        <a:ea typeface="Calibri"/>
                        <a:cs typeface="Times New Roman"/>
                      </a:endParaRPr>
                    </a:p>
                  </a:txBody>
                  <a:tcPr marL="49426" marR="49426" marT="0" marB="0" anchor="ctr"/>
                </a:tc>
                <a:tc>
                  <a:txBody>
                    <a:bodyPr/>
                    <a:lstStyle/>
                    <a:p>
                      <a:pPr algn="just">
                        <a:lnSpc>
                          <a:spcPct val="107000"/>
                        </a:lnSpc>
                        <a:spcAft>
                          <a:spcPts val="800"/>
                        </a:spcAft>
                      </a:pPr>
                      <a:r>
                        <a:rPr lang="id-ID" sz="1600">
                          <a:effectLst/>
                        </a:rPr>
                        <a:t>Likert</a:t>
                      </a:r>
                      <a:endParaRPr lang="id-ID" sz="1400">
                        <a:effectLst/>
                        <a:latin typeface="Calibri"/>
                        <a:ea typeface="Calibri"/>
                        <a:cs typeface="Times New Roman"/>
                      </a:endParaRPr>
                    </a:p>
                  </a:txBody>
                  <a:tcPr marL="49426" marR="49426" marT="0" marB="0" anchor="ctr"/>
                </a:tc>
              </a:tr>
              <a:tr h="227092">
                <a:tc vMerge="1">
                  <a:txBody>
                    <a:bodyPr/>
                    <a:lstStyle/>
                    <a:p>
                      <a:endParaRPr lang="id-ID"/>
                    </a:p>
                  </a:txBody>
                  <a:tcPr/>
                </a:tc>
                <a:tc vMerge="1">
                  <a:txBody>
                    <a:bodyPr/>
                    <a:lstStyle/>
                    <a:p>
                      <a:endParaRPr lang="id-ID"/>
                    </a:p>
                  </a:txBody>
                  <a:tcPr/>
                </a:tc>
                <a:tc>
                  <a:txBody>
                    <a:bodyPr/>
                    <a:lstStyle/>
                    <a:p>
                      <a:pPr algn="l">
                        <a:lnSpc>
                          <a:spcPct val="107000"/>
                        </a:lnSpc>
                        <a:spcAft>
                          <a:spcPts val="800"/>
                        </a:spcAft>
                      </a:pPr>
                      <a:r>
                        <a:rPr lang="id-ID" sz="1600" dirty="0">
                          <a:effectLst/>
                        </a:rPr>
                        <a:t>product warranty</a:t>
                      </a:r>
                      <a:endParaRPr lang="id-ID" sz="1400" dirty="0">
                        <a:effectLst/>
                        <a:latin typeface="Calibri"/>
                        <a:ea typeface="Calibri"/>
                        <a:cs typeface="Times New Roman"/>
                      </a:endParaRPr>
                    </a:p>
                  </a:txBody>
                  <a:tcPr marL="49426" marR="49426" marT="0" marB="0" anchor="ctr"/>
                </a:tc>
                <a:tc>
                  <a:txBody>
                    <a:bodyPr/>
                    <a:lstStyle/>
                    <a:p>
                      <a:pPr algn="just">
                        <a:lnSpc>
                          <a:spcPct val="107000"/>
                        </a:lnSpc>
                        <a:spcAft>
                          <a:spcPts val="800"/>
                        </a:spcAft>
                      </a:pPr>
                      <a:r>
                        <a:rPr lang="id-ID" sz="1600">
                          <a:effectLst/>
                        </a:rPr>
                        <a:t>Likert</a:t>
                      </a:r>
                      <a:endParaRPr lang="id-ID" sz="1400">
                        <a:effectLst/>
                        <a:latin typeface="Calibri"/>
                        <a:ea typeface="Calibri"/>
                        <a:cs typeface="Times New Roman"/>
                      </a:endParaRPr>
                    </a:p>
                  </a:txBody>
                  <a:tcPr marL="49426" marR="49426" marT="0" marB="0" anchor="ctr"/>
                </a:tc>
              </a:tr>
              <a:tr h="227092">
                <a:tc vMerge="1">
                  <a:txBody>
                    <a:bodyPr/>
                    <a:lstStyle/>
                    <a:p>
                      <a:endParaRPr lang="id-ID"/>
                    </a:p>
                  </a:txBody>
                  <a:tcPr/>
                </a:tc>
                <a:tc vMerge="1">
                  <a:txBody>
                    <a:bodyPr/>
                    <a:lstStyle/>
                    <a:p>
                      <a:endParaRPr lang="id-ID"/>
                    </a:p>
                  </a:txBody>
                  <a:tcPr/>
                </a:tc>
                <a:tc>
                  <a:txBody>
                    <a:bodyPr/>
                    <a:lstStyle/>
                    <a:p>
                      <a:pPr algn="l">
                        <a:lnSpc>
                          <a:spcPct val="107000"/>
                        </a:lnSpc>
                        <a:spcAft>
                          <a:spcPts val="800"/>
                        </a:spcAft>
                      </a:pPr>
                      <a:r>
                        <a:rPr lang="id-ID" sz="1600" dirty="0">
                          <a:effectLst/>
                        </a:rPr>
                        <a:t>The product package</a:t>
                      </a:r>
                      <a:endParaRPr lang="id-ID" sz="1400" dirty="0">
                        <a:effectLst/>
                        <a:latin typeface="Calibri"/>
                        <a:ea typeface="Calibri"/>
                        <a:cs typeface="Times New Roman"/>
                      </a:endParaRPr>
                    </a:p>
                  </a:txBody>
                  <a:tcPr marL="49426" marR="49426" marT="0" marB="0" anchor="ctr"/>
                </a:tc>
                <a:tc>
                  <a:txBody>
                    <a:bodyPr/>
                    <a:lstStyle/>
                    <a:p>
                      <a:pPr algn="just">
                        <a:lnSpc>
                          <a:spcPct val="107000"/>
                        </a:lnSpc>
                        <a:spcAft>
                          <a:spcPts val="800"/>
                        </a:spcAft>
                      </a:pPr>
                      <a:r>
                        <a:rPr lang="id-ID" sz="1600">
                          <a:effectLst/>
                        </a:rPr>
                        <a:t>Likert</a:t>
                      </a:r>
                      <a:endParaRPr lang="id-ID" sz="1400">
                        <a:effectLst/>
                        <a:latin typeface="Calibri"/>
                        <a:ea typeface="Calibri"/>
                        <a:cs typeface="Times New Roman"/>
                      </a:endParaRPr>
                    </a:p>
                  </a:txBody>
                  <a:tcPr marL="49426" marR="49426" marT="0" marB="0" anchor="ctr"/>
                </a:tc>
              </a:tr>
              <a:tr h="464769">
                <a:tc vMerge="1">
                  <a:txBody>
                    <a:bodyPr/>
                    <a:lstStyle/>
                    <a:p>
                      <a:endParaRPr lang="id-ID"/>
                    </a:p>
                  </a:txBody>
                  <a:tcPr/>
                </a:tc>
                <a:tc vMerge="1">
                  <a:txBody>
                    <a:bodyPr/>
                    <a:lstStyle/>
                    <a:p>
                      <a:endParaRPr lang="id-ID"/>
                    </a:p>
                  </a:txBody>
                  <a:tcPr/>
                </a:tc>
                <a:tc>
                  <a:txBody>
                    <a:bodyPr/>
                    <a:lstStyle/>
                    <a:p>
                      <a:pPr algn="l">
                        <a:lnSpc>
                          <a:spcPct val="107000"/>
                        </a:lnSpc>
                        <a:spcAft>
                          <a:spcPts val="800"/>
                        </a:spcAft>
                      </a:pPr>
                      <a:r>
                        <a:rPr lang="id-ID" sz="1600" dirty="0">
                          <a:effectLst/>
                        </a:rPr>
                        <a:t>Discount via online application (Internet)</a:t>
                      </a:r>
                      <a:endParaRPr lang="id-ID" sz="1400" dirty="0">
                        <a:effectLst/>
                        <a:latin typeface="Calibri"/>
                        <a:ea typeface="Calibri"/>
                        <a:cs typeface="Times New Roman"/>
                      </a:endParaRPr>
                    </a:p>
                  </a:txBody>
                  <a:tcPr marL="49426" marR="49426" marT="0" marB="0" anchor="ctr"/>
                </a:tc>
                <a:tc>
                  <a:txBody>
                    <a:bodyPr/>
                    <a:lstStyle/>
                    <a:p>
                      <a:pPr algn="just">
                        <a:lnSpc>
                          <a:spcPct val="107000"/>
                        </a:lnSpc>
                        <a:spcAft>
                          <a:spcPts val="800"/>
                        </a:spcAft>
                      </a:pPr>
                      <a:r>
                        <a:rPr lang="id-ID" sz="1600">
                          <a:effectLst/>
                        </a:rPr>
                        <a:t>Likert</a:t>
                      </a:r>
                      <a:endParaRPr lang="id-ID" sz="1400">
                        <a:effectLst/>
                        <a:latin typeface="Calibri"/>
                        <a:ea typeface="Calibri"/>
                        <a:cs typeface="Times New Roman"/>
                      </a:endParaRPr>
                    </a:p>
                  </a:txBody>
                  <a:tcPr marL="49426" marR="49426" marT="0" marB="0" anchor="ctr"/>
                </a:tc>
              </a:tr>
              <a:tr h="464769">
                <a:tc vMerge="1">
                  <a:txBody>
                    <a:bodyPr/>
                    <a:lstStyle/>
                    <a:p>
                      <a:endParaRPr lang="id-ID"/>
                    </a:p>
                  </a:txBody>
                  <a:tcPr/>
                </a:tc>
                <a:tc rowSpan="7">
                  <a:txBody>
                    <a:bodyPr/>
                    <a:lstStyle/>
                    <a:p>
                      <a:pPr algn="l">
                        <a:lnSpc>
                          <a:spcPct val="107000"/>
                        </a:lnSpc>
                        <a:spcAft>
                          <a:spcPts val="800"/>
                        </a:spcAft>
                      </a:pPr>
                      <a:r>
                        <a:rPr lang="id-ID" sz="1600" dirty="0">
                          <a:effectLst/>
                        </a:rPr>
                        <a:t>Competitive Advantage (Y)</a:t>
                      </a:r>
                      <a:endParaRPr lang="id-ID" sz="1400" dirty="0">
                        <a:effectLst/>
                        <a:latin typeface="Calibri"/>
                        <a:ea typeface="Calibri"/>
                        <a:cs typeface="Times New Roman"/>
                      </a:endParaRPr>
                    </a:p>
                  </a:txBody>
                  <a:tcPr marL="49426" marR="49426" marT="0" marB="0"/>
                </a:tc>
                <a:tc>
                  <a:txBody>
                    <a:bodyPr/>
                    <a:lstStyle/>
                    <a:p>
                      <a:pPr algn="l">
                        <a:lnSpc>
                          <a:spcPct val="107000"/>
                        </a:lnSpc>
                        <a:spcAft>
                          <a:spcPts val="800"/>
                        </a:spcAft>
                      </a:pPr>
                      <a:r>
                        <a:rPr lang="id-ID" sz="1600" dirty="0">
                          <a:effectLst/>
                        </a:rPr>
                        <a:t>Something important to kosumen</a:t>
                      </a:r>
                      <a:endParaRPr lang="id-ID" sz="1400" dirty="0">
                        <a:effectLst/>
                        <a:latin typeface="Calibri"/>
                        <a:ea typeface="Calibri"/>
                        <a:cs typeface="Times New Roman"/>
                      </a:endParaRPr>
                    </a:p>
                  </a:txBody>
                  <a:tcPr marL="49426" marR="49426" marT="0" marB="0"/>
                </a:tc>
                <a:tc rowSpan="7">
                  <a:txBody>
                    <a:bodyPr/>
                    <a:lstStyle/>
                    <a:p>
                      <a:pPr>
                        <a:lnSpc>
                          <a:spcPct val="107000"/>
                        </a:lnSpc>
                        <a:spcAft>
                          <a:spcPts val="800"/>
                        </a:spcAft>
                      </a:pPr>
                      <a:r>
                        <a:rPr lang="id-ID" sz="1600">
                          <a:effectLst/>
                        </a:rPr>
                        <a:t>Likert</a:t>
                      </a:r>
                      <a:endParaRPr lang="id-ID" sz="1400">
                        <a:effectLst/>
                        <a:latin typeface="Calibri"/>
                        <a:ea typeface="Calibri"/>
                        <a:cs typeface="Times New Roman"/>
                      </a:endParaRPr>
                    </a:p>
                  </a:txBody>
                  <a:tcPr marL="49426" marR="49426" marT="0" marB="0"/>
                </a:tc>
              </a:tr>
              <a:tr h="464769">
                <a:tc vMerge="1">
                  <a:txBody>
                    <a:bodyPr/>
                    <a:lstStyle/>
                    <a:p>
                      <a:endParaRPr lang="id-ID"/>
                    </a:p>
                  </a:txBody>
                  <a:tcPr/>
                </a:tc>
                <a:tc vMerge="1">
                  <a:txBody>
                    <a:bodyPr/>
                    <a:lstStyle/>
                    <a:p>
                      <a:endParaRPr lang="id-ID"/>
                    </a:p>
                  </a:txBody>
                  <a:tcPr/>
                </a:tc>
                <a:tc>
                  <a:txBody>
                    <a:bodyPr/>
                    <a:lstStyle/>
                    <a:p>
                      <a:pPr algn="l">
                        <a:lnSpc>
                          <a:spcPct val="107000"/>
                        </a:lnSpc>
                        <a:spcAft>
                          <a:spcPts val="800"/>
                        </a:spcAft>
                      </a:pPr>
                      <a:r>
                        <a:rPr lang="id-ID" sz="1600" dirty="0">
                          <a:effectLst/>
                        </a:rPr>
                        <a:t>Something distinctive and unique</a:t>
                      </a:r>
                      <a:endParaRPr lang="id-ID" sz="1400" dirty="0">
                        <a:effectLst/>
                        <a:latin typeface="Calibri"/>
                        <a:ea typeface="Calibri"/>
                        <a:cs typeface="Times New Roman"/>
                      </a:endParaRPr>
                    </a:p>
                  </a:txBody>
                  <a:tcPr marL="49426" marR="49426" marT="0" marB="0"/>
                </a:tc>
                <a:tc vMerge="1">
                  <a:txBody>
                    <a:bodyPr/>
                    <a:lstStyle/>
                    <a:p>
                      <a:endParaRPr lang="id-ID"/>
                    </a:p>
                  </a:txBody>
                  <a:tcPr/>
                </a:tc>
              </a:tr>
              <a:tr h="227092">
                <a:tc vMerge="1">
                  <a:txBody>
                    <a:bodyPr/>
                    <a:lstStyle/>
                    <a:p>
                      <a:endParaRPr lang="id-ID"/>
                    </a:p>
                  </a:txBody>
                  <a:tcPr/>
                </a:tc>
                <a:tc vMerge="1">
                  <a:txBody>
                    <a:bodyPr/>
                    <a:lstStyle/>
                    <a:p>
                      <a:endParaRPr lang="id-ID"/>
                    </a:p>
                  </a:txBody>
                  <a:tcPr/>
                </a:tc>
                <a:tc>
                  <a:txBody>
                    <a:bodyPr/>
                    <a:lstStyle/>
                    <a:p>
                      <a:pPr algn="l">
                        <a:lnSpc>
                          <a:spcPct val="107000"/>
                        </a:lnSpc>
                        <a:spcAft>
                          <a:spcPts val="800"/>
                        </a:spcAft>
                      </a:pPr>
                      <a:r>
                        <a:rPr lang="id-ID" sz="1600" dirty="0">
                          <a:effectLst/>
                        </a:rPr>
                        <a:t>worth Superior</a:t>
                      </a:r>
                      <a:endParaRPr lang="id-ID" sz="1400" dirty="0">
                        <a:effectLst/>
                        <a:latin typeface="Calibri"/>
                        <a:ea typeface="Calibri"/>
                        <a:cs typeface="Times New Roman"/>
                      </a:endParaRPr>
                    </a:p>
                  </a:txBody>
                  <a:tcPr marL="49426" marR="49426" marT="0" marB="0"/>
                </a:tc>
                <a:tc vMerge="1">
                  <a:txBody>
                    <a:bodyPr/>
                    <a:lstStyle/>
                    <a:p>
                      <a:endParaRPr lang="id-ID"/>
                    </a:p>
                  </a:txBody>
                  <a:tcPr/>
                </a:tc>
              </a:tr>
              <a:tr h="298701">
                <a:tc vMerge="1">
                  <a:txBody>
                    <a:bodyPr/>
                    <a:lstStyle/>
                    <a:p>
                      <a:endParaRPr lang="id-ID"/>
                    </a:p>
                  </a:txBody>
                  <a:tcPr/>
                </a:tc>
                <a:tc vMerge="1">
                  <a:txBody>
                    <a:bodyPr/>
                    <a:lstStyle/>
                    <a:p>
                      <a:endParaRPr lang="id-ID"/>
                    </a:p>
                  </a:txBody>
                  <a:tcPr/>
                </a:tc>
                <a:tc>
                  <a:txBody>
                    <a:bodyPr/>
                    <a:lstStyle/>
                    <a:p>
                      <a:pPr algn="l">
                        <a:lnSpc>
                          <a:spcPct val="150000"/>
                        </a:lnSpc>
                        <a:spcAft>
                          <a:spcPts val="0"/>
                        </a:spcAft>
                      </a:pPr>
                      <a:r>
                        <a:rPr lang="id-ID" sz="1600" dirty="0">
                          <a:effectLst/>
                        </a:rPr>
                        <a:t>easily communicated</a:t>
                      </a:r>
                      <a:endParaRPr lang="id-ID" sz="1400" dirty="0">
                        <a:effectLst/>
                        <a:latin typeface="Calibri"/>
                        <a:ea typeface="Calibri"/>
                        <a:cs typeface="Times New Roman"/>
                      </a:endParaRPr>
                    </a:p>
                  </a:txBody>
                  <a:tcPr marL="49426" marR="49426" marT="0" marB="0"/>
                </a:tc>
                <a:tc vMerge="1">
                  <a:txBody>
                    <a:bodyPr/>
                    <a:lstStyle/>
                    <a:p>
                      <a:endParaRPr lang="id-ID"/>
                    </a:p>
                  </a:txBody>
                  <a:tcPr/>
                </a:tc>
              </a:tr>
              <a:tr h="227092">
                <a:tc vMerge="1">
                  <a:txBody>
                    <a:bodyPr/>
                    <a:lstStyle/>
                    <a:p>
                      <a:endParaRPr lang="id-ID"/>
                    </a:p>
                  </a:txBody>
                  <a:tcPr/>
                </a:tc>
                <a:tc vMerge="1">
                  <a:txBody>
                    <a:bodyPr/>
                    <a:lstStyle/>
                    <a:p>
                      <a:endParaRPr lang="id-ID"/>
                    </a:p>
                  </a:txBody>
                  <a:tcPr/>
                </a:tc>
                <a:tc>
                  <a:txBody>
                    <a:bodyPr/>
                    <a:lstStyle/>
                    <a:p>
                      <a:pPr algn="l">
                        <a:lnSpc>
                          <a:spcPct val="107000"/>
                        </a:lnSpc>
                        <a:spcAft>
                          <a:spcPts val="800"/>
                        </a:spcAft>
                      </a:pPr>
                      <a:r>
                        <a:rPr lang="id-ID" sz="1600" dirty="0">
                          <a:effectLst/>
                        </a:rPr>
                        <a:t>Something new / pioneer</a:t>
                      </a:r>
                      <a:endParaRPr lang="id-ID" sz="1400" dirty="0">
                        <a:effectLst/>
                        <a:latin typeface="Calibri"/>
                        <a:ea typeface="Calibri"/>
                        <a:cs typeface="Times New Roman"/>
                      </a:endParaRPr>
                    </a:p>
                  </a:txBody>
                  <a:tcPr marL="49426" marR="49426" marT="0" marB="0"/>
                </a:tc>
                <a:tc vMerge="1">
                  <a:txBody>
                    <a:bodyPr/>
                    <a:lstStyle/>
                    <a:p>
                      <a:endParaRPr lang="id-ID"/>
                    </a:p>
                  </a:txBody>
                  <a:tcPr/>
                </a:tc>
              </a:tr>
              <a:tr h="464769">
                <a:tc vMerge="1">
                  <a:txBody>
                    <a:bodyPr/>
                    <a:lstStyle/>
                    <a:p>
                      <a:endParaRPr lang="id-ID"/>
                    </a:p>
                  </a:txBody>
                  <a:tcPr/>
                </a:tc>
                <a:tc vMerge="1">
                  <a:txBody>
                    <a:bodyPr/>
                    <a:lstStyle/>
                    <a:p>
                      <a:endParaRPr lang="id-ID"/>
                    </a:p>
                  </a:txBody>
                  <a:tcPr/>
                </a:tc>
                <a:tc>
                  <a:txBody>
                    <a:bodyPr/>
                    <a:lstStyle/>
                    <a:p>
                      <a:pPr algn="l">
                        <a:lnSpc>
                          <a:spcPct val="107000"/>
                        </a:lnSpc>
                        <a:spcAft>
                          <a:spcPts val="800"/>
                        </a:spcAft>
                      </a:pPr>
                      <a:r>
                        <a:rPr lang="id-ID" sz="1600" dirty="0">
                          <a:effectLst/>
                        </a:rPr>
                        <a:t>Affordable (purchasing power)</a:t>
                      </a:r>
                      <a:endParaRPr lang="id-ID" sz="1400" dirty="0">
                        <a:effectLst/>
                        <a:latin typeface="Calibri"/>
                        <a:ea typeface="Calibri"/>
                        <a:cs typeface="Times New Roman"/>
                      </a:endParaRPr>
                    </a:p>
                  </a:txBody>
                  <a:tcPr marL="49426" marR="49426" marT="0" marB="0"/>
                </a:tc>
                <a:tc vMerge="1">
                  <a:txBody>
                    <a:bodyPr/>
                    <a:lstStyle/>
                    <a:p>
                      <a:endParaRPr lang="id-ID"/>
                    </a:p>
                  </a:txBody>
                  <a:tcPr/>
                </a:tc>
              </a:tr>
              <a:tr h="227092">
                <a:tc vMerge="1">
                  <a:txBody>
                    <a:bodyPr/>
                    <a:lstStyle/>
                    <a:p>
                      <a:endParaRPr lang="id-ID"/>
                    </a:p>
                  </a:txBody>
                  <a:tcPr/>
                </a:tc>
                <a:tc vMerge="1">
                  <a:txBody>
                    <a:bodyPr/>
                    <a:lstStyle/>
                    <a:p>
                      <a:endParaRPr lang="id-ID"/>
                    </a:p>
                  </a:txBody>
                  <a:tcPr/>
                </a:tc>
                <a:tc>
                  <a:txBody>
                    <a:bodyPr/>
                    <a:lstStyle/>
                    <a:p>
                      <a:pPr algn="l">
                        <a:lnSpc>
                          <a:spcPct val="107000"/>
                        </a:lnSpc>
                        <a:spcAft>
                          <a:spcPts val="800"/>
                        </a:spcAft>
                      </a:pPr>
                      <a:r>
                        <a:rPr lang="id-ID" sz="1600" dirty="0">
                          <a:effectLst/>
                        </a:rPr>
                        <a:t>Will benefit</a:t>
                      </a:r>
                      <a:endParaRPr lang="id-ID" sz="1400" dirty="0">
                        <a:effectLst/>
                        <a:latin typeface="Calibri"/>
                        <a:ea typeface="Calibri"/>
                        <a:cs typeface="Times New Roman"/>
                      </a:endParaRPr>
                    </a:p>
                  </a:txBody>
                  <a:tcPr marL="49426" marR="49426" marT="0" marB="0"/>
                </a:tc>
                <a:tc vMerge="1">
                  <a:txBody>
                    <a:bodyPr/>
                    <a:lstStyle/>
                    <a:p>
                      <a:endParaRPr lang="id-ID"/>
                    </a:p>
                  </a:txBody>
                  <a:tcPr/>
                </a:tc>
              </a:tr>
            </a:tbl>
          </a:graphicData>
        </a:graphic>
      </p:graphicFrame>
      <p:sp>
        <p:nvSpPr>
          <p:cNvPr id="5" name="Rectangle 4"/>
          <p:cNvSpPr/>
          <p:nvPr/>
        </p:nvSpPr>
        <p:spPr>
          <a:xfrm>
            <a:off x="7571084" y="332656"/>
            <a:ext cx="1285528" cy="3539430"/>
          </a:xfrm>
          <a:prstGeom prst="rect">
            <a:avLst/>
          </a:prstGeom>
        </p:spPr>
        <p:txBody>
          <a:bodyPr wrap="square">
            <a:spAutoFit/>
          </a:bodyPr>
          <a:lstStyle/>
          <a:p>
            <a:pPr algn="ctr"/>
            <a:r>
              <a:rPr lang="id-ID" sz="1600" dirty="0"/>
              <a:t>Source: </a:t>
            </a:r>
            <a:endParaRPr lang="en-US" sz="1600" dirty="0" smtClean="0"/>
          </a:p>
          <a:p>
            <a:pPr algn="ctr"/>
            <a:endParaRPr lang="en-US" sz="1600" dirty="0"/>
          </a:p>
          <a:p>
            <a:pPr algn="ctr"/>
            <a:r>
              <a:rPr lang="id-ID" sz="1600" dirty="0" smtClean="0"/>
              <a:t>Fred </a:t>
            </a:r>
            <a:r>
              <a:rPr lang="id-ID" sz="1600" dirty="0"/>
              <a:t>r. David, 2006, Strategic</a:t>
            </a:r>
            <a:r>
              <a:rPr lang="id-ID" sz="1600" dirty="0" smtClean="0"/>
              <a:t>Management (Variable X)</a:t>
            </a:r>
            <a:endParaRPr lang="id-ID" sz="1600" dirty="0"/>
          </a:p>
          <a:p>
            <a:pPr algn="ctr"/>
            <a:r>
              <a:rPr lang="id-ID" sz="1600" dirty="0"/>
              <a:t>Source: </a:t>
            </a:r>
            <a:endParaRPr lang="en-US" sz="1600" dirty="0" smtClean="0"/>
          </a:p>
          <a:p>
            <a:pPr algn="ctr"/>
            <a:endParaRPr lang="en-US" sz="1600" dirty="0"/>
          </a:p>
          <a:p>
            <a:pPr algn="ctr"/>
            <a:r>
              <a:rPr lang="id-ID" sz="1600" dirty="0" smtClean="0"/>
              <a:t>Kotler</a:t>
            </a:r>
            <a:r>
              <a:rPr lang="id-ID" sz="1600" dirty="0"/>
              <a:t>, 2003, the Competitive Advantage (Variable Y)</a:t>
            </a:r>
          </a:p>
        </p:txBody>
      </p:sp>
    </p:spTree>
    <p:extLst>
      <p:ext uri="{BB962C8B-B14F-4D97-AF65-F5344CB8AC3E}">
        <p14:creationId xmlns:p14="http://schemas.microsoft.com/office/powerpoint/2010/main" val="37107560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536" y="548680"/>
            <a:ext cx="8280920" cy="5878532"/>
          </a:xfrm>
          <a:prstGeom prst="rect">
            <a:avLst/>
          </a:prstGeom>
          <a:noFill/>
        </p:spPr>
        <p:txBody>
          <a:bodyPr wrap="square" rtlCol="0">
            <a:spAutoFit/>
          </a:bodyPr>
          <a:lstStyle/>
          <a:p>
            <a:r>
              <a:rPr lang="id-ID" sz="4000" b="1" dirty="0"/>
              <a:t>Validity and Reliability Test</a:t>
            </a:r>
          </a:p>
          <a:p>
            <a:pPr algn="just"/>
            <a:r>
              <a:rPr lang="id-ID" sz="2400" dirty="0"/>
              <a:t>Test the validity necessary to ensure that inquiries are made to reflect the dimensions to be measured. If the data were obtained from the use of scale Linkert keusioner assumed an interval data, then the validity of the test is done through correlation test</a:t>
            </a:r>
            <a:r>
              <a:rPr lang="id-ID" sz="2400" i="1" dirty="0"/>
              <a:t>Pearson Product Moment</a:t>
            </a:r>
            <a:r>
              <a:rPr lang="id-ID" sz="2400" dirty="0"/>
              <a:t>, However, if the data were obtained from questionnaires using assumed Linkert scale is ordinal data, the data must be first converted into an interval scale using methods</a:t>
            </a:r>
            <a:r>
              <a:rPr lang="id-ID" sz="2400" i="1" dirty="0"/>
              <a:t> successive intervals</a:t>
            </a:r>
            <a:r>
              <a:rPr lang="id-ID" sz="2400" dirty="0"/>
              <a:t>(Algifari, 2015). Because the data in this study is the data inverval, the reliability of the questions in the questionnaire this study dilakuka through correlation test</a:t>
            </a:r>
            <a:r>
              <a:rPr lang="id-ID" sz="2400" i="1" dirty="0"/>
              <a:t>Pearson Product Moment</a:t>
            </a:r>
            <a:r>
              <a:rPr lang="id-ID" sz="2400" dirty="0"/>
              <a:t> use </a:t>
            </a:r>
            <a:r>
              <a:rPr lang="id-ID" sz="2400" i="1" dirty="0"/>
              <a:t>SPSS software</a:t>
            </a:r>
            <a:r>
              <a:rPr lang="id-ID" sz="2400" dirty="0"/>
              <a:t>, Item dikatan question is valid if the correlation value of each variable over 0.3</a:t>
            </a:r>
            <a:r>
              <a:rPr lang="id-ID" sz="2400" dirty="0" smtClean="0"/>
              <a:t>,</a:t>
            </a:r>
          </a:p>
        </p:txBody>
      </p:sp>
    </p:spTree>
    <p:extLst>
      <p:ext uri="{BB962C8B-B14F-4D97-AF65-F5344CB8AC3E}">
        <p14:creationId xmlns:p14="http://schemas.microsoft.com/office/powerpoint/2010/main" val="264908111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52128" y="302359"/>
            <a:ext cx="8136904" cy="6001643"/>
          </a:xfrm>
          <a:prstGeom prst="rect">
            <a:avLst/>
          </a:prstGeom>
        </p:spPr>
        <p:txBody>
          <a:bodyPr wrap="square">
            <a:spAutoFit/>
          </a:bodyPr>
          <a:lstStyle/>
          <a:p>
            <a:pPr algn="just"/>
            <a:r>
              <a:rPr lang="id-ID" sz="2400" b="1" dirty="0" smtClean="0"/>
              <a:t>RELIABILITY</a:t>
            </a:r>
            <a:r>
              <a:rPr lang="en-US" sz="2400" b="1" dirty="0" smtClean="0"/>
              <a:t> TEST</a:t>
            </a:r>
            <a:endParaRPr lang="id-ID" sz="2400" b="1" dirty="0" smtClean="0"/>
          </a:p>
          <a:p>
            <a:pPr algn="just"/>
            <a:endParaRPr lang="en-US" sz="2400" dirty="0" smtClean="0"/>
          </a:p>
          <a:p>
            <a:pPr algn="just"/>
            <a:r>
              <a:rPr lang="id-ID" sz="2400" dirty="0" smtClean="0"/>
              <a:t>Reliability test used in this study to obtain reliable information used as a means of data collection and to reveal the actual information field. According Ghozali (2009), is a tool to measure the reliability of a questionnaire which is an indicator of variables or constructs. A questionnaire said to be reliable or reliable if someone answers on the statement is consistent or stable over time. The reliability of a test refers to the degree of stability, consistency, predictability, and accuracy. Measurements have high reliability is a measurement that can generate data that reliable.Untuk measure the validity and reliability of research instrument is assisted by</a:t>
            </a:r>
            <a:r>
              <a:rPr lang="id-ID" sz="2400" i="1" dirty="0" smtClean="0"/>
              <a:t>software</a:t>
            </a:r>
            <a:r>
              <a:rPr lang="id-ID" sz="2400" dirty="0" smtClean="0"/>
              <a:t>SPSS. Kuesioer its reliable or not used can be seen from the</a:t>
            </a:r>
            <a:r>
              <a:rPr lang="id-ID" sz="2400" i="1" dirty="0" smtClean="0"/>
              <a:t>Cronbach's Alpha</a:t>
            </a:r>
            <a:r>
              <a:rPr lang="id-ID" sz="2400" dirty="0" smtClean="0"/>
              <a:t>, Questionnaires dikatan reliable if the value</a:t>
            </a:r>
            <a:r>
              <a:rPr lang="id-ID" sz="2400" i="1" dirty="0" smtClean="0"/>
              <a:t>Cronbach's Alpha</a:t>
            </a:r>
            <a:r>
              <a:rPr lang="id-ID" sz="2400" dirty="0" smtClean="0"/>
              <a:t> of at least 0.6.</a:t>
            </a:r>
            <a:endParaRPr lang="id-ID" sz="2400" dirty="0"/>
          </a:p>
        </p:txBody>
      </p:sp>
    </p:spTree>
    <p:extLst>
      <p:ext uri="{BB962C8B-B14F-4D97-AF65-F5344CB8AC3E}">
        <p14:creationId xmlns:p14="http://schemas.microsoft.com/office/powerpoint/2010/main" val="264908111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89530"/>
            <a:ext cx="9144000" cy="769441"/>
          </a:xfrm>
          <a:prstGeom prst="rect">
            <a:avLst/>
          </a:prstGeom>
          <a:noFill/>
        </p:spPr>
        <p:txBody>
          <a:bodyPr wrap="square" rtlCol="0">
            <a:spAutoFit/>
          </a:bodyPr>
          <a:lstStyle/>
          <a:p>
            <a:pPr algn="ctr"/>
            <a:r>
              <a:rPr lang="id-ID" sz="4400" b="1" dirty="0" smtClean="0"/>
              <a:t>DATA ANALYSIS TECHNIQUE</a:t>
            </a:r>
            <a:endParaRPr lang="id-ID" sz="4400" b="1" dirty="0"/>
          </a:p>
        </p:txBody>
      </p:sp>
      <p:sp>
        <p:nvSpPr>
          <p:cNvPr id="3" name="Rectangle 2"/>
          <p:cNvSpPr/>
          <p:nvPr/>
        </p:nvSpPr>
        <p:spPr>
          <a:xfrm>
            <a:off x="493520" y="1052736"/>
            <a:ext cx="8352928" cy="4647426"/>
          </a:xfrm>
          <a:prstGeom prst="rect">
            <a:avLst/>
          </a:prstGeom>
        </p:spPr>
        <p:txBody>
          <a:bodyPr wrap="square">
            <a:spAutoFit/>
          </a:bodyPr>
          <a:lstStyle/>
          <a:p>
            <a:r>
              <a:rPr lang="id-ID" sz="4000" b="1" i="1" dirty="0"/>
              <a:t>Successive Interval Methode </a:t>
            </a:r>
            <a:r>
              <a:rPr lang="id-ID" sz="4000" b="1" dirty="0"/>
              <a:t>(MSI)</a:t>
            </a:r>
          </a:p>
          <a:p>
            <a:r>
              <a:rPr lang="id-ID" sz="3200" dirty="0"/>
              <a:t>Respondents of the questionnaire is in the form of raw data ordinal scale. So as to be processed by the next method is the method of Path Analysis (</a:t>
            </a:r>
            <a:r>
              <a:rPr lang="id-ID" sz="3200" i="1" dirty="0"/>
              <a:t>path Analysis</a:t>
            </a:r>
            <a:r>
              <a:rPr lang="id-ID" sz="3200" dirty="0"/>
              <a:t>) Required the transformation of data, where data obtained ordinal scale is transformed into a form of interval scale data by using methods </a:t>
            </a:r>
            <a:r>
              <a:rPr lang="id-ID" sz="3200" i="1" dirty="0"/>
              <a:t>Successive Interval Methode </a:t>
            </a:r>
            <a:r>
              <a:rPr lang="id-ID" sz="3200" dirty="0"/>
              <a:t>(MSI</a:t>
            </a:r>
            <a:r>
              <a:rPr lang="id-ID" sz="3200" dirty="0" smtClean="0"/>
              <a:t>).</a:t>
            </a:r>
            <a:endParaRPr lang="id-ID" sz="3200" dirty="0"/>
          </a:p>
        </p:txBody>
      </p:sp>
    </p:spTree>
    <p:extLst>
      <p:ext uri="{BB962C8B-B14F-4D97-AF65-F5344CB8AC3E}">
        <p14:creationId xmlns:p14="http://schemas.microsoft.com/office/powerpoint/2010/main" val="264908111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angle 1"/>
              <p:cNvSpPr/>
              <p:nvPr/>
            </p:nvSpPr>
            <p:spPr>
              <a:xfrm>
                <a:off x="539552" y="80814"/>
                <a:ext cx="7848872" cy="6438494"/>
              </a:xfrm>
              <a:prstGeom prst="rect">
                <a:avLst/>
              </a:prstGeom>
            </p:spPr>
            <p:txBody>
              <a:bodyPr wrap="square">
                <a:spAutoFit/>
              </a:bodyPr>
              <a:lstStyle/>
              <a:p>
                <a:r>
                  <a:rPr lang="id-ID" sz="2000" b="1" dirty="0" smtClean="0"/>
                  <a:t>Stages of calculation </a:t>
                </a:r>
                <a:r>
                  <a:rPr lang="id-ID" sz="2000" b="1" i="1" dirty="0"/>
                  <a:t>Successive Interval Methode </a:t>
                </a:r>
                <a:r>
                  <a:rPr lang="id-ID" sz="2000" b="1" dirty="0"/>
                  <a:t>is as follows (Ridwan &amp; Engkos, 2012: 30)</a:t>
                </a:r>
              </a:p>
              <a:p>
                <a:pPr marL="342900" lvl="0" indent="-342900">
                  <a:buAutoNum type="arabicPeriod"/>
                </a:pPr>
                <a:r>
                  <a:rPr lang="id-ID" sz="2000" b="1" dirty="0" smtClean="0"/>
                  <a:t>First </a:t>
                </a:r>
                <a:r>
                  <a:rPr lang="id-ID" sz="2000" b="1" dirty="0"/>
                  <a:t>repeat for each item of the questionnaire respondents </a:t>
                </a:r>
                <a:r>
                  <a:rPr lang="id-ID" sz="2000" b="1" dirty="0" smtClean="0"/>
                  <a:t>spread</a:t>
                </a:r>
              </a:p>
              <a:p>
                <a:pPr marL="342900" lvl="0" indent="-342900">
                  <a:buAutoNum type="arabicPeriod"/>
                </a:pPr>
                <a:r>
                  <a:rPr lang="id-ID" sz="2000" b="1" dirty="0" smtClean="0"/>
                  <a:t>On </a:t>
                </a:r>
                <a:r>
                  <a:rPr lang="id-ID" sz="2000" b="1" dirty="0"/>
                  <a:t>each item is determined how many people who get a score of 1, 2, 3, 4, and 5 are called </a:t>
                </a:r>
                <a:r>
                  <a:rPr lang="id-ID" sz="2000" b="1" dirty="0" smtClean="0"/>
                  <a:t>frequency.</a:t>
                </a:r>
              </a:p>
              <a:p>
                <a:pPr marL="342900" lvl="0" indent="-342900">
                  <a:buAutoNum type="arabicPeriod"/>
                </a:pPr>
                <a:r>
                  <a:rPr lang="id-ID" sz="2000" b="1" dirty="0" smtClean="0"/>
                  <a:t>Every </a:t>
                </a:r>
                <a:r>
                  <a:rPr lang="id-ID" sz="2000" b="1" dirty="0"/>
                  <a:t>frequency divided by the number of respondents and the result is called </a:t>
                </a:r>
                <a:r>
                  <a:rPr lang="id-ID" sz="2000" b="1" dirty="0" smtClean="0"/>
                  <a:t>proportion</a:t>
                </a:r>
              </a:p>
              <a:p>
                <a:pPr marL="342900" lvl="0" indent="-342900">
                  <a:buAutoNum type="arabicPeriod"/>
                </a:pPr>
                <a:r>
                  <a:rPr lang="id-ID" sz="2000" b="1" dirty="0" smtClean="0"/>
                  <a:t>Specify </a:t>
                </a:r>
                <a:r>
                  <a:rPr lang="id-ID" sz="2000" b="1" dirty="0"/>
                  <a:t>the value of the cumulative proportion with a street value of proportion sequentially summing perkolom </a:t>
                </a:r>
                <a:r>
                  <a:rPr lang="id-ID" sz="2000" b="1" dirty="0" smtClean="0"/>
                  <a:t>score.</a:t>
                </a:r>
              </a:p>
              <a:p>
                <a:pPr marL="342900" lvl="0" indent="-342900">
                  <a:buAutoNum type="arabicPeriod"/>
                </a:pPr>
                <a:r>
                  <a:rPr lang="id-ID" sz="2000" b="1" dirty="0" smtClean="0"/>
                  <a:t>Use </a:t>
                </a:r>
                <a:r>
                  <a:rPr lang="id-ID" sz="2000" b="1" dirty="0"/>
                  <a:t>normal distribution table, calculate the Z value for each proportion cumulative </a:t>
                </a:r>
                <a:r>
                  <a:rPr lang="id-ID" sz="2000" b="1" dirty="0" smtClean="0"/>
                  <a:t>obtained.</a:t>
                </a:r>
              </a:p>
              <a:p>
                <a:pPr marL="342900" lvl="0" indent="-342900">
                  <a:buAutoNum type="arabicPeriod"/>
                </a:pPr>
                <a:r>
                  <a:rPr lang="id-ID" sz="2000" b="1" dirty="0" smtClean="0"/>
                  <a:t>Specify </a:t>
                </a:r>
                <a:r>
                  <a:rPr lang="id-ID" sz="2000" b="1" dirty="0"/>
                  <a:t>High-density value for each value of Z obtained (using tables High </a:t>
                </a:r>
                <a:r>
                  <a:rPr lang="id-ID" sz="2000" b="1" dirty="0" smtClean="0"/>
                  <a:t>Density)</a:t>
                </a:r>
              </a:p>
              <a:p>
                <a:pPr marL="342900" lvl="0" indent="-342900">
                  <a:buAutoNum type="arabicPeriod"/>
                </a:pPr>
                <a:r>
                  <a:rPr lang="id-ID" sz="2000" b="1" dirty="0" smtClean="0"/>
                  <a:t>Specify </a:t>
                </a:r>
                <a:r>
                  <a:rPr lang="id-ID" sz="2000" b="1" dirty="0"/>
                  <a:t>value scale by using the formula </a:t>
                </a:r>
                <a:endParaRPr lang="id-ID" sz="2000" b="1" dirty="0" smtClean="0"/>
              </a:p>
              <a:p>
                <a:pPr marL="342900" lvl="0" indent="-342900">
                  <a:buAutoNum type="arabicPeriod"/>
                </a:pPr>
                <a:endParaRPr lang="id-ID" sz="2000" b="1" dirty="0"/>
              </a:p>
              <a:p>
                <a:pPr algn="ctr"/>
                <a:r>
                  <a:rPr lang="id-ID" sz="2000" b="1" dirty="0" smtClean="0"/>
                  <a:t> </a:t>
                </a:r>
                <a:r>
                  <a:rPr lang="id-ID" sz="2000" b="1" dirty="0"/>
                  <a:t>NS = </a:t>
                </a:r>
                <a14:m>
                  <m:oMath xmlns:m="http://schemas.openxmlformats.org/officeDocument/2006/math">
                    <m:f>
                      <m:fPr>
                        <m:ctrlPr>
                          <a:rPr lang="id-ID" sz="2000" b="1" i="1">
                            <a:latin typeface="Cambria Math"/>
                          </a:rPr>
                        </m:ctrlPr>
                      </m:fPr>
                      <m:num>
                        <m:d>
                          <m:dPr>
                            <m:ctrlPr>
                              <a:rPr lang="id-ID" sz="2000" b="1" i="1">
                                <a:latin typeface="Cambria Math"/>
                              </a:rPr>
                            </m:ctrlPr>
                          </m:dPr>
                          <m:e>
                            <m:r>
                              <a:rPr lang="id-ID" sz="2000" b="1" i="1">
                                <a:latin typeface="Cambria Math"/>
                              </a:rPr>
                              <m:t>𝒅𝒆𝒏𝒔𝒊𝒕𝒚</m:t>
                            </m:r>
                            <m:r>
                              <a:rPr lang="id-ID" sz="2000" b="1" i="1">
                                <a:latin typeface="Cambria Math"/>
                              </a:rPr>
                              <m:t> </m:t>
                            </m:r>
                            <m:r>
                              <a:rPr lang="id-ID" sz="2000" b="1" i="1">
                                <a:latin typeface="Cambria Math"/>
                              </a:rPr>
                              <m:t>𝒂𝒕</m:t>
                            </m:r>
                            <m:r>
                              <a:rPr lang="id-ID" sz="2000" b="1" i="1">
                                <a:latin typeface="Cambria Math"/>
                              </a:rPr>
                              <m:t> </m:t>
                            </m:r>
                            <m:r>
                              <a:rPr lang="id-ID" sz="2000" b="1" i="1">
                                <a:latin typeface="Cambria Math"/>
                              </a:rPr>
                              <m:t>𝒍𝒐𝒘𝒆𝒓</m:t>
                            </m:r>
                            <m:r>
                              <a:rPr lang="id-ID" sz="2000" b="1" i="1">
                                <a:latin typeface="Cambria Math"/>
                              </a:rPr>
                              <m:t> </m:t>
                            </m:r>
                            <m:r>
                              <a:rPr lang="id-ID" sz="2000" b="1" i="1">
                                <a:latin typeface="Cambria Math"/>
                              </a:rPr>
                              <m:t>𝒍𝒊𝒎𝒊𝒕</m:t>
                            </m:r>
                          </m:e>
                        </m:d>
                        <m:r>
                          <a:rPr lang="id-ID" sz="2000" b="1" i="1">
                            <a:latin typeface="Cambria Math"/>
                          </a:rPr>
                          <m:t>− (</m:t>
                        </m:r>
                        <m:r>
                          <a:rPr lang="id-ID" sz="2000" b="1" i="1">
                            <a:latin typeface="Cambria Math"/>
                          </a:rPr>
                          <m:t>𝒅𝒆𝒏𝒔𝒊𝒕𝒚</m:t>
                        </m:r>
                        <m:r>
                          <a:rPr lang="id-ID" sz="2000" b="1" i="1">
                            <a:latin typeface="Cambria Math"/>
                          </a:rPr>
                          <m:t> </m:t>
                        </m:r>
                        <m:r>
                          <a:rPr lang="id-ID" sz="2000" b="1" i="1">
                            <a:latin typeface="Cambria Math"/>
                          </a:rPr>
                          <m:t>𝒂𝒕</m:t>
                        </m:r>
                        <m:r>
                          <a:rPr lang="id-ID" sz="2000" b="1" i="1">
                            <a:latin typeface="Cambria Math"/>
                          </a:rPr>
                          <m:t> </m:t>
                        </m:r>
                        <m:r>
                          <a:rPr lang="id-ID" sz="2000" b="1" i="1">
                            <a:latin typeface="Cambria Math"/>
                          </a:rPr>
                          <m:t>𝒖𝒑𝒑𝒆𝒓</m:t>
                        </m:r>
                        <m:r>
                          <a:rPr lang="id-ID" sz="2000" b="1" i="1">
                            <a:latin typeface="Cambria Math"/>
                          </a:rPr>
                          <m:t> </m:t>
                        </m:r>
                        <m:r>
                          <a:rPr lang="id-ID" sz="2000" b="1" i="1">
                            <a:latin typeface="Cambria Math"/>
                          </a:rPr>
                          <m:t>𝒍𝒊𝒎𝒊𝒕</m:t>
                        </m:r>
                        <m:r>
                          <a:rPr lang="id-ID" sz="2000" b="1" i="1">
                            <a:latin typeface="Cambria Math"/>
                          </a:rPr>
                          <m:t>)</m:t>
                        </m:r>
                      </m:num>
                      <m:den>
                        <m:d>
                          <m:dPr>
                            <m:ctrlPr>
                              <a:rPr lang="id-ID" sz="2000" b="1" i="1">
                                <a:latin typeface="Cambria Math"/>
                              </a:rPr>
                            </m:ctrlPr>
                          </m:dPr>
                          <m:e>
                            <m:r>
                              <a:rPr lang="id-ID" sz="2000" b="1" i="1">
                                <a:latin typeface="Cambria Math"/>
                              </a:rPr>
                              <m:t>𝒂𝒓𝒆𝒂</m:t>
                            </m:r>
                            <m:r>
                              <a:rPr lang="id-ID" sz="2000" b="1" i="1">
                                <a:latin typeface="Cambria Math"/>
                              </a:rPr>
                              <m:t> </m:t>
                            </m:r>
                            <m:r>
                              <a:rPr lang="id-ID" sz="2000" b="1" i="1">
                                <a:latin typeface="Cambria Math"/>
                              </a:rPr>
                              <m:t>𝒖𝒏𝒅𝒆𝒓</m:t>
                            </m:r>
                            <m:r>
                              <a:rPr lang="id-ID" sz="2000" b="1" i="1">
                                <a:latin typeface="Cambria Math"/>
                              </a:rPr>
                              <m:t> </m:t>
                            </m:r>
                            <m:r>
                              <a:rPr lang="id-ID" sz="2000" b="1" i="1">
                                <a:latin typeface="Cambria Math"/>
                              </a:rPr>
                              <m:t>𝒖𝒑𝒑𝒆𝒓</m:t>
                            </m:r>
                            <m:r>
                              <a:rPr lang="id-ID" sz="2000" b="1" i="1">
                                <a:latin typeface="Cambria Math"/>
                              </a:rPr>
                              <m:t> </m:t>
                            </m:r>
                            <m:r>
                              <a:rPr lang="id-ID" sz="2000" b="1" i="1">
                                <a:latin typeface="Cambria Math"/>
                              </a:rPr>
                              <m:t>𝒍𝒊𝒎𝒊𝒕</m:t>
                            </m:r>
                          </m:e>
                        </m:d>
                        <m:r>
                          <a:rPr lang="id-ID" sz="2000" b="1" i="1">
                            <a:latin typeface="Cambria Math"/>
                          </a:rPr>
                          <m:t>− (</m:t>
                        </m:r>
                        <m:r>
                          <a:rPr lang="id-ID" sz="2000" b="1" i="1">
                            <a:latin typeface="Cambria Math"/>
                          </a:rPr>
                          <m:t>𝒂𝒓𝒆𝒂</m:t>
                        </m:r>
                        <m:r>
                          <a:rPr lang="id-ID" sz="2000" b="1" i="1">
                            <a:latin typeface="Cambria Math"/>
                          </a:rPr>
                          <m:t> </m:t>
                        </m:r>
                        <m:r>
                          <a:rPr lang="id-ID" sz="2000" b="1" i="1">
                            <a:latin typeface="Cambria Math"/>
                          </a:rPr>
                          <m:t>𝒖𝒏𝒅𝒆𝒓</m:t>
                        </m:r>
                        <m:r>
                          <a:rPr lang="id-ID" sz="2000" b="1" i="1">
                            <a:latin typeface="Cambria Math"/>
                          </a:rPr>
                          <m:t> </m:t>
                        </m:r>
                        <m:r>
                          <a:rPr lang="id-ID" sz="2000" b="1" i="1">
                            <a:latin typeface="Cambria Math"/>
                          </a:rPr>
                          <m:t>𝒍𝒐𝒘𝒆𝒓</m:t>
                        </m:r>
                        <m:r>
                          <a:rPr lang="id-ID" sz="2000" b="1" i="1">
                            <a:latin typeface="Cambria Math"/>
                          </a:rPr>
                          <m:t> </m:t>
                        </m:r>
                        <m:r>
                          <a:rPr lang="id-ID" sz="2000" b="1" i="1">
                            <a:latin typeface="Cambria Math"/>
                          </a:rPr>
                          <m:t>𝒍𝒊𝒎𝒊𝒕</m:t>
                        </m:r>
                        <m:r>
                          <a:rPr lang="id-ID" sz="2000" b="1" i="1">
                            <a:latin typeface="Cambria Math"/>
                          </a:rPr>
                          <m:t>)</m:t>
                        </m:r>
                      </m:den>
                    </m:f>
                  </m:oMath>
                </a14:m>
                <a:endParaRPr lang="id-ID" sz="2000" b="1" dirty="0" smtClean="0"/>
              </a:p>
              <a:p>
                <a:endParaRPr lang="id-ID" sz="2000" b="1" dirty="0" smtClean="0"/>
              </a:p>
              <a:p>
                <a:r>
                  <a:rPr lang="id-ID" sz="2000" b="1" dirty="0" smtClean="0"/>
                  <a:t>8. Decide </a:t>
                </a:r>
                <a:r>
                  <a:rPr lang="id-ID" sz="2000" b="1" dirty="0"/>
                  <a:t>value transformation formula </a:t>
                </a:r>
                <a:r>
                  <a:rPr lang="id-ID" sz="2000" b="1" dirty="0" smtClean="0"/>
                  <a:t>:</a:t>
                </a:r>
              </a:p>
              <a:p>
                <a:endParaRPr lang="id-ID" sz="2000" b="1" dirty="0"/>
              </a:p>
              <a:p>
                <a:pPr algn="ctr"/>
                <a:r>
                  <a:rPr lang="id-ID" sz="2000" b="1" dirty="0" smtClean="0"/>
                  <a:t> Y </a:t>
                </a:r>
                <a:r>
                  <a:rPr lang="id-ID" sz="2000" b="1" dirty="0"/>
                  <a:t>= NS + [1+</a:t>
                </a:r>
                <a14:m>
                  <m:oMath xmlns:m="http://schemas.openxmlformats.org/officeDocument/2006/math">
                    <m:d>
                      <m:dPr>
                        <m:begChr m:val="|"/>
                        <m:endChr m:val="|"/>
                        <m:ctrlPr>
                          <a:rPr lang="id-ID" sz="2000" b="1" i="1">
                            <a:latin typeface="Cambria Math"/>
                          </a:rPr>
                        </m:ctrlPr>
                      </m:dPr>
                      <m:e>
                        <m:r>
                          <a:rPr lang="id-ID" sz="2000" b="1" i="1">
                            <a:latin typeface="Cambria Math"/>
                          </a:rPr>
                          <m:t>𝑵𝑺𝒎𝒊𝒏</m:t>
                        </m:r>
                      </m:e>
                    </m:d>
                  </m:oMath>
                </a14:m>
                <a:r>
                  <a:rPr lang="id-ID" sz="2000" b="1" dirty="0"/>
                  <a:t> </a:t>
                </a:r>
              </a:p>
            </p:txBody>
          </p:sp>
        </mc:Choice>
        <mc:Fallback xmlns="">
          <p:sp>
            <p:nvSpPr>
              <p:cNvPr id="2" name="Rectangle 1"/>
              <p:cNvSpPr>
                <a:spLocks noRot="1" noChangeAspect="1" noMove="1" noResize="1" noEditPoints="1" noAdjustHandles="1" noChangeArrowheads="1" noChangeShapeType="1" noTextEdit="1"/>
              </p:cNvSpPr>
              <p:nvPr/>
            </p:nvSpPr>
            <p:spPr>
              <a:xfrm>
                <a:off x="539552" y="80814"/>
                <a:ext cx="7848872" cy="6438494"/>
              </a:xfrm>
              <a:prstGeom prst="rect">
                <a:avLst/>
              </a:prstGeom>
              <a:blipFill rotWithShape="1">
                <a:blip r:embed="rId2"/>
                <a:stretch>
                  <a:fillRect l="-855" t="-473" b="-758"/>
                </a:stretch>
              </a:blipFill>
            </p:spPr>
            <p:txBody>
              <a:bodyPr/>
              <a:lstStyle/>
              <a:p>
                <a:r>
                  <a:rPr lang="en-US">
                    <a:noFill/>
                  </a:rPr>
                  <a:t> </a:t>
                </a:r>
              </a:p>
            </p:txBody>
          </p:sp>
        </mc:Fallback>
      </mc:AlternateContent>
    </p:spTree>
    <p:extLst>
      <p:ext uri="{BB962C8B-B14F-4D97-AF65-F5344CB8AC3E}">
        <p14:creationId xmlns:p14="http://schemas.microsoft.com/office/powerpoint/2010/main" val="6491208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93668" y="367146"/>
            <a:ext cx="6400800" cy="732446"/>
          </a:xfrm>
        </p:spPr>
        <p:txBody>
          <a:bodyPr/>
          <a:lstStyle/>
          <a:p>
            <a:r>
              <a:rPr lang="id-ID" dirty="0"/>
              <a:t>Background </a:t>
            </a:r>
            <a:r>
              <a:rPr lang="id-ID" dirty="0" smtClean="0"/>
              <a:t>Problem</a:t>
            </a:r>
          </a:p>
        </p:txBody>
      </p:sp>
      <p:sp>
        <p:nvSpPr>
          <p:cNvPr id="4" name="TextBox 3"/>
          <p:cNvSpPr txBox="1"/>
          <p:nvPr/>
        </p:nvSpPr>
        <p:spPr>
          <a:xfrm>
            <a:off x="3131840" y="2996952"/>
            <a:ext cx="184731" cy="369332"/>
          </a:xfrm>
          <a:prstGeom prst="rect">
            <a:avLst/>
          </a:prstGeom>
          <a:noFill/>
        </p:spPr>
        <p:txBody>
          <a:bodyPr wrap="none" rtlCol="0">
            <a:spAutoFit/>
          </a:bodyPr>
          <a:lstStyle/>
          <a:p>
            <a:endParaRPr lang="id-ID" dirty="0"/>
          </a:p>
        </p:txBody>
      </p:sp>
      <p:sp>
        <p:nvSpPr>
          <p:cNvPr id="5" name="Oval 4"/>
          <p:cNvSpPr/>
          <p:nvPr/>
        </p:nvSpPr>
        <p:spPr>
          <a:xfrm>
            <a:off x="363525" y="1700808"/>
            <a:ext cx="2520280" cy="187220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smtClean="0"/>
              <a:t>Micro small and Medium Enterprises</a:t>
            </a:r>
            <a:endParaRPr lang="id-ID" dirty="0"/>
          </a:p>
        </p:txBody>
      </p:sp>
      <p:sp>
        <p:nvSpPr>
          <p:cNvPr id="6" name="Oval 5"/>
          <p:cNvSpPr/>
          <p:nvPr/>
        </p:nvSpPr>
        <p:spPr>
          <a:xfrm>
            <a:off x="3243845" y="1700808"/>
            <a:ext cx="2520280" cy="187220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smtClean="0"/>
              <a:t>Presidential Decree No. 99 of 1998</a:t>
            </a:r>
            <a:endParaRPr lang="id-ID" dirty="0"/>
          </a:p>
        </p:txBody>
      </p:sp>
      <p:cxnSp>
        <p:nvCxnSpPr>
          <p:cNvPr id="8" name="Straight Arrow Connector 7"/>
          <p:cNvCxnSpPr>
            <a:stCxn id="5" idx="6"/>
            <a:endCxn id="6" idx="2"/>
          </p:cNvCxnSpPr>
          <p:nvPr/>
        </p:nvCxnSpPr>
        <p:spPr>
          <a:xfrm>
            <a:off x="2883805" y="2636912"/>
            <a:ext cx="36004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 name="Oval 8"/>
          <p:cNvSpPr/>
          <p:nvPr/>
        </p:nvSpPr>
        <p:spPr>
          <a:xfrm>
            <a:off x="6372200" y="1671296"/>
            <a:ext cx="2520280" cy="273385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smtClean="0"/>
              <a:t>Small and medium business operators who have built up in 1700 comprising 371 cooperatives and SMEs (Dipkop Tangsel, 2017)</a:t>
            </a:r>
            <a:endParaRPr lang="id-ID" dirty="0"/>
          </a:p>
        </p:txBody>
      </p:sp>
      <p:cxnSp>
        <p:nvCxnSpPr>
          <p:cNvPr id="12" name="Straight Arrow Connector 11"/>
          <p:cNvCxnSpPr>
            <a:stCxn id="6" idx="6"/>
            <a:endCxn id="9" idx="2"/>
          </p:cNvCxnSpPr>
          <p:nvPr/>
        </p:nvCxnSpPr>
        <p:spPr>
          <a:xfrm>
            <a:off x="5764125" y="2636912"/>
            <a:ext cx="608075" cy="40131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9" name="Rounded Rectangle 18"/>
          <p:cNvSpPr/>
          <p:nvPr/>
        </p:nvSpPr>
        <p:spPr>
          <a:xfrm>
            <a:off x="2915816" y="4509120"/>
            <a:ext cx="3456384" cy="144016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smtClean="0"/>
              <a:t>Strategy porter's five forces (Porter's Five-Forces Model)</a:t>
            </a:r>
            <a:endParaRPr lang="id-ID" dirty="0"/>
          </a:p>
        </p:txBody>
      </p:sp>
    </p:spTree>
    <p:extLst>
      <p:ext uri="{BB962C8B-B14F-4D97-AF65-F5344CB8AC3E}">
        <p14:creationId xmlns:p14="http://schemas.microsoft.com/office/powerpoint/2010/main" val="127382310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908720"/>
            <a:ext cx="8676456" cy="4708981"/>
          </a:xfrm>
          <a:prstGeom prst="rect">
            <a:avLst/>
          </a:prstGeom>
        </p:spPr>
        <p:txBody>
          <a:bodyPr wrap="square">
            <a:spAutoFit/>
          </a:bodyPr>
          <a:lstStyle/>
          <a:p>
            <a:r>
              <a:rPr lang="id-ID" sz="4400" b="1" dirty="0"/>
              <a:t>Path </a:t>
            </a:r>
            <a:r>
              <a:rPr lang="id-ID" sz="4400" b="1" dirty="0" smtClean="0"/>
              <a:t>Analysis</a:t>
            </a:r>
            <a:endParaRPr lang="id-ID" sz="4400" b="1" dirty="0"/>
          </a:p>
          <a:p>
            <a:r>
              <a:rPr lang="id-ID" sz="3200" dirty="0"/>
              <a:t>The steps of data processing using path analysis method (</a:t>
            </a:r>
            <a:r>
              <a:rPr lang="id-ID" sz="3200" i="1" dirty="0"/>
              <a:t>path Analysis</a:t>
            </a:r>
            <a:r>
              <a:rPr lang="id-ID" sz="3200" dirty="0"/>
              <a:t>) are as follows :</a:t>
            </a:r>
          </a:p>
          <a:p>
            <a:pPr marL="342900" lvl="0" indent="-342900">
              <a:buAutoNum type="arabicPeriod"/>
            </a:pPr>
            <a:r>
              <a:rPr lang="id-ID" sz="3200" dirty="0" smtClean="0"/>
              <a:t>Draw </a:t>
            </a:r>
            <a:r>
              <a:rPr lang="id-ID" sz="3200" dirty="0"/>
              <a:t>diagram </a:t>
            </a:r>
            <a:r>
              <a:rPr lang="id-ID" sz="3200" dirty="0" smtClean="0"/>
              <a:t>lane</a:t>
            </a:r>
          </a:p>
          <a:p>
            <a:pPr marL="342900" lvl="0" indent="-342900">
              <a:buAutoNum type="arabicPeriod"/>
            </a:pPr>
            <a:r>
              <a:rPr lang="id-ID" sz="3200" dirty="0" smtClean="0"/>
              <a:t>Calculation </a:t>
            </a:r>
            <a:r>
              <a:rPr lang="id-ID" sz="3200" dirty="0"/>
              <a:t>correlation matrix between </a:t>
            </a:r>
            <a:r>
              <a:rPr lang="id-ID" sz="3200" dirty="0" smtClean="0"/>
              <a:t>variable</a:t>
            </a:r>
          </a:p>
          <a:p>
            <a:pPr marL="342900" lvl="0" indent="-342900">
              <a:buAutoNum type="arabicPeriod"/>
            </a:pPr>
            <a:r>
              <a:rPr lang="id-ID" sz="3200" dirty="0" smtClean="0"/>
              <a:t>Calculation </a:t>
            </a:r>
            <a:r>
              <a:rPr lang="id-ID" sz="3200" dirty="0"/>
              <a:t>analysis </a:t>
            </a:r>
            <a:r>
              <a:rPr lang="id-ID" sz="3200" dirty="0" smtClean="0"/>
              <a:t>lane</a:t>
            </a:r>
          </a:p>
          <a:p>
            <a:pPr marL="342900" lvl="0" indent="-342900">
              <a:buAutoNum type="arabicPeriod"/>
            </a:pPr>
            <a:r>
              <a:rPr lang="id-ID" sz="3200" dirty="0" smtClean="0"/>
              <a:t>Calculation </a:t>
            </a:r>
            <a:r>
              <a:rPr lang="id-ID" sz="3200" dirty="0"/>
              <a:t>coefficient </a:t>
            </a:r>
            <a:r>
              <a:rPr lang="id-ID" sz="3200" dirty="0" smtClean="0"/>
              <a:t>determination</a:t>
            </a:r>
          </a:p>
          <a:p>
            <a:pPr marL="342900" lvl="0" indent="-342900">
              <a:buAutoNum type="arabicPeriod"/>
            </a:pPr>
            <a:r>
              <a:rPr lang="id-ID" sz="3200" dirty="0" smtClean="0"/>
              <a:t>Calculate </a:t>
            </a:r>
            <a:r>
              <a:rPr lang="id-ID" sz="3200" dirty="0"/>
              <a:t>variables outside variables </a:t>
            </a:r>
            <a:r>
              <a:rPr lang="id-ID" sz="3200" dirty="0" smtClean="0"/>
              <a:t>investigated</a:t>
            </a:r>
          </a:p>
          <a:p>
            <a:pPr marL="342900" lvl="0" indent="-342900">
              <a:buAutoNum type="arabicPeriod"/>
            </a:pPr>
            <a:r>
              <a:rPr lang="id-ID" sz="3200" dirty="0" smtClean="0"/>
              <a:t>examination </a:t>
            </a:r>
            <a:r>
              <a:rPr lang="id-ID" sz="3200" dirty="0"/>
              <a:t>simultaneously</a:t>
            </a:r>
          </a:p>
        </p:txBody>
      </p:sp>
    </p:spTree>
    <p:extLst>
      <p:ext uri="{BB962C8B-B14F-4D97-AF65-F5344CB8AC3E}">
        <p14:creationId xmlns:p14="http://schemas.microsoft.com/office/powerpoint/2010/main" val="64912081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smtClean="0"/>
              <a:t>PROFILE OF RESPONDENTS</a:t>
            </a:r>
            <a:endParaRPr lang="id-ID" b="1" dirty="0"/>
          </a:p>
        </p:txBody>
      </p:sp>
      <p:sp>
        <p:nvSpPr>
          <p:cNvPr id="4" name="Rectangle 3"/>
          <p:cNvSpPr/>
          <p:nvPr/>
        </p:nvSpPr>
        <p:spPr>
          <a:xfrm>
            <a:off x="1187624" y="1628800"/>
            <a:ext cx="6750496" cy="3785652"/>
          </a:xfrm>
          <a:prstGeom prst="rect">
            <a:avLst/>
          </a:prstGeom>
        </p:spPr>
        <p:txBody>
          <a:bodyPr wrap="square">
            <a:spAutoFit/>
          </a:bodyPr>
          <a:lstStyle/>
          <a:p>
            <a:pPr algn="just"/>
            <a:r>
              <a:rPr lang="id-ID" sz="4000" dirty="0" smtClean="0"/>
              <a:t>The object of this study is the small businesses that are in the South Tangerang City. The samples used in this study were 125 respondents.</a:t>
            </a:r>
            <a:endParaRPr lang="id-ID" sz="4000" dirty="0"/>
          </a:p>
        </p:txBody>
      </p:sp>
    </p:spTree>
    <p:extLst>
      <p:ext uri="{BB962C8B-B14F-4D97-AF65-F5344CB8AC3E}">
        <p14:creationId xmlns:p14="http://schemas.microsoft.com/office/powerpoint/2010/main" val="103945489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1432797219"/>
              </p:ext>
            </p:extLst>
          </p:nvPr>
        </p:nvGraphicFramePr>
        <p:xfrm>
          <a:off x="1115616" y="764704"/>
          <a:ext cx="6768752" cy="5919804"/>
        </p:xfrm>
        <a:graphic>
          <a:graphicData uri="http://schemas.openxmlformats.org/drawingml/2006/table">
            <a:tbl>
              <a:tblPr firstRow="1" firstCol="1" bandRow="1"/>
              <a:tblGrid>
                <a:gridCol w="2025731"/>
                <a:gridCol w="2025731"/>
                <a:gridCol w="1358645"/>
                <a:gridCol w="1358645"/>
              </a:tblGrid>
              <a:tr h="176747">
                <a:tc>
                  <a:txBody>
                    <a:bodyPr/>
                    <a:lstStyle/>
                    <a:p>
                      <a:pPr algn="ctr">
                        <a:lnSpc>
                          <a:spcPct val="107000"/>
                        </a:lnSpc>
                        <a:spcAft>
                          <a:spcPts val="0"/>
                        </a:spcAft>
                      </a:pPr>
                      <a:r>
                        <a:rPr lang="en-US" sz="1100" b="1" dirty="0">
                          <a:effectLst/>
                          <a:latin typeface="Times New Roman"/>
                          <a:ea typeface="Times New Roman"/>
                          <a:cs typeface="Times New Roman"/>
                        </a:rPr>
                        <a:t>Information</a:t>
                      </a:r>
                      <a:endParaRPr lang="id-ID" sz="1200" dirty="0">
                        <a:effectLst/>
                        <a:latin typeface="Calibri"/>
                        <a:ea typeface="Calibri"/>
                        <a:cs typeface="Times New Roman"/>
                      </a:endParaRPr>
                    </a:p>
                  </a:txBody>
                  <a:tcPr marL="57680" marR="57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100" b="1">
                          <a:effectLst/>
                          <a:latin typeface="Times New Roman"/>
                          <a:ea typeface="Times New Roman"/>
                          <a:cs typeface="Times New Roman"/>
                        </a:rPr>
                        <a:t>Criteria</a:t>
                      </a:r>
                      <a:endParaRPr lang="id-ID" sz="1200">
                        <a:effectLst/>
                        <a:latin typeface="Calibri"/>
                        <a:ea typeface="Calibri"/>
                        <a:cs typeface="Times New Roman"/>
                      </a:endParaRPr>
                    </a:p>
                  </a:txBody>
                  <a:tcPr marL="57680" marR="57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100" b="1">
                          <a:effectLst/>
                          <a:latin typeface="Times New Roman"/>
                          <a:ea typeface="Times New Roman"/>
                          <a:cs typeface="Times New Roman"/>
                        </a:rPr>
                        <a:t>Frequency</a:t>
                      </a:r>
                      <a:endParaRPr lang="id-ID" sz="1200">
                        <a:effectLst/>
                        <a:latin typeface="Calibri"/>
                        <a:ea typeface="Calibri"/>
                        <a:cs typeface="Times New Roman"/>
                      </a:endParaRPr>
                    </a:p>
                  </a:txBody>
                  <a:tcPr marL="57680" marR="57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100" b="1">
                          <a:effectLst/>
                          <a:latin typeface="Times New Roman"/>
                          <a:ea typeface="Times New Roman"/>
                          <a:cs typeface="Times New Roman"/>
                        </a:rPr>
                        <a:t>Percentage</a:t>
                      </a:r>
                      <a:endParaRPr lang="id-ID" sz="1200">
                        <a:effectLst/>
                        <a:latin typeface="Calibri"/>
                        <a:ea typeface="Calibri"/>
                        <a:cs typeface="Times New Roman"/>
                      </a:endParaRPr>
                    </a:p>
                  </a:txBody>
                  <a:tcPr marL="57680" marR="57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6747">
                <a:tc rowSpan="3">
                  <a:txBody>
                    <a:bodyPr/>
                    <a:lstStyle/>
                    <a:p>
                      <a:pPr algn="ctr">
                        <a:lnSpc>
                          <a:spcPct val="107000"/>
                        </a:lnSpc>
                        <a:spcAft>
                          <a:spcPts val="0"/>
                        </a:spcAft>
                      </a:pPr>
                      <a:r>
                        <a:rPr lang="en-US" sz="1100">
                          <a:effectLst/>
                          <a:latin typeface="Times New Roman"/>
                          <a:ea typeface="Times New Roman"/>
                          <a:cs typeface="Times New Roman"/>
                        </a:rPr>
                        <a:t>Gender</a:t>
                      </a:r>
                      <a:endParaRPr lang="id-ID" sz="1200">
                        <a:effectLst/>
                        <a:latin typeface="Calibri"/>
                        <a:ea typeface="Calibri"/>
                        <a:cs typeface="Times New Roman"/>
                      </a:endParaRPr>
                    </a:p>
                  </a:txBody>
                  <a:tcPr marL="57680" marR="576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100">
                          <a:effectLst/>
                          <a:latin typeface="Times New Roman"/>
                          <a:ea typeface="Times New Roman"/>
                          <a:cs typeface="Times New Roman"/>
                        </a:rPr>
                        <a:t>Male</a:t>
                      </a:r>
                      <a:endParaRPr lang="id-ID" sz="1200">
                        <a:effectLst/>
                        <a:latin typeface="Calibri"/>
                        <a:ea typeface="Calibri"/>
                        <a:cs typeface="Times New Roman"/>
                      </a:endParaRPr>
                    </a:p>
                  </a:txBody>
                  <a:tcPr marL="57680" marR="57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100">
                          <a:effectLst/>
                          <a:latin typeface="Times New Roman"/>
                          <a:ea typeface="Times New Roman"/>
                          <a:cs typeface="Times New Roman"/>
                        </a:rPr>
                        <a:t>60</a:t>
                      </a:r>
                      <a:endParaRPr lang="id-ID" sz="1200">
                        <a:effectLst/>
                        <a:latin typeface="Calibri"/>
                        <a:ea typeface="Calibri"/>
                        <a:cs typeface="Times New Roman"/>
                      </a:endParaRPr>
                    </a:p>
                  </a:txBody>
                  <a:tcPr marL="57680" marR="57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100">
                          <a:effectLst/>
                          <a:latin typeface="Times New Roman"/>
                          <a:ea typeface="Times New Roman"/>
                          <a:cs typeface="Times New Roman"/>
                        </a:rPr>
                        <a:t>48</a:t>
                      </a:r>
                      <a:endParaRPr lang="id-ID" sz="1200">
                        <a:effectLst/>
                        <a:latin typeface="Calibri"/>
                        <a:ea typeface="Calibri"/>
                        <a:cs typeface="Times New Roman"/>
                      </a:endParaRPr>
                    </a:p>
                  </a:txBody>
                  <a:tcPr marL="57680" marR="57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6747">
                <a:tc vMerge="1">
                  <a:txBody>
                    <a:bodyPr/>
                    <a:lstStyle/>
                    <a:p>
                      <a:endParaRPr lang="id-ID"/>
                    </a:p>
                  </a:txBody>
                  <a:tcPr/>
                </a:tc>
                <a:tc>
                  <a:txBody>
                    <a:bodyPr/>
                    <a:lstStyle/>
                    <a:p>
                      <a:pPr algn="ctr">
                        <a:lnSpc>
                          <a:spcPct val="107000"/>
                        </a:lnSpc>
                        <a:spcAft>
                          <a:spcPts val="0"/>
                        </a:spcAft>
                      </a:pPr>
                      <a:r>
                        <a:rPr lang="en-US" sz="1100">
                          <a:effectLst/>
                          <a:latin typeface="Times New Roman"/>
                          <a:ea typeface="Times New Roman"/>
                          <a:cs typeface="Times New Roman"/>
                        </a:rPr>
                        <a:t>woman</a:t>
                      </a:r>
                      <a:endParaRPr lang="id-ID" sz="1200">
                        <a:effectLst/>
                        <a:latin typeface="Calibri"/>
                        <a:ea typeface="Calibri"/>
                        <a:cs typeface="Times New Roman"/>
                      </a:endParaRPr>
                    </a:p>
                  </a:txBody>
                  <a:tcPr marL="57680" marR="57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100">
                          <a:effectLst/>
                          <a:latin typeface="Times New Roman"/>
                          <a:ea typeface="Times New Roman"/>
                          <a:cs typeface="Times New Roman"/>
                        </a:rPr>
                        <a:t>65</a:t>
                      </a:r>
                      <a:endParaRPr lang="id-ID" sz="1200">
                        <a:effectLst/>
                        <a:latin typeface="Calibri"/>
                        <a:ea typeface="Calibri"/>
                        <a:cs typeface="Times New Roman"/>
                      </a:endParaRPr>
                    </a:p>
                  </a:txBody>
                  <a:tcPr marL="57680" marR="57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100">
                          <a:effectLst/>
                          <a:latin typeface="Times New Roman"/>
                          <a:ea typeface="Times New Roman"/>
                          <a:cs typeface="Times New Roman"/>
                        </a:rPr>
                        <a:t>52</a:t>
                      </a:r>
                      <a:endParaRPr lang="id-ID" sz="1200">
                        <a:effectLst/>
                        <a:latin typeface="Calibri"/>
                        <a:ea typeface="Calibri"/>
                        <a:cs typeface="Times New Roman"/>
                      </a:endParaRPr>
                    </a:p>
                  </a:txBody>
                  <a:tcPr marL="57680" marR="57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6747">
                <a:tc vMerge="1">
                  <a:txBody>
                    <a:bodyPr/>
                    <a:lstStyle/>
                    <a:p>
                      <a:endParaRPr lang="id-ID"/>
                    </a:p>
                  </a:txBody>
                  <a:tcPr/>
                </a:tc>
                <a:tc>
                  <a:txBody>
                    <a:bodyPr/>
                    <a:lstStyle/>
                    <a:p>
                      <a:pPr algn="ctr">
                        <a:lnSpc>
                          <a:spcPct val="107000"/>
                        </a:lnSpc>
                        <a:spcAft>
                          <a:spcPts val="0"/>
                        </a:spcAft>
                      </a:pPr>
                      <a:r>
                        <a:rPr lang="en-US" sz="1100">
                          <a:effectLst/>
                          <a:latin typeface="Times New Roman"/>
                          <a:ea typeface="Times New Roman"/>
                          <a:cs typeface="Times New Roman"/>
                        </a:rPr>
                        <a:t>Σ</a:t>
                      </a:r>
                      <a:endParaRPr lang="id-ID" sz="1200">
                        <a:effectLst/>
                        <a:latin typeface="Calibri"/>
                        <a:ea typeface="Calibri"/>
                        <a:cs typeface="Times New Roman"/>
                      </a:endParaRPr>
                    </a:p>
                  </a:txBody>
                  <a:tcPr marL="57680" marR="57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100">
                          <a:effectLst/>
                          <a:latin typeface="Times New Roman"/>
                          <a:ea typeface="Times New Roman"/>
                          <a:cs typeface="Times New Roman"/>
                        </a:rPr>
                        <a:t>125</a:t>
                      </a:r>
                      <a:endParaRPr lang="id-ID" sz="1200">
                        <a:effectLst/>
                        <a:latin typeface="Calibri"/>
                        <a:ea typeface="Calibri"/>
                        <a:cs typeface="Times New Roman"/>
                      </a:endParaRPr>
                    </a:p>
                  </a:txBody>
                  <a:tcPr marL="57680" marR="57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100">
                          <a:effectLst/>
                          <a:latin typeface="Times New Roman"/>
                          <a:ea typeface="Times New Roman"/>
                          <a:cs typeface="Times New Roman"/>
                        </a:rPr>
                        <a:t>100</a:t>
                      </a:r>
                      <a:endParaRPr lang="id-ID" sz="1200">
                        <a:effectLst/>
                        <a:latin typeface="Calibri"/>
                        <a:ea typeface="Calibri"/>
                        <a:cs typeface="Times New Roman"/>
                      </a:endParaRPr>
                    </a:p>
                  </a:txBody>
                  <a:tcPr marL="57680" marR="57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6747">
                <a:tc rowSpan="7">
                  <a:txBody>
                    <a:bodyPr/>
                    <a:lstStyle/>
                    <a:p>
                      <a:pPr algn="ctr">
                        <a:lnSpc>
                          <a:spcPct val="107000"/>
                        </a:lnSpc>
                        <a:spcAft>
                          <a:spcPts val="0"/>
                        </a:spcAft>
                      </a:pPr>
                      <a:r>
                        <a:rPr lang="en-US" sz="1100">
                          <a:effectLst/>
                          <a:latin typeface="Times New Roman"/>
                          <a:ea typeface="Times New Roman"/>
                          <a:cs typeface="Times New Roman"/>
                        </a:rPr>
                        <a:t>Age</a:t>
                      </a:r>
                      <a:endParaRPr lang="id-ID" sz="1200">
                        <a:effectLst/>
                        <a:latin typeface="Calibri"/>
                        <a:ea typeface="Calibri"/>
                        <a:cs typeface="Times New Roman"/>
                      </a:endParaRPr>
                    </a:p>
                  </a:txBody>
                  <a:tcPr marL="57680" marR="576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100">
                          <a:effectLst/>
                          <a:latin typeface="Times New Roman"/>
                          <a:ea typeface="Times New Roman"/>
                          <a:cs typeface="Times New Roman"/>
                        </a:rPr>
                        <a:t>16-25</a:t>
                      </a:r>
                      <a:endParaRPr lang="id-ID" sz="1200">
                        <a:effectLst/>
                        <a:latin typeface="Calibri"/>
                        <a:ea typeface="Calibri"/>
                        <a:cs typeface="Times New Roman"/>
                      </a:endParaRPr>
                    </a:p>
                  </a:txBody>
                  <a:tcPr marL="57680" marR="57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100">
                          <a:effectLst/>
                          <a:latin typeface="Times New Roman"/>
                          <a:ea typeface="Times New Roman"/>
                          <a:cs typeface="Times New Roman"/>
                        </a:rPr>
                        <a:t>35</a:t>
                      </a:r>
                      <a:endParaRPr lang="id-ID" sz="1200">
                        <a:effectLst/>
                        <a:latin typeface="Calibri"/>
                        <a:ea typeface="Calibri"/>
                        <a:cs typeface="Times New Roman"/>
                      </a:endParaRPr>
                    </a:p>
                  </a:txBody>
                  <a:tcPr marL="57680" marR="57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100">
                          <a:effectLst/>
                          <a:latin typeface="Times New Roman"/>
                          <a:ea typeface="Times New Roman"/>
                          <a:cs typeface="Times New Roman"/>
                        </a:rPr>
                        <a:t>28</a:t>
                      </a:r>
                      <a:endParaRPr lang="id-ID" sz="1200">
                        <a:effectLst/>
                        <a:latin typeface="Calibri"/>
                        <a:ea typeface="Calibri"/>
                        <a:cs typeface="Times New Roman"/>
                      </a:endParaRPr>
                    </a:p>
                  </a:txBody>
                  <a:tcPr marL="57680" marR="57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6747">
                <a:tc vMerge="1">
                  <a:txBody>
                    <a:bodyPr/>
                    <a:lstStyle/>
                    <a:p>
                      <a:endParaRPr lang="id-ID"/>
                    </a:p>
                  </a:txBody>
                  <a:tcPr/>
                </a:tc>
                <a:tc>
                  <a:txBody>
                    <a:bodyPr/>
                    <a:lstStyle/>
                    <a:p>
                      <a:pPr algn="ctr">
                        <a:lnSpc>
                          <a:spcPct val="107000"/>
                        </a:lnSpc>
                        <a:spcAft>
                          <a:spcPts val="0"/>
                        </a:spcAft>
                      </a:pPr>
                      <a:r>
                        <a:rPr lang="en-US" sz="1100">
                          <a:effectLst/>
                          <a:latin typeface="Times New Roman"/>
                          <a:ea typeface="Times New Roman"/>
                          <a:cs typeface="Times New Roman"/>
                        </a:rPr>
                        <a:t>26-35</a:t>
                      </a:r>
                      <a:endParaRPr lang="id-ID" sz="1200">
                        <a:effectLst/>
                        <a:latin typeface="Calibri"/>
                        <a:ea typeface="Calibri"/>
                        <a:cs typeface="Times New Roman"/>
                      </a:endParaRPr>
                    </a:p>
                  </a:txBody>
                  <a:tcPr marL="57680" marR="57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100">
                          <a:effectLst/>
                          <a:latin typeface="Times New Roman"/>
                          <a:ea typeface="Times New Roman"/>
                          <a:cs typeface="Times New Roman"/>
                        </a:rPr>
                        <a:t>22</a:t>
                      </a:r>
                      <a:endParaRPr lang="id-ID" sz="1200">
                        <a:effectLst/>
                        <a:latin typeface="Calibri"/>
                        <a:ea typeface="Calibri"/>
                        <a:cs typeface="Times New Roman"/>
                      </a:endParaRPr>
                    </a:p>
                  </a:txBody>
                  <a:tcPr marL="57680" marR="57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100">
                          <a:effectLst/>
                          <a:latin typeface="Times New Roman"/>
                          <a:ea typeface="Times New Roman"/>
                          <a:cs typeface="Times New Roman"/>
                        </a:rPr>
                        <a:t>17.6</a:t>
                      </a:r>
                      <a:endParaRPr lang="id-ID" sz="1200">
                        <a:effectLst/>
                        <a:latin typeface="Calibri"/>
                        <a:ea typeface="Calibri"/>
                        <a:cs typeface="Times New Roman"/>
                      </a:endParaRPr>
                    </a:p>
                  </a:txBody>
                  <a:tcPr marL="57680" marR="57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6747">
                <a:tc vMerge="1">
                  <a:txBody>
                    <a:bodyPr/>
                    <a:lstStyle/>
                    <a:p>
                      <a:endParaRPr lang="id-ID"/>
                    </a:p>
                  </a:txBody>
                  <a:tcPr/>
                </a:tc>
                <a:tc>
                  <a:txBody>
                    <a:bodyPr/>
                    <a:lstStyle/>
                    <a:p>
                      <a:pPr algn="ctr">
                        <a:lnSpc>
                          <a:spcPct val="107000"/>
                        </a:lnSpc>
                        <a:spcAft>
                          <a:spcPts val="0"/>
                        </a:spcAft>
                      </a:pPr>
                      <a:r>
                        <a:rPr lang="en-US" sz="1100">
                          <a:effectLst/>
                          <a:latin typeface="Times New Roman"/>
                          <a:ea typeface="Times New Roman"/>
                          <a:cs typeface="Times New Roman"/>
                        </a:rPr>
                        <a:t>36-45</a:t>
                      </a:r>
                      <a:endParaRPr lang="id-ID" sz="1200">
                        <a:effectLst/>
                        <a:latin typeface="Calibri"/>
                        <a:ea typeface="Calibri"/>
                        <a:cs typeface="Times New Roman"/>
                      </a:endParaRPr>
                    </a:p>
                  </a:txBody>
                  <a:tcPr marL="57680" marR="57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100">
                          <a:effectLst/>
                          <a:latin typeface="Times New Roman"/>
                          <a:ea typeface="Times New Roman"/>
                          <a:cs typeface="Times New Roman"/>
                        </a:rPr>
                        <a:t>19</a:t>
                      </a:r>
                      <a:endParaRPr lang="id-ID" sz="1200">
                        <a:effectLst/>
                        <a:latin typeface="Calibri"/>
                        <a:ea typeface="Calibri"/>
                        <a:cs typeface="Times New Roman"/>
                      </a:endParaRPr>
                    </a:p>
                  </a:txBody>
                  <a:tcPr marL="57680" marR="57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100">
                          <a:effectLst/>
                          <a:latin typeface="Times New Roman"/>
                          <a:ea typeface="Times New Roman"/>
                          <a:cs typeface="Times New Roman"/>
                        </a:rPr>
                        <a:t>15.2</a:t>
                      </a:r>
                      <a:endParaRPr lang="id-ID" sz="1200">
                        <a:effectLst/>
                        <a:latin typeface="Calibri"/>
                        <a:ea typeface="Calibri"/>
                        <a:cs typeface="Times New Roman"/>
                      </a:endParaRPr>
                    </a:p>
                  </a:txBody>
                  <a:tcPr marL="57680" marR="57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6747">
                <a:tc vMerge="1">
                  <a:txBody>
                    <a:bodyPr/>
                    <a:lstStyle/>
                    <a:p>
                      <a:endParaRPr lang="id-ID"/>
                    </a:p>
                  </a:txBody>
                  <a:tcPr/>
                </a:tc>
                <a:tc>
                  <a:txBody>
                    <a:bodyPr/>
                    <a:lstStyle/>
                    <a:p>
                      <a:pPr algn="ctr">
                        <a:lnSpc>
                          <a:spcPct val="107000"/>
                        </a:lnSpc>
                        <a:spcAft>
                          <a:spcPts val="0"/>
                        </a:spcAft>
                      </a:pPr>
                      <a:r>
                        <a:rPr lang="en-US" sz="1100">
                          <a:effectLst/>
                          <a:latin typeface="Times New Roman"/>
                          <a:ea typeface="Times New Roman"/>
                          <a:cs typeface="Times New Roman"/>
                        </a:rPr>
                        <a:t>46-55</a:t>
                      </a:r>
                      <a:endParaRPr lang="id-ID" sz="1200">
                        <a:effectLst/>
                        <a:latin typeface="Calibri"/>
                        <a:ea typeface="Calibri"/>
                        <a:cs typeface="Times New Roman"/>
                      </a:endParaRPr>
                    </a:p>
                  </a:txBody>
                  <a:tcPr marL="57680" marR="57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100">
                          <a:effectLst/>
                          <a:latin typeface="Times New Roman"/>
                          <a:ea typeface="Times New Roman"/>
                          <a:cs typeface="Times New Roman"/>
                        </a:rPr>
                        <a:t>27</a:t>
                      </a:r>
                      <a:endParaRPr lang="id-ID" sz="1200">
                        <a:effectLst/>
                        <a:latin typeface="Calibri"/>
                        <a:ea typeface="Calibri"/>
                        <a:cs typeface="Times New Roman"/>
                      </a:endParaRPr>
                    </a:p>
                  </a:txBody>
                  <a:tcPr marL="57680" marR="57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100">
                          <a:effectLst/>
                          <a:latin typeface="Times New Roman"/>
                          <a:ea typeface="Times New Roman"/>
                          <a:cs typeface="Times New Roman"/>
                        </a:rPr>
                        <a:t>21.6</a:t>
                      </a:r>
                      <a:endParaRPr lang="id-ID" sz="1200">
                        <a:effectLst/>
                        <a:latin typeface="Calibri"/>
                        <a:ea typeface="Calibri"/>
                        <a:cs typeface="Times New Roman"/>
                      </a:endParaRPr>
                    </a:p>
                  </a:txBody>
                  <a:tcPr marL="57680" marR="57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6747">
                <a:tc vMerge="1">
                  <a:txBody>
                    <a:bodyPr/>
                    <a:lstStyle/>
                    <a:p>
                      <a:endParaRPr lang="id-ID"/>
                    </a:p>
                  </a:txBody>
                  <a:tcPr/>
                </a:tc>
                <a:tc>
                  <a:txBody>
                    <a:bodyPr/>
                    <a:lstStyle/>
                    <a:p>
                      <a:pPr algn="ctr">
                        <a:lnSpc>
                          <a:spcPct val="107000"/>
                        </a:lnSpc>
                        <a:spcAft>
                          <a:spcPts val="0"/>
                        </a:spcAft>
                      </a:pPr>
                      <a:r>
                        <a:rPr lang="en-US" sz="1100">
                          <a:effectLst/>
                          <a:latin typeface="Times New Roman"/>
                          <a:ea typeface="Times New Roman"/>
                          <a:cs typeface="Times New Roman"/>
                        </a:rPr>
                        <a:t>56-66</a:t>
                      </a:r>
                      <a:endParaRPr lang="id-ID" sz="1200">
                        <a:effectLst/>
                        <a:latin typeface="Calibri"/>
                        <a:ea typeface="Calibri"/>
                        <a:cs typeface="Times New Roman"/>
                      </a:endParaRPr>
                    </a:p>
                  </a:txBody>
                  <a:tcPr marL="57680" marR="57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100">
                          <a:effectLst/>
                          <a:latin typeface="Times New Roman"/>
                          <a:ea typeface="Times New Roman"/>
                          <a:cs typeface="Times New Roman"/>
                        </a:rPr>
                        <a:t>13</a:t>
                      </a:r>
                      <a:endParaRPr lang="id-ID" sz="1200">
                        <a:effectLst/>
                        <a:latin typeface="Calibri"/>
                        <a:ea typeface="Calibri"/>
                        <a:cs typeface="Times New Roman"/>
                      </a:endParaRPr>
                    </a:p>
                  </a:txBody>
                  <a:tcPr marL="57680" marR="57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100">
                          <a:effectLst/>
                          <a:latin typeface="Times New Roman"/>
                          <a:ea typeface="Times New Roman"/>
                          <a:cs typeface="Times New Roman"/>
                        </a:rPr>
                        <a:t>10.4</a:t>
                      </a:r>
                      <a:endParaRPr lang="id-ID" sz="1200">
                        <a:effectLst/>
                        <a:latin typeface="Calibri"/>
                        <a:ea typeface="Calibri"/>
                        <a:cs typeface="Times New Roman"/>
                      </a:endParaRPr>
                    </a:p>
                  </a:txBody>
                  <a:tcPr marL="57680" marR="57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6747">
                <a:tc vMerge="1">
                  <a:txBody>
                    <a:bodyPr/>
                    <a:lstStyle/>
                    <a:p>
                      <a:endParaRPr lang="id-ID"/>
                    </a:p>
                  </a:txBody>
                  <a:tcPr/>
                </a:tc>
                <a:tc>
                  <a:txBody>
                    <a:bodyPr/>
                    <a:lstStyle/>
                    <a:p>
                      <a:pPr algn="ctr">
                        <a:lnSpc>
                          <a:spcPct val="107000"/>
                        </a:lnSpc>
                        <a:spcAft>
                          <a:spcPts val="0"/>
                        </a:spcAft>
                      </a:pPr>
                      <a:r>
                        <a:rPr lang="en-US" sz="1100">
                          <a:effectLst/>
                          <a:latin typeface="Times New Roman"/>
                          <a:ea typeface="Times New Roman"/>
                          <a:cs typeface="Times New Roman"/>
                        </a:rPr>
                        <a:t>66-75</a:t>
                      </a:r>
                      <a:endParaRPr lang="id-ID" sz="1200">
                        <a:effectLst/>
                        <a:latin typeface="Calibri"/>
                        <a:ea typeface="Calibri"/>
                        <a:cs typeface="Times New Roman"/>
                      </a:endParaRPr>
                    </a:p>
                  </a:txBody>
                  <a:tcPr marL="57680" marR="57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100">
                          <a:effectLst/>
                          <a:latin typeface="Times New Roman"/>
                          <a:ea typeface="Times New Roman"/>
                          <a:cs typeface="Times New Roman"/>
                        </a:rPr>
                        <a:t>9</a:t>
                      </a:r>
                      <a:endParaRPr lang="id-ID" sz="1200">
                        <a:effectLst/>
                        <a:latin typeface="Calibri"/>
                        <a:ea typeface="Calibri"/>
                        <a:cs typeface="Times New Roman"/>
                      </a:endParaRPr>
                    </a:p>
                  </a:txBody>
                  <a:tcPr marL="57680" marR="57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100">
                          <a:effectLst/>
                          <a:latin typeface="Times New Roman"/>
                          <a:ea typeface="Times New Roman"/>
                          <a:cs typeface="Times New Roman"/>
                        </a:rPr>
                        <a:t>7.2</a:t>
                      </a:r>
                      <a:endParaRPr lang="id-ID" sz="1200">
                        <a:effectLst/>
                        <a:latin typeface="Calibri"/>
                        <a:ea typeface="Calibri"/>
                        <a:cs typeface="Times New Roman"/>
                      </a:endParaRPr>
                    </a:p>
                  </a:txBody>
                  <a:tcPr marL="57680" marR="57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6747">
                <a:tc vMerge="1">
                  <a:txBody>
                    <a:bodyPr/>
                    <a:lstStyle/>
                    <a:p>
                      <a:endParaRPr lang="id-ID"/>
                    </a:p>
                  </a:txBody>
                  <a:tcPr/>
                </a:tc>
                <a:tc>
                  <a:txBody>
                    <a:bodyPr/>
                    <a:lstStyle/>
                    <a:p>
                      <a:pPr algn="ctr">
                        <a:lnSpc>
                          <a:spcPct val="107000"/>
                        </a:lnSpc>
                        <a:spcAft>
                          <a:spcPts val="0"/>
                        </a:spcAft>
                      </a:pPr>
                      <a:r>
                        <a:rPr lang="en-US" sz="1100">
                          <a:effectLst/>
                          <a:latin typeface="Times New Roman"/>
                          <a:ea typeface="Times New Roman"/>
                          <a:cs typeface="Times New Roman"/>
                        </a:rPr>
                        <a:t>Σ</a:t>
                      </a:r>
                      <a:endParaRPr lang="id-ID" sz="1200">
                        <a:effectLst/>
                        <a:latin typeface="Calibri"/>
                        <a:ea typeface="Calibri"/>
                        <a:cs typeface="Times New Roman"/>
                      </a:endParaRPr>
                    </a:p>
                  </a:txBody>
                  <a:tcPr marL="57680" marR="57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100">
                          <a:effectLst/>
                          <a:latin typeface="Times New Roman"/>
                          <a:ea typeface="Times New Roman"/>
                          <a:cs typeface="Times New Roman"/>
                        </a:rPr>
                        <a:t>125</a:t>
                      </a:r>
                      <a:endParaRPr lang="id-ID" sz="1200">
                        <a:effectLst/>
                        <a:latin typeface="Calibri"/>
                        <a:ea typeface="Calibri"/>
                        <a:cs typeface="Times New Roman"/>
                      </a:endParaRPr>
                    </a:p>
                  </a:txBody>
                  <a:tcPr marL="57680" marR="57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100">
                          <a:effectLst/>
                          <a:latin typeface="Times New Roman"/>
                          <a:ea typeface="Times New Roman"/>
                          <a:cs typeface="Times New Roman"/>
                        </a:rPr>
                        <a:t>100</a:t>
                      </a:r>
                      <a:endParaRPr lang="id-ID" sz="1200">
                        <a:effectLst/>
                        <a:latin typeface="Calibri"/>
                        <a:ea typeface="Calibri"/>
                        <a:cs typeface="Times New Roman"/>
                      </a:endParaRPr>
                    </a:p>
                  </a:txBody>
                  <a:tcPr marL="57680" marR="57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6747">
                <a:tc rowSpan="6">
                  <a:txBody>
                    <a:bodyPr/>
                    <a:lstStyle/>
                    <a:p>
                      <a:pPr algn="ctr">
                        <a:lnSpc>
                          <a:spcPct val="107000"/>
                        </a:lnSpc>
                        <a:spcAft>
                          <a:spcPts val="0"/>
                        </a:spcAft>
                      </a:pPr>
                      <a:r>
                        <a:rPr lang="en-US" sz="1100">
                          <a:effectLst/>
                          <a:latin typeface="Times New Roman"/>
                          <a:ea typeface="Times New Roman"/>
                          <a:cs typeface="Times New Roman"/>
                        </a:rPr>
                        <a:t>Education</a:t>
                      </a:r>
                      <a:endParaRPr lang="id-ID" sz="1200">
                        <a:effectLst/>
                        <a:latin typeface="Calibri"/>
                        <a:ea typeface="Calibri"/>
                        <a:cs typeface="Times New Roman"/>
                      </a:endParaRPr>
                    </a:p>
                  </a:txBody>
                  <a:tcPr marL="57680" marR="576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100">
                          <a:effectLst/>
                          <a:latin typeface="Times New Roman"/>
                          <a:ea typeface="Times New Roman"/>
                          <a:cs typeface="Times New Roman"/>
                        </a:rPr>
                        <a:t>SD</a:t>
                      </a:r>
                      <a:endParaRPr lang="id-ID" sz="1200">
                        <a:effectLst/>
                        <a:latin typeface="Calibri"/>
                        <a:ea typeface="Calibri"/>
                        <a:cs typeface="Times New Roman"/>
                      </a:endParaRPr>
                    </a:p>
                  </a:txBody>
                  <a:tcPr marL="57680" marR="57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100">
                          <a:effectLst/>
                          <a:latin typeface="Times New Roman"/>
                          <a:ea typeface="Times New Roman"/>
                          <a:cs typeface="Times New Roman"/>
                        </a:rPr>
                        <a:t>11</a:t>
                      </a:r>
                      <a:endParaRPr lang="id-ID" sz="1200">
                        <a:effectLst/>
                        <a:latin typeface="Calibri"/>
                        <a:ea typeface="Calibri"/>
                        <a:cs typeface="Times New Roman"/>
                      </a:endParaRPr>
                    </a:p>
                  </a:txBody>
                  <a:tcPr marL="57680" marR="57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100">
                          <a:effectLst/>
                          <a:latin typeface="Times New Roman"/>
                          <a:ea typeface="Times New Roman"/>
                          <a:cs typeface="Times New Roman"/>
                        </a:rPr>
                        <a:t>8.8</a:t>
                      </a:r>
                      <a:endParaRPr lang="id-ID" sz="1200">
                        <a:effectLst/>
                        <a:latin typeface="Calibri"/>
                        <a:ea typeface="Calibri"/>
                        <a:cs typeface="Times New Roman"/>
                      </a:endParaRPr>
                    </a:p>
                  </a:txBody>
                  <a:tcPr marL="57680" marR="57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6747">
                <a:tc vMerge="1">
                  <a:txBody>
                    <a:bodyPr/>
                    <a:lstStyle/>
                    <a:p>
                      <a:endParaRPr lang="id-ID"/>
                    </a:p>
                  </a:txBody>
                  <a:tcPr/>
                </a:tc>
                <a:tc>
                  <a:txBody>
                    <a:bodyPr/>
                    <a:lstStyle/>
                    <a:p>
                      <a:pPr algn="ctr">
                        <a:lnSpc>
                          <a:spcPct val="107000"/>
                        </a:lnSpc>
                        <a:spcAft>
                          <a:spcPts val="0"/>
                        </a:spcAft>
                      </a:pPr>
                      <a:r>
                        <a:rPr lang="en-US" sz="1100">
                          <a:effectLst/>
                          <a:latin typeface="Times New Roman"/>
                          <a:ea typeface="Times New Roman"/>
                          <a:cs typeface="Times New Roman"/>
                        </a:rPr>
                        <a:t>SMP</a:t>
                      </a:r>
                      <a:endParaRPr lang="id-ID" sz="1200">
                        <a:effectLst/>
                        <a:latin typeface="Calibri"/>
                        <a:ea typeface="Calibri"/>
                        <a:cs typeface="Times New Roman"/>
                      </a:endParaRPr>
                    </a:p>
                  </a:txBody>
                  <a:tcPr marL="57680" marR="57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100">
                          <a:effectLst/>
                          <a:latin typeface="Times New Roman"/>
                          <a:ea typeface="Times New Roman"/>
                          <a:cs typeface="Times New Roman"/>
                        </a:rPr>
                        <a:t>27</a:t>
                      </a:r>
                      <a:endParaRPr lang="id-ID" sz="1200">
                        <a:effectLst/>
                        <a:latin typeface="Calibri"/>
                        <a:ea typeface="Calibri"/>
                        <a:cs typeface="Times New Roman"/>
                      </a:endParaRPr>
                    </a:p>
                  </a:txBody>
                  <a:tcPr marL="57680" marR="57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100">
                          <a:effectLst/>
                          <a:latin typeface="Times New Roman"/>
                          <a:ea typeface="Times New Roman"/>
                          <a:cs typeface="Times New Roman"/>
                        </a:rPr>
                        <a:t>21.6</a:t>
                      </a:r>
                      <a:endParaRPr lang="id-ID" sz="1200">
                        <a:effectLst/>
                        <a:latin typeface="Calibri"/>
                        <a:ea typeface="Calibri"/>
                        <a:cs typeface="Times New Roman"/>
                      </a:endParaRPr>
                    </a:p>
                  </a:txBody>
                  <a:tcPr marL="57680" marR="57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6747">
                <a:tc vMerge="1">
                  <a:txBody>
                    <a:bodyPr/>
                    <a:lstStyle/>
                    <a:p>
                      <a:endParaRPr lang="id-ID"/>
                    </a:p>
                  </a:txBody>
                  <a:tcPr/>
                </a:tc>
                <a:tc>
                  <a:txBody>
                    <a:bodyPr/>
                    <a:lstStyle/>
                    <a:p>
                      <a:pPr algn="ctr">
                        <a:lnSpc>
                          <a:spcPct val="107000"/>
                        </a:lnSpc>
                        <a:spcAft>
                          <a:spcPts val="0"/>
                        </a:spcAft>
                      </a:pPr>
                      <a:r>
                        <a:rPr lang="en-US" sz="1100">
                          <a:effectLst/>
                          <a:latin typeface="Times New Roman"/>
                          <a:ea typeface="Times New Roman"/>
                          <a:cs typeface="Times New Roman"/>
                        </a:rPr>
                        <a:t>High School</a:t>
                      </a:r>
                      <a:endParaRPr lang="id-ID" sz="1200">
                        <a:effectLst/>
                        <a:latin typeface="Calibri"/>
                        <a:ea typeface="Calibri"/>
                        <a:cs typeface="Times New Roman"/>
                      </a:endParaRPr>
                    </a:p>
                  </a:txBody>
                  <a:tcPr marL="57680" marR="57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100">
                          <a:effectLst/>
                          <a:latin typeface="Times New Roman"/>
                          <a:ea typeface="Times New Roman"/>
                          <a:cs typeface="Times New Roman"/>
                        </a:rPr>
                        <a:t>53</a:t>
                      </a:r>
                      <a:endParaRPr lang="id-ID" sz="1200">
                        <a:effectLst/>
                        <a:latin typeface="Calibri"/>
                        <a:ea typeface="Calibri"/>
                        <a:cs typeface="Times New Roman"/>
                      </a:endParaRPr>
                    </a:p>
                  </a:txBody>
                  <a:tcPr marL="57680" marR="57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100">
                          <a:effectLst/>
                          <a:latin typeface="Times New Roman"/>
                          <a:ea typeface="Times New Roman"/>
                          <a:cs typeface="Times New Roman"/>
                        </a:rPr>
                        <a:t>42.4</a:t>
                      </a:r>
                      <a:endParaRPr lang="id-ID" sz="1200">
                        <a:effectLst/>
                        <a:latin typeface="Calibri"/>
                        <a:ea typeface="Calibri"/>
                        <a:cs typeface="Times New Roman"/>
                      </a:endParaRPr>
                    </a:p>
                  </a:txBody>
                  <a:tcPr marL="57680" marR="57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6747">
                <a:tc vMerge="1">
                  <a:txBody>
                    <a:bodyPr/>
                    <a:lstStyle/>
                    <a:p>
                      <a:endParaRPr lang="id-ID"/>
                    </a:p>
                  </a:txBody>
                  <a:tcPr/>
                </a:tc>
                <a:tc>
                  <a:txBody>
                    <a:bodyPr/>
                    <a:lstStyle/>
                    <a:p>
                      <a:pPr algn="ctr">
                        <a:lnSpc>
                          <a:spcPct val="107000"/>
                        </a:lnSpc>
                        <a:spcAft>
                          <a:spcPts val="0"/>
                        </a:spcAft>
                      </a:pPr>
                      <a:r>
                        <a:rPr lang="en-US" sz="1100">
                          <a:effectLst/>
                          <a:latin typeface="Times New Roman"/>
                          <a:ea typeface="Times New Roman"/>
                          <a:cs typeface="Times New Roman"/>
                        </a:rPr>
                        <a:t>Diploma / Bachelor</a:t>
                      </a:r>
                      <a:endParaRPr lang="id-ID" sz="1200">
                        <a:effectLst/>
                        <a:latin typeface="Calibri"/>
                        <a:ea typeface="Calibri"/>
                        <a:cs typeface="Times New Roman"/>
                      </a:endParaRPr>
                    </a:p>
                  </a:txBody>
                  <a:tcPr marL="57680" marR="57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100">
                          <a:effectLst/>
                          <a:latin typeface="Times New Roman"/>
                          <a:ea typeface="Times New Roman"/>
                          <a:cs typeface="Times New Roman"/>
                        </a:rPr>
                        <a:t>29</a:t>
                      </a:r>
                      <a:endParaRPr lang="id-ID" sz="1200">
                        <a:effectLst/>
                        <a:latin typeface="Calibri"/>
                        <a:ea typeface="Calibri"/>
                        <a:cs typeface="Times New Roman"/>
                      </a:endParaRPr>
                    </a:p>
                  </a:txBody>
                  <a:tcPr marL="57680" marR="57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100">
                          <a:effectLst/>
                          <a:latin typeface="Times New Roman"/>
                          <a:ea typeface="Times New Roman"/>
                          <a:cs typeface="Times New Roman"/>
                        </a:rPr>
                        <a:t>23.2</a:t>
                      </a:r>
                      <a:endParaRPr lang="id-ID" sz="1200">
                        <a:effectLst/>
                        <a:latin typeface="Calibri"/>
                        <a:ea typeface="Calibri"/>
                        <a:cs typeface="Times New Roman"/>
                      </a:endParaRPr>
                    </a:p>
                  </a:txBody>
                  <a:tcPr marL="57680" marR="57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6747">
                <a:tc vMerge="1">
                  <a:txBody>
                    <a:bodyPr/>
                    <a:lstStyle/>
                    <a:p>
                      <a:endParaRPr lang="id-ID"/>
                    </a:p>
                  </a:txBody>
                  <a:tcPr/>
                </a:tc>
                <a:tc>
                  <a:txBody>
                    <a:bodyPr/>
                    <a:lstStyle/>
                    <a:p>
                      <a:pPr algn="ctr">
                        <a:lnSpc>
                          <a:spcPct val="107000"/>
                        </a:lnSpc>
                        <a:spcAft>
                          <a:spcPts val="0"/>
                        </a:spcAft>
                      </a:pPr>
                      <a:r>
                        <a:rPr lang="en-US" sz="1100">
                          <a:effectLst/>
                          <a:latin typeface="Times New Roman"/>
                          <a:ea typeface="Times New Roman"/>
                          <a:cs typeface="Times New Roman"/>
                        </a:rPr>
                        <a:t>more</a:t>
                      </a:r>
                      <a:endParaRPr lang="id-ID" sz="1200">
                        <a:effectLst/>
                        <a:latin typeface="Calibri"/>
                        <a:ea typeface="Calibri"/>
                        <a:cs typeface="Times New Roman"/>
                      </a:endParaRPr>
                    </a:p>
                  </a:txBody>
                  <a:tcPr marL="57680" marR="57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100">
                          <a:effectLst/>
                          <a:latin typeface="Times New Roman"/>
                          <a:ea typeface="Times New Roman"/>
                          <a:cs typeface="Times New Roman"/>
                        </a:rPr>
                        <a:t>5</a:t>
                      </a:r>
                      <a:endParaRPr lang="id-ID" sz="1200">
                        <a:effectLst/>
                        <a:latin typeface="Calibri"/>
                        <a:ea typeface="Calibri"/>
                        <a:cs typeface="Times New Roman"/>
                      </a:endParaRPr>
                    </a:p>
                  </a:txBody>
                  <a:tcPr marL="57680" marR="57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100">
                          <a:effectLst/>
                          <a:latin typeface="Times New Roman"/>
                          <a:ea typeface="Times New Roman"/>
                          <a:cs typeface="Times New Roman"/>
                        </a:rPr>
                        <a:t>4</a:t>
                      </a:r>
                      <a:endParaRPr lang="id-ID" sz="1200">
                        <a:effectLst/>
                        <a:latin typeface="Calibri"/>
                        <a:ea typeface="Calibri"/>
                        <a:cs typeface="Times New Roman"/>
                      </a:endParaRPr>
                    </a:p>
                  </a:txBody>
                  <a:tcPr marL="57680" marR="57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6747">
                <a:tc vMerge="1">
                  <a:txBody>
                    <a:bodyPr/>
                    <a:lstStyle/>
                    <a:p>
                      <a:endParaRPr lang="id-ID"/>
                    </a:p>
                  </a:txBody>
                  <a:tcPr/>
                </a:tc>
                <a:tc>
                  <a:txBody>
                    <a:bodyPr/>
                    <a:lstStyle/>
                    <a:p>
                      <a:pPr algn="ctr">
                        <a:lnSpc>
                          <a:spcPct val="107000"/>
                        </a:lnSpc>
                        <a:spcAft>
                          <a:spcPts val="0"/>
                        </a:spcAft>
                      </a:pPr>
                      <a:r>
                        <a:rPr lang="en-US" sz="1100">
                          <a:effectLst/>
                          <a:latin typeface="Times New Roman"/>
                          <a:ea typeface="Times New Roman"/>
                          <a:cs typeface="Times New Roman"/>
                        </a:rPr>
                        <a:t>Σ</a:t>
                      </a:r>
                      <a:endParaRPr lang="id-ID" sz="1200">
                        <a:effectLst/>
                        <a:latin typeface="Calibri"/>
                        <a:ea typeface="Calibri"/>
                        <a:cs typeface="Times New Roman"/>
                      </a:endParaRPr>
                    </a:p>
                  </a:txBody>
                  <a:tcPr marL="57680" marR="57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100">
                          <a:effectLst/>
                          <a:latin typeface="Times New Roman"/>
                          <a:ea typeface="Times New Roman"/>
                          <a:cs typeface="Times New Roman"/>
                        </a:rPr>
                        <a:t>125</a:t>
                      </a:r>
                      <a:endParaRPr lang="id-ID" sz="1200">
                        <a:effectLst/>
                        <a:latin typeface="Calibri"/>
                        <a:ea typeface="Calibri"/>
                        <a:cs typeface="Times New Roman"/>
                      </a:endParaRPr>
                    </a:p>
                  </a:txBody>
                  <a:tcPr marL="57680" marR="57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100">
                          <a:effectLst/>
                          <a:latin typeface="Times New Roman"/>
                          <a:ea typeface="Times New Roman"/>
                          <a:cs typeface="Times New Roman"/>
                        </a:rPr>
                        <a:t>100</a:t>
                      </a:r>
                      <a:endParaRPr lang="id-ID" sz="1200">
                        <a:effectLst/>
                        <a:latin typeface="Calibri"/>
                        <a:ea typeface="Calibri"/>
                        <a:cs typeface="Times New Roman"/>
                      </a:endParaRPr>
                    </a:p>
                  </a:txBody>
                  <a:tcPr marL="57680" marR="57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6747">
                <a:tc rowSpan="7">
                  <a:txBody>
                    <a:bodyPr/>
                    <a:lstStyle/>
                    <a:p>
                      <a:pPr algn="ctr">
                        <a:lnSpc>
                          <a:spcPct val="107000"/>
                        </a:lnSpc>
                        <a:spcAft>
                          <a:spcPts val="0"/>
                        </a:spcAft>
                      </a:pPr>
                      <a:r>
                        <a:rPr lang="en-US" sz="1100">
                          <a:effectLst/>
                          <a:latin typeface="Times New Roman"/>
                          <a:ea typeface="Times New Roman"/>
                          <a:cs typeface="Times New Roman"/>
                        </a:rPr>
                        <a:t>old Business</a:t>
                      </a:r>
                      <a:endParaRPr lang="id-ID" sz="1200">
                        <a:effectLst/>
                        <a:latin typeface="Calibri"/>
                        <a:ea typeface="Calibri"/>
                        <a:cs typeface="Times New Roman"/>
                      </a:endParaRPr>
                    </a:p>
                  </a:txBody>
                  <a:tcPr marL="57680" marR="576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100">
                          <a:effectLst/>
                          <a:latin typeface="Times New Roman"/>
                          <a:ea typeface="Times New Roman"/>
                          <a:cs typeface="Times New Roman"/>
                        </a:rPr>
                        <a:t>&lt;1 Year</a:t>
                      </a:r>
                      <a:endParaRPr lang="id-ID" sz="1200">
                        <a:effectLst/>
                        <a:latin typeface="Calibri"/>
                        <a:ea typeface="Calibri"/>
                        <a:cs typeface="Times New Roman"/>
                      </a:endParaRPr>
                    </a:p>
                  </a:txBody>
                  <a:tcPr marL="57680" marR="57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100">
                          <a:effectLst/>
                          <a:latin typeface="Times New Roman"/>
                          <a:ea typeface="Times New Roman"/>
                          <a:cs typeface="Times New Roman"/>
                        </a:rPr>
                        <a:t>19</a:t>
                      </a:r>
                      <a:endParaRPr lang="id-ID" sz="1200">
                        <a:effectLst/>
                        <a:latin typeface="Calibri"/>
                        <a:ea typeface="Calibri"/>
                        <a:cs typeface="Times New Roman"/>
                      </a:endParaRPr>
                    </a:p>
                  </a:txBody>
                  <a:tcPr marL="57680" marR="57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100">
                          <a:effectLst/>
                          <a:latin typeface="Times New Roman"/>
                          <a:ea typeface="Times New Roman"/>
                          <a:cs typeface="Times New Roman"/>
                        </a:rPr>
                        <a:t>15.2</a:t>
                      </a:r>
                      <a:endParaRPr lang="id-ID" sz="1200">
                        <a:effectLst/>
                        <a:latin typeface="Calibri"/>
                        <a:ea typeface="Calibri"/>
                        <a:cs typeface="Times New Roman"/>
                      </a:endParaRPr>
                    </a:p>
                  </a:txBody>
                  <a:tcPr marL="57680" marR="57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6747">
                <a:tc vMerge="1">
                  <a:txBody>
                    <a:bodyPr/>
                    <a:lstStyle/>
                    <a:p>
                      <a:endParaRPr lang="id-ID"/>
                    </a:p>
                  </a:txBody>
                  <a:tcPr/>
                </a:tc>
                <a:tc>
                  <a:txBody>
                    <a:bodyPr/>
                    <a:lstStyle/>
                    <a:p>
                      <a:pPr algn="ctr">
                        <a:lnSpc>
                          <a:spcPct val="107000"/>
                        </a:lnSpc>
                        <a:spcAft>
                          <a:spcPts val="0"/>
                        </a:spcAft>
                      </a:pPr>
                      <a:r>
                        <a:rPr lang="en-US" sz="1100">
                          <a:effectLst/>
                          <a:latin typeface="Times New Roman"/>
                          <a:ea typeface="Times New Roman"/>
                          <a:cs typeface="Times New Roman"/>
                        </a:rPr>
                        <a:t>1-2 Years</a:t>
                      </a:r>
                      <a:endParaRPr lang="id-ID" sz="1200">
                        <a:effectLst/>
                        <a:latin typeface="Calibri"/>
                        <a:ea typeface="Calibri"/>
                        <a:cs typeface="Times New Roman"/>
                      </a:endParaRPr>
                    </a:p>
                  </a:txBody>
                  <a:tcPr marL="57680" marR="57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100">
                          <a:effectLst/>
                          <a:latin typeface="Times New Roman"/>
                          <a:ea typeface="Times New Roman"/>
                          <a:cs typeface="Times New Roman"/>
                        </a:rPr>
                        <a:t>33</a:t>
                      </a:r>
                      <a:endParaRPr lang="id-ID" sz="1200">
                        <a:effectLst/>
                        <a:latin typeface="Calibri"/>
                        <a:ea typeface="Calibri"/>
                        <a:cs typeface="Times New Roman"/>
                      </a:endParaRPr>
                    </a:p>
                  </a:txBody>
                  <a:tcPr marL="57680" marR="57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100">
                          <a:effectLst/>
                          <a:latin typeface="Times New Roman"/>
                          <a:ea typeface="Times New Roman"/>
                          <a:cs typeface="Times New Roman"/>
                        </a:rPr>
                        <a:t>26.4</a:t>
                      </a:r>
                      <a:endParaRPr lang="id-ID" sz="1200">
                        <a:effectLst/>
                        <a:latin typeface="Calibri"/>
                        <a:ea typeface="Calibri"/>
                        <a:cs typeface="Times New Roman"/>
                      </a:endParaRPr>
                    </a:p>
                  </a:txBody>
                  <a:tcPr marL="57680" marR="57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6747">
                <a:tc vMerge="1">
                  <a:txBody>
                    <a:bodyPr/>
                    <a:lstStyle/>
                    <a:p>
                      <a:endParaRPr lang="id-ID"/>
                    </a:p>
                  </a:txBody>
                  <a:tcPr/>
                </a:tc>
                <a:tc>
                  <a:txBody>
                    <a:bodyPr/>
                    <a:lstStyle/>
                    <a:p>
                      <a:pPr algn="ctr">
                        <a:lnSpc>
                          <a:spcPct val="107000"/>
                        </a:lnSpc>
                        <a:spcAft>
                          <a:spcPts val="0"/>
                        </a:spcAft>
                      </a:pPr>
                      <a:r>
                        <a:rPr lang="en-US" sz="1100">
                          <a:effectLst/>
                          <a:latin typeface="Times New Roman"/>
                          <a:ea typeface="Times New Roman"/>
                          <a:cs typeface="Times New Roman"/>
                        </a:rPr>
                        <a:t>3-5 Years</a:t>
                      </a:r>
                      <a:endParaRPr lang="id-ID" sz="1200">
                        <a:effectLst/>
                        <a:latin typeface="Calibri"/>
                        <a:ea typeface="Calibri"/>
                        <a:cs typeface="Times New Roman"/>
                      </a:endParaRPr>
                    </a:p>
                  </a:txBody>
                  <a:tcPr marL="57680" marR="57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100">
                          <a:effectLst/>
                          <a:latin typeface="Times New Roman"/>
                          <a:ea typeface="Times New Roman"/>
                          <a:cs typeface="Times New Roman"/>
                        </a:rPr>
                        <a:t>31</a:t>
                      </a:r>
                      <a:endParaRPr lang="id-ID" sz="1200">
                        <a:effectLst/>
                        <a:latin typeface="Calibri"/>
                        <a:ea typeface="Calibri"/>
                        <a:cs typeface="Times New Roman"/>
                      </a:endParaRPr>
                    </a:p>
                  </a:txBody>
                  <a:tcPr marL="57680" marR="57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100">
                          <a:effectLst/>
                          <a:latin typeface="Times New Roman"/>
                          <a:ea typeface="Times New Roman"/>
                          <a:cs typeface="Times New Roman"/>
                        </a:rPr>
                        <a:t>24.8</a:t>
                      </a:r>
                      <a:endParaRPr lang="id-ID" sz="1200">
                        <a:effectLst/>
                        <a:latin typeface="Calibri"/>
                        <a:ea typeface="Calibri"/>
                        <a:cs typeface="Times New Roman"/>
                      </a:endParaRPr>
                    </a:p>
                  </a:txBody>
                  <a:tcPr marL="57680" marR="57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6747">
                <a:tc vMerge="1">
                  <a:txBody>
                    <a:bodyPr/>
                    <a:lstStyle/>
                    <a:p>
                      <a:endParaRPr lang="id-ID"/>
                    </a:p>
                  </a:txBody>
                  <a:tcPr/>
                </a:tc>
                <a:tc>
                  <a:txBody>
                    <a:bodyPr/>
                    <a:lstStyle/>
                    <a:p>
                      <a:pPr algn="ctr">
                        <a:lnSpc>
                          <a:spcPct val="107000"/>
                        </a:lnSpc>
                        <a:spcAft>
                          <a:spcPts val="0"/>
                        </a:spcAft>
                      </a:pPr>
                      <a:r>
                        <a:rPr lang="en-US" sz="1100">
                          <a:effectLst/>
                          <a:latin typeface="Times New Roman"/>
                          <a:ea typeface="Times New Roman"/>
                          <a:cs typeface="Times New Roman"/>
                        </a:rPr>
                        <a:t>6-10 Years</a:t>
                      </a:r>
                      <a:endParaRPr lang="id-ID" sz="1200">
                        <a:effectLst/>
                        <a:latin typeface="Calibri"/>
                        <a:ea typeface="Calibri"/>
                        <a:cs typeface="Times New Roman"/>
                      </a:endParaRPr>
                    </a:p>
                  </a:txBody>
                  <a:tcPr marL="57680" marR="57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100">
                          <a:effectLst/>
                          <a:latin typeface="Times New Roman"/>
                          <a:ea typeface="Times New Roman"/>
                          <a:cs typeface="Times New Roman"/>
                        </a:rPr>
                        <a:t>21</a:t>
                      </a:r>
                      <a:endParaRPr lang="id-ID" sz="1200">
                        <a:effectLst/>
                        <a:latin typeface="Calibri"/>
                        <a:ea typeface="Calibri"/>
                        <a:cs typeface="Times New Roman"/>
                      </a:endParaRPr>
                    </a:p>
                  </a:txBody>
                  <a:tcPr marL="57680" marR="57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100">
                          <a:effectLst/>
                          <a:latin typeface="Times New Roman"/>
                          <a:ea typeface="Times New Roman"/>
                          <a:cs typeface="Times New Roman"/>
                        </a:rPr>
                        <a:t>16.8</a:t>
                      </a:r>
                      <a:endParaRPr lang="id-ID" sz="1200">
                        <a:effectLst/>
                        <a:latin typeface="Calibri"/>
                        <a:ea typeface="Calibri"/>
                        <a:cs typeface="Times New Roman"/>
                      </a:endParaRPr>
                    </a:p>
                  </a:txBody>
                  <a:tcPr marL="57680" marR="57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6747">
                <a:tc vMerge="1">
                  <a:txBody>
                    <a:bodyPr/>
                    <a:lstStyle/>
                    <a:p>
                      <a:endParaRPr lang="id-ID"/>
                    </a:p>
                  </a:txBody>
                  <a:tcPr/>
                </a:tc>
                <a:tc>
                  <a:txBody>
                    <a:bodyPr/>
                    <a:lstStyle/>
                    <a:p>
                      <a:pPr algn="ctr">
                        <a:lnSpc>
                          <a:spcPct val="107000"/>
                        </a:lnSpc>
                        <a:spcAft>
                          <a:spcPts val="0"/>
                        </a:spcAft>
                      </a:pPr>
                      <a:r>
                        <a:rPr lang="en-US" sz="1100">
                          <a:effectLst/>
                          <a:latin typeface="Times New Roman"/>
                          <a:ea typeface="Times New Roman"/>
                          <a:cs typeface="Times New Roman"/>
                        </a:rPr>
                        <a:t>10-20 Years</a:t>
                      </a:r>
                      <a:endParaRPr lang="id-ID" sz="1200">
                        <a:effectLst/>
                        <a:latin typeface="Calibri"/>
                        <a:ea typeface="Calibri"/>
                        <a:cs typeface="Times New Roman"/>
                      </a:endParaRPr>
                    </a:p>
                  </a:txBody>
                  <a:tcPr marL="57680" marR="57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100">
                          <a:effectLst/>
                          <a:latin typeface="Times New Roman"/>
                          <a:ea typeface="Times New Roman"/>
                          <a:cs typeface="Times New Roman"/>
                        </a:rPr>
                        <a:t>10</a:t>
                      </a:r>
                      <a:endParaRPr lang="id-ID" sz="1200">
                        <a:effectLst/>
                        <a:latin typeface="Calibri"/>
                        <a:ea typeface="Calibri"/>
                        <a:cs typeface="Times New Roman"/>
                      </a:endParaRPr>
                    </a:p>
                  </a:txBody>
                  <a:tcPr marL="57680" marR="57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100">
                          <a:effectLst/>
                          <a:latin typeface="Times New Roman"/>
                          <a:ea typeface="Times New Roman"/>
                          <a:cs typeface="Times New Roman"/>
                        </a:rPr>
                        <a:t>8</a:t>
                      </a:r>
                      <a:endParaRPr lang="id-ID" sz="1200">
                        <a:effectLst/>
                        <a:latin typeface="Calibri"/>
                        <a:ea typeface="Calibri"/>
                        <a:cs typeface="Times New Roman"/>
                      </a:endParaRPr>
                    </a:p>
                  </a:txBody>
                  <a:tcPr marL="57680" marR="57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6747">
                <a:tc vMerge="1">
                  <a:txBody>
                    <a:bodyPr/>
                    <a:lstStyle/>
                    <a:p>
                      <a:endParaRPr lang="id-ID"/>
                    </a:p>
                  </a:txBody>
                  <a:tcPr/>
                </a:tc>
                <a:tc>
                  <a:txBody>
                    <a:bodyPr/>
                    <a:lstStyle/>
                    <a:p>
                      <a:pPr algn="ctr">
                        <a:lnSpc>
                          <a:spcPct val="107000"/>
                        </a:lnSpc>
                        <a:spcAft>
                          <a:spcPts val="0"/>
                        </a:spcAft>
                      </a:pPr>
                      <a:r>
                        <a:rPr lang="en-US" sz="1100">
                          <a:effectLst/>
                          <a:latin typeface="Times New Roman"/>
                          <a:ea typeface="Times New Roman"/>
                          <a:cs typeface="Times New Roman"/>
                        </a:rPr>
                        <a:t>&gt; 20 Years</a:t>
                      </a:r>
                      <a:endParaRPr lang="id-ID" sz="1200">
                        <a:effectLst/>
                        <a:latin typeface="Calibri"/>
                        <a:ea typeface="Calibri"/>
                        <a:cs typeface="Times New Roman"/>
                      </a:endParaRPr>
                    </a:p>
                  </a:txBody>
                  <a:tcPr marL="57680" marR="57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100">
                          <a:effectLst/>
                          <a:latin typeface="Times New Roman"/>
                          <a:ea typeface="Times New Roman"/>
                          <a:cs typeface="Times New Roman"/>
                        </a:rPr>
                        <a:t>11</a:t>
                      </a:r>
                      <a:endParaRPr lang="id-ID" sz="1200">
                        <a:effectLst/>
                        <a:latin typeface="Calibri"/>
                        <a:ea typeface="Calibri"/>
                        <a:cs typeface="Times New Roman"/>
                      </a:endParaRPr>
                    </a:p>
                  </a:txBody>
                  <a:tcPr marL="57680" marR="57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100">
                          <a:effectLst/>
                          <a:latin typeface="Times New Roman"/>
                          <a:ea typeface="Times New Roman"/>
                          <a:cs typeface="Times New Roman"/>
                        </a:rPr>
                        <a:t>8.8</a:t>
                      </a:r>
                      <a:endParaRPr lang="id-ID" sz="1200">
                        <a:effectLst/>
                        <a:latin typeface="Calibri"/>
                        <a:ea typeface="Calibri"/>
                        <a:cs typeface="Times New Roman"/>
                      </a:endParaRPr>
                    </a:p>
                  </a:txBody>
                  <a:tcPr marL="57680" marR="57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6747">
                <a:tc vMerge="1">
                  <a:txBody>
                    <a:bodyPr/>
                    <a:lstStyle/>
                    <a:p>
                      <a:endParaRPr lang="id-ID"/>
                    </a:p>
                  </a:txBody>
                  <a:tcPr/>
                </a:tc>
                <a:tc>
                  <a:txBody>
                    <a:bodyPr/>
                    <a:lstStyle/>
                    <a:p>
                      <a:pPr algn="ctr">
                        <a:lnSpc>
                          <a:spcPct val="107000"/>
                        </a:lnSpc>
                        <a:spcAft>
                          <a:spcPts val="0"/>
                        </a:spcAft>
                      </a:pPr>
                      <a:r>
                        <a:rPr lang="en-US" sz="1100">
                          <a:effectLst/>
                          <a:latin typeface="Times New Roman"/>
                          <a:ea typeface="Times New Roman"/>
                          <a:cs typeface="Times New Roman"/>
                        </a:rPr>
                        <a:t>Σ</a:t>
                      </a:r>
                      <a:endParaRPr lang="id-ID" sz="1200">
                        <a:effectLst/>
                        <a:latin typeface="Calibri"/>
                        <a:ea typeface="Calibri"/>
                        <a:cs typeface="Times New Roman"/>
                      </a:endParaRPr>
                    </a:p>
                  </a:txBody>
                  <a:tcPr marL="57680" marR="57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100">
                          <a:effectLst/>
                          <a:latin typeface="Times New Roman"/>
                          <a:ea typeface="Times New Roman"/>
                          <a:cs typeface="Times New Roman"/>
                        </a:rPr>
                        <a:t> 125 </a:t>
                      </a:r>
                      <a:endParaRPr lang="id-ID" sz="1200">
                        <a:effectLst/>
                        <a:latin typeface="Calibri"/>
                        <a:ea typeface="Calibri"/>
                        <a:cs typeface="Times New Roman"/>
                      </a:endParaRPr>
                    </a:p>
                  </a:txBody>
                  <a:tcPr marL="57680" marR="57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100">
                          <a:effectLst/>
                          <a:latin typeface="Times New Roman"/>
                          <a:ea typeface="Times New Roman"/>
                          <a:cs typeface="Times New Roman"/>
                        </a:rPr>
                        <a:t>100</a:t>
                      </a:r>
                      <a:endParaRPr lang="id-ID" sz="1200">
                        <a:effectLst/>
                        <a:latin typeface="Calibri"/>
                        <a:ea typeface="Calibri"/>
                        <a:cs typeface="Times New Roman"/>
                      </a:endParaRPr>
                    </a:p>
                  </a:txBody>
                  <a:tcPr marL="57680" marR="57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6747">
                <a:tc rowSpan="3">
                  <a:txBody>
                    <a:bodyPr/>
                    <a:lstStyle/>
                    <a:p>
                      <a:pPr algn="ctr">
                        <a:lnSpc>
                          <a:spcPct val="107000"/>
                        </a:lnSpc>
                        <a:spcAft>
                          <a:spcPts val="0"/>
                        </a:spcAft>
                      </a:pPr>
                      <a:r>
                        <a:rPr lang="en-US" sz="1100">
                          <a:effectLst/>
                          <a:latin typeface="Times New Roman"/>
                          <a:ea typeface="Times New Roman"/>
                          <a:cs typeface="Times New Roman"/>
                        </a:rPr>
                        <a:t>Labor</a:t>
                      </a:r>
                      <a:endParaRPr lang="id-ID" sz="1200">
                        <a:effectLst/>
                        <a:latin typeface="Calibri"/>
                        <a:ea typeface="Calibri"/>
                        <a:cs typeface="Times New Roman"/>
                      </a:endParaRPr>
                    </a:p>
                  </a:txBody>
                  <a:tcPr marL="57680" marR="576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100">
                          <a:effectLst/>
                          <a:latin typeface="Times New Roman"/>
                          <a:ea typeface="Times New Roman"/>
                          <a:cs typeface="Times New Roman"/>
                        </a:rPr>
                        <a:t>&lt;5 Workers</a:t>
                      </a:r>
                      <a:endParaRPr lang="id-ID" sz="1200">
                        <a:effectLst/>
                        <a:latin typeface="Calibri"/>
                        <a:ea typeface="Calibri"/>
                        <a:cs typeface="Times New Roman"/>
                      </a:endParaRPr>
                    </a:p>
                  </a:txBody>
                  <a:tcPr marL="57680" marR="57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100">
                          <a:effectLst/>
                          <a:latin typeface="Times New Roman"/>
                          <a:ea typeface="Times New Roman"/>
                          <a:cs typeface="Times New Roman"/>
                        </a:rPr>
                        <a:t>104</a:t>
                      </a:r>
                      <a:endParaRPr lang="id-ID" sz="1200">
                        <a:effectLst/>
                        <a:latin typeface="Calibri"/>
                        <a:ea typeface="Calibri"/>
                        <a:cs typeface="Times New Roman"/>
                      </a:endParaRPr>
                    </a:p>
                  </a:txBody>
                  <a:tcPr marL="57680" marR="57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100">
                          <a:effectLst/>
                          <a:latin typeface="Times New Roman"/>
                          <a:ea typeface="Times New Roman"/>
                          <a:cs typeface="Times New Roman"/>
                        </a:rPr>
                        <a:t>83.2</a:t>
                      </a:r>
                      <a:endParaRPr lang="id-ID" sz="1200">
                        <a:effectLst/>
                        <a:latin typeface="Calibri"/>
                        <a:ea typeface="Calibri"/>
                        <a:cs typeface="Times New Roman"/>
                      </a:endParaRPr>
                    </a:p>
                  </a:txBody>
                  <a:tcPr marL="57680" marR="57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6747">
                <a:tc vMerge="1">
                  <a:txBody>
                    <a:bodyPr/>
                    <a:lstStyle/>
                    <a:p>
                      <a:endParaRPr lang="id-ID"/>
                    </a:p>
                  </a:txBody>
                  <a:tcPr/>
                </a:tc>
                <a:tc>
                  <a:txBody>
                    <a:bodyPr/>
                    <a:lstStyle/>
                    <a:p>
                      <a:pPr algn="ctr">
                        <a:lnSpc>
                          <a:spcPct val="107000"/>
                        </a:lnSpc>
                        <a:spcAft>
                          <a:spcPts val="0"/>
                        </a:spcAft>
                      </a:pPr>
                      <a:r>
                        <a:rPr lang="en-US" sz="1100">
                          <a:effectLst/>
                          <a:latin typeface="Times New Roman"/>
                          <a:ea typeface="Times New Roman"/>
                          <a:cs typeface="Times New Roman"/>
                        </a:rPr>
                        <a:t>&gt; 5 Workers</a:t>
                      </a:r>
                      <a:endParaRPr lang="id-ID" sz="1200">
                        <a:effectLst/>
                        <a:latin typeface="Calibri"/>
                        <a:ea typeface="Calibri"/>
                        <a:cs typeface="Times New Roman"/>
                      </a:endParaRPr>
                    </a:p>
                  </a:txBody>
                  <a:tcPr marL="57680" marR="57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100">
                          <a:effectLst/>
                          <a:latin typeface="Times New Roman"/>
                          <a:ea typeface="Times New Roman"/>
                          <a:cs typeface="Times New Roman"/>
                        </a:rPr>
                        <a:t>21</a:t>
                      </a:r>
                      <a:endParaRPr lang="id-ID" sz="1200">
                        <a:effectLst/>
                        <a:latin typeface="Calibri"/>
                        <a:ea typeface="Calibri"/>
                        <a:cs typeface="Times New Roman"/>
                      </a:endParaRPr>
                    </a:p>
                  </a:txBody>
                  <a:tcPr marL="57680" marR="57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100">
                          <a:effectLst/>
                          <a:latin typeface="Times New Roman"/>
                          <a:ea typeface="Times New Roman"/>
                          <a:cs typeface="Times New Roman"/>
                        </a:rPr>
                        <a:t>16.8</a:t>
                      </a:r>
                      <a:endParaRPr lang="id-ID" sz="1200">
                        <a:effectLst/>
                        <a:latin typeface="Calibri"/>
                        <a:ea typeface="Calibri"/>
                        <a:cs typeface="Times New Roman"/>
                      </a:endParaRPr>
                    </a:p>
                  </a:txBody>
                  <a:tcPr marL="57680" marR="57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6747">
                <a:tc vMerge="1">
                  <a:txBody>
                    <a:bodyPr/>
                    <a:lstStyle/>
                    <a:p>
                      <a:endParaRPr lang="id-ID"/>
                    </a:p>
                  </a:txBody>
                  <a:tcPr/>
                </a:tc>
                <a:tc>
                  <a:txBody>
                    <a:bodyPr/>
                    <a:lstStyle/>
                    <a:p>
                      <a:pPr algn="ctr">
                        <a:lnSpc>
                          <a:spcPct val="107000"/>
                        </a:lnSpc>
                        <a:spcAft>
                          <a:spcPts val="0"/>
                        </a:spcAft>
                      </a:pPr>
                      <a:r>
                        <a:rPr lang="en-US" sz="1100">
                          <a:effectLst/>
                          <a:latin typeface="Times New Roman"/>
                          <a:ea typeface="Times New Roman"/>
                          <a:cs typeface="Times New Roman"/>
                        </a:rPr>
                        <a:t>Σ</a:t>
                      </a:r>
                      <a:endParaRPr lang="id-ID" sz="1200">
                        <a:effectLst/>
                        <a:latin typeface="Calibri"/>
                        <a:ea typeface="Calibri"/>
                        <a:cs typeface="Times New Roman"/>
                      </a:endParaRPr>
                    </a:p>
                  </a:txBody>
                  <a:tcPr marL="57680" marR="57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100">
                          <a:effectLst/>
                          <a:latin typeface="Times New Roman"/>
                          <a:ea typeface="Times New Roman"/>
                          <a:cs typeface="Times New Roman"/>
                        </a:rPr>
                        <a:t>125</a:t>
                      </a:r>
                      <a:endParaRPr lang="id-ID" sz="1200">
                        <a:effectLst/>
                        <a:latin typeface="Calibri"/>
                        <a:ea typeface="Calibri"/>
                        <a:cs typeface="Times New Roman"/>
                      </a:endParaRPr>
                    </a:p>
                  </a:txBody>
                  <a:tcPr marL="57680" marR="57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100">
                          <a:effectLst/>
                          <a:latin typeface="Times New Roman"/>
                          <a:ea typeface="Times New Roman"/>
                          <a:cs typeface="Times New Roman"/>
                        </a:rPr>
                        <a:t>100</a:t>
                      </a:r>
                      <a:endParaRPr lang="id-ID" sz="1200">
                        <a:effectLst/>
                        <a:latin typeface="Calibri"/>
                        <a:ea typeface="Calibri"/>
                        <a:cs typeface="Times New Roman"/>
                      </a:endParaRPr>
                    </a:p>
                  </a:txBody>
                  <a:tcPr marL="57680" marR="57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6747">
                <a:tc rowSpan="6">
                  <a:txBody>
                    <a:bodyPr/>
                    <a:lstStyle/>
                    <a:p>
                      <a:pPr algn="ctr">
                        <a:lnSpc>
                          <a:spcPct val="107000"/>
                        </a:lnSpc>
                        <a:spcAft>
                          <a:spcPts val="0"/>
                        </a:spcAft>
                      </a:pPr>
                      <a:r>
                        <a:rPr lang="en-US" sz="1100" dirty="0" err="1">
                          <a:effectLst/>
                          <a:latin typeface="Times New Roman"/>
                          <a:ea typeface="Times New Roman"/>
                          <a:cs typeface="Times New Roman"/>
                        </a:rPr>
                        <a:t>Turnover</a:t>
                      </a:r>
                      <a:r>
                        <a:rPr lang="en-US" sz="1100" dirty="0">
                          <a:effectLst/>
                          <a:latin typeface="Times New Roman"/>
                          <a:ea typeface="Times New Roman"/>
                          <a:cs typeface="Times New Roman"/>
                        </a:rPr>
                        <a:t> Effort</a:t>
                      </a:r>
                      <a:endParaRPr lang="id-ID" sz="1200" dirty="0">
                        <a:effectLst/>
                        <a:latin typeface="Calibri"/>
                        <a:ea typeface="Calibri"/>
                        <a:cs typeface="Times New Roman"/>
                      </a:endParaRPr>
                    </a:p>
                  </a:txBody>
                  <a:tcPr marL="57680" marR="576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100">
                          <a:effectLst/>
                          <a:latin typeface="Times New Roman"/>
                          <a:ea typeface="Times New Roman"/>
                          <a:cs typeface="Times New Roman"/>
                        </a:rPr>
                        <a:t>&lt;5 million / month</a:t>
                      </a:r>
                      <a:endParaRPr lang="id-ID" sz="1200">
                        <a:effectLst/>
                        <a:latin typeface="Calibri"/>
                        <a:ea typeface="Calibri"/>
                        <a:cs typeface="Times New Roman"/>
                      </a:endParaRPr>
                    </a:p>
                  </a:txBody>
                  <a:tcPr marL="57680" marR="57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100">
                          <a:effectLst/>
                          <a:latin typeface="Times New Roman"/>
                          <a:ea typeface="Times New Roman"/>
                          <a:cs typeface="Times New Roman"/>
                        </a:rPr>
                        <a:t>51</a:t>
                      </a:r>
                      <a:endParaRPr lang="id-ID" sz="1200">
                        <a:effectLst/>
                        <a:latin typeface="Calibri"/>
                        <a:ea typeface="Calibri"/>
                        <a:cs typeface="Times New Roman"/>
                      </a:endParaRPr>
                    </a:p>
                  </a:txBody>
                  <a:tcPr marL="57680" marR="57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100">
                          <a:effectLst/>
                          <a:latin typeface="Times New Roman"/>
                          <a:ea typeface="Times New Roman"/>
                          <a:cs typeface="Times New Roman"/>
                        </a:rPr>
                        <a:t>40.8</a:t>
                      </a:r>
                      <a:endParaRPr lang="id-ID" sz="1200">
                        <a:effectLst/>
                        <a:latin typeface="Calibri"/>
                        <a:ea typeface="Calibri"/>
                        <a:cs typeface="Times New Roman"/>
                      </a:endParaRPr>
                    </a:p>
                  </a:txBody>
                  <a:tcPr marL="57680" marR="57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6747">
                <a:tc vMerge="1">
                  <a:txBody>
                    <a:bodyPr/>
                    <a:lstStyle/>
                    <a:p>
                      <a:endParaRPr lang="id-ID"/>
                    </a:p>
                  </a:txBody>
                  <a:tcPr/>
                </a:tc>
                <a:tc>
                  <a:txBody>
                    <a:bodyPr/>
                    <a:lstStyle/>
                    <a:p>
                      <a:pPr algn="ctr">
                        <a:lnSpc>
                          <a:spcPct val="107000"/>
                        </a:lnSpc>
                        <a:spcAft>
                          <a:spcPts val="0"/>
                        </a:spcAft>
                      </a:pPr>
                      <a:r>
                        <a:rPr lang="en-US" sz="1100">
                          <a:effectLst/>
                          <a:latin typeface="Times New Roman"/>
                          <a:ea typeface="Times New Roman"/>
                          <a:cs typeface="Times New Roman"/>
                        </a:rPr>
                        <a:t>5-10 million / month</a:t>
                      </a:r>
                      <a:endParaRPr lang="id-ID" sz="1200">
                        <a:effectLst/>
                        <a:latin typeface="Calibri"/>
                        <a:ea typeface="Calibri"/>
                        <a:cs typeface="Times New Roman"/>
                      </a:endParaRPr>
                    </a:p>
                  </a:txBody>
                  <a:tcPr marL="57680" marR="57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100">
                          <a:effectLst/>
                          <a:latin typeface="Times New Roman"/>
                          <a:ea typeface="Times New Roman"/>
                          <a:cs typeface="Times New Roman"/>
                        </a:rPr>
                        <a:t>34</a:t>
                      </a:r>
                      <a:endParaRPr lang="id-ID" sz="1200">
                        <a:effectLst/>
                        <a:latin typeface="Calibri"/>
                        <a:ea typeface="Calibri"/>
                        <a:cs typeface="Times New Roman"/>
                      </a:endParaRPr>
                    </a:p>
                  </a:txBody>
                  <a:tcPr marL="57680" marR="57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100">
                          <a:effectLst/>
                          <a:latin typeface="Times New Roman"/>
                          <a:ea typeface="Times New Roman"/>
                          <a:cs typeface="Times New Roman"/>
                        </a:rPr>
                        <a:t>27.2</a:t>
                      </a:r>
                      <a:endParaRPr lang="id-ID" sz="1200">
                        <a:effectLst/>
                        <a:latin typeface="Calibri"/>
                        <a:ea typeface="Calibri"/>
                        <a:cs typeface="Times New Roman"/>
                      </a:endParaRPr>
                    </a:p>
                  </a:txBody>
                  <a:tcPr marL="57680" marR="57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6747">
                <a:tc vMerge="1">
                  <a:txBody>
                    <a:bodyPr/>
                    <a:lstStyle/>
                    <a:p>
                      <a:endParaRPr lang="id-ID"/>
                    </a:p>
                  </a:txBody>
                  <a:tcPr/>
                </a:tc>
                <a:tc>
                  <a:txBody>
                    <a:bodyPr/>
                    <a:lstStyle/>
                    <a:p>
                      <a:pPr algn="ctr">
                        <a:lnSpc>
                          <a:spcPct val="107000"/>
                        </a:lnSpc>
                        <a:spcAft>
                          <a:spcPts val="0"/>
                        </a:spcAft>
                      </a:pPr>
                      <a:r>
                        <a:rPr lang="en-US" sz="1100">
                          <a:effectLst/>
                          <a:latin typeface="Times New Roman"/>
                          <a:ea typeface="Times New Roman"/>
                          <a:cs typeface="Times New Roman"/>
                        </a:rPr>
                        <a:t>10-20 million / month</a:t>
                      </a:r>
                      <a:endParaRPr lang="id-ID" sz="1200">
                        <a:effectLst/>
                        <a:latin typeface="Calibri"/>
                        <a:ea typeface="Calibri"/>
                        <a:cs typeface="Times New Roman"/>
                      </a:endParaRPr>
                    </a:p>
                  </a:txBody>
                  <a:tcPr marL="57680" marR="57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100">
                          <a:effectLst/>
                          <a:latin typeface="Times New Roman"/>
                          <a:ea typeface="Times New Roman"/>
                          <a:cs typeface="Times New Roman"/>
                        </a:rPr>
                        <a:t>14</a:t>
                      </a:r>
                      <a:endParaRPr lang="id-ID" sz="1200">
                        <a:effectLst/>
                        <a:latin typeface="Calibri"/>
                        <a:ea typeface="Calibri"/>
                        <a:cs typeface="Times New Roman"/>
                      </a:endParaRPr>
                    </a:p>
                  </a:txBody>
                  <a:tcPr marL="57680" marR="57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100">
                          <a:effectLst/>
                          <a:latin typeface="Times New Roman"/>
                          <a:ea typeface="Times New Roman"/>
                          <a:cs typeface="Times New Roman"/>
                        </a:rPr>
                        <a:t>11.2</a:t>
                      </a:r>
                      <a:endParaRPr lang="id-ID" sz="1200">
                        <a:effectLst/>
                        <a:latin typeface="Calibri"/>
                        <a:ea typeface="Calibri"/>
                        <a:cs typeface="Times New Roman"/>
                      </a:endParaRPr>
                    </a:p>
                  </a:txBody>
                  <a:tcPr marL="57680" marR="57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6747">
                <a:tc vMerge="1">
                  <a:txBody>
                    <a:bodyPr/>
                    <a:lstStyle/>
                    <a:p>
                      <a:endParaRPr lang="id-ID"/>
                    </a:p>
                  </a:txBody>
                  <a:tcPr/>
                </a:tc>
                <a:tc>
                  <a:txBody>
                    <a:bodyPr/>
                    <a:lstStyle/>
                    <a:p>
                      <a:pPr algn="ctr">
                        <a:lnSpc>
                          <a:spcPct val="107000"/>
                        </a:lnSpc>
                        <a:spcAft>
                          <a:spcPts val="0"/>
                        </a:spcAft>
                      </a:pPr>
                      <a:r>
                        <a:rPr lang="en-US" sz="1100">
                          <a:effectLst/>
                          <a:latin typeface="Times New Roman"/>
                          <a:ea typeface="Times New Roman"/>
                          <a:cs typeface="Times New Roman"/>
                        </a:rPr>
                        <a:t>20-50 million / month</a:t>
                      </a:r>
                      <a:endParaRPr lang="id-ID" sz="1200">
                        <a:effectLst/>
                        <a:latin typeface="Calibri"/>
                        <a:ea typeface="Calibri"/>
                        <a:cs typeface="Times New Roman"/>
                      </a:endParaRPr>
                    </a:p>
                  </a:txBody>
                  <a:tcPr marL="57680" marR="57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100">
                          <a:effectLst/>
                          <a:latin typeface="Times New Roman"/>
                          <a:ea typeface="Times New Roman"/>
                          <a:cs typeface="Times New Roman"/>
                        </a:rPr>
                        <a:t>16</a:t>
                      </a:r>
                      <a:endParaRPr lang="id-ID" sz="1200">
                        <a:effectLst/>
                        <a:latin typeface="Calibri"/>
                        <a:ea typeface="Calibri"/>
                        <a:cs typeface="Times New Roman"/>
                      </a:endParaRPr>
                    </a:p>
                  </a:txBody>
                  <a:tcPr marL="57680" marR="57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100">
                          <a:effectLst/>
                          <a:latin typeface="Times New Roman"/>
                          <a:ea typeface="Times New Roman"/>
                          <a:cs typeface="Times New Roman"/>
                        </a:rPr>
                        <a:t>12.8</a:t>
                      </a:r>
                      <a:endParaRPr lang="id-ID" sz="1200">
                        <a:effectLst/>
                        <a:latin typeface="Calibri"/>
                        <a:ea typeface="Calibri"/>
                        <a:cs typeface="Times New Roman"/>
                      </a:endParaRPr>
                    </a:p>
                  </a:txBody>
                  <a:tcPr marL="57680" marR="57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6747">
                <a:tc vMerge="1">
                  <a:txBody>
                    <a:bodyPr/>
                    <a:lstStyle/>
                    <a:p>
                      <a:endParaRPr lang="id-ID"/>
                    </a:p>
                  </a:txBody>
                  <a:tcPr/>
                </a:tc>
                <a:tc>
                  <a:txBody>
                    <a:bodyPr/>
                    <a:lstStyle/>
                    <a:p>
                      <a:pPr algn="ctr">
                        <a:lnSpc>
                          <a:spcPct val="107000"/>
                        </a:lnSpc>
                        <a:spcAft>
                          <a:spcPts val="0"/>
                        </a:spcAft>
                      </a:pPr>
                      <a:r>
                        <a:rPr lang="en-US" sz="1100">
                          <a:effectLst/>
                          <a:latin typeface="Times New Roman"/>
                          <a:ea typeface="Times New Roman"/>
                          <a:cs typeface="Times New Roman"/>
                        </a:rPr>
                        <a:t>&gt; 50 million / month</a:t>
                      </a:r>
                      <a:endParaRPr lang="id-ID" sz="1200">
                        <a:effectLst/>
                        <a:latin typeface="Calibri"/>
                        <a:ea typeface="Calibri"/>
                        <a:cs typeface="Times New Roman"/>
                      </a:endParaRPr>
                    </a:p>
                  </a:txBody>
                  <a:tcPr marL="57680" marR="57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100">
                          <a:effectLst/>
                          <a:latin typeface="Times New Roman"/>
                          <a:ea typeface="Times New Roman"/>
                          <a:cs typeface="Times New Roman"/>
                        </a:rPr>
                        <a:t>10</a:t>
                      </a:r>
                      <a:endParaRPr lang="id-ID" sz="1200">
                        <a:effectLst/>
                        <a:latin typeface="Calibri"/>
                        <a:ea typeface="Calibri"/>
                        <a:cs typeface="Times New Roman"/>
                      </a:endParaRPr>
                    </a:p>
                  </a:txBody>
                  <a:tcPr marL="57680" marR="57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100">
                          <a:effectLst/>
                          <a:latin typeface="Times New Roman"/>
                          <a:ea typeface="Times New Roman"/>
                          <a:cs typeface="Times New Roman"/>
                        </a:rPr>
                        <a:t>8</a:t>
                      </a:r>
                      <a:endParaRPr lang="id-ID" sz="1200">
                        <a:effectLst/>
                        <a:latin typeface="Calibri"/>
                        <a:ea typeface="Calibri"/>
                        <a:cs typeface="Times New Roman"/>
                      </a:endParaRPr>
                    </a:p>
                  </a:txBody>
                  <a:tcPr marL="57680" marR="57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6747">
                <a:tc vMerge="1">
                  <a:txBody>
                    <a:bodyPr/>
                    <a:lstStyle/>
                    <a:p>
                      <a:endParaRPr lang="id-ID"/>
                    </a:p>
                  </a:txBody>
                  <a:tcPr/>
                </a:tc>
                <a:tc>
                  <a:txBody>
                    <a:bodyPr/>
                    <a:lstStyle/>
                    <a:p>
                      <a:pPr algn="ctr">
                        <a:lnSpc>
                          <a:spcPct val="107000"/>
                        </a:lnSpc>
                        <a:spcAft>
                          <a:spcPts val="0"/>
                        </a:spcAft>
                      </a:pPr>
                      <a:r>
                        <a:rPr lang="en-US" sz="1100">
                          <a:effectLst/>
                          <a:latin typeface="Times New Roman"/>
                          <a:ea typeface="Times New Roman"/>
                          <a:cs typeface="Times New Roman"/>
                        </a:rPr>
                        <a:t>Σ</a:t>
                      </a:r>
                      <a:endParaRPr lang="id-ID" sz="1200">
                        <a:effectLst/>
                        <a:latin typeface="Calibri"/>
                        <a:ea typeface="Calibri"/>
                        <a:cs typeface="Times New Roman"/>
                      </a:endParaRPr>
                    </a:p>
                  </a:txBody>
                  <a:tcPr marL="57680" marR="57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100">
                          <a:effectLst/>
                          <a:latin typeface="Times New Roman"/>
                          <a:ea typeface="Times New Roman"/>
                          <a:cs typeface="Times New Roman"/>
                        </a:rPr>
                        <a:t> 125 </a:t>
                      </a:r>
                      <a:endParaRPr lang="id-ID" sz="1200">
                        <a:effectLst/>
                        <a:latin typeface="Calibri"/>
                        <a:ea typeface="Calibri"/>
                        <a:cs typeface="Times New Roman"/>
                      </a:endParaRPr>
                    </a:p>
                  </a:txBody>
                  <a:tcPr marL="57680" marR="57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pPr>
                      <a:r>
                        <a:rPr lang="en-US" sz="1100" dirty="0">
                          <a:effectLst/>
                          <a:latin typeface="Times New Roman"/>
                          <a:ea typeface="Times New Roman"/>
                          <a:cs typeface="Times New Roman"/>
                        </a:rPr>
                        <a:t>100</a:t>
                      </a:r>
                      <a:endParaRPr lang="id-ID" sz="1200" dirty="0">
                        <a:effectLst/>
                        <a:latin typeface="Calibri"/>
                        <a:ea typeface="Calibri"/>
                        <a:cs typeface="Times New Roman"/>
                      </a:endParaRPr>
                    </a:p>
                  </a:txBody>
                  <a:tcPr marL="57680" marR="576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Rectangle 5"/>
          <p:cNvSpPr/>
          <p:nvPr/>
        </p:nvSpPr>
        <p:spPr>
          <a:xfrm>
            <a:off x="2339752" y="260648"/>
            <a:ext cx="4166846" cy="369332"/>
          </a:xfrm>
          <a:prstGeom prst="rect">
            <a:avLst/>
          </a:prstGeom>
        </p:spPr>
        <p:txBody>
          <a:bodyPr wrap="none">
            <a:spAutoFit/>
          </a:bodyPr>
          <a:lstStyle/>
          <a:p>
            <a:r>
              <a:rPr lang="id-ID" b="1" dirty="0" smtClean="0"/>
              <a:t>DEMOGRAPHIC CHARACTERISTICS OF RESPONDENTS</a:t>
            </a:r>
            <a:endParaRPr lang="id-ID" b="1" dirty="0"/>
          </a:p>
        </p:txBody>
      </p:sp>
    </p:spTree>
    <p:extLst>
      <p:ext uri="{BB962C8B-B14F-4D97-AF65-F5344CB8AC3E}">
        <p14:creationId xmlns:p14="http://schemas.microsoft.com/office/powerpoint/2010/main" val="177064642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a:extLst>
              <a:ext uri="{FF2B5EF4-FFF2-40B4-BE49-F238E27FC236}">
                <a16:creationId xmln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id="http://schemas.microsoft.com/office/word/2016/wordml/cid"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a16="http://schemas.microsoft.com/office/drawing/2014/main" xmlns:lc="http://schemas.openxmlformats.org/drawingml/2006/lockedCanvas" id="{15196448-F175-4F5C-841C-310EF9FAC31A}"/>
              </a:ext>
            </a:extLst>
          </p:cNvPr>
          <p:cNvGraphicFramePr/>
          <p:nvPr>
            <p:extLst>
              <p:ext uri="{D42A27DB-BD31-4B8C-83A1-F6EECF244321}">
                <p14:modId xmlns:p14="http://schemas.microsoft.com/office/powerpoint/2010/main" val="41399113"/>
              </p:ext>
            </p:extLst>
          </p:nvPr>
        </p:nvGraphicFramePr>
        <p:xfrm>
          <a:off x="5148064" y="640869"/>
          <a:ext cx="3423285" cy="2360295"/>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angle 4"/>
          <p:cNvSpPr/>
          <p:nvPr/>
        </p:nvSpPr>
        <p:spPr>
          <a:xfrm>
            <a:off x="206574" y="620688"/>
            <a:ext cx="4572000" cy="1569660"/>
          </a:xfrm>
          <a:prstGeom prst="rect">
            <a:avLst/>
          </a:prstGeom>
        </p:spPr>
        <p:txBody>
          <a:bodyPr>
            <a:spAutoFit/>
          </a:bodyPr>
          <a:lstStyle/>
          <a:p>
            <a:pPr algn="just"/>
            <a:r>
              <a:rPr lang="id-ID" sz="2400" b="1" dirty="0" smtClean="0"/>
              <a:t>SMEs in South Tangerang SMEs still dominated by women is about 52% and as much as 48% of SMEs male sex.</a:t>
            </a:r>
            <a:endParaRPr lang="id-ID" sz="2400" b="1" dirty="0"/>
          </a:p>
        </p:txBody>
      </p:sp>
      <p:graphicFrame>
        <p:nvGraphicFramePr>
          <p:cNvPr id="6" name="Chart 5">
            <a:extLst>
              <a:ext uri="{FF2B5EF4-FFF2-40B4-BE49-F238E27FC236}">
                <a16:creationId xmln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id="http://schemas.microsoft.com/office/word/2016/wordml/cid"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a16="http://schemas.microsoft.com/office/drawing/2014/main" xmlns:lc="http://schemas.openxmlformats.org/drawingml/2006/lockedCanvas" id="{15196448-F175-4F5C-841C-310EF9FAC31A}"/>
              </a:ext>
            </a:extLst>
          </p:cNvPr>
          <p:cNvGraphicFramePr/>
          <p:nvPr>
            <p:extLst>
              <p:ext uri="{D42A27DB-BD31-4B8C-83A1-F6EECF244321}">
                <p14:modId xmlns:p14="http://schemas.microsoft.com/office/powerpoint/2010/main" val="2067820897"/>
              </p:ext>
            </p:extLst>
          </p:nvPr>
        </p:nvGraphicFramePr>
        <p:xfrm>
          <a:off x="5076056" y="3501008"/>
          <a:ext cx="3455035" cy="2221865"/>
        </p:xfrm>
        <a:graphic>
          <a:graphicData uri="http://schemas.openxmlformats.org/drawingml/2006/chart">
            <c:chart xmlns:c="http://schemas.openxmlformats.org/drawingml/2006/chart" xmlns:r="http://schemas.openxmlformats.org/officeDocument/2006/relationships" r:id="rId3"/>
          </a:graphicData>
        </a:graphic>
      </p:graphicFrame>
      <p:sp>
        <p:nvSpPr>
          <p:cNvPr id="7" name="Rectangle 6"/>
          <p:cNvSpPr/>
          <p:nvPr/>
        </p:nvSpPr>
        <p:spPr>
          <a:xfrm>
            <a:off x="230982" y="2852936"/>
            <a:ext cx="4572000" cy="3785652"/>
          </a:xfrm>
          <a:prstGeom prst="rect">
            <a:avLst/>
          </a:prstGeom>
        </p:spPr>
        <p:txBody>
          <a:bodyPr>
            <a:spAutoFit/>
          </a:bodyPr>
          <a:lstStyle/>
          <a:p>
            <a:pPr algn="just"/>
            <a:r>
              <a:rPr lang="id-ID" sz="2400" b="1" dirty="0" smtClean="0"/>
              <a:t>The majority of these SMEs were in the age range that are no longer productive or old quarters of the age group 46-55 years to reach 22% of the population, aged 56-65 (10%), and 7% of age 66-75 years. At the level of productive age, 18% are aged 26-35 and 36-45 years of age only 15%. While SMEs aged 16-25 years by 28%.</a:t>
            </a:r>
            <a:endParaRPr lang="id-ID" sz="2400" b="1" dirty="0"/>
          </a:p>
        </p:txBody>
      </p:sp>
    </p:spTree>
    <p:extLst>
      <p:ext uri="{BB962C8B-B14F-4D97-AF65-F5344CB8AC3E}">
        <p14:creationId xmlns:p14="http://schemas.microsoft.com/office/powerpoint/2010/main" val="222490026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a:extLst>
              <a:ext uri="{FF2B5EF4-FFF2-40B4-BE49-F238E27FC236}">
                <a16:creationId xmln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id="http://schemas.microsoft.com/office/word/2016/wordml/cid"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a16="http://schemas.microsoft.com/office/drawing/2014/main" xmlns:lc="http://schemas.openxmlformats.org/drawingml/2006/lockedCanvas" id="{15196448-F175-4F5C-841C-310EF9FAC31A}"/>
              </a:ext>
            </a:extLst>
          </p:cNvPr>
          <p:cNvGraphicFramePr/>
          <p:nvPr>
            <p:extLst>
              <p:ext uri="{D42A27DB-BD31-4B8C-83A1-F6EECF244321}">
                <p14:modId xmlns:p14="http://schemas.microsoft.com/office/powerpoint/2010/main" val="1897262117"/>
              </p:ext>
            </p:extLst>
          </p:nvPr>
        </p:nvGraphicFramePr>
        <p:xfrm>
          <a:off x="539552" y="548680"/>
          <a:ext cx="3423285" cy="2147570"/>
        </p:xfrm>
        <a:graphic>
          <a:graphicData uri="http://schemas.openxmlformats.org/drawingml/2006/chart">
            <c:chart xmlns:c="http://schemas.openxmlformats.org/drawingml/2006/chart" xmlns:r="http://schemas.openxmlformats.org/officeDocument/2006/relationships" r:id="rId2"/>
          </a:graphicData>
        </a:graphic>
      </p:graphicFrame>
      <p:sp>
        <p:nvSpPr>
          <p:cNvPr id="3" name="Rectangle 2"/>
          <p:cNvSpPr/>
          <p:nvPr/>
        </p:nvSpPr>
        <p:spPr>
          <a:xfrm>
            <a:off x="755576" y="2875002"/>
            <a:ext cx="3127972" cy="369332"/>
          </a:xfrm>
          <a:prstGeom prst="rect">
            <a:avLst/>
          </a:prstGeom>
        </p:spPr>
        <p:txBody>
          <a:bodyPr wrap="none">
            <a:spAutoFit/>
          </a:bodyPr>
          <a:lstStyle/>
          <a:p>
            <a:r>
              <a:rPr lang="id-ID" b="1" dirty="0" smtClean="0"/>
              <a:t>Picture </a:t>
            </a:r>
            <a:r>
              <a:rPr lang="en-US" b="1" dirty="0" err="1" smtClean="0"/>
              <a:t>Education</a:t>
            </a:r>
            <a:r>
              <a:rPr lang="en-US" b="1" dirty="0" smtClean="0"/>
              <a:t> </a:t>
            </a:r>
            <a:r>
              <a:rPr lang="en-US" b="1" dirty="0" err="1"/>
              <a:t>respondents</a:t>
            </a:r>
            <a:endParaRPr lang="id-ID" b="1" dirty="0"/>
          </a:p>
        </p:txBody>
      </p:sp>
      <p:graphicFrame>
        <p:nvGraphicFramePr>
          <p:cNvPr id="4" name="Chart 3">
            <a:extLst>
              <a:ext uri="{FF2B5EF4-FFF2-40B4-BE49-F238E27FC236}">
                <a16:creationId xmln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id="http://schemas.microsoft.com/office/word/2016/wordml/cid"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a16="http://schemas.microsoft.com/office/drawing/2014/main" xmlns:lc="http://schemas.openxmlformats.org/drawingml/2006/lockedCanvas" id="{15196448-F175-4F5C-841C-310EF9FAC31A}"/>
              </a:ext>
            </a:extLst>
          </p:cNvPr>
          <p:cNvGraphicFramePr/>
          <p:nvPr>
            <p:extLst>
              <p:ext uri="{D42A27DB-BD31-4B8C-83A1-F6EECF244321}">
                <p14:modId xmlns:p14="http://schemas.microsoft.com/office/powerpoint/2010/main" val="551121926"/>
              </p:ext>
            </p:extLst>
          </p:nvPr>
        </p:nvGraphicFramePr>
        <p:xfrm>
          <a:off x="4860032" y="620688"/>
          <a:ext cx="3600400" cy="2254314"/>
        </p:xfrm>
        <a:graphic>
          <a:graphicData uri="http://schemas.openxmlformats.org/drawingml/2006/chart">
            <c:chart xmlns:c="http://schemas.openxmlformats.org/drawingml/2006/chart" xmlns:r="http://schemas.openxmlformats.org/officeDocument/2006/relationships" r:id="rId3"/>
          </a:graphicData>
        </a:graphic>
      </p:graphicFrame>
      <p:sp>
        <p:nvSpPr>
          <p:cNvPr id="5" name="Rectangle 4"/>
          <p:cNvSpPr/>
          <p:nvPr/>
        </p:nvSpPr>
        <p:spPr>
          <a:xfrm>
            <a:off x="4990706" y="3059668"/>
            <a:ext cx="3231141" cy="369332"/>
          </a:xfrm>
          <a:prstGeom prst="rect">
            <a:avLst/>
          </a:prstGeom>
        </p:spPr>
        <p:txBody>
          <a:bodyPr wrap="none">
            <a:spAutoFit/>
          </a:bodyPr>
          <a:lstStyle/>
          <a:p>
            <a:r>
              <a:rPr lang="id-ID" b="1" dirty="0" smtClean="0"/>
              <a:t>Picture </a:t>
            </a:r>
            <a:r>
              <a:rPr lang="en-US" b="1" dirty="0" smtClean="0"/>
              <a:t>Long </a:t>
            </a:r>
            <a:r>
              <a:rPr lang="en-US" b="1" dirty="0"/>
              <a:t>Effort </a:t>
            </a:r>
            <a:r>
              <a:rPr lang="en-US" b="1" dirty="0" err="1"/>
              <a:t>respondents</a:t>
            </a:r>
            <a:endParaRPr lang="id-ID" b="1" dirty="0"/>
          </a:p>
        </p:txBody>
      </p:sp>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2968" y="3717032"/>
            <a:ext cx="3913187" cy="1944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7" name="Chart 6">
            <a:extLst>
              <a:ext uri="{FF2B5EF4-FFF2-40B4-BE49-F238E27FC236}">
                <a16:creationId xmln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id="http://schemas.microsoft.com/office/word/2016/wordml/cid"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a16="http://schemas.microsoft.com/office/drawing/2014/main" xmlns:lc="http://schemas.openxmlformats.org/drawingml/2006/lockedCanvas" id="{15196448-F175-4F5C-841C-310EF9FAC31A}"/>
              </a:ext>
            </a:extLst>
          </p:cNvPr>
          <p:cNvGraphicFramePr/>
          <p:nvPr>
            <p:extLst>
              <p:ext uri="{D42A27DB-BD31-4B8C-83A1-F6EECF244321}">
                <p14:modId xmlns:p14="http://schemas.microsoft.com/office/powerpoint/2010/main" val="1053760948"/>
              </p:ext>
            </p:extLst>
          </p:nvPr>
        </p:nvGraphicFramePr>
        <p:xfrm>
          <a:off x="4666033" y="3645024"/>
          <a:ext cx="3880485" cy="2040890"/>
        </p:xfrm>
        <a:graphic>
          <a:graphicData uri="http://schemas.openxmlformats.org/drawingml/2006/chart">
            <c:chart xmlns:c="http://schemas.openxmlformats.org/drawingml/2006/chart" xmlns:r="http://schemas.openxmlformats.org/officeDocument/2006/relationships" r:id="rId5"/>
          </a:graphicData>
        </a:graphic>
      </p:graphicFrame>
      <p:sp>
        <p:nvSpPr>
          <p:cNvPr id="6" name="Rectangle 5"/>
          <p:cNvSpPr/>
          <p:nvPr/>
        </p:nvSpPr>
        <p:spPr>
          <a:xfrm>
            <a:off x="363866" y="5943292"/>
            <a:ext cx="4693208" cy="369332"/>
          </a:xfrm>
          <a:prstGeom prst="rect">
            <a:avLst/>
          </a:prstGeom>
        </p:spPr>
        <p:txBody>
          <a:bodyPr wrap="none">
            <a:spAutoFit/>
          </a:bodyPr>
          <a:lstStyle/>
          <a:p>
            <a:r>
              <a:rPr lang="id-ID" b="1" dirty="0" smtClean="0"/>
              <a:t>image Power </a:t>
            </a:r>
            <a:r>
              <a:rPr lang="id-ID" b="1" dirty="0"/>
              <a:t>Respondents Enterprises Working</a:t>
            </a:r>
          </a:p>
        </p:txBody>
      </p:sp>
      <p:sp>
        <p:nvSpPr>
          <p:cNvPr id="8" name="Rectangle 7"/>
          <p:cNvSpPr/>
          <p:nvPr/>
        </p:nvSpPr>
        <p:spPr>
          <a:xfrm>
            <a:off x="4975155" y="5943292"/>
            <a:ext cx="4246868" cy="369332"/>
          </a:xfrm>
          <a:prstGeom prst="rect">
            <a:avLst/>
          </a:prstGeom>
        </p:spPr>
        <p:txBody>
          <a:bodyPr wrap="none">
            <a:spAutoFit/>
          </a:bodyPr>
          <a:lstStyle/>
          <a:p>
            <a:r>
              <a:rPr lang="id-ID" b="1" dirty="0" smtClean="0"/>
              <a:t>Pictures turnover </a:t>
            </a:r>
            <a:r>
              <a:rPr lang="id-ID" b="1" dirty="0"/>
              <a:t>Respondents Enterprises</a:t>
            </a:r>
          </a:p>
        </p:txBody>
      </p:sp>
    </p:spTree>
    <p:extLst>
      <p:ext uri="{BB962C8B-B14F-4D97-AF65-F5344CB8AC3E}">
        <p14:creationId xmlns:p14="http://schemas.microsoft.com/office/powerpoint/2010/main" val="384421710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77198"/>
            <a:ext cx="9144000" cy="523220"/>
          </a:xfrm>
          <a:prstGeom prst="rect">
            <a:avLst/>
          </a:prstGeom>
          <a:noFill/>
        </p:spPr>
        <p:txBody>
          <a:bodyPr wrap="square" rtlCol="0">
            <a:spAutoFit/>
          </a:bodyPr>
          <a:lstStyle/>
          <a:p>
            <a:pPr algn="ctr"/>
            <a:r>
              <a:rPr lang="id-ID" sz="2800" b="1" dirty="0" smtClean="0"/>
              <a:t>VALIDITY TEST RESULTS</a:t>
            </a:r>
            <a:endParaRPr lang="id-ID" sz="2800" b="1" dirty="0"/>
          </a:p>
        </p:txBody>
      </p:sp>
      <p:graphicFrame>
        <p:nvGraphicFramePr>
          <p:cNvPr id="4" name="Table 3"/>
          <p:cNvGraphicFramePr>
            <a:graphicFrameLocks noGrp="1"/>
          </p:cNvGraphicFramePr>
          <p:nvPr>
            <p:extLst>
              <p:ext uri="{D42A27DB-BD31-4B8C-83A1-F6EECF244321}">
                <p14:modId xmlns:p14="http://schemas.microsoft.com/office/powerpoint/2010/main" val="2641923389"/>
              </p:ext>
            </p:extLst>
          </p:nvPr>
        </p:nvGraphicFramePr>
        <p:xfrm>
          <a:off x="1634146" y="1844824"/>
          <a:ext cx="5736590" cy="1747584"/>
        </p:xfrm>
        <a:graphic>
          <a:graphicData uri="http://schemas.openxmlformats.org/drawingml/2006/table">
            <a:tbl>
              <a:tblPr firstRow="1" firstCol="1" bandRow="1"/>
              <a:tblGrid>
                <a:gridCol w="2207895"/>
                <a:gridCol w="1407795"/>
                <a:gridCol w="1060450"/>
                <a:gridCol w="1060450"/>
              </a:tblGrid>
              <a:tr h="0">
                <a:tc>
                  <a:txBody>
                    <a:bodyPr/>
                    <a:lstStyle/>
                    <a:p>
                      <a:pPr>
                        <a:lnSpc>
                          <a:spcPct val="107000"/>
                        </a:lnSpc>
                        <a:spcAft>
                          <a:spcPts val="0"/>
                        </a:spcAft>
                      </a:pPr>
                      <a:r>
                        <a:rPr lang="en-US" sz="1400" dirty="0">
                          <a:solidFill>
                            <a:srgbClr val="000000"/>
                          </a:solidFill>
                          <a:effectLst/>
                          <a:latin typeface="Times New Roman"/>
                          <a:ea typeface="Times New Roman"/>
                          <a:cs typeface="Times New Roman"/>
                        </a:rPr>
                        <a:t>item </a:t>
                      </a:r>
                      <a:r>
                        <a:rPr lang="en-US" sz="1400" dirty="0" err="1">
                          <a:solidFill>
                            <a:srgbClr val="000000"/>
                          </a:solidFill>
                          <a:effectLst/>
                          <a:latin typeface="Times New Roman"/>
                          <a:ea typeface="Times New Roman"/>
                          <a:cs typeface="Times New Roman"/>
                        </a:rPr>
                        <a:t>Question</a:t>
                      </a:r>
                      <a:endParaRPr lang="id-ID" sz="12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i="1">
                          <a:solidFill>
                            <a:srgbClr val="000000"/>
                          </a:solidFill>
                          <a:effectLst/>
                          <a:latin typeface="Times New Roman"/>
                          <a:ea typeface="Times New Roman"/>
                          <a:cs typeface="Times New Roman"/>
                        </a:rPr>
                        <a:t>corrected Item</a:t>
                      </a:r>
                      <a:endParaRPr lang="id-ID" sz="1200">
                        <a:effectLst/>
                        <a:latin typeface="Calibri"/>
                        <a:ea typeface="Calibri"/>
                        <a:cs typeface="Times New Roman"/>
                      </a:endParaRPr>
                    </a:p>
                    <a:p>
                      <a:pPr algn="ctr">
                        <a:lnSpc>
                          <a:spcPct val="107000"/>
                        </a:lnSpc>
                        <a:spcAft>
                          <a:spcPts val="0"/>
                        </a:spcAft>
                      </a:pPr>
                      <a:r>
                        <a:rPr lang="en-US" sz="1400" i="1">
                          <a:solidFill>
                            <a:srgbClr val="000000"/>
                          </a:solidFill>
                          <a:effectLst/>
                          <a:latin typeface="Times New Roman"/>
                          <a:ea typeface="Times New Roman"/>
                          <a:cs typeface="Times New Roman"/>
                        </a:rPr>
                        <a:t>total Correlation</a:t>
                      </a:r>
                      <a:endParaRPr lang="id-ID" sz="12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i="1">
                          <a:solidFill>
                            <a:srgbClr val="000000"/>
                          </a:solidFill>
                          <a:effectLst/>
                          <a:latin typeface="Times New Roman"/>
                          <a:ea typeface="Times New Roman"/>
                          <a:cs typeface="Times New Roman"/>
                        </a:rPr>
                        <a:t>cut Off</a:t>
                      </a:r>
                      <a:endParaRPr lang="id-ID" sz="12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dirty="0" err="1">
                          <a:solidFill>
                            <a:srgbClr val="000000"/>
                          </a:solidFill>
                          <a:effectLst/>
                          <a:latin typeface="Times New Roman"/>
                          <a:ea typeface="Times New Roman"/>
                          <a:cs typeface="Times New Roman"/>
                        </a:rPr>
                        <a:t>Information</a:t>
                      </a:r>
                      <a:endParaRPr lang="id-ID" sz="12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0">
                <a:tc>
                  <a:txBody>
                    <a:bodyPr/>
                    <a:lstStyle/>
                    <a:p>
                      <a:pPr>
                        <a:lnSpc>
                          <a:spcPct val="107000"/>
                        </a:lnSpc>
                        <a:spcAft>
                          <a:spcPts val="0"/>
                        </a:spcAft>
                      </a:pPr>
                      <a:r>
                        <a:rPr lang="en-US" sz="1400">
                          <a:solidFill>
                            <a:srgbClr val="000000"/>
                          </a:solidFill>
                          <a:effectLst/>
                          <a:latin typeface="Times New Roman"/>
                          <a:ea typeface="Times New Roman"/>
                          <a:cs typeface="Times New Roman"/>
                        </a:rPr>
                        <a:t>X1_1</a:t>
                      </a:r>
                      <a:endParaRPr lang="id-ID" sz="12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a:solidFill>
                            <a:srgbClr val="000000"/>
                          </a:solidFill>
                          <a:effectLst/>
                          <a:latin typeface="Times New Roman"/>
                          <a:ea typeface="Times New Roman"/>
                          <a:cs typeface="Times New Roman"/>
                        </a:rPr>
                        <a:t>0561</a:t>
                      </a:r>
                      <a:endParaRPr lang="id-ID" sz="12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a:solidFill>
                            <a:srgbClr val="000000"/>
                          </a:solidFill>
                          <a:effectLst/>
                          <a:latin typeface="Times New Roman"/>
                          <a:ea typeface="Times New Roman"/>
                          <a:cs typeface="Times New Roman"/>
                        </a:rPr>
                        <a:t>0:30</a:t>
                      </a:r>
                      <a:endParaRPr lang="id-ID" sz="12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a:solidFill>
                            <a:srgbClr val="000000"/>
                          </a:solidFill>
                          <a:effectLst/>
                          <a:latin typeface="Times New Roman"/>
                          <a:ea typeface="Times New Roman"/>
                          <a:cs typeface="Times New Roman"/>
                        </a:rPr>
                        <a:t>valid</a:t>
                      </a:r>
                      <a:endParaRPr lang="id-ID" sz="12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0">
                <a:tc>
                  <a:txBody>
                    <a:bodyPr/>
                    <a:lstStyle/>
                    <a:p>
                      <a:pPr>
                        <a:lnSpc>
                          <a:spcPct val="107000"/>
                        </a:lnSpc>
                        <a:spcAft>
                          <a:spcPts val="0"/>
                        </a:spcAft>
                      </a:pPr>
                      <a:r>
                        <a:rPr lang="en-US" sz="1400">
                          <a:solidFill>
                            <a:srgbClr val="000000"/>
                          </a:solidFill>
                          <a:effectLst/>
                          <a:latin typeface="Times New Roman"/>
                          <a:ea typeface="Times New Roman"/>
                          <a:cs typeface="Times New Roman"/>
                        </a:rPr>
                        <a:t>X1_2</a:t>
                      </a:r>
                      <a:endParaRPr lang="id-ID" sz="12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a:solidFill>
                            <a:srgbClr val="000000"/>
                          </a:solidFill>
                          <a:effectLst/>
                          <a:latin typeface="Times New Roman"/>
                          <a:ea typeface="Times New Roman"/>
                          <a:cs typeface="Times New Roman"/>
                        </a:rPr>
                        <a:t>0599</a:t>
                      </a:r>
                      <a:endParaRPr lang="id-ID" sz="12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a:solidFill>
                            <a:srgbClr val="000000"/>
                          </a:solidFill>
                          <a:effectLst/>
                          <a:latin typeface="Times New Roman"/>
                          <a:ea typeface="Times New Roman"/>
                          <a:cs typeface="Times New Roman"/>
                        </a:rPr>
                        <a:t>0:30</a:t>
                      </a:r>
                      <a:endParaRPr lang="id-ID" sz="12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a:solidFill>
                            <a:srgbClr val="000000"/>
                          </a:solidFill>
                          <a:effectLst/>
                          <a:latin typeface="Times New Roman"/>
                          <a:ea typeface="Times New Roman"/>
                          <a:cs typeface="Times New Roman"/>
                        </a:rPr>
                        <a:t>valid</a:t>
                      </a:r>
                      <a:endParaRPr lang="id-ID" sz="12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0">
                <a:tc>
                  <a:txBody>
                    <a:bodyPr/>
                    <a:lstStyle/>
                    <a:p>
                      <a:pPr>
                        <a:lnSpc>
                          <a:spcPct val="107000"/>
                        </a:lnSpc>
                        <a:spcAft>
                          <a:spcPts val="0"/>
                        </a:spcAft>
                      </a:pPr>
                      <a:r>
                        <a:rPr lang="en-US" sz="1400">
                          <a:solidFill>
                            <a:srgbClr val="000000"/>
                          </a:solidFill>
                          <a:effectLst/>
                          <a:latin typeface="Times New Roman"/>
                          <a:ea typeface="Times New Roman"/>
                          <a:cs typeface="Times New Roman"/>
                        </a:rPr>
                        <a:t>X1_3</a:t>
                      </a:r>
                      <a:endParaRPr lang="id-ID" sz="12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a:solidFill>
                            <a:srgbClr val="000000"/>
                          </a:solidFill>
                          <a:effectLst/>
                          <a:latin typeface="Times New Roman"/>
                          <a:ea typeface="Times New Roman"/>
                          <a:cs typeface="Times New Roman"/>
                        </a:rPr>
                        <a:t>0610</a:t>
                      </a:r>
                      <a:endParaRPr lang="id-ID" sz="12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a:solidFill>
                            <a:srgbClr val="000000"/>
                          </a:solidFill>
                          <a:effectLst/>
                          <a:latin typeface="Times New Roman"/>
                          <a:ea typeface="Times New Roman"/>
                          <a:cs typeface="Times New Roman"/>
                        </a:rPr>
                        <a:t>0:30</a:t>
                      </a:r>
                      <a:endParaRPr lang="id-ID" sz="12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a:solidFill>
                            <a:srgbClr val="000000"/>
                          </a:solidFill>
                          <a:effectLst/>
                          <a:latin typeface="Times New Roman"/>
                          <a:ea typeface="Times New Roman"/>
                          <a:cs typeface="Times New Roman"/>
                        </a:rPr>
                        <a:t>valid</a:t>
                      </a:r>
                      <a:endParaRPr lang="id-ID" sz="12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0">
                <a:tc>
                  <a:txBody>
                    <a:bodyPr/>
                    <a:lstStyle/>
                    <a:p>
                      <a:pPr>
                        <a:lnSpc>
                          <a:spcPct val="107000"/>
                        </a:lnSpc>
                        <a:spcAft>
                          <a:spcPts val="0"/>
                        </a:spcAft>
                      </a:pPr>
                      <a:r>
                        <a:rPr lang="en-US" sz="1400">
                          <a:solidFill>
                            <a:srgbClr val="000000"/>
                          </a:solidFill>
                          <a:effectLst/>
                          <a:latin typeface="Times New Roman"/>
                          <a:ea typeface="Times New Roman"/>
                          <a:cs typeface="Times New Roman"/>
                        </a:rPr>
                        <a:t>X1_4</a:t>
                      </a:r>
                      <a:endParaRPr lang="id-ID" sz="12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a:solidFill>
                            <a:srgbClr val="000000"/>
                          </a:solidFill>
                          <a:effectLst/>
                          <a:latin typeface="Times New Roman"/>
                          <a:ea typeface="Times New Roman"/>
                          <a:cs typeface="Times New Roman"/>
                        </a:rPr>
                        <a:t>0640</a:t>
                      </a:r>
                      <a:endParaRPr lang="id-ID" sz="12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a:solidFill>
                            <a:srgbClr val="000000"/>
                          </a:solidFill>
                          <a:effectLst/>
                          <a:latin typeface="Times New Roman"/>
                          <a:ea typeface="Times New Roman"/>
                          <a:cs typeface="Times New Roman"/>
                        </a:rPr>
                        <a:t>0:30</a:t>
                      </a:r>
                      <a:endParaRPr lang="id-ID" sz="12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a:solidFill>
                            <a:srgbClr val="000000"/>
                          </a:solidFill>
                          <a:effectLst/>
                          <a:latin typeface="Times New Roman"/>
                          <a:ea typeface="Times New Roman"/>
                          <a:cs typeface="Times New Roman"/>
                        </a:rPr>
                        <a:t>valid</a:t>
                      </a:r>
                      <a:endParaRPr lang="id-ID" sz="12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0">
                <a:tc>
                  <a:txBody>
                    <a:bodyPr/>
                    <a:lstStyle/>
                    <a:p>
                      <a:pPr>
                        <a:lnSpc>
                          <a:spcPct val="107000"/>
                        </a:lnSpc>
                        <a:spcAft>
                          <a:spcPts val="0"/>
                        </a:spcAft>
                      </a:pPr>
                      <a:r>
                        <a:rPr lang="en-US" sz="1400">
                          <a:solidFill>
                            <a:srgbClr val="000000"/>
                          </a:solidFill>
                          <a:effectLst/>
                          <a:latin typeface="Times New Roman"/>
                          <a:ea typeface="Times New Roman"/>
                          <a:cs typeface="Times New Roman"/>
                        </a:rPr>
                        <a:t>X1_5</a:t>
                      </a:r>
                      <a:endParaRPr lang="id-ID" sz="12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a:solidFill>
                            <a:srgbClr val="000000"/>
                          </a:solidFill>
                          <a:effectLst/>
                          <a:latin typeface="Times New Roman"/>
                          <a:ea typeface="Times New Roman"/>
                          <a:cs typeface="Times New Roman"/>
                        </a:rPr>
                        <a:t>0687</a:t>
                      </a:r>
                      <a:endParaRPr lang="id-ID" sz="12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a:solidFill>
                            <a:srgbClr val="000000"/>
                          </a:solidFill>
                          <a:effectLst/>
                          <a:latin typeface="Times New Roman"/>
                          <a:ea typeface="Times New Roman"/>
                          <a:cs typeface="Times New Roman"/>
                        </a:rPr>
                        <a:t>0:30</a:t>
                      </a:r>
                      <a:endParaRPr lang="id-ID" sz="12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a:solidFill>
                            <a:srgbClr val="000000"/>
                          </a:solidFill>
                          <a:effectLst/>
                          <a:latin typeface="Times New Roman"/>
                          <a:ea typeface="Times New Roman"/>
                          <a:cs typeface="Times New Roman"/>
                        </a:rPr>
                        <a:t>valid</a:t>
                      </a:r>
                      <a:endParaRPr lang="id-ID" sz="12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0">
                <a:tc>
                  <a:txBody>
                    <a:bodyPr/>
                    <a:lstStyle/>
                    <a:p>
                      <a:pPr>
                        <a:lnSpc>
                          <a:spcPct val="107000"/>
                        </a:lnSpc>
                        <a:spcAft>
                          <a:spcPts val="0"/>
                        </a:spcAft>
                      </a:pPr>
                      <a:r>
                        <a:rPr lang="en-US" sz="1400" dirty="0">
                          <a:solidFill>
                            <a:srgbClr val="000000"/>
                          </a:solidFill>
                          <a:effectLst/>
                          <a:latin typeface="Times New Roman"/>
                          <a:ea typeface="Times New Roman"/>
                          <a:cs typeface="Times New Roman"/>
                        </a:rPr>
                        <a:t>X1_6</a:t>
                      </a:r>
                      <a:endParaRPr lang="id-ID" sz="12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a:solidFill>
                            <a:srgbClr val="000000"/>
                          </a:solidFill>
                          <a:effectLst/>
                          <a:latin typeface="Times New Roman"/>
                          <a:ea typeface="Times New Roman"/>
                          <a:cs typeface="Times New Roman"/>
                        </a:rPr>
                        <a:t>0696</a:t>
                      </a:r>
                      <a:endParaRPr lang="id-ID" sz="12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a:solidFill>
                            <a:srgbClr val="000000"/>
                          </a:solidFill>
                          <a:effectLst/>
                          <a:latin typeface="Times New Roman"/>
                          <a:ea typeface="Times New Roman"/>
                          <a:cs typeface="Times New Roman"/>
                        </a:rPr>
                        <a:t>0:30</a:t>
                      </a:r>
                      <a:endParaRPr lang="id-ID" sz="12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dirty="0">
                          <a:solidFill>
                            <a:srgbClr val="000000"/>
                          </a:solidFill>
                          <a:effectLst/>
                          <a:latin typeface="Times New Roman"/>
                          <a:ea typeface="Times New Roman"/>
                          <a:cs typeface="Times New Roman"/>
                        </a:rPr>
                        <a:t>valid</a:t>
                      </a:r>
                      <a:endParaRPr lang="id-ID" sz="12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
        <p:nvSpPr>
          <p:cNvPr id="5" name="Rectangle 4"/>
          <p:cNvSpPr/>
          <p:nvPr/>
        </p:nvSpPr>
        <p:spPr>
          <a:xfrm>
            <a:off x="0" y="1287924"/>
            <a:ext cx="9144000" cy="369332"/>
          </a:xfrm>
          <a:prstGeom prst="rect">
            <a:avLst/>
          </a:prstGeom>
        </p:spPr>
        <p:txBody>
          <a:bodyPr wrap="square">
            <a:spAutoFit/>
          </a:bodyPr>
          <a:lstStyle/>
          <a:p>
            <a:pPr algn="ctr"/>
            <a:r>
              <a:rPr lang="id-ID" b="1" dirty="0"/>
              <a:t>Table </a:t>
            </a:r>
            <a:r>
              <a:rPr lang="id-ID" b="1" dirty="0" smtClean="0"/>
              <a:t>result </a:t>
            </a:r>
            <a:r>
              <a:rPr lang="id-ID" b="1" dirty="0"/>
              <a:t>Questions Validity Item Competition Between Peers (X1)</a:t>
            </a:r>
          </a:p>
        </p:txBody>
      </p:sp>
      <p:graphicFrame>
        <p:nvGraphicFramePr>
          <p:cNvPr id="6" name="Table 5"/>
          <p:cNvGraphicFramePr>
            <a:graphicFrameLocks noGrp="1"/>
          </p:cNvGraphicFramePr>
          <p:nvPr>
            <p:extLst>
              <p:ext uri="{D42A27DB-BD31-4B8C-83A1-F6EECF244321}">
                <p14:modId xmlns:p14="http://schemas.microsoft.com/office/powerpoint/2010/main" val="412156022"/>
              </p:ext>
            </p:extLst>
          </p:nvPr>
        </p:nvGraphicFramePr>
        <p:xfrm>
          <a:off x="1634146" y="4221088"/>
          <a:ext cx="5736590" cy="2181670"/>
        </p:xfrm>
        <a:graphic>
          <a:graphicData uri="http://schemas.openxmlformats.org/drawingml/2006/table">
            <a:tbl>
              <a:tblPr firstRow="1" firstCol="1" bandRow="1"/>
              <a:tblGrid>
                <a:gridCol w="2207895"/>
                <a:gridCol w="1407795"/>
                <a:gridCol w="1060450"/>
                <a:gridCol w="1060450"/>
              </a:tblGrid>
              <a:tr h="0">
                <a:tc>
                  <a:txBody>
                    <a:bodyPr/>
                    <a:lstStyle/>
                    <a:p>
                      <a:pPr>
                        <a:lnSpc>
                          <a:spcPct val="107000"/>
                        </a:lnSpc>
                        <a:spcAft>
                          <a:spcPts val="0"/>
                        </a:spcAft>
                      </a:pPr>
                      <a:r>
                        <a:rPr lang="en-US" sz="1400" dirty="0">
                          <a:solidFill>
                            <a:srgbClr val="000000"/>
                          </a:solidFill>
                          <a:effectLst/>
                          <a:latin typeface="Times New Roman"/>
                          <a:ea typeface="Times New Roman"/>
                          <a:cs typeface="Times New Roman"/>
                        </a:rPr>
                        <a:t>item </a:t>
                      </a:r>
                      <a:r>
                        <a:rPr lang="en-US" sz="1400" dirty="0" err="1">
                          <a:solidFill>
                            <a:srgbClr val="000000"/>
                          </a:solidFill>
                          <a:effectLst/>
                          <a:latin typeface="Times New Roman"/>
                          <a:ea typeface="Times New Roman"/>
                          <a:cs typeface="Times New Roman"/>
                        </a:rPr>
                        <a:t>Question</a:t>
                      </a:r>
                      <a:endParaRPr lang="id-ID" sz="12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i="1">
                          <a:solidFill>
                            <a:srgbClr val="000000"/>
                          </a:solidFill>
                          <a:effectLst/>
                          <a:latin typeface="Times New Roman"/>
                          <a:ea typeface="Times New Roman"/>
                          <a:cs typeface="Times New Roman"/>
                        </a:rPr>
                        <a:t>corrected Item</a:t>
                      </a:r>
                      <a:endParaRPr lang="id-ID" sz="1200">
                        <a:effectLst/>
                        <a:latin typeface="Calibri"/>
                        <a:ea typeface="Calibri"/>
                        <a:cs typeface="Times New Roman"/>
                      </a:endParaRPr>
                    </a:p>
                    <a:p>
                      <a:pPr algn="ctr">
                        <a:lnSpc>
                          <a:spcPct val="107000"/>
                        </a:lnSpc>
                        <a:spcAft>
                          <a:spcPts val="0"/>
                        </a:spcAft>
                      </a:pPr>
                      <a:r>
                        <a:rPr lang="en-US" sz="1400" i="1">
                          <a:solidFill>
                            <a:srgbClr val="000000"/>
                          </a:solidFill>
                          <a:effectLst/>
                          <a:latin typeface="Times New Roman"/>
                          <a:ea typeface="Times New Roman"/>
                          <a:cs typeface="Times New Roman"/>
                        </a:rPr>
                        <a:t>total Correlation</a:t>
                      </a:r>
                      <a:endParaRPr lang="id-ID" sz="12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i="1">
                          <a:solidFill>
                            <a:srgbClr val="000000"/>
                          </a:solidFill>
                          <a:effectLst/>
                          <a:latin typeface="Times New Roman"/>
                          <a:ea typeface="Times New Roman"/>
                          <a:cs typeface="Times New Roman"/>
                        </a:rPr>
                        <a:t>cut Off</a:t>
                      </a:r>
                      <a:endParaRPr lang="id-ID" sz="12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a:solidFill>
                            <a:srgbClr val="000000"/>
                          </a:solidFill>
                          <a:effectLst/>
                          <a:latin typeface="Times New Roman"/>
                          <a:ea typeface="Times New Roman"/>
                          <a:cs typeface="Times New Roman"/>
                        </a:rPr>
                        <a:t>Information</a:t>
                      </a:r>
                      <a:endParaRPr lang="id-ID" sz="12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0">
                <a:tc>
                  <a:txBody>
                    <a:bodyPr/>
                    <a:lstStyle/>
                    <a:p>
                      <a:pPr>
                        <a:lnSpc>
                          <a:spcPct val="107000"/>
                        </a:lnSpc>
                        <a:spcAft>
                          <a:spcPts val="0"/>
                        </a:spcAft>
                      </a:pPr>
                      <a:r>
                        <a:rPr lang="en-US" sz="1400">
                          <a:solidFill>
                            <a:srgbClr val="000000"/>
                          </a:solidFill>
                          <a:effectLst/>
                          <a:latin typeface="Times New Roman"/>
                          <a:ea typeface="Times New Roman"/>
                          <a:cs typeface="Times New Roman"/>
                        </a:rPr>
                        <a:t>X2_1</a:t>
                      </a:r>
                      <a:endParaRPr lang="id-ID" sz="12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a:effectLst/>
                          <a:latin typeface="Times New Roman"/>
                          <a:ea typeface="Calibri"/>
                          <a:cs typeface="Times New Roman"/>
                        </a:rPr>
                        <a:t>0670</a:t>
                      </a:r>
                      <a:endParaRPr lang="id-ID" sz="12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a:solidFill>
                            <a:srgbClr val="000000"/>
                          </a:solidFill>
                          <a:effectLst/>
                          <a:latin typeface="Times New Roman"/>
                          <a:ea typeface="Times New Roman"/>
                          <a:cs typeface="Times New Roman"/>
                        </a:rPr>
                        <a:t>0:30</a:t>
                      </a:r>
                      <a:endParaRPr lang="id-ID" sz="12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a:solidFill>
                            <a:srgbClr val="000000"/>
                          </a:solidFill>
                          <a:effectLst/>
                          <a:latin typeface="Times New Roman"/>
                          <a:ea typeface="Times New Roman"/>
                          <a:cs typeface="Times New Roman"/>
                        </a:rPr>
                        <a:t>valid</a:t>
                      </a:r>
                      <a:endParaRPr lang="id-ID" sz="12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0">
                <a:tc>
                  <a:txBody>
                    <a:bodyPr/>
                    <a:lstStyle/>
                    <a:p>
                      <a:pPr>
                        <a:lnSpc>
                          <a:spcPct val="107000"/>
                        </a:lnSpc>
                        <a:spcAft>
                          <a:spcPts val="0"/>
                        </a:spcAft>
                      </a:pPr>
                      <a:r>
                        <a:rPr lang="en-US" sz="1400">
                          <a:solidFill>
                            <a:srgbClr val="000000"/>
                          </a:solidFill>
                          <a:effectLst/>
                          <a:latin typeface="Times New Roman"/>
                          <a:ea typeface="Times New Roman"/>
                          <a:cs typeface="Times New Roman"/>
                        </a:rPr>
                        <a:t>X2_2</a:t>
                      </a:r>
                      <a:endParaRPr lang="id-ID" sz="12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a:effectLst/>
                          <a:latin typeface="Times New Roman"/>
                          <a:ea typeface="Calibri"/>
                          <a:cs typeface="Times New Roman"/>
                        </a:rPr>
                        <a:t>0591</a:t>
                      </a:r>
                      <a:endParaRPr lang="id-ID" sz="12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a:solidFill>
                            <a:srgbClr val="000000"/>
                          </a:solidFill>
                          <a:effectLst/>
                          <a:latin typeface="Times New Roman"/>
                          <a:ea typeface="Times New Roman"/>
                          <a:cs typeface="Times New Roman"/>
                        </a:rPr>
                        <a:t>0:30</a:t>
                      </a:r>
                      <a:endParaRPr lang="id-ID" sz="12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a:solidFill>
                            <a:srgbClr val="000000"/>
                          </a:solidFill>
                          <a:effectLst/>
                          <a:latin typeface="Times New Roman"/>
                          <a:ea typeface="Times New Roman"/>
                          <a:cs typeface="Times New Roman"/>
                        </a:rPr>
                        <a:t>valid</a:t>
                      </a:r>
                      <a:endParaRPr lang="id-ID" sz="12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0">
                <a:tc>
                  <a:txBody>
                    <a:bodyPr/>
                    <a:lstStyle/>
                    <a:p>
                      <a:pPr>
                        <a:lnSpc>
                          <a:spcPct val="107000"/>
                        </a:lnSpc>
                        <a:spcAft>
                          <a:spcPts val="0"/>
                        </a:spcAft>
                      </a:pPr>
                      <a:r>
                        <a:rPr lang="en-US" sz="1400">
                          <a:solidFill>
                            <a:srgbClr val="000000"/>
                          </a:solidFill>
                          <a:effectLst/>
                          <a:latin typeface="Times New Roman"/>
                          <a:ea typeface="Times New Roman"/>
                          <a:cs typeface="Times New Roman"/>
                        </a:rPr>
                        <a:t>X2_3</a:t>
                      </a:r>
                      <a:endParaRPr lang="id-ID" sz="12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a:effectLst/>
                          <a:latin typeface="Times New Roman"/>
                          <a:ea typeface="Calibri"/>
                          <a:cs typeface="Times New Roman"/>
                        </a:rPr>
                        <a:t>0644</a:t>
                      </a:r>
                      <a:endParaRPr lang="id-ID" sz="12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a:solidFill>
                            <a:srgbClr val="000000"/>
                          </a:solidFill>
                          <a:effectLst/>
                          <a:latin typeface="Times New Roman"/>
                          <a:ea typeface="Times New Roman"/>
                          <a:cs typeface="Times New Roman"/>
                        </a:rPr>
                        <a:t>0:30</a:t>
                      </a:r>
                      <a:endParaRPr lang="id-ID" sz="12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a:solidFill>
                            <a:srgbClr val="000000"/>
                          </a:solidFill>
                          <a:effectLst/>
                          <a:latin typeface="Times New Roman"/>
                          <a:ea typeface="Times New Roman"/>
                          <a:cs typeface="Times New Roman"/>
                        </a:rPr>
                        <a:t>valid</a:t>
                      </a:r>
                      <a:endParaRPr lang="id-ID" sz="12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0">
                <a:tc>
                  <a:txBody>
                    <a:bodyPr/>
                    <a:lstStyle/>
                    <a:p>
                      <a:pPr>
                        <a:lnSpc>
                          <a:spcPct val="107000"/>
                        </a:lnSpc>
                        <a:spcAft>
                          <a:spcPts val="0"/>
                        </a:spcAft>
                      </a:pPr>
                      <a:r>
                        <a:rPr lang="en-US" sz="1400">
                          <a:solidFill>
                            <a:srgbClr val="000000"/>
                          </a:solidFill>
                          <a:effectLst/>
                          <a:latin typeface="Times New Roman"/>
                          <a:ea typeface="Times New Roman"/>
                          <a:cs typeface="Times New Roman"/>
                        </a:rPr>
                        <a:t>X2_4</a:t>
                      </a:r>
                      <a:endParaRPr lang="id-ID" sz="12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a:effectLst/>
                          <a:latin typeface="Times New Roman"/>
                          <a:ea typeface="Calibri"/>
                          <a:cs typeface="Times New Roman"/>
                        </a:rPr>
                        <a:t>0613</a:t>
                      </a:r>
                      <a:endParaRPr lang="id-ID" sz="12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a:solidFill>
                            <a:srgbClr val="000000"/>
                          </a:solidFill>
                          <a:effectLst/>
                          <a:latin typeface="Times New Roman"/>
                          <a:ea typeface="Times New Roman"/>
                          <a:cs typeface="Times New Roman"/>
                        </a:rPr>
                        <a:t>0:30</a:t>
                      </a:r>
                      <a:endParaRPr lang="id-ID" sz="12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a:solidFill>
                            <a:srgbClr val="000000"/>
                          </a:solidFill>
                          <a:effectLst/>
                          <a:latin typeface="Times New Roman"/>
                          <a:ea typeface="Times New Roman"/>
                          <a:cs typeface="Times New Roman"/>
                        </a:rPr>
                        <a:t>valid</a:t>
                      </a:r>
                      <a:endParaRPr lang="id-ID" sz="12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0">
                <a:tc>
                  <a:txBody>
                    <a:bodyPr/>
                    <a:lstStyle/>
                    <a:p>
                      <a:pPr>
                        <a:lnSpc>
                          <a:spcPct val="107000"/>
                        </a:lnSpc>
                        <a:spcAft>
                          <a:spcPts val="0"/>
                        </a:spcAft>
                      </a:pPr>
                      <a:r>
                        <a:rPr lang="en-US" sz="1400">
                          <a:solidFill>
                            <a:srgbClr val="000000"/>
                          </a:solidFill>
                          <a:effectLst/>
                          <a:latin typeface="Times New Roman"/>
                          <a:ea typeface="Times New Roman"/>
                          <a:cs typeface="Times New Roman"/>
                        </a:rPr>
                        <a:t>X2_5</a:t>
                      </a:r>
                      <a:endParaRPr lang="id-ID" sz="12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a:effectLst/>
                          <a:latin typeface="Times New Roman"/>
                          <a:ea typeface="Calibri"/>
                          <a:cs typeface="Times New Roman"/>
                        </a:rPr>
                        <a:t>0589</a:t>
                      </a:r>
                      <a:endParaRPr lang="id-ID" sz="12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a:solidFill>
                            <a:srgbClr val="000000"/>
                          </a:solidFill>
                          <a:effectLst/>
                          <a:latin typeface="Times New Roman"/>
                          <a:ea typeface="Times New Roman"/>
                          <a:cs typeface="Times New Roman"/>
                        </a:rPr>
                        <a:t>0:30</a:t>
                      </a:r>
                      <a:endParaRPr lang="id-ID" sz="12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a:solidFill>
                            <a:srgbClr val="000000"/>
                          </a:solidFill>
                          <a:effectLst/>
                          <a:latin typeface="Times New Roman"/>
                          <a:ea typeface="Times New Roman"/>
                          <a:cs typeface="Times New Roman"/>
                        </a:rPr>
                        <a:t>valid</a:t>
                      </a:r>
                      <a:endParaRPr lang="id-ID" sz="12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0">
                <a:tc>
                  <a:txBody>
                    <a:bodyPr/>
                    <a:lstStyle/>
                    <a:p>
                      <a:pPr>
                        <a:lnSpc>
                          <a:spcPct val="107000"/>
                        </a:lnSpc>
                        <a:spcAft>
                          <a:spcPts val="0"/>
                        </a:spcAft>
                      </a:pPr>
                      <a:r>
                        <a:rPr lang="en-US" sz="1400">
                          <a:solidFill>
                            <a:srgbClr val="000000"/>
                          </a:solidFill>
                          <a:effectLst/>
                          <a:latin typeface="Times New Roman"/>
                          <a:ea typeface="Times New Roman"/>
                          <a:cs typeface="Times New Roman"/>
                        </a:rPr>
                        <a:t>X2_6</a:t>
                      </a:r>
                      <a:endParaRPr lang="id-ID" sz="12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a:effectLst/>
                          <a:latin typeface="Times New Roman"/>
                          <a:ea typeface="Calibri"/>
                          <a:cs typeface="Times New Roman"/>
                        </a:rPr>
                        <a:t>0587</a:t>
                      </a:r>
                      <a:endParaRPr lang="id-ID" sz="12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a:solidFill>
                            <a:srgbClr val="000000"/>
                          </a:solidFill>
                          <a:effectLst/>
                          <a:latin typeface="Times New Roman"/>
                          <a:ea typeface="Times New Roman"/>
                          <a:cs typeface="Times New Roman"/>
                        </a:rPr>
                        <a:t>0:30</a:t>
                      </a:r>
                      <a:endParaRPr lang="id-ID" sz="12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a:solidFill>
                            <a:srgbClr val="000000"/>
                          </a:solidFill>
                          <a:effectLst/>
                          <a:latin typeface="Times New Roman"/>
                          <a:ea typeface="Times New Roman"/>
                          <a:cs typeface="Times New Roman"/>
                        </a:rPr>
                        <a:t>valid</a:t>
                      </a:r>
                      <a:endParaRPr lang="id-ID" sz="12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0">
                <a:tc>
                  <a:txBody>
                    <a:bodyPr/>
                    <a:lstStyle/>
                    <a:p>
                      <a:pPr>
                        <a:lnSpc>
                          <a:spcPct val="107000"/>
                        </a:lnSpc>
                        <a:spcAft>
                          <a:spcPts val="0"/>
                        </a:spcAft>
                      </a:pPr>
                      <a:r>
                        <a:rPr lang="en-US" sz="1400">
                          <a:solidFill>
                            <a:srgbClr val="000000"/>
                          </a:solidFill>
                          <a:effectLst/>
                          <a:latin typeface="Times New Roman"/>
                          <a:ea typeface="Times New Roman"/>
                          <a:cs typeface="Times New Roman"/>
                        </a:rPr>
                        <a:t>X2_7</a:t>
                      </a:r>
                      <a:endParaRPr lang="id-ID" sz="12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a:effectLst/>
                          <a:latin typeface="Times New Roman"/>
                          <a:ea typeface="Calibri"/>
                          <a:cs typeface="Times New Roman"/>
                        </a:rPr>
                        <a:t>0588</a:t>
                      </a:r>
                      <a:endParaRPr lang="id-ID" sz="12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a:solidFill>
                            <a:srgbClr val="000000"/>
                          </a:solidFill>
                          <a:effectLst/>
                          <a:latin typeface="Times New Roman"/>
                          <a:ea typeface="Times New Roman"/>
                          <a:cs typeface="Times New Roman"/>
                        </a:rPr>
                        <a:t>0:30</a:t>
                      </a:r>
                      <a:endParaRPr lang="id-ID" sz="12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a:solidFill>
                            <a:srgbClr val="000000"/>
                          </a:solidFill>
                          <a:effectLst/>
                          <a:latin typeface="Times New Roman"/>
                          <a:ea typeface="Times New Roman"/>
                          <a:cs typeface="Times New Roman"/>
                        </a:rPr>
                        <a:t>valid</a:t>
                      </a:r>
                      <a:endParaRPr lang="id-ID" sz="12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0">
                <a:tc>
                  <a:txBody>
                    <a:bodyPr/>
                    <a:lstStyle/>
                    <a:p>
                      <a:pPr>
                        <a:lnSpc>
                          <a:spcPct val="107000"/>
                        </a:lnSpc>
                        <a:spcAft>
                          <a:spcPts val="0"/>
                        </a:spcAft>
                      </a:pPr>
                      <a:r>
                        <a:rPr lang="en-US" sz="1400">
                          <a:solidFill>
                            <a:srgbClr val="000000"/>
                          </a:solidFill>
                          <a:effectLst/>
                          <a:latin typeface="Times New Roman"/>
                          <a:ea typeface="Times New Roman"/>
                          <a:cs typeface="Times New Roman"/>
                        </a:rPr>
                        <a:t>X2_8</a:t>
                      </a:r>
                      <a:endParaRPr lang="id-ID" sz="12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dirty="0">
                          <a:effectLst/>
                          <a:latin typeface="Times New Roman"/>
                          <a:ea typeface="Calibri"/>
                          <a:cs typeface="Times New Roman"/>
                        </a:rPr>
                        <a:t>0588</a:t>
                      </a:r>
                      <a:endParaRPr lang="id-ID" sz="12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a:solidFill>
                            <a:srgbClr val="000000"/>
                          </a:solidFill>
                          <a:effectLst/>
                          <a:latin typeface="Times New Roman"/>
                          <a:ea typeface="Times New Roman"/>
                          <a:cs typeface="Times New Roman"/>
                        </a:rPr>
                        <a:t>0:30</a:t>
                      </a:r>
                      <a:endParaRPr lang="id-ID" sz="12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400" dirty="0">
                          <a:solidFill>
                            <a:srgbClr val="000000"/>
                          </a:solidFill>
                          <a:effectLst/>
                          <a:latin typeface="Times New Roman"/>
                          <a:ea typeface="Times New Roman"/>
                          <a:cs typeface="Times New Roman"/>
                        </a:rPr>
                        <a:t>valid</a:t>
                      </a:r>
                      <a:endParaRPr lang="id-ID" sz="12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
        <p:nvSpPr>
          <p:cNvPr id="7" name="Rectangle 6"/>
          <p:cNvSpPr/>
          <p:nvPr/>
        </p:nvSpPr>
        <p:spPr>
          <a:xfrm>
            <a:off x="0" y="3645024"/>
            <a:ext cx="9144000" cy="369332"/>
          </a:xfrm>
          <a:prstGeom prst="rect">
            <a:avLst/>
          </a:prstGeom>
        </p:spPr>
        <p:txBody>
          <a:bodyPr wrap="square">
            <a:spAutoFit/>
          </a:bodyPr>
          <a:lstStyle/>
          <a:p>
            <a:pPr algn="ctr"/>
            <a:r>
              <a:rPr lang="id-ID" b="1" dirty="0" smtClean="0"/>
              <a:t>Validity of Test Results Table Item Question Possible Entry of New Competitors (X2)</a:t>
            </a:r>
            <a:endParaRPr lang="id-ID" b="1" dirty="0"/>
          </a:p>
        </p:txBody>
      </p:sp>
    </p:spTree>
    <p:extLst>
      <p:ext uri="{BB962C8B-B14F-4D97-AF65-F5344CB8AC3E}">
        <p14:creationId xmlns:p14="http://schemas.microsoft.com/office/powerpoint/2010/main" val="384421710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610418252"/>
              </p:ext>
            </p:extLst>
          </p:nvPr>
        </p:nvGraphicFramePr>
        <p:xfrm>
          <a:off x="539553" y="980727"/>
          <a:ext cx="8136903" cy="2160239"/>
        </p:xfrm>
        <a:graphic>
          <a:graphicData uri="http://schemas.openxmlformats.org/drawingml/2006/table">
            <a:tbl>
              <a:tblPr firstRow="1" firstCol="1" bandRow="1"/>
              <a:tblGrid>
                <a:gridCol w="3131726"/>
                <a:gridCol w="1996847"/>
                <a:gridCol w="1504165"/>
                <a:gridCol w="1504165"/>
              </a:tblGrid>
              <a:tr h="720079">
                <a:tc>
                  <a:txBody>
                    <a:bodyPr/>
                    <a:lstStyle/>
                    <a:p>
                      <a:pPr>
                        <a:lnSpc>
                          <a:spcPct val="107000"/>
                        </a:lnSpc>
                        <a:spcAft>
                          <a:spcPts val="0"/>
                        </a:spcAft>
                      </a:pPr>
                      <a:r>
                        <a:rPr lang="en-US" sz="2000" dirty="0">
                          <a:solidFill>
                            <a:srgbClr val="000000"/>
                          </a:solidFill>
                          <a:effectLst/>
                          <a:latin typeface="Times New Roman"/>
                          <a:ea typeface="Times New Roman"/>
                          <a:cs typeface="Times New Roman"/>
                        </a:rPr>
                        <a:t>item Questions</a:t>
                      </a:r>
                      <a:endParaRPr lang="id-ID" sz="18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2000" i="1">
                          <a:solidFill>
                            <a:srgbClr val="000000"/>
                          </a:solidFill>
                          <a:effectLst/>
                          <a:latin typeface="Times New Roman"/>
                          <a:ea typeface="Times New Roman"/>
                          <a:cs typeface="Times New Roman"/>
                        </a:rPr>
                        <a:t>corrected Item</a:t>
                      </a:r>
                      <a:endParaRPr lang="id-ID" sz="1800">
                        <a:effectLst/>
                        <a:latin typeface="Calibri"/>
                        <a:ea typeface="Calibri"/>
                        <a:cs typeface="Times New Roman"/>
                      </a:endParaRPr>
                    </a:p>
                    <a:p>
                      <a:pPr algn="ctr">
                        <a:lnSpc>
                          <a:spcPct val="107000"/>
                        </a:lnSpc>
                        <a:spcAft>
                          <a:spcPts val="0"/>
                        </a:spcAft>
                      </a:pPr>
                      <a:r>
                        <a:rPr lang="en-US" sz="2000" i="1">
                          <a:solidFill>
                            <a:srgbClr val="000000"/>
                          </a:solidFill>
                          <a:effectLst/>
                          <a:latin typeface="Times New Roman"/>
                          <a:ea typeface="Times New Roman"/>
                          <a:cs typeface="Times New Roman"/>
                        </a:rPr>
                        <a:t>total Correlation</a:t>
                      </a:r>
                      <a:endParaRPr lang="id-ID" sz="18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2000" i="1">
                          <a:solidFill>
                            <a:srgbClr val="000000"/>
                          </a:solidFill>
                          <a:effectLst/>
                          <a:latin typeface="Times New Roman"/>
                          <a:ea typeface="Times New Roman"/>
                          <a:cs typeface="Times New Roman"/>
                        </a:rPr>
                        <a:t>cut Off</a:t>
                      </a:r>
                      <a:endParaRPr lang="id-ID" sz="18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2000">
                          <a:solidFill>
                            <a:srgbClr val="000000"/>
                          </a:solidFill>
                          <a:effectLst/>
                          <a:latin typeface="Times New Roman"/>
                          <a:ea typeface="Times New Roman"/>
                          <a:cs typeface="Times New Roman"/>
                        </a:rPr>
                        <a:t>Information</a:t>
                      </a:r>
                      <a:endParaRPr lang="id-ID" sz="18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60040">
                <a:tc>
                  <a:txBody>
                    <a:bodyPr/>
                    <a:lstStyle/>
                    <a:p>
                      <a:pPr>
                        <a:lnSpc>
                          <a:spcPct val="107000"/>
                        </a:lnSpc>
                        <a:spcAft>
                          <a:spcPts val="0"/>
                        </a:spcAft>
                      </a:pPr>
                      <a:r>
                        <a:rPr lang="en-US" sz="2000">
                          <a:solidFill>
                            <a:srgbClr val="000000"/>
                          </a:solidFill>
                          <a:effectLst/>
                          <a:latin typeface="Times New Roman"/>
                          <a:ea typeface="Times New Roman"/>
                          <a:cs typeface="Times New Roman"/>
                        </a:rPr>
                        <a:t>X3_1</a:t>
                      </a:r>
                      <a:endParaRPr lang="id-ID" sz="18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2000" dirty="0">
                          <a:solidFill>
                            <a:srgbClr val="000000"/>
                          </a:solidFill>
                          <a:effectLst/>
                          <a:latin typeface="Times New Roman"/>
                          <a:ea typeface="Times New Roman"/>
                          <a:cs typeface="Times New Roman"/>
                        </a:rPr>
                        <a:t>0843</a:t>
                      </a:r>
                      <a:endParaRPr lang="id-ID" sz="18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2000">
                          <a:solidFill>
                            <a:srgbClr val="000000"/>
                          </a:solidFill>
                          <a:effectLst/>
                          <a:latin typeface="Times New Roman"/>
                          <a:ea typeface="Times New Roman"/>
                          <a:cs typeface="Times New Roman"/>
                        </a:rPr>
                        <a:t>0:30</a:t>
                      </a:r>
                      <a:endParaRPr lang="id-ID" sz="18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2000">
                          <a:solidFill>
                            <a:srgbClr val="000000"/>
                          </a:solidFill>
                          <a:effectLst/>
                          <a:latin typeface="Times New Roman"/>
                          <a:ea typeface="Times New Roman"/>
                          <a:cs typeface="Times New Roman"/>
                        </a:rPr>
                        <a:t>valid</a:t>
                      </a:r>
                      <a:endParaRPr lang="id-ID" sz="18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60040">
                <a:tc>
                  <a:txBody>
                    <a:bodyPr/>
                    <a:lstStyle/>
                    <a:p>
                      <a:pPr>
                        <a:lnSpc>
                          <a:spcPct val="107000"/>
                        </a:lnSpc>
                        <a:spcAft>
                          <a:spcPts val="0"/>
                        </a:spcAft>
                      </a:pPr>
                      <a:r>
                        <a:rPr lang="en-US" sz="2000">
                          <a:solidFill>
                            <a:srgbClr val="000000"/>
                          </a:solidFill>
                          <a:effectLst/>
                          <a:latin typeface="Times New Roman"/>
                          <a:ea typeface="Times New Roman"/>
                          <a:cs typeface="Times New Roman"/>
                        </a:rPr>
                        <a:t>X3_2</a:t>
                      </a:r>
                      <a:endParaRPr lang="id-ID" sz="18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2000">
                          <a:solidFill>
                            <a:srgbClr val="000000"/>
                          </a:solidFill>
                          <a:effectLst/>
                          <a:latin typeface="Times New Roman"/>
                          <a:ea typeface="Times New Roman"/>
                          <a:cs typeface="Times New Roman"/>
                        </a:rPr>
                        <a:t>0798</a:t>
                      </a:r>
                      <a:endParaRPr lang="id-ID" sz="18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2000">
                          <a:solidFill>
                            <a:srgbClr val="000000"/>
                          </a:solidFill>
                          <a:effectLst/>
                          <a:latin typeface="Times New Roman"/>
                          <a:ea typeface="Times New Roman"/>
                          <a:cs typeface="Times New Roman"/>
                        </a:rPr>
                        <a:t>0:30</a:t>
                      </a:r>
                      <a:endParaRPr lang="id-ID" sz="18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2000">
                          <a:solidFill>
                            <a:srgbClr val="000000"/>
                          </a:solidFill>
                          <a:effectLst/>
                          <a:latin typeface="Times New Roman"/>
                          <a:ea typeface="Times New Roman"/>
                          <a:cs typeface="Times New Roman"/>
                        </a:rPr>
                        <a:t>valid</a:t>
                      </a:r>
                      <a:endParaRPr lang="id-ID" sz="18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60040">
                <a:tc>
                  <a:txBody>
                    <a:bodyPr/>
                    <a:lstStyle/>
                    <a:p>
                      <a:pPr>
                        <a:lnSpc>
                          <a:spcPct val="107000"/>
                        </a:lnSpc>
                        <a:spcAft>
                          <a:spcPts val="0"/>
                        </a:spcAft>
                      </a:pPr>
                      <a:r>
                        <a:rPr lang="en-US" sz="2000">
                          <a:solidFill>
                            <a:srgbClr val="000000"/>
                          </a:solidFill>
                          <a:effectLst/>
                          <a:latin typeface="Times New Roman"/>
                          <a:ea typeface="Times New Roman"/>
                          <a:cs typeface="Times New Roman"/>
                        </a:rPr>
                        <a:t>X3_3</a:t>
                      </a:r>
                      <a:endParaRPr lang="id-ID" sz="18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2000">
                          <a:solidFill>
                            <a:srgbClr val="000000"/>
                          </a:solidFill>
                          <a:effectLst/>
                          <a:latin typeface="Times New Roman"/>
                          <a:ea typeface="Times New Roman"/>
                          <a:cs typeface="Times New Roman"/>
                        </a:rPr>
                        <a:t>0770</a:t>
                      </a:r>
                      <a:endParaRPr lang="id-ID" sz="18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2000">
                          <a:solidFill>
                            <a:srgbClr val="000000"/>
                          </a:solidFill>
                          <a:effectLst/>
                          <a:latin typeface="Times New Roman"/>
                          <a:ea typeface="Times New Roman"/>
                          <a:cs typeface="Times New Roman"/>
                        </a:rPr>
                        <a:t>0:30</a:t>
                      </a:r>
                      <a:endParaRPr lang="id-ID" sz="18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2000">
                          <a:solidFill>
                            <a:srgbClr val="000000"/>
                          </a:solidFill>
                          <a:effectLst/>
                          <a:latin typeface="Times New Roman"/>
                          <a:ea typeface="Times New Roman"/>
                          <a:cs typeface="Times New Roman"/>
                        </a:rPr>
                        <a:t>valid</a:t>
                      </a:r>
                      <a:endParaRPr lang="id-ID" sz="18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60040">
                <a:tc>
                  <a:txBody>
                    <a:bodyPr/>
                    <a:lstStyle/>
                    <a:p>
                      <a:pPr>
                        <a:lnSpc>
                          <a:spcPct val="107000"/>
                        </a:lnSpc>
                        <a:spcAft>
                          <a:spcPts val="0"/>
                        </a:spcAft>
                      </a:pPr>
                      <a:r>
                        <a:rPr lang="en-US" sz="2000">
                          <a:solidFill>
                            <a:srgbClr val="000000"/>
                          </a:solidFill>
                          <a:effectLst/>
                          <a:latin typeface="Times New Roman"/>
                          <a:ea typeface="Times New Roman"/>
                          <a:cs typeface="Times New Roman"/>
                        </a:rPr>
                        <a:t>X3_4</a:t>
                      </a:r>
                      <a:endParaRPr lang="id-ID" sz="18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2000">
                          <a:solidFill>
                            <a:srgbClr val="000000"/>
                          </a:solidFill>
                          <a:effectLst/>
                          <a:latin typeface="Times New Roman"/>
                          <a:ea typeface="Times New Roman"/>
                          <a:cs typeface="Times New Roman"/>
                        </a:rPr>
                        <a:t>0808</a:t>
                      </a:r>
                      <a:endParaRPr lang="id-ID" sz="18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2000">
                          <a:solidFill>
                            <a:srgbClr val="000000"/>
                          </a:solidFill>
                          <a:effectLst/>
                          <a:latin typeface="Times New Roman"/>
                          <a:ea typeface="Times New Roman"/>
                          <a:cs typeface="Times New Roman"/>
                        </a:rPr>
                        <a:t>0:30</a:t>
                      </a:r>
                      <a:endParaRPr lang="id-ID" sz="18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2000" dirty="0">
                          <a:solidFill>
                            <a:srgbClr val="000000"/>
                          </a:solidFill>
                          <a:effectLst/>
                          <a:latin typeface="Times New Roman"/>
                          <a:ea typeface="Times New Roman"/>
                          <a:cs typeface="Times New Roman"/>
                        </a:rPr>
                        <a:t>valid</a:t>
                      </a:r>
                      <a:endParaRPr lang="id-ID" sz="18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
        <p:nvSpPr>
          <p:cNvPr id="4" name="Rectangle 3"/>
          <p:cNvSpPr/>
          <p:nvPr/>
        </p:nvSpPr>
        <p:spPr>
          <a:xfrm>
            <a:off x="323528" y="260648"/>
            <a:ext cx="8568952" cy="646331"/>
          </a:xfrm>
          <a:prstGeom prst="rect">
            <a:avLst/>
          </a:prstGeom>
        </p:spPr>
        <p:txBody>
          <a:bodyPr wrap="square">
            <a:spAutoFit/>
          </a:bodyPr>
          <a:lstStyle/>
          <a:p>
            <a:pPr algn="ctr"/>
            <a:r>
              <a:rPr lang="id-ID" b="1" dirty="0" smtClean="0"/>
              <a:t>Validity of Test Results Table Item Questions </a:t>
            </a:r>
            <a:endParaRPr lang="en-US" b="1" dirty="0" smtClean="0"/>
          </a:p>
          <a:p>
            <a:pPr algn="ctr"/>
            <a:r>
              <a:rPr lang="id-ID" b="1" dirty="0" smtClean="0"/>
              <a:t>Potential Development of Substitute products (X3)</a:t>
            </a:r>
            <a:endParaRPr lang="id-ID" b="1" dirty="0"/>
          </a:p>
        </p:txBody>
      </p:sp>
      <p:graphicFrame>
        <p:nvGraphicFramePr>
          <p:cNvPr id="5" name="Table 4"/>
          <p:cNvGraphicFramePr>
            <a:graphicFrameLocks noGrp="1"/>
          </p:cNvGraphicFramePr>
          <p:nvPr>
            <p:extLst>
              <p:ext uri="{D42A27DB-BD31-4B8C-83A1-F6EECF244321}">
                <p14:modId xmlns:p14="http://schemas.microsoft.com/office/powerpoint/2010/main" val="2810553163"/>
              </p:ext>
            </p:extLst>
          </p:nvPr>
        </p:nvGraphicFramePr>
        <p:xfrm>
          <a:off x="467544" y="3861050"/>
          <a:ext cx="8208913" cy="2304254"/>
        </p:xfrm>
        <a:graphic>
          <a:graphicData uri="http://schemas.openxmlformats.org/drawingml/2006/table">
            <a:tbl>
              <a:tblPr firstRow="1" firstCol="1" bandRow="1"/>
              <a:tblGrid>
                <a:gridCol w="3159441"/>
                <a:gridCol w="2014518"/>
                <a:gridCol w="1517477"/>
                <a:gridCol w="1517477"/>
              </a:tblGrid>
              <a:tr h="658359">
                <a:tc>
                  <a:txBody>
                    <a:bodyPr/>
                    <a:lstStyle/>
                    <a:p>
                      <a:pPr>
                        <a:lnSpc>
                          <a:spcPct val="107000"/>
                        </a:lnSpc>
                        <a:spcAft>
                          <a:spcPts val="0"/>
                        </a:spcAft>
                      </a:pPr>
                      <a:r>
                        <a:rPr lang="en-US" sz="2000">
                          <a:solidFill>
                            <a:srgbClr val="000000"/>
                          </a:solidFill>
                          <a:effectLst/>
                          <a:latin typeface="Times New Roman"/>
                          <a:ea typeface="Times New Roman"/>
                          <a:cs typeface="Times New Roman"/>
                        </a:rPr>
                        <a:t>item Questions</a:t>
                      </a:r>
                      <a:endParaRPr lang="id-ID" sz="18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2000" i="1">
                          <a:solidFill>
                            <a:srgbClr val="000000"/>
                          </a:solidFill>
                          <a:effectLst/>
                          <a:latin typeface="Times New Roman"/>
                          <a:ea typeface="Times New Roman"/>
                          <a:cs typeface="Times New Roman"/>
                        </a:rPr>
                        <a:t>corrected Item</a:t>
                      </a:r>
                      <a:endParaRPr lang="id-ID" sz="1800">
                        <a:effectLst/>
                        <a:latin typeface="Calibri"/>
                        <a:ea typeface="Calibri"/>
                        <a:cs typeface="Times New Roman"/>
                      </a:endParaRPr>
                    </a:p>
                    <a:p>
                      <a:pPr algn="ctr">
                        <a:lnSpc>
                          <a:spcPct val="107000"/>
                        </a:lnSpc>
                        <a:spcAft>
                          <a:spcPts val="0"/>
                        </a:spcAft>
                      </a:pPr>
                      <a:r>
                        <a:rPr lang="en-US" sz="2000" i="1">
                          <a:solidFill>
                            <a:srgbClr val="000000"/>
                          </a:solidFill>
                          <a:effectLst/>
                          <a:latin typeface="Times New Roman"/>
                          <a:ea typeface="Times New Roman"/>
                          <a:cs typeface="Times New Roman"/>
                        </a:rPr>
                        <a:t>total Correlation</a:t>
                      </a:r>
                      <a:endParaRPr lang="id-ID" sz="18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2000" i="1">
                          <a:solidFill>
                            <a:srgbClr val="000000"/>
                          </a:solidFill>
                          <a:effectLst/>
                          <a:latin typeface="Times New Roman"/>
                          <a:ea typeface="Times New Roman"/>
                          <a:cs typeface="Times New Roman"/>
                        </a:rPr>
                        <a:t>cut Off</a:t>
                      </a:r>
                      <a:endParaRPr lang="id-ID" sz="18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2000">
                          <a:solidFill>
                            <a:srgbClr val="000000"/>
                          </a:solidFill>
                          <a:effectLst/>
                          <a:latin typeface="Times New Roman"/>
                          <a:ea typeface="Times New Roman"/>
                          <a:cs typeface="Times New Roman"/>
                        </a:rPr>
                        <a:t>Information</a:t>
                      </a:r>
                      <a:endParaRPr lang="id-ID" sz="18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29179">
                <a:tc>
                  <a:txBody>
                    <a:bodyPr/>
                    <a:lstStyle/>
                    <a:p>
                      <a:pPr>
                        <a:lnSpc>
                          <a:spcPct val="107000"/>
                        </a:lnSpc>
                        <a:spcAft>
                          <a:spcPts val="0"/>
                        </a:spcAft>
                      </a:pPr>
                      <a:r>
                        <a:rPr lang="en-US" sz="2000">
                          <a:solidFill>
                            <a:srgbClr val="000000"/>
                          </a:solidFill>
                          <a:effectLst/>
                          <a:latin typeface="Times New Roman"/>
                          <a:ea typeface="Times New Roman"/>
                          <a:cs typeface="Times New Roman"/>
                        </a:rPr>
                        <a:t>X4_1</a:t>
                      </a:r>
                      <a:endParaRPr lang="id-ID" sz="18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2000">
                          <a:solidFill>
                            <a:srgbClr val="000000"/>
                          </a:solidFill>
                          <a:effectLst/>
                          <a:latin typeface="Times New Roman"/>
                          <a:ea typeface="Times New Roman"/>
                          <a:cs typeface="Times New Roman"/>
                        </a:rPr>
                        <a:t>0725</a:t>
                      </a:r>
                      <a:endParaRPr lang="id-ID" sz="18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2000">
                          <a:solidFill>
                            <a:srgbClr val="000000"/>
                          </a:solidFill>
                          <a:effectLst/>
                          <a:latin typeface="Times New Roman"/>
                          <a:ea typeface="Times New Roman"/>
                          <a:cs typeface="Times New Roman"/>
                        </a:rPr>
                        <a:t>0:30</a:t>
                      </a:r>
                      <a:endParaRPr lang="id-ID" sz="18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2000">
                          <a:solidFill>
                            <a:srgbClr val="000000"/>
                          </a:solidFill>
                          <a:effectLst/>
                          <a:latin typeface="Times New Roman"/>
                          <a:ea typeface="Times New Roman"/>
                          <a:cs typeface="Times New Roman"/>
                        </a:rPr>
                        <a:t>valid</a:t>
                      </a:r>
                      <a:endParaRPr lang="id-ID" sz="18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29179">
                <a:tc>
                  <a:txBody>
                    <a:bodyPr/>
                    <a:lstStyle/>
                    <a:p>
                      <a:pPr>
                        <a:lnSpc>
                          <a:spcPct val="107000"/>
                        </a:lnSpc>
                        <a:spcAft>
                          <a:spcPts val="0"/>
                        </a:spcAft>
                      </a:pPr>
                      <a:r>
                        <a:rPr lang="en-US" sz="2000">
                          <a:solidFill>
                            <a:srgbClr val="000000"/>
                          </a:solidFill>
                          <a:effectLst/>
                          <a:latin typeface="Times New Roman"/>
                          <a:ea typeface="Times New Roman"/>
                          <a:cs typeface="Times New Roman"/>
                        </a:rPr>
                        <a:t>X4_2</a:t>
                      </a:r>
                      <a:endParaRPr lang="id-ID" sz="18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2000">
                          <a:solidFill>
                            <a:srgbClr val="000000"/>
                          </a:solidFill>
                          <a:effectLst/>
                          <a:latin typeface="Times New Roman"/>
                          <a:ea typeface="Times New Roman"/>
                          <a:cs typeface="Times New Roman"/>
                        </a:rPr>
                        <a:t>0736</a:t>
                      </a:r>
                      <a:endParaRPr lang="id-ID" sz="18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2000">
                          <a:solidFill>
                            <a:srgbClr val="000000"/>
                          </a:solidFill>
                          <a:effectLst/>
                          <a:latin typeface="Times New Roman"/>
                          <a:ea typeface="Times New Roman"/>
                          <a:cs typeface="Times New Roman"/>
                        </a:rPr>
                        <a:t>0:30</a:t>
                      </a:r>
                      <a:endParaRPr lang="id-ID" sz="18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2000">
                          <a:solidFill>
                            <a:srgbClr val="000000"/>
                          </a:solidFill>
                          <a:effectLst/>
                          <a:latin typeface="Times New Roman"/>
                          <a:ea typeface="Times New Roman"/>
                          <a:cs typeface="Times New Roman"/>
                        </a:rPr>
                        <a:t>valid</a:t>
                      </a:r>
                      <a:endParaRPr lang="id-ID" sz="18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29179">
                <a:tc>
                  <a:txBody>
                    <a:bodyPr/>
                    <a:lstStyle/>
                    <a:p>
                      <a:pPr>
                        <a:lnSpc>
                          <a:spcPct val="107000"/>
                        </a:lnSpc>
                        <a:spcAft>
                          <a:spcPts val="0"/>
                        </a:spcAft>
                      </a:pPr>
                      <a:r>
                        <a:rPr lang="en-US" sz="2000">
                          <a:solidFill>
                            <a:srgbClr val="000000"/>
                          </a:solidFill>
                          <a:effectLst/>
                          <a:latin typeface="Times New Roman"/>
                          <a:ea typeface="Times New Roman"/>
                          <a:cs typeface="Times New Roman"/>
                        </a:rPr>
                        <a:t>X4_3</a:t>
                      </a:r>
                      <a:endParaRPr lang="id-ID" sz="18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2000">
                          <a:solidFill>
                            <a:srgbClr val="000000"/>
                          </a:solidFill>
                          <a:effectLst/>
                          <a:latin typeface="Times New Roman"/>
                          <a:ea typeface="Times New Roman"/>
                          <a:cs typeface="Times New Roman"/>
                        </a:rPr>
                        <a:t>0748</a:t>
                      </a:r>
                      <a:endParaRPr lang="id-ID" sz="18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2000">
                          <a:solidFill>
                            <a:srgbClr val="000000"/>
                          </a:solidFill>
                          <a:effectLst/>
                          <a:latin typeface="Times New Roman"/>
                          <a:ea typeface="Times New Roman"/>
                          <a:cs typeface="Times New Roman"/>
                        </a:rPr>
                        <a:t>0:30</a:t>
                      </a:r>
                      <a:endParaRPr lang="id-ID" sz="18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2000">
                          <a:solidFill>
                            <a:srgbClr val="000000"/>
                          </a:solidFill>
                          <a:effectLst/>
                          <a:latin typeface="Times New Roman"/>
                          <a:ea typeface="Times New Roman"/>
                          <a:cs typeface="Times New Roman"/>
                        </a:rPr>
                        <a:t>valid</a:t>
                      </a:r>
                      <a:endParaRPr lang="id-ID" sz="18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29179">
                <a:tc>
                  <a:txBody>
                    <a:bodyPr/>
                    <a:lstStyle/>
                    <a:p>
                      <a:pPr>
                        <a:lnSpc>
                          <a:spcPct val="107000"/>
                        </a:lnSpc>
                        <a:spcAft>
                          <a:spcPts val="0"/>
                        </a:spcAft>
                      </a:pPr>
                      <a:r>
                        <a:rPr lang="en-US" sz="2000">
                          <a:solidFill>
                            <a:srgbClr val="000000"/>
                          </a:solidFill>
                          <a:effectLst/>
                          <a:latin typeface="Times New Roman"/>
                          <a:ea typeface="Times New Roman"/>
                          <a:cs typeface="Times New Roman"/>
                        </a:rPr>
                        <a:t>X4_4</a:t>
                      </a:r>
                      <a:endParaRPr lang="id-ID" sz="18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2000">
                          <a:solidFill>
                            <a:srgbClr val="000000"/>
                          </a:solidFill>
                          <a:effectLst/>
                          <a:latin typeface="Times New Roman"/>
                          <a:ea typeface="Times New Roman"/>
                          <a:cs typeface="Times New Roman"/>
                        </a:rPr>
                        <a:t>0675</a:t>
                      </a:r>
                      <a:endParaRPr lang="id-ID" sz="18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2000">
                          <a:solidFill>
                            <a:srgbClr val="000000"/>
                          </a:solidFill>
                          <a:effectLst/>
                          <a:latin typeface="Times New Roman"/>
                          <a:ea typeface="Times New Roman"/>
                          <a:cs typeface="Times New Roman"/>
                        </a:rPr>
                        <a:t>0:30</a:t>
                      </a:r>
                      <a:endParaRPr lang="id-ID" sz="18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2000">
                          <a:solidFill>
                            <a:srgbClr val="000000"/>
                          </a:solidFill>
                          <a:effectLst/>
                          <a:latin typeface="Times New Roman"/>
                          <a:ea typeface="Times New Roman"/>
                          <a:cs typeface="Times New Roman"/>
                        </a:rPr>
                        <a:t>valid</a:t>
                      </a:r>
                      <a:endParaRPr lang="id-ID" sz="18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29179">
                <a:tc>
                  <a:txBody>
                    <a:bodyPr/>
                    <a:lstStyle/>
                    <a:p>
                      <a:pPr>
                        <a:lnSpc>
                          <a:spcPct val="107000"/>
                        </a:lnSpc>
                        <a:spcAft>
                          <a:spcPts val="0"/>
                        </a:spcAft>
                      </a:pPr>
                      <a:r>
                        <a:rPr lang="en-US" sz="2000">
                          <a:solidFill>
                            <a:srgbClr val="000000"/>
                          </a:solidFill>
                          <a:effectLst/>
                          <a:latin typeface="Times New Roman"/>
                          <a:ea typeface="Times New Roman"/>
                          <a:cs typeface="Times New Roman"/>
                        </a:rPr>
                        <a:t>X4_5</a:t>
                      </a:r>
                      <a:endParaRPr lang="id-ID" sz="18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2000">
                          <a:solidFill>
                            <a:srgbClr val="000000"/>
                          </a:solidFill>
                          <a:effectLst/>
                          <a:latin typeface="Times New Roman"/>
                          <a:ea typeface="Times New Roman"/>
                          <a:cs typeface="Times New Roman"/>
                        </a:rPr>
                        <a:t>0761</a:t>
                      </a:r>
                      <a:endParaRPr lang="id-ID" sz="18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2000">
                          <a:solidFill>
                            <a:srgbClr val="000000"/>
                          </a:solidFill>
                          <a:effectLst/>
                          <a:latin typeface="Times New Roman"/>
                          <a:ea typeface="Times New Roman"/>
                          <a:cs typeface="Times New Roman"/>
                        </a:rPr>
                        <a:t>0:30</a:t>
                      </a:r>
                      <a:endParaRPr lang="id-ID" sz="18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2000" dirty="0">
                          <a:solidFill>
                            <a:srgbClr val="000000"/>
                          </a:solidFill>
                          <a:effectLst/>
                          <a:latin typeface="Times New Roman"/>
                          <a:ea typeface="Times New Roman"/>
                          <a:cs typeface="Times New Roman"/>
                        </a:rPr>
                        <a:t>valid</a:t>
                      </a:r>
                      <a:endParaRPr lang="id-ID" sz="18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
        <p:nvSpPr>
          <p:cNvPr id="6" name="Rectangle 5"/>
          <p:cNvSpPr/>
          <p:nvPr/>
        </p:nvSpPr>
        <p:spPr>
          <a:xfrm>
            <a:off x="323528" y="3274101"/>
            <a:ext cx="8820472" cy="369332"/>
          </a:xfrm>
          <a:prstGeom prst="rect">
            <a:avLst/>
          </a:prstGeom>
        </p:spPr>
        <p:txBody>
          <a:bodyPr wrap="square">
            <a:spAutoFit/>
          </a:bodyPr>
          <a:lstStyle/>
          <a:p>
            <a:r>
              <a:rPr lang="id-ID" b="1" dirty="0" smtClean="0"/>
              <a:t>Validity of Test Results Table Item Questions Strength of bargaining sellers / suppliers (X4)</a:t>
            </a:r>
            <a:endParaRPr lang="id-ID" b="1" dirty="0"/>
          </a:p>
        </p:txBody>
      </p:sp>
    </p:spTree>
    <p:extLst>
      <p:ext uri="{BB962C8B-B14F-4D97-AF65-F5344CB8AC3E}">
        <p14:creationId xmlns:p14="http://schemas.microsoft.com/office/powerpoint/2010/main" val="322835937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875675322"/>
              </p:ext>
            </p:extLst>
          </p:nvPr>
        </p:nvGraphicFramePr>
        <p:xfrm>
          <a:off x="1763688" y="1052736"/>
          <a:ext cx="5736590" cy="2087375"/>
        </p:xfrm>
        <a:graphic>
          <a:graphicData uri="http://schemas.openxmlformats.org/drawingml/2006/table">
            <a:tbl>
              <a:tblPr firstRow="1" firstCol="1" bandRow="1"/>
              <a:tblGrid>
                <a:gridCol w="2207895"/>
                <a:gridCol w="1407795"/>
                <a:gridCol w="1060450"/>
                <a:gridCol w="1060450"/>
              </a:tblGrid>
              <a:tr h="0">
                <a:tc>
                  <a:txBody>
                    <a:bodyPr/>
                    <a:lstStyle/>
                    <a:p>
                      <a:pPr algn="ctr">
                        <a:lnSpc>
                          <a:spcPct val="107000"/>
                        </a:lnSpc>
                        <a:spcAft>
                          <a:spcPts val="0"/>
                        </a:spcAft>
                      </a:pPr>
                      <a:r>
                        <a:rPr lang="en-US" sz="1600" dirty="0">
                          <a:solidFill>
                            <a:srgbClr val="000000"/>
                          </a:solidFill>
                          <a:effectLst/>
                          <a:latin typeface="Times New Roman"/>
                          <a:ea typeface="Times New Roman"/>
                          <a:cs typeface="Times New Roman"/>
                        </a:rPr>
                        <a:t>item Questions</a:t>
                      </a:r>
                      <a:endParaRPr lang="id-ID" sz="1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i="1">
                          <a:solidFill>
                            <a:srgbClr val="000000"/>
                          </a:solidFill>
                          <a:effectLst/>
                          <a:latin typeface="Times New Roman"/>
                          <a:ea typeface="Times New Roman"/>
                          <a:cs typeface="Times New Roman"/>
                        </a:rPr>
                        <a:t>corrected Item</a:t>
                      </a:r>
                      <a:endParaRPr lang="id-ID" sz="1400">
                        <a:effectLst/>
                        <a:latin typeface="Calibri"/>
                        <a:ea typeface="Calibri"/>
                        <a:cs typeface="Times New Roman"/>
                      </a:endParaRPr>
                    </a:p>
                    <a:p>
                      <a:pPr algn="ctr">
                        <a:lnSpc>
                          <a:spcPct val="107000"/>
                        </a:lnSpc>
                        <a:spcAft>
                          <a:spcPts val="0"/>
                        </a:spcAft>
                      </a:pPr>
                      <a:r>
                        <a:rPr lang="en-US" sz="1600" i="1">
                          <a:solidFill>
                            <a:srgbClr val="000000"/>
                          </a:solidFill>
                          <a:effectLst/>
                          <a:latin typeface="Times New Roman"/>
                          <a:ea typeface="Times New Roman"/>
                          <a:cs typeface="Times New Roman"/>
                        </a:rPr>
                        <a:t>total Correlation</a:t>
                      </a:r>
                      <a:endParaRPr lang="id-ID"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i="1">
                          <a:solidFill>
                            <a:srgbClr val="000000"/>
                          </a:solidFill>
                          <a:effectLst/>
                          <a:latin typeface="Times New Roman"/>
                          <a:ea typeface="Times New Roman"/>
                          <a:cs typeface="Times New Roman"/>
                        </a:rPr>
                        <a:t>cut Off</a:t>
                      </a:r>
                      <a:endParaRPr lang="id-ID"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a:solidFill>
                            <a:srgbClr val="000000"/>
                          </a:solidFill>
                          <a:effectLst/>
                          <a:latin typeface="Times New Roman"/>
                          <a:ea typeface="Times New Roman"/>
                          <a:cs typeface="Times New Roman"/>
                        </a:rPr>
                        <a:t>Information</a:t>
                      </a:r>
                      <a:endParaRPr lang="id-ID"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0">
                <a:tc>
                  <a:txBody>
                    <a:bodyPr/>
                    <a:lstStyle/>
                    <a:p>
                      <a:pPr algn="ctr">
                        <a:lnSpc>
                          <a:spcPct val="107000"/>
                        </a:lnSpc>
                        <a:spcAft>
                          <a:spcPts val="0"/>
                        </a:spcAft>
                      </a:pPr>
                      <a:r>
                        <a:rPr lang="en-US" sz="1600" dirty="0">
                          <a:solidFill>
                            <a:srgbClr val="000000"/>
                          </a:solidFill>
                          <a:effectLst/>
                          <a:latin typeface="Times New Roman"/>
                          <a:ea typeface="Times New Roman"/>
                          <a:cs typeface="Times New Roman"/>
                        </a:rPr>
                        <a:t>X5_1</a:t>
                      </a:r>
                      <a:endParaRPr lang="id-ID" sz="14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Times New Roman"/>
                          <a:ea typeface="Times New Roman"/>
                          <a:cs typeface="Times New Roman"/>
                        </a:rPr>
                        <a:t>0780</a:t>
                      </a:r>
                      <a:endParaRPr lang="id-ID" sz="14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Times New Roman"/>
                          <a:ea typeface="Times New Roman"/>
                          <a:cs typeface="Times New Roman"/>
                        </a:rPr>
                        <a:t>0:30</a:t>
                      </a:r>
                      <a:endParaRPr lang="id-ID" sz="1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a:solidFill>
                            <a:srgbClr val="000000"/>
                          </a:solidFill>
                          <a:effectLst/>
                          <a:latin typeface="Times New Roman"/>
                          <a:ea typeface="Times New Roman"/>
                          <a:cs typeface="Times New Roman"/>
                        </a:rPr>
                        <a:t>valid</a:t>
                      </a:r>
                      <a:endParaRPr lang="id-ID"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0">
                <a:tc>
                  <a:txBody>
                    <a:bodyPr/>
                    <a:lstStyle/>
                    <a:p>
                      <a:pPr algn="ctr">
                        <a:lnSpc>
                          <a:spcPct val="107000"/>
                        </a:lnSpc>
                        <a:spcAft>
                          <a:spcPts val="0"/>
                        </a:spcAft>
                      </a:pPr>
                      <a:r>
                        <a:rPr lang="en-US" sz="1600">
                          <a:solidFill>
                            <a:srgbClr val="000000"/>
                          </a:solidFill>
                          <a:effectLst/>
                          <a:latin typeface="Times New Roman"/>
                          <a:ea typeface="Times New Roman"/>
                          <a:cs typeface="Times New Roman"/>
                        </a:rPr>
                        <a:t>X5_2</a:t>
                      </a:r>
                      <a:endParaRPr lang="id-ID" sz="14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a:solidFill>
                            <a:srgbClr val="000000"/>
                          </a:solidFill>
                          <a:effectLst/>
                          <a:latin typeface="Times New Roman"/>
                          <a:ea typeface="Times New Roman"/>
                          <a:cs typeface="Times New Roman"/>
                        </a:rPr>
                        <a:t>0747</a:t>
                      </a:r>
                      <a:endParaRPr lang="id-ID" sz="14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Times New Roman"/>
                          <a:ea typeface="Times New Roman"/>
                          <a:cs typeface="Times New Roman"/>
                        </a:rPr>
                        <a:t>0:30</a:t>
                      </a:r>
                      <a:endParaRPr lang="id-ID" sz="1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a:solidFill>
                            <a:srgbClr val="000000"/>
                          </a:solidFill>
                          <a:effectLst/>
                          <a:latin typeface="Times New Roman"/>
                          <a:ea typeface="Times New Roman"/>
                          <a:cs typeface="Times New Roman"/>
                        </a:rPr>
                        <a:t>valid</a:t>
                      </a:r>
                      <a:endParaRPr lang="id-ID"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0">
                <a:tc>
                  <a:txBody>
                    <a:bodyPr/>
                    <a:lstStyle/>
                    <a:p>
                      <a:pPr algn="ctr">
                        <a:lnSpc>
                          <a:spcPct val="107000"/>
                        </a:lnSpc>
                        <a:spcAft>
                          <a:spcPts val="0"/>
                        </a:spcAft>
                      </a:pPr>
                      <a:r>
                        <a:rPr lang="en-US" sz="1600">
                          <a:solidFill>
                            <a:srgbClr val="000000"/>
                          </a:solidFill>
                          <a:effectLst/>
                          <a:latin typeface="Times New Roman"/>
                          <a:ea typeface="Times New Roman"/>
                          <a:cs typeface="Times New Roman"/>
                        </a:rPr>
                        <a:t>X5_3</a:t>
                      </a:r>
                      <a:endParaRPr lang="id-ID" sz="14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a:solidFill>
                            <a:srgbClr val="000000"/>
                          </a:solidFill>
                          <a:effectLst/>
                          <a:latin typeface="Times New Roman"/>
                          <a:ea typeface="Times New Roman"/>
                          <a:cs typeface="Times New Roman"/>
                        </a:rPr>
                        <a:t>0667</a:t>
                      </a:r>
                      <a:endParaRPr lang="id-ID" sz="14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Times New Roman"/>
                          <a:ea typeface="Times New Roman"/>
                          <a:cs typeface="Times New Roman"/>
                        </a:rPr>
                        <a:t>0:30</a:t>
                      </a:r>
                      <a:endParaRPr lang="id-ID" sz="1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Times New Roman"/>
                          <a:ea typeface="Times New Roman"/>
                          <a:cs typeface="Times New Roman"/>
                        </a:rPr>
                        <a:t>valid</a:t>
                      </a:r>
                      <a:endParaRPr lang="id-ID" sz="1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0">
                <a:tc>
                  <a:txBody>
                    <a:bodyPr/>
                    <a:lstStyle/>
                    <a:p>
                      <a:pPr algn="ctr">
                        <a:lnSpc>
                          <a:spcPct val="107000"/>
                        </a:lnSpc>
                        <a:spcAft>
                          <a:spcPts val="0"/>
                        </a:spcAft>
                      </a:pPr>
                      <a:r>
                        <a:rPr lang="en-US" sz="1600">
                          <a:solidFill>
                            <a:srgbClr val="000000"/>
                          </a:solidFill>
                          <a:effectLst/>
                          <a:latin typeface="Times New Roman"/>
                          <a:ea typeface="Times New Roman"/>
                          <a:cs typeface="Times New Roman"/>
                        </a:rPr>
                        <a:t>X5_4</a:t>
                      </a:r>
                      <a:endParaRPr lang="id-ID" sz="14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a:solidFill>
                            <a:srgbClr val="000000"/>
                          </a:solidFill>
                          <a:effectLst/>
                          <a:latin typeface="Times New Roman"/>
                          <a:ea typeface="Times New Roman"/>
                          <a:cs typeface="Times New Roman"/>
                        </a:rPr>
                        <a:t>0729</a:t>
                      </a:r>
                      <a:endParaRPr lang="id-ID" sz="14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a:solidFill>
                            <a:srgbClr val="000000"/>
                          </a:solidFill>
                          <a:effectLst/>
                          <a:latin typeface="Times New Roman"/>
                          <a:ea typeface="Times New Roman"/>
                          <a:cs typeface="Times New Roman"/>
                        </a:rPr>
                        <a:t>0:30</a:t>
                      </a:r>
                      <a:endParaRPr lang="id-ID"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Times New Roman"/>
                          <a:ea typeface="Times New Roman"/>
                          <a:cs typeface="Times New Roman"/>
                        </a:rPr>
                        <a:t>valid</a:t>
                      </a:r>
                      <a:endParaRPr lang="id-ID" sz="1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0">
                <a:tc>
                  <a:txBody>
                    <a:bodyPr/>
                    <a:lstStyle/>
                    <a:p>
                      <a:pPr algn="ctr">
                        <a:lnSpc>
                          <a:spcPct val="107000"/>
                        </a:lnSpc>
                        <a:spcAft>
                          <a:spcPts val="0"/>
                        </a:spcAft>
                      </a:pPr>
                      <a:r>
                        <a:rPr lang="en-US" sz="1600">
                          <a:solidFill>
                            <a:srgbClr val="000000"/>
                          </a:solidFill>
                          <a:effectLst/>
                          <a:latin typeface="Times New Roman"/>
                          <a:ea typeface="Times New Roman"/>
                          <a:cs typeface="Times New Roman"/>
                        </a:rPr>
                        <a:t>X5_5</a:t>
                      </a:r>
                      <a:endParaRPr lang="id-ID" sz="14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a:solidFill>
                            <a:srgbClr val="000000"/>
                          </a:solidFill>
                          <a:effectLst/>
                          <a:latin typeface="Times New Roman"/>
                          <a:ea typeface="Times New Roman"/>
                          <a:cs typeface="Times New Roman"/>
                        </a:rPr>
                        <a:t>0700</a:t>
                      </a:r>
                      <a:endParaRPr lang="id-ID" sz="14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a:solidFill>
                            <a:srgbClr val="000000"/>
                          </a:solidFill>
                          <a:effectLst/>
                          <a:latin typeface="Times New Roman"/>
                          <a:ea typeface="Times New Roman"/>
                          <a:cs typeface="Times New Roman"/>
                        </a:rPr>
                        <a:t>0:30</a:t>
                      </a:r>
                      <a:endParaRPr lang="id-ID"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Times New Roman"/>
                          <a:ea typeface="Times New Roman"/>
                          <a:cs typeface="Times New Roman"/>
                        </a:rPr>
                        <a:t>valid</a:t>
                      </a:r>
                      <a:endParaRPr lang="id-ID" sz="1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
        <p:nvSpPr>
          <p:cNvPr id="3" name="Rectangle 2"/>
          <p:cNvSpPr/>
          <p:nvPr/>
        </p:nvSpPr>
        <p:spPr>
          <a:xfrm>
            <a:off x="107504" y="522576"/>
            <a:ext cx="9073008" cy="369332"/>
          </a:xfrm>
          <a:prstGeom prst="rect">
            <a:avLst/>
          </a:prstGeom>
        </p:spPr>
        <p:txBody>
          <a:bodyPr wrap="square">
            <a:spAutoFit/>
          </a:bodyPr>
          <a:lstStyle/>
          <a:p>
            <a:pPr algn="ctr"/>
            <a:r>
              <a:rPr lang="id-ID" b="1" dirty="0"/>
              <a:t>Table </a:t>
            </a:r>
            <a:r>
              <a:rPr lang="id-ID" b="1" dirty="0" smtClean="0"/>
              <a:t>result </a:t>
            </a:r>
            <a:r>
              <a:rPr lang="id-ID" b="1" dirty="0"/>
              <a:t>Validity Item Questions Strength of bargain shoppers / consumers (X5)</a:t>
            </a:r>
          </a:p>
        </p:txBody>
      </p:sp>
      <p:sp>
        <p:nvSpPr>
          <p:cNvPr id="4" name="Rectangle 3"/>
          <p:cNvSpPr/>
          <p:nvPr/>
        </p:nvSpPr>
        <p:spPr>
          <a:xfrm>
            <a:off x="1259632" y="3364476"/>
            <a:ext cx="6678488" cy="369332"/>
          </a:xfrm>
          <a:prstGeom prst="rect">
            <a:avLst/>
          </a:prstGeom>
        </p:spPr>
        <p:txBody>
          <a:bodyPr wrap="square">
            <a:spAutoFit/>
          </a:bodyPr>
          <a:lstStyle/>
          <a:p>
            <a:pPr algn="ctr"/>
            <a:r>
              <a:rPr lang="id-ID" b="1" dirty="0"/>
              <a:t>Table </a:t>
            </a:r>
            <a:r>
              <a:rPr lang="id-ID" b="1" dirty="0" smtClean="0"/>
              <a:t>result </a:t>
            </a:r>
            <a:r>
              <a:rPr lang="id-ID" b="1" dirty="0"/>
              <a:t>Item Questions Validity Competitive Advantage (Y)</a:t>
            </a:r>
          </a:p>
        </p:txBody>
      </p:sp>
      <p:graphicFrame>
        <p:nvGraphicFramePr>
          <p:cNvPr id="5" name="Table 4"/>
          <p:cNvGraphicFramePr>
            <a:graphicFrameLocks noGrp="1"/>
          </p:cNvGraphicFramePr>
          <p:nvPr>
            <p:extLst>
              <p:ext uri="{D42A27DB-BD31-4B8C-83A1-F6EECF244321}">
                <p14:modId xmlns:p14="http://schemas.microsoft.com/office/powerpoint/2010/main" val="403100165"/>
              </p:ext>
            </p:extLst>
          </p:nvPr>
        </p:nvGraphicFramePr>
        <p:xfrm>
          <a:off x="1730581" y="3789040"/>
          <a:ext cx="5736590" cy="2870141"/>
        </p:xfrm>
        <a:graphic>
          <a:graphicData uri="http://schemas.openxmlformats.org/drawingml/2006/table">
            <a:tbl>
              <a:tblPr firstRow="1" firstCol="1" bandRow="1"/>
              <a:tblGrid>
                <a:gridCol w="2207895"/>
                <a:gridCol w="1407795"/>
                <a:gridCol w="1060450"/>
                <a:gridCol w="1060450"/>
              </a:tblGrid>
              <a:tr h="0">
                <a:tc>
                  <a:txBody>
                    <a:bodyPr/>
                    <a:lstStyle/>
                    <a:p>
                      <a:pPr algn="ctr">
                        <a:lnSpc>
                          <a:spcPct val="107000"/>
                        </a:lnSpc>
                        <a:spcAft>
                          <a:spcPts val="0"/>
                        </a:spcAft>
                      </a:pPr>
                      <a:r>
                        <a:rPr lang="en-US" sz="1600" dirty="0">
                          <a:solidFill>
                            <a:srgbClr val="000000"/>
                          </a:solidFill>
                          <a:effectLst/>
                          <a:latin typeface="Times New Roman"/>
                          <a:ea typeface="Times New Roman"/>
                          <a:cs typeface="Times New Roman"/>
                        </a:rPr>
                        <a:t>item Questions</a:t>
                      </a:r>
                      <a:endParaRPr lang="id-ID" sz="1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i="1">
                          <a:solidFill>
                            <a:srgbClr val="000000"/>
                          </a:solidFill>
                          <a:effectLst/>
                          <a:latin typeface="Times New Roman"/>
                          <a:ea typeface="Times New Roman"/>
                          <a:cs typeface="Times New Roman"/>
                        </a:rPr>
                        <a:t>corrected Item</a:t>
                      </a:r>
                      <a:endParaRPr lang="id-ID" sz="1400">
                        <a:effectLst/>
                        <a:latin typeface="Calibri"/>
                        <a:ea typeface="Calibri"/>
                        <a:cs typeface="Times New Roman"/>
                      </a:endParaRPr>
                    </a:p>
                    <a:p>
                      <a:pPr algn="ctr">
                        <a:lnSpc>
                          <a:spcPct val="107000"/>
                        </a:lnSpc>
                        <a:spcAft>
                          <a:spcPts val="0"/>
                        </a:spcAft>
                      </a:pPr>
                      <a:r>
                        <a:rPr lang="en-US" sz="1600" i="1">
                          <a:solidFill>
                            <a:srgbClr val="000000"/>
                          </a:solidFill>
                          <a:effectLst/>
                          <a:latin typeface="Times New Roman"/>
                          <a:ea typeface="Times New Roman"/>
                          <a:cs typeface="Times New Roman"/>
                        </a:rPr>
                        <a:t>total Correlation</a:t>
                      </a:r>
                      <a:endParaRPr lang="id-ID"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i="1">
                          <a:solidFill>
                            <a:srgbClr val="000000"/>
                          </a:solidFill>
                          <a:effectLst/>
                          <a:latin typeface="Times New Roman"/>
                          <a:ea typeface="Times New Roman"/>
                          <a:cs typeface="Times New Roman"/>
                        </a:rPr>
                        <a:t>cut Off</a:t>
                      </a:r>
                      <a:endParaRPr lang="id-ID"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Times New Roman"/>
                          <a:ea typeface="Times New Roman"/>
                          <a:cs typeface="Times New Roman"/>
                        </a:rPr>
                        <a:t>Information</a:t>
                      </a:r>
                      <a:endParaRPr lang="id-ID" sz="1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0">
                <a:tc>
                  <a:txBody>
                    <a:bodyPr/>
                    <a:lstStyle/>
                    <a:p>
                      <a:pPr algn="ctr">
                        <a:lnSpc>
                          <a:spcPct val="107000"/>
                        </a:lnSpc>
                        <a:spcAft>
                          <a:spcPts val="0"/>
                        </a:spcAft>
                      </a:pPr>
                      <a:r>
                        <a:rPr lang="en-US" sz="1600" dirty="0">
                          <a:solidFill>
                            <a:srgbClr val="000000"/>
                          </a:solidFill>
                          <a:effectLst/>
                          <a:latin typeface="Times New Roman"/>
                          <a:ea typeface="Times New Roman"/>
                          <a:cs typeface="Times New Roman"/>
                        </a:rPr>
                        <a:t>Y_1</a:t>
                      </a:r>
                      <a:endParaRPr lang="id-ID" sz="14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Times New Roman"/>
                          <a:ea typeface="Times New Roman"/>
                          <a:cs typeface="Times New Roman"/>
                        </a:rPr>
                        <a:t>0687</a:t>
                      </a:r>
                      <a:endParaRPr lang="id-ID" sz="14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a:solidFill>
                            <a:srgbClr val="000000"/>
                          </a:solidFill>
                          <a:effectLst/>
                          <a:latin typeface="Times New Roman"/>
                          <a:ea typeface="Times New Roman"/>
                          <a:cs typeface="Times New Roman"/>
                        </a:rPr>
                        <a:t>0:30</a:t>
                      </a:r>
                      <a:endParaRPr lang="id-ID"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a:solidFill>
                            <a:srgbClr val="000000"/>
                          </a:solidFill>
                          <a:effectLst/>
                          <a:latin typeface="Times New Roman"/>
                          <a:ea typeface="Times New Roman"/>
                          <a:cs typeface="Times New Roman"/>
                        </a:rPr>
                        <a:t>valid</a:t>
                      </a:r>
                      <a:endParaRPr lang="id-ID"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0">
                <a:tc>
                  <a:txBody>
                    <a:bodyPr/>
                    <a:lstStyle/>
                    <a:p>
                      <a:pPr algn="ctr">
                        <a:lnSpc>
                          <a:spcPct val="107000"/>
                        </a:lnSpc>
                        <a:spcAft>
                          <a:spcPts val="0"/>
                        </a:spcAft>
                      </a:pPr>
                      <a:r>
                        <a:rPr lang="en-US" sz="1600">
                          <a:solidFill>
                            <a:srgbClr val="000000"/>
                          </a:solidFill>
                          <a:effectLst/>
                          <a:latin typeface="Times New Roman"/>
                          <a:ea typeface="Times New Roman"/>
                          <a:cs typeface="Times New Roman"/>
                        </a:rPr>
                        <a:t>Y_2</a:t>
                      </a:r>
                      <a:endParaRPr lang="id-ID" sz="14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Times New Roman"/>
                          <a:ea typeface="Times New Roman"/>
                          <a:cs typeface="Times New Roman"/>
                        </a:rPr>
                        <a:t>0696</a:t>
                      </a:r>
                      <a:endParaRPr lang="id-ID" sz="14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Times New Roman"/>
                          <a:ea typeface="Times New Roman"/>
                          <a:cs typeface="Times New Roman"/>
                        </a:rPr>
                        <a:t>0:30</a:t>
                      </a:r>
                      <a:endParaRPr lang="id-ID" sz="1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a:solidFill>
                            <a:srgbClr val="000000"/>
                          </a:solidFill>
                          <a:effectLst/>
                          <a:latin typeface="Times New Roman"/>
                          <a:ea typeface="Times New Roman"/>
                          <a:cs typeface="Times New Roman"/>
                        </a:rPr>
                        <a:t>valid</a:t>
                      </a:r>
                      <a:endParaRPr lang="id-ID"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0">
                <a:tc>
                  <a:txBody>
                    <a:bodyPr/>
                    <a:lstStyle/>
                    <a:p>
                      <a:pPr algn="ctr">
                        <a:lnSpc>
                          <a:spcPct val="107000"/>
                        </a:lnSpc>
                        <a:spcAft>
                          <a:spcPts val="0"/>
                        </a:spcAft>
                      </a:pPr>
                      <a:r>
                        <a:rPr lang="en-US" sz="1600">
                          <a:solidFill>
                            <a:srgbClr val="000000"/>
                          </a:solidFill>
                          <a:effectLst/>
                          <a:latin typeface="Times New Roman"/>
                          <a:ea typeface="Times New Roman"/>
                          <a:cs typeface="Times New Roman"/>
                        </a:rPr>
                        <a:t>Y_3</a:t>
                      </a:r>
                      <a:endParaRPr lang="id-ID" sz="14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a:solidFill>
                            <a:srgbClr val="000000"/>
                          </a:solidFill>
                          <a:effectLst/>
                          <a:latin typeface="Times New Roman"/>
                          <a:ea typeface="Times New Roman"/>
                          <a:cs typeface="Times New Roman"/>
                        </a:rPr>
                        <a:t>0795</a:t>
                      </a:r>
                      <a:endParaRPr lang="id-ID" sz="14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Times New Roman"/>
                          <a:ea typeface="Times New Roman"/>
                          <a:cs typeface="Times New Roman"/>
                        </a:rPr>
                        <a:t>0:30</a:t>
                      </a:r>
                      <a:endParaRPr lang="id-ID" sz="1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a:solidFill>
                            <a:srgbClr val="000000"/>
                          </a:solidFill>
                          <a:effectLst/>
                          <a:latin typeface="Times New Roman"/>
                          <a:ea typeface="Times New Roman"/>
                          <a:cs typeface="Times New Roman"/>
                        </a:rPr>
                        <a:t>valid</a:t>
                      </a:r>
                      <a:endParaRPr lang="id-ID"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0">
                <a:tc>
                  <a:txBody>
                    <a:bodyPr/>
                    <a:lstStyle/>
                    <a:p>
                      <a:pPr algn="ctr">
                        <a:lnSpc>
                          <a:spcPct val="107000"/>
                        </a:lnSpc>
                        <a:spcAft>
                          <a:spcPts val="0"/>
                        </a:spcAft>
                      </a:pPr>
                      <a:r>
                        <a:rPr lang="en-US" sz="1600">
                          <a:solidFill>
                            <a:srgbClr val="000000"/>
                          </a:solidFill>
                          <a:effectLst/>
                          <a:latin typeface="Times New Roman"/>
                          <a:ea typeface="Times New Roman"/>
                          <a:cs typeface="Times New Roman"/>
                        </a:rPr>
                        <a:t>Y_4</a:t>
                      </a:r>
                      <a:endParaRPr lang="id-ID" sz="14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a:solidFill>
                            <a:srgbClr val="000000"/>
                          </a:solidFill>
                          <a:effectLst/>
                          <a:latin typeface="Times New Roman"/>
                          <a:ea typeface="Times New Roman"/>
                          <a:cs typeface="Times New Roman"/>
                        </a:rPr>
                        <a:t>0736</a:t>
                      </a:r>
                      <a:endParaRPr lang="id-ID" sz="14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Times New Roman"/>
                          <a:ea typeface="Times New Roman"/>
                          <a:cs typeface="Times New Roman"/>
                        </a:rPr>
                        <a:t>0:30</a:t>
                      </a:r>
                      <a:endParaRPr lang="id-ID" sz="1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a:solidFill>
                            <a:srgbClr val="000000"/>
                          </a:solidFill>
                          <a:effectLst/>
                          <a:latin typeface="Times New Roman"/>
                          <a:ea typeface="Times New Roman"/>
                          <a:cs typeface="Times New Roman"/>
                        </a:rPr>
                        <a:t>valid</a:t>
                      </a:r>
                      <a:endParaRPr lang="id-ID"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0">
                <a:tc>
                  <a:txBody>
                    <a:bodyPr/>
                    <a:lstStyle/>
                    <a:p>
                      <a:pPr algn="ctr">
                        <a:lnSpc>
                          <a:spcPct val="107000"/>
                        </a:lnSpc>
                        <a:spcAft>
                          <a:spcPts val="0"/>
                        </a:spcAft>
                      </a:pPr>
                      <a:r>
                        <a:rPr lang="en-US" sz="1600">
                          <a:solidFill>
                            <a:srgbClr val="000000"/>
                          </a:solidFill>
                          <a:effectLst/>
                          <a:latin typeface="Times New Roman"/>
                          <a:ea typeface="Times New Roman"/>
                          <a:cs typeface="Times New Roman"/>
                        </a:rPr>
                        <a:t>Y_5</a:t>
                      </a:r>
                      <a:endParaRPr lang="id-ID" sz="14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a:solidFill>
                            <a:srgbClr val="000000"/>
                          </a:solidFill>
                          <a:effectLst/>
                          <a:latin typeface="Times New Roman"/>
                          <a:ea typeface="Times New Roman"/>
                          <a:cs typeface="Times New Roman"/>
                        </a:rPr>
                        <a:t>0691</a:t>
                      </a:r>
                      <a:endParaRPr lang="id-ID" sz="14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Times New Roman"/>
                          <a:ea typeface="Times New Roman"/>
                          <a:cs typeface="Times New Roman"/>
                        </a:rPr>
                        <a:t>0:30</a:t>
                      </a:r>
                      <a:endParaRPr lang="id-ID" sz="1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Times New Roman"/>
                          <a:ea typeface="Times New Roman"/>
                          <a:cs typeface="Times New Roman"/>
                        </a:rPr>
                        <a:t>valid</a:t>
                      </a:r>
                      <a:endParaRPr lang="id-ID" sz="1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0">
                <a:tc>
                  <a:txBody>
                    <a:bodyPr/>
                    <a:lstStyle/>
                    <a:p>
                      <a:pPr algn="ctr">
                        <a:lnSpc>
                          <a:spcPct val="107000"/>
                        </a:lnSpc>
                        <a:spcAft>
                          <a:spcPts val="0"/>
                        </a:spcAft>
                      </a:pPr>
                      <a:r>
                        <a:rPr lang="en-US" sz="1600">
                          <a:solidFill>
                            <a:srgbClr val="000000"/>
                          </a:solidFill>
                          <a:effectLst/>
                          <a:latin typeface="Times New Roman"/>
                          <a:ea typeface="Times New Roman"/>
                          <a:cs typeface="Times New Roman"/>
                        </a:rPr>
                        <a:t>Y_6</a:t>
                      </a:r>
                      <a:endParaRPr lang="id-ID" sz="14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a:solidFill>
                            <a:srgbClr val="000000"/>
                          </a:solidFill>
                          <a:effectLst/>
                          <a:latin typeface="Times New Roman"/>
                          <a:ea typeface="Times New Roman"/>
                          <a:cs typeface="Times New Roman"/>
                        </a:rPr>
                        <a:t>0683</a:t>
                      </a:r>
                      <a:endParaRPr lang="id-ID" sz="14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a:solidFill>
                            <a:srgbClr val="000000"/>
                          </a:solidFill>
                          <a:effectLst/>
                          <a:latin typeface="Times New Roman"/>
                          <a:ea typeface="Times New Roman"/>
                          <a:cs typeface="Times New Roman"/>
                        </a:rPr>
                        <a:t>0:30</a:t>
                      </a:r>
                      <a:endParaRPr lang="id-ID"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Times New Roman"/>
                          <a:ea typeface="Times New Roman"/>
                          <a:cs typeface="Times New Roman"/>
                        </a:rPr>
                        <a:t>valid</a:t>
                      </a:r>
                      <a:endParaRPr lang="id-ID" sz="1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0">
                <a:tc>
                  <a:txBody>
                    <a:bodyPr/>
                    <a:lstStyle/>
                    <a:p>
                      <a:pPr algn="ctr">
                        <a:lnSpc>
                          <a:spcPct val="107000"/>
                        </a:lnSpc>
                        <a:spcAft>
                          <a:spcPts val="0"/>
                        </a:spcAft>
                      </a:pPr>
                      <a:r>
                        <a:rPr lang="en-US" sz="1600">
                          <a:solidFill>
                            <a:srgbClr val="000000"/>
                          </a:solidFill>
                          <a:effectLst/>
                          <a:latin typeface="Times New Roman"/>
                          <a:ea typeface="Times New Roman"/>
                          <a:cs typeface="Times New Roman"/>
                        </a:rPr>
                        <a:t>Y_7</a:t>
                      </a:r>
                      <a:endParaRPr lang="id-ID" sz="14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a:solidFill>
                            <a:srgbClr val="000000"/>
                          </a:solidFill>
                          <a:effectLst/>
                          <a:latin typeface="Times New Roman"/>
                          <a:ea typeface="Times New Roman"/>
                          <a:cs typeface="Times New Roman"/>
                        </a:rPr>
                        <a:t>0700</a:t>
                      </a:r>
                      <a:endParaRPr lang="id-ID" sz="14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a:solidFill>
                            <a:srgbClr val="000000"/>
                          </a:solidFill>
                          <a:effectLst/>
                          <a:latin typeface="Times New Roman"/>
                          <a:ea typeface="Times New Roman"/>
                          <a:cs typeface="Times New Roman"/>
                        </a:rPr>
                        <a:t>0:30</a:t>
                      </a:r>
                      <a:endParaRPr lang="id-ID"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Times New Roman"/>
                          <a:ea typeface="Times New Roman"/>
                          <a:cs typeface="Times New Roman"/>
                        </a:rPr>
                        <a:t>valid</a:t>
                      </a:r>
                      <a:endParaRPr lang="id-ID" sz="1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0">
                <a:tc>
                  <a:txBody>
                    <a:bodyPr/>
                    <a:lstStyle/>
                    <a:p>
                      <a:pPr algn="ctr">
                        <a:lnSpc>
                          <a:spcPct val="107000"/>
                        </a:lnSpc>
                        <a:spcAft>
                          <a:spcPts val="0"/>
                        </a:spcAft>
                      </a:pPr>
                      <a:r>
                        <a:rPr lang="en-US" sz="1600">
                          <a:solidFill>
                            <a:srgbClr val="000000"/>
                          </a:solidFill>
                          <a:effectLst/>
                          <a:latin typeface="Times New Roman"/>
                          <a:ea typeface="Times New Roman"/>
                          <a:cs typeface="Times New Roman"/>
                        </a:rPr>
                        <a:t>Y_8</a:t>
                      </a:r>
                      <a:endParaRPr lang="id-ID" sz="14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a:solidFill>
                            <a:srgbClr val="000000"/>
                          </a:solidFill>
                          <a:effectLst/>
                          <a:latin typeface="Times New Roman"/>
                          <a:ea typeface="Times New Roman"/>
                          <a:cs typeface="Times New Roman"/>
                        </a:rPr>
                        <a:t>0780</a:t>
                      </a:r>
                      <a:endParaRPr lang="id-ID" sz="140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a:solidFill>
                            <a:srgbClr val="000000"/>
                          </a:solidFill>
                          <a:effectLst/>
                          <a:latin typeface="Times New Roman"/>
                          <a:ea typeface="Times New Roman"/>
                          <a:cs typeface="Times New Roman"/>
                        </a:rPr>
                        <a:t>0:30</a:t>
                      </a:r>
                      <a:endParaRPr lang="id-ID" sz="14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07000"/>
                        </a:lnSpc>
                        <a:spcAft>
                          <a:spcPts val="0"/>
                        </a:spcAft>
                      </a:pPr>
                      <a:r>
                        <a:rPr lang="en-US" sz="1600" dirty="0">
                          <a:solidFill>
                            <a:srgbClr val="000000"/>
                          </a:solidFill>
                          <a:effectLst/>
                          <a:latin typeface="Times New Roman"/>
                          <a:ea typeface="Times New Roman"/>
                          <a:cs typeface="Times New Roman"/>
                        </a:rPr>
                        <a:t>valid</a:t>
                      </a:r>
                      <a:endParaRPr lang="id-ID" sz="1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322835937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83060" y="485964"/>
            <a:ext cx="1756315" cy="369332"/>
          </a:xfrm>
          <a:prstGeom prst="rect">
            <a:avLst/>
          </a:prstGeom>
          <a:noFill/>
        </p:spPr>
        <p:txBody>
          <a:bodyPr wrap="none" rtlCol="0">
            <a:spAutoFit/>
          </a:bodyPr>
          <a:lstStyle/>
          <a:p>
            <a:r>
              <a:rPr lang="id-ID" b="1" dirty="0" smtClean="0"/>
              <a:t>RELIABILITY TESTING</a:t>
            </a:r>
            <a:endParaRPr lang="id-ID" b="1" dirty="0"/>
          </a:p>
        </p:txBody>
      </p:sp>
      <p:graphicFrame>
        <p:nvGraphicFramePr>
          <p:cNvPr id="4" name="Table 3"/>
          <p:cNvGraphicFramePr>
            <a:graphicFrameLocks noGrp="1"/>
          </p:cNvGraphicFramePr>
          <p:nvPr>
            <p:extLst>
              <p:ext uri="{D42A27DB-BD31-4B8C-83A1-F6EECF244321}">
                <p14:modId xmlns:p14="http://schemas.microsoft.com/office/powerpoint/2010/main" val="648995691"/>
              </p:ext>
            </p:extLst>
          </p:nvPr>
        </p:nvGraphicFramePr>
        <p:xfrm>
          <a:off x="2999284" y="259150"/>
          <a:ext cx="1933576" cy="960120"/>
        </p:xfrm>
        <a:graphic>
          <a:graphicData uri="http://schemas.openxmlformats.org/drawingml/2006/table">
            <a:tbl>
              <a:tblPr/>
              <a:tblGrid>
                <a:gridCol w="966788"/>
                <a:gridCol w="966788"/>
              </a:tblGrid>
              <a:tr h="0">
                <a:tc>
                  <a:txBody>
                    <a:bodyPr/>
                    <a:lstStyle/>
                    <a:p>
                      <a:pPr marL="38100" marR="38100" algn="ctr">
                        <a:lnSpc>
                          <a:spcPct val="150000"/>
                        </a:lnSpc>
                        <a:spcAft>
                          <a:spcPts val="0"/>
                        </a:spcAft>
                      </a:pPr>
                      <a:r>
                        <a:rPr lang="en-US" sz="1400" i="1" dirty="0" err="1">
                          <a:solidFill>
                            <a:srgbClr val="000000"/>
                          </a:solidFill>
                          <a:effectLst/>
                          <a:latin typeface="Times New Roman"/>
                          <a:ea typeface="Calibri"/>
                          <a:cs typeface="Times New Roman"/>
                        </a:rPr>
                        <a:t>Cronbach's</a:t>
                      </a:r>
                      <a:r>
                        <a:rPr lang="en-US" sz="1400" i="1" dirty="0">
                          <a:solidFill>
                            <a:srgbClr val="000000"/>
                          </a:solidFill>
                          <a:effectLst/>
                          <a:latin typeface="Times New Roman"/>
                          <a:ea typeface="Calibri"/>
                          <a:cs typeface="Times New Roman"/>
                        </a:rPr>
                        <a:t> </a:t>
                      </a:r>
                      <a:r>
                        <a:rPr lang="en-US" sz="1400" i="1" dirty="0" err="1" smtClean="0">
                          <a:solidFill>
                            <a:srgbClr val="000000"/>
                          </a:solidFill>
                          <a:effectLst/>
                          <a:latin typeface="Times New Roman"/>
                          <a:ea typeface="Calibri"/>
                          <a:cs typeface="Times New Roman"/>
                        </a:rPr>
                        <a:t>Alphaz</a:t>
                      </a:r>
                      <a:endParaRPr lang="id-ID" sz="1200" dirty="0">
                        <a:effectLst/>
                        <a:latin typeface="Calibri"/>
                        <a:ea typeface="Calibri"/>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ctr">
                        <a:lnSpc>
                          <a:spcPct val="150000"/>
                        </a:lnSpc>
                        <a:spcAft>
                          <a:spcPts val="0"/>
                        </a:spcAft>
                      </a:pPr>
                      <a:r>
                        <a:rPr lang="en-US" sz="1400" i="1">
                          <a:solidFill>
                            <a:srgbClr val="000000"/>
                          </a:solidFill>
                          <a:effectLst/>
                          <a:latin typeface="Times New Roman"/>
                          <a:ea typeface="Calibri"/>
                          <a:cs typeface="Times New Roman"/>
                        </a:rPr>
                        <a:t>N of Items</a:t>
                      </a:r>
                      <a:endParaRPr lang="id-ID" sz="1200">
                        <a:effectLst/>
                        <a:latin typeface="Calibri"/>
                        <a:ea typeface="Calibri"/>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0">
                <a:tc>
                  <a:txBody>
                    <a:bodyPr/>
                    <a:lstStyle/>
                    <a:p>
                      <a:pPr marL="38100" marR="38100" algn="r">
                        <a:lnSpc>
                          <a:spcPct val="150000"/>
                        </a:lnSpc>
                        <a:spcAft>
                          <a:spcPts val="0"/>
                        </a:spcAft>
                      </a:pPr>
                      <a:r>
                        <a:rPr lang="en-US" sz="1400">
                          <a:solidFill>
                            <a:srgbClr val="000000"/>
                          </a:solidFill>
                          <a:effectLst/>
                          <a:latin typeface="Times New Roman"/>
                          <a:ea typeface="Calibri"/>
                          <a:cs typeface="Times New Roman"/>
                        </a:rPr>
                        <a:t>.970</a:t>
                      </a:r>
                      <a:endParaRPr lang="id-ID" sz="12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ct val="150000"/>
                        </a:lnSpc>
                        <a:spcAft>
                          <a:spcPts val="0"/>
                        </a:spcAft>
                      </a:pPr>
                      <a:r>
                        <a:rPr lang="en-US" sz="1400" dirty="0">
                          <a:solidFill>
                            <a:srgbClr val="000000"/>
                          </a:solidFill>
                          <a:effectLst/>
                          <a:latin typeface="Times New Roman"/>
                          <a:ea typeface="Calibri"/>
                          <a:cs typeface="Times New Roman"/>
                        </a:rPr>
                        <a:t>36</a:t>
                      </a:r>
                      <a:endParaRPr lang="id-ID" sz="1200"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
        <p:nvSpPr>
          <p:cNvPr id="5" name="TextBox 4"/>
          <p:cNvSpPr txBox="1"/>
          <p:nvPr/>
        </p:nvSpPr>
        <p:spPr>
          <a:xfrm>
            <a:off x="1055068" y="1710100"/>
            <a:ext cx="1804405" cy="369332"/>
          </a:xfrm>
          <a:prstGeom prst="rect">
            <a:avLst/>
          </a:prstGeom>
          <a:noFill/>
        </p:spPr>
        <p:txBody>
          <a:bodyPr wrap="none" rtlCol="0">
            <a:spAutoFit/>
          </a:bodyPr>
          <a:lstStyle/>
          <a:p>
            <a:r>
              <a:rPr lang="id-ID" b="1" dirty="0" smtClean="0"/>
              <a:t>NORMALITY TEST</a:t>
            </a:r>
            <a:endParaRPr lang="id-ID" b="1" dirty="0"/>
          </a:p>
        </p:txBody>
      </p:sp>
      <p:graphicFrame>
        <p:nvGraphicFramePr>
          <p:cNvPr id="6" name="Table 5"/>
          <p:cNvGraphicFramePr>
            <a:graphicFrameLocks noGrp="1"/>
          </p:cNvGraphicFramePr>
          <p:nvPr>
            <p:extLst>
              <p:ext uri="{D42A27DB-BD31-4B8C-83A1-F6EECF244321}">
                <p14:modId xmlns:p14="http://schemas.microsoft.com/office/powerpoint/2010/main" val="2012915610"/>
              </p:ext>
            </p:extLst>
          </p:nvPr>
        </p:nvGraphicFramePr>
        <p:xfrm>
          <a:off x="2999284" y="1350060"/>
          <a:ext cx="4476750" cy="2514600"/>
        </p:xfrm>
        <a:graphic>
          <a:graphicData uri="http://schemas.openxmlformats.org/drawingml/2006/table">
            <a:tbl>
              <a:tblPr/>
              <a:tblGrid>
                <a:gridCol w="1784097"/>
                <a:gridCol w="1615846"/>
                <a:gridCol w="1076807"/>
              </a:tblGrid>
              <a:tr h="109855">
                <a:tc gridSpan="2">
                  <a:txBody>
                    <a:bodyPr/>
                    <a:lstStyle/>
                    <a:p>
                      <a:pPr algn="ctr">
                        <a:lnSpc>
                          <a:spcPct val="150000"/>
                        </a:lnSpc>
                        <a:spcAft>
                          <a:spcPts val="0"/>
                        </a:spcAft>
                      </a:pPr>
                      <a:r>
                        <a:rPr lang="en-US" sz="1800" dirty="0">
                          <a:effectLst/>
                          <a:latin typeface="Times New Roman"/>
                          <a:ea typeface="Calibri"/>
                          <a:cs typeface="Times New Roman"/>
                        </a:rPr>
                        <a:t> </a:t>
                      </a:r>
                      <a:endParaRPr lang="id-ID" sz="1600" dirty="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id-ID"/>
                    </a:p>
                  </a:txBody>
                  <a:tcPr/>
                </a:tc>
                <a:tc>
                  <a:txBody>
                    <a:bodyPr/>
                    <a:lstStyle/>
                    <a:p>
                      <a:pPr marL="38100" marR="38100" algn="ctr">
                        <a:lnSpc>
                          <a:spcPct val="150000"/>
                        </a:lnSpc>
                        <a:spcAft>
                          <a:spcPts val="0"/>
                        </a:spcAft>
                      </a:pPr>
                      <a:r>
                        <a:rPr lang="en-US" sz="1100">
                          <a:solidFill>
                            <a:srgbClr val="000000"/>
                          </a:solidFill>
                          <a:effectLst/>
                          <a:latin typeface="Arial"/>
                          <a:ea typeface="Calibri"/>
                          <a:cs typeface="Times New Roman"/>
                        </a:rPr>
                        <a:t>Residual unstandardized</a:t>
                      </a:r>
                      <a:endParaRPr lang="id-ID" sz="1600">
                        <a:effectLst/>
                        <a:latin typeface="Calibri"/>
                        <a:ea typeface="Calibri"/>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09855">
                <a:tc gridSpan="2">
                  <a:txBody>
                    <a:bodyPr/>
                    <a:lstStyle/>
                    <a:p>
                      <a:pPr marL="38100" marR="38100">
                        <a:lnSpc>
                          <a:spcPct val="150000"/>
                        </a:lnSpc>
                        <a:spcAft>
                          <a:spcPts val="0"/>
                        </a:spcAft>
                      </a:pPr>
                      <a:r>
                        <a:rPr lang="en-US" sz="1100">
                          <a:solidFill>
                            <a:srgbClr val="000000"/>
                          </a:solidFill>
                          <a:effectLst/>
                          <a:latin typeface="Arial"/>
                          <a:ea typeface="Calibri"/>
                          <a:cs typeface="Times New Roman"/>
                        </a:rPr>
                        <a:t>N</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hMerge="1">
                  <a:txBody>
                    <a:bodyPr/>
                    <a:lstStyle/>
                    <a:p>
                      <a:endParaRPr lang="id-ID"/>
                    </a:p>
                  </a:txBody>
                  <a:tcPr/>
                </a:tc>
                <a:tc>
                  <a:txBody>
                    <a:bodyPr/>
                    <a:lstStyle/>
                    <a:p>
                      <a:pPr marL="38100" marR="38100" algn="r">
                        <a:lnSpc>
                          <a:spcPct val="150000"/>
                        </a:lnSpc>
                        <a:spcAft>
                          <a:spcPts val="0"/>
                        </a:spcAft>
                      </a:pPr>
                      <a:r>
                        <a:rPr lang="en-US" sz="1100">
                          <a:solidFill>
                            <a:srgbClr val="000000"/>
                          </a:solidFill>
                          <a:effectLst/>
                          <a:latin typeface="Arial"/>
                          <a:ea typeface="Calibri"/>
                          <a:cs typeface="Times New Roman"/>
                        </a:rPr>
                        <a:t>125</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r>
              <a:tr h="109855">
                <a:tc rowSpan="2">
                  <a:txBody>
                    <a:bodyPr/>
                    <a:lstStyle/>
                    <a:p>
                      <a:pPr marL="38100" marR="38100">
                        <a:lnSpc>
                          <a:spcPct val="150000"/>
                        </a:lnSpc>
                        <a:spcAft>
                          <a:spcPts val="0"/>
                        </a:spcAft>
                      </a:pPr>
                      <a:r>
                        <a:rPr lang="en-US" sz="1100" dirty="0">
                          <a:solidFill>
                            <a:srgbClr val="000000"/>
                          </a:solidFill>
                          <a:effectLst/>
                          <a:latin typeface="Arial"/>
                          <a:ea typeface="Calibri"/>
                          <a:cs typeface="Times New Roman"/>
                        </a:rPr>
                        <a:t>Normal </a:t>
                      </a:r>
                      <a:r>
                        <a:rPr lang="en-US" sz="1100" dirty="0" err="1" smtClean="0">
                          <a:solidFill>
                            <a:srgbClr val="000000"/>
                          </a:solidFill>
                          <a:effectLst/>
                          <a:latin typeface="Arial"/>
                          <a:ea typeface="Calibri"/>
                          <a:cs typeface="Times New Roman"/>
                        </a:rPr>
                        <a:t>Parameters</a:t>
                      </a:r>
                      <a:r>
                        <a:rPr lang="en-US" sz="1100" baseline="30000" dirty="0" err="1" smtClean="0">
                          <a:solidFill>
                            <a:srgbClr val="000000"/>
                          </a:solidFill>
                          <a:effectLst/>
                          <a:latin typeface="Arial"/>
                          <a:ea typeface="Calibri"/>
                          <a:cs typeface="Times New Roman"/>
                        </a:rPr>
                        <a:t>a, b</a:t>
                      </a:r>
                      <a:endParaRPr lang="id-ID" sz="1600"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marL="38100" marR="38100">
                        <a:lnSpc>
                          <a:spcPct val="150000"/>
                        </a:lnSpc>
                        <a:spcAft>
                          <a:spcPts val="0"/>
                        </a:spcAft>
                      </a:pPr>
                      <a:r>
                        <a:rPr lang="en-US" sz="1100">
                          <a:solidFill>
                            <a:srgbClr val="000000"/>
                          </a:solidFill>
                          <a:effectLst/>
                          <a:latin typeface="Arial"/>
                          <a:ea typeface="Calibri"/>
                          <a:cs typeface="Times New Roman"/>
                        </a:rPr>
                        <a:t>mean</a:t>
                      </a:r>
                      <a:endParaRPr lang="id-ID" sz="1600">
                        <a:effectLst/>
                        <a:latin typeface="Calibri"/>
                        <a:ea typeface="Calibri"/>
                        <a:cs typeface="Times New Roman"/>
                      </a:endParaRPr>
                    </a:p>
                  </a:txBody>
                  <a:tcPr marL="0" marR="0" marT="0" marB="0">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38100" marR="38100" algn="r">
                        <a:lnSpc>
                          <a:spcPct val="150000"/>
                        </a:lnSpc>
                        <a:spcAft>
                          <a:spcPts val="0"/>
                        </a:spcAft>
                      </a:pPr>
                      <a:r>
                        <a:rPr lang="en-US" sz="1100">
                          <a:solidFill>
                            <a:srgbClr val="000000"/>
                          </a:solidFill>
                          <a:effectLst/>
                          <a:latin typeface="Arial"/>
                          <a:ea typeface="Calibri"/>
                          <a:cs typeface="Times New Roman"/>
                        </a:rPr>
                        <a:t>.0000000</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r>
              <a:tr h="109855">
                <a:tc vMerge="1">
                  <a:txBody>
                    <a:bodyPr/>
                    <a:lstStyle/>
                    <a:p>
                      <a:endParaRPr lang="id-ID"/>
                    </a:p>
                  </a:txBody>
                  <a:tcPr/>
                </a:tc>
                <a:tc>
                  <a:txBody>
                    <a:bodyPr/>
                    <a:lstStyle/>
                    <a:p>
                      <a:pPr marL="38100" marR="38100">
                        <a:lnSpc>
                          <a:spcPct val="150000"/>
                        </a:lnSpc>
                        <a:spcAft>
                          <a:spcPts val="0"/>
                        </a:spcAft>
                      </a:pPr>
                      <a:r>
                        <a:rPr lang="en-US" sz="1100">
                          <a:solidFill>
                            <a:srgbClr val="000000"/>
                          </a:solidFill>
                          <a:effectLst/>
                          <a:latin typeface="Arial"/>
                          <a:ea typeface="Calibri"/>
                          <a:cs typeface="Times New Roman"/>
                        </a:rPr>
                        <a:t>Std. deviation</a:t>
                      </a:r>
                      <a:endParaRPr lang="id-ID" sz="1600">
                        <a:effectLst/>
                        <a:latin typeface="Calibri"/>
                        <a:ea typeface="Calibri"/>
                        <a:cs typeface="Times New Roman"/>
                      </a:endParaRPr>
                    </a:p>
                  </a:txBody>
                  <a:tcPr marL="0" marR="0" marT="0" marB="0">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38100" marR="38100" algn="r">
                        <a:lnSpc>
                          <a:spcPct val="150000"/>
                        </a:lnSpc>
                        <a:spcAft>
                          <a:spcPts val="0"/>
                        </a:spcAft>
                      </a:pPr>
                      <a:r>
                        <a:rPr lang="en-US" sz="1100">
                          <a:solidFill>
                            <a:srgbClr val="000000"/>
                          </a:solidFill>
                          <a:effectLst/>
                          <a:latin typeface="Arial"/>
                          <a:ea typeface="Calibri"/>
                          <a:cs typeface="Times New Roman"/>
                        </a:rPr>
                        <a:t>2.22667014</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r>
              <a:tr h="109855">
                <a:tc rowSpan="3">
                  <a:txBody>
                    <a:bodyPr/>
                    <a:lstStyle/>
                    <a:p>
                      <a:pPr marL="38100" marR="38100">
                        <a:lnSpc>
                          <a:spcPct val="150000"/>
                        </a:lnSpc>
                        <a:spcAft>
                          <a:spcPts val="0"/>
                        </a:spcAft>
                      </a:pPr>
                      <a:r>
                        <a:rPr lang="en-US" sz="1100">
                          <a:solidFill>
                            <a:srgbClr val="000000"/>
                          </a:solidFill>
                          <a:effectLst/>
                          <a:latin typeface="Arial"/>
                          <a:ea typeface="Calibri"/>
                          <a:cs typeface="Times New Roman"/>
                        </a:rPr>
                        <a:t>Most Extreme Differences</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marL="38100" marR="38100">
                        <a:lnSpc>
                          <a:spcPct val="150000"/>
                        </a:lnSpc>
                        <a:spcAft>
                          <a:spcPts val="0"/>
                        </a:spcAft>
                      </a:pPr>
                      <a:r>
                        <a:rPr lang="en-US" sz="1100">
                          <a:solidFill>
                            <a:srgbClr val="000000"/>
                          </a:solidFill>
                          <a:effectLst/>
                          <a:latin typeface="Arial"/>
                          <a:ea typeface="Calibri"/>
                          <a:cs typeface="Times New Roman"/>
                        </a:rPr>
                        <a:t>Absolute</a:t>
                      </a:r>
                      <a:endParaRPr lang="id-ID" sz="1600">
                        <a:effectLst/>
                        <a:latin typeface="Calibri"/>
                        <a:ea typeface="Calibri"/>
                        <a:cs typeface="Times New Roman"/>
                      </a:endParaRPr>
                    </a:p>
                  </a:txBody>
                  <a:tcPr marL="0" marR="0" marT="0" marB="0">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38100" marR="38100" algn="r">
                        <a:lnSpc>
                          <a:spcPct val="150000"/>
                        </a:lnSpc>
                        <a:spcAft>
                          <a:spcPts val="0"/>
                        </a:spcAft>
                      </a:pPr>
                      <a:r>
                        <a:rPr lang="en-US" sz="1100">
                          <a:solidFill>
                            <a:srgbClr val="000000"/>
                          </a:solidFill>
                          <a:effectLst/>
                          <a:latin typeface="Arial"/>
                          <a:ea typeface="Calibri"/>
                          <a:cs typeface="Times New Roman"/>
                        </a:rPr>
                        <a:t>.079</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r>
              <a:tr h="109855">
                <a:tc vMerge="1">
                  <a:txBody>
                    <a:bodyPr/>
                    <a:lstStyle/>
                    <a:p>
                      <a:endParaRPr lang="id-ID"/>
                    </a:p>
                  </a:txBody>
                  <a:tcPr/>
                </a:tc>
                <a:tc>
                  <a:txBody>
                    <a:bodyPr/>
                    <a:lstStyle/>
                    <a:p>
                      <a:pPr marL="38100" marR="38100">
                        <a:lnSpc>
                          <a:spcPct val="150000"/>
                        </a:lnSpc>
                        <a:spcAft>
                          <a:spcPts val="0"/>
                        </a:spcAft>
                      </a:pPr>
                      <a:r>
                        <a:rPr lang="en-US" sz="1100">
                          <a:solidFill>
                            <a:srgbClr val="000000"/>
                          </a:solidFill>
                          <a:effectLst/>
                          <a:latin typeface="Arial"/>
                          <a:ea typeface="Calibri"/>
                          <a:cs typeface="Times New Roman"/>
                        </a:rPr>
                        <a:t>positive</a:t>
                      </a:r>
                      <a:endParaRPr lang="id-ID" sz="1600">
                        <a:effectLst/>
                        <a:latin typeface="Calibri"/>
                        <a:ea typeface="Calibri"/>
                        <a:cs typeface="Times New Roman"/>
                      </a:endParaRPr>
                    </a:p>
                  </a:txBody>
                  <a:tcPr marL="0" marR="0" marT="0" marB="0">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38100" marR="38100" algn="r">
                        <a:lnSpc>
                          <a:spcPct val="150000"/>
                        </a:lnSpc>
                        <a:spcAft>
                          <a:spcPts val="0"/>
                        </a:spcAft>
                      </a:pPr>
                      <a:r>
                        <a:rPr lang="en-US" sz="1100">
                          <a:solidFill>
                            <a:srgbClr val="000000"/>
                          </a:solidFill>
                          <a:effectLst/>
                          <a:latin typeface="Arial"/>
                          <a:ea typeface="Calibri"/>
                          <a:cs typeface="Times New Roman"/>
                        </a:rPr>
                        <a:t>.079</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r>
              <a:tr h="109855">
                <a:tc vMerge="1">
                  <a:txBody>
                    <a:bodyPr/>
                    <a:lstStyle/>
                    <a:p>
                      <a:endParaRPr lang="id-ID"/>
                    </a:p>
                  </a:txBody>
                  <a:tcPr/>
                </a:tc>
                <a:tc>
                  <a:txBody>
                    <a:bodyPr/>
                    <a:lstStyle/>
                    <a:p>
                      <a:pPr marL="38100" marR="38100">
                        <a:lnSpc>
                          <a:spcPct val="150000"/>
                        </a:lnSpc>
                        <a:spcAft>
                          <a:spcPts val="0"/>
                        </a:spcAft>
                      </a:pPr>
                      <a:r>
                        <a:rPr lang="en-US" sz="1100">
                          <a:solidFill>
                            <a:srgbClr val="000000"/>
                          </a:solidFill>
                          <a:effectLst/>
                          <a:latin typeface="Arial"/>
                          <a:ea typeface="Calibri"/>
                          <a:cs typeface="Times New Roman"/>
                        </a:rPr>
                        <a:t>negative</a:t>
                      </a:r>
                      <a:endParaRPr lang="id-ID" sz="1600">
                        <a:effectLst/>
                        <a:latin typeface="Calibri"/>
                        <a:ea typeface="Calibri"/>
                        <a:cs typeface="Times New Roman"/>
                      </a:endParaRPr>
                    </a:p>
                  </a:txBody>
                  <a:tcPr marL="0" marR="0" marT="0" marB="0">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38100" marR="38100" algn="r">
                        <a:lnSpc>
                          <a:spcPct val="150000"/>
                        </a:lnSpc>
                        <a:spcAft>
                          <a:spcPts val="0"/>
                        </a:spcAft>
                      </a:pPr>
                      <a:r>
                        <a:rPr lang="en-US" sz="1100">
                          <a:solidFill>
                            <a:srgbClr val="000000"/>
                          </a:solidFill>
                          <a:effectLst/>
                          <a:latin typeface="Arial"/>
                          <a:ea typeface="Calibri"/>
                          <a:cs typeface="Times New Roman"/>
                        </a:rPr>
                        <a:t>-.030</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r>
              <a:tr h="109855">
                <a:tc gridSpan="2">
                  <a:txBody>
                    <a:bodyPr/>
                    <a:lstStyle/>
                    <a:p>
                      <a:pPr marL="38100" marR="38100">
                        <a:lnSpc>
                          <a:spcPct val="150000"/>
                        </a:lnSpc>
                        <a:spcAft>
                          <a:spcPts val="0"/>
                        </a:spcAft>
                      </a:pPr>
                      <a:r>
                        <a:rPr lang="en-US" sz="1100">
                          <a:solidFill>
                            <a:srgbClr val="000000"/>
                          </a:solidFill>
                          <a:effectLst/>
                          <a:latin typeface="Arial"/>
                          <a:ea typeface="Calibri"/>
                          <a:cs typeface="Times New Roman"/>
                        </a:rPr>
                        <a:t>Kolmogorov-Smirnov Z</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hMerge="1">
                  <a:txBody>
                    <a:bodyPr/>
                    <a:lstStyle/>
                    <a:p>
                      <a:endParaRPr lang="id-ID"/>
                    </a:p>
                  </a:txBody>
                  <a:tcPr/>
                </a:tc>
                <a:tc>
                  <a:txBody>
                    <a:bodyPr/>
                    <a:lstStyle/>
                    <a:p>
                      <a:pPr marL="38100" marR="38100" algn="r">
                        <a:lnSpc>
                          <a:spcPct val="150000"/>
                        </a:lnSpc>
                        <a:spcAft>
                          <a:spcPts val="0"/>
                        </a:spcAft>
                      </a:pPr>
                      <a:r>
                        <a:rPr lang="en-US" sz="1100">
                          <a:solidFill>
                            <a:srgbClr val="000000"/>
                          </a:solidFill>
                          <a:effectLst/>
                          <a:latin typeface="Arial"/>
                          <a:ea typeface="Calibri"/>
                          <a:cs typeface="Times New Roman"/>
                        </a:rPr>
                        <a:t>.885</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r>
              <a:tr h="109855">
                <a:tc gridSpan="2">
                  <a:txBody>
                    <a:bodyPr/>
                    <a:lstStyle/>
                    <a:p>
                      <a:pPr marL="38100" marR="38100">
                        <a:lnSpc>
                          <a:spcPct val="150000"/>
                        </a:lnSpc>
                        <a:spcAft>
                          <a:spcPts val="0"/>
                        </a:spcAft>
                      </a:pPr>
                      <a:r>
                        <a:rPr lang="en-US" sz="1100">
                          <a:solidFill>
                            <a:srgbClr val="000000"/>
                          </a:solidFill>
                          <a:effectLst/>
                          <a:latin typeface="Arial"/>
                          <a:ea typeface="Calibri"/>
                          <a:cs typeface="Times New Roman"/>
                        </a:rPr>
                        <a:t>Asymp. Sig. (2-tailed)</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id-ID"/>
                    </a:p>
                  </a:txBody>
                  <a:tcPr/>
                </a:tc>
                <a:tc>
                  <a:txBody>
                    <a:bodyPr/>
                    <a:lstStyle/>
                    <a:p>
                      <a:pPr marL="38100" marR="38100" algn="r">
                        <a:lnSpc>
                          <a:spcPct val="150000"/>
                        </a:lnSpc>
                        <a:spcAft>
                          <a:spcPts val="0"/>
                        </a:spcAft>
                      </a:pPr>
                      <a:r>
                        <a:rPr lang="en-US" sz="1100" dirty="0">
                          <a:solidFill>
                            <a:srgbClr val="000000"/>
                          </a:solidFill>
                          <a:effectLst/>
                          <a:latin typeface="Arial"/>
                          <a:ea typeface="Calibri"/>
                          <a:cs typeface="Times New Roman"/>
                        </a:rPr>
                        <a:t>.414</a:t>
                      </a:r>
                      <a:endParaRPr lang="id-ID" sz="1600"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r>
            </a:tbl>
          </a:graphicData>
        </a:graphic>
      </p:graphicFrame>
      <p:pic>
        <p:nvPicPr>
          <p:cNvPr id="7" name="Picture 6"/>
          <p:cNvPicPr/>
          <p:nvPr/>
        </p:nvPicPr>
        <p:blipFill>
          <a:blip r:embed="rId2"/>
          <a:stretch>
            <a:fillRect/>
          </a:stretch>
        </p:blipFill>
        <p:spPr>
          <a:xfrm>
            <a:off x="4075162" y="4149080"/>
            <a:ext cx="3155325" cy="2241054"/>
          </a:xfrm>
          <a:prstGeom prst="rect">
            <a:avLst/>
          </a:prstGeom>
          <a:ln>
            <a:solidFill>
              <a:sysClr val="windowText" lastClr="000000"/>
            </a:solidFill>
          </a:ln>
        </p:spPr>
      </p:pic>
      <p:sp>
        <p:nvSpPr>
          <p:cNvPr id="8" name="Rectangle 7"/>
          <p:cNvSpPr/>
          <p:nvPr/>
        </p:nvSpPr>
        <p:spPr>
          <a:xfrm>
            <a:off x="539552" y="4314438"/>
            <a:ext cx="3348372" cy="1338828"/>
          </a:xfrm>
          <a:prstGeom prst="rect">
            <a:avLst/>
          </a:prstGeom>
        </p:spPr>
        <p:txBody>
          <a:bodyPr wrap="square">
            <a:spAutoFit/>
          </a:bodyPr>
          <a:lstStyle/>
          <a:p>
            <a:pPr algn="ctr">
              <a:lnSpc>
                <a:spcPct val="150000"/>
              </a:lnSpc>
              <a:spcAft>
                <a:spcPts val="0"/>
              </a:spcAft>
            </a:pPr>
            <a:r>
              <a:rPr lang="id-ID" b="1" smtClean="0">
                <a:latin typeface="Times New Roman"/>
                <a:ea typeface="Calibri"/>
                <a:cs typeface="Times New Roman"/>
              </a:rPr>
              <a:t>Normality Test Results (Normal P-Plot of Regression Standardized Residual)</a:t>
            </a:r>
            <a:endParaRPr lang="id-ID" sz="1600" b="1">
              <a:ea typeface="Calibri"/>
              <a:cs typeface="Times New Roman"/>
            </a:endParaRPr>
          </a:p>
        </p:txBody>
      </p:sp>
    </p:spTree>
    <p:extLst>
      <p:ext uri="{BB962C8B-B14F-4D97-AF65-F5344CB8AC3E}">
        <p14:creationId xmlns:p14="http://schemas.microsoft.com/office/powerpoint/2010/main" val="322835937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a:blip r:embed="rId2"/>
          <a:stretch>
            <a:fillRect/>
          </a:stretch>
        </p:blipFill>
        <p:spPr>
          <a:xfrm>
            <a:off x="2555776" y="1571238"/>
            <a:ext cx="4574540" cy="3665220"/>
          </a:xfrm>
          <a:prstGeom prst="rect">
            <a:avLst/>
          </a:prstGeom>
          <a:ln>
            <a:solidFill>
              <a:sysClr val="windowText" lastClr="000000"/>
            </a:solidFill>
          </a:ln>
        </p:spPr>
      </p:pic>
      <p:sp>
        <p:nvSpPr>
          <p:cNvPr id="3" name="Rectangle 2"/>
          <p:cNvSpPr/>
          <p:nvPr/>
        </p:nvSpPr>
        <p:spPr>
          <a:xfrm>
            <a:off x="2826917" y="692696"/>
            <a:ext cx="4032258" cy="369332"/>
          </a:xfrm>
          <a:prstGeom prst="rect">
            <a:avLst/>
          </a:prstGeom>
        </p:spPr>
        <p:txBody>
          <a:bodyPr wrap="none">
            <a:spAutoFit/>
          </a:bodyPr>
          <a:lstStyle/>
          <a:p>
            <a:r>
              <a:rPr lang="id-ID" dirty="0"/>
              <a:t>Test Results Heteroskidastity (scatterplot)</a:t>
            </a:r>
          </a:p>
        </p:txBody>
      </p:sp>
    </p:spTree>
    <p:extLst>
      <p:ext uri="{BB962C8B-B14F-4D97-AF65-F5344CB8AC3E}">
        <p14:creationId xmlns:p14="http://schemas.microsoft.com/office/powerpoint/2010/main" val="22114451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517948" y="549896"/>
            <a:ext cx="6048672" cy="22310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smtClean="0"/>
              <a:t>Strategy porter's five forces (Porter's Five-Forces Model):</a:t>
            </a:r>
          </a:p>
          <a:p>
            <a:pPr marL="342900" indent="-342900">
              <a:buAutoNum type="arabicPeriod"/>
            </a:pPr>
            <a:r>
              <a:rPr lang="id-ID" dirty="0" smtClean="0"/>
              <a:t>Competition among peers</a:t>
            </a:r>
          </a:p>
          <a:p>
            <a:pPr marL="342900" indent="-342900">
              <a:buAutoNum type="arabicPeriod"/>
            </a:pPr>
            <a:r>
              <a:rPr lang="id-ID" dirty="0" smtClean="0"/>
              <a:t>The possible entry of new competitors</a:t>
            </a:r>
          </a:p>
          <a:p>
            <a:pPr marL="342900" indent="-342900">
              <a:buAutoNum type="arabicPeriod"/>
            </a:pPr>
            <a:r>
              <a:rPr lang="id-ID" dirty="0" smtClean="0"/>
              <a:t>Potential development of substitute products</a:t>
            </a:r>
          </a:p>
          <a:p>
            <a:pPr marL="342900" indent="-342900">
              <a:buAutoNum type="arabicPeriod"/>
            </a:pPr>
            <a:r>
              <a:rPr lang="id-ID" dirty="0" smtClean="0"/>
              <a:t>Bargaining power sellers / suppliers</a:t>
            </a:r>
          </a:p>
          <a:p>
            <a:pPr marL="342900" indent="-342900">
              <a:buAutoNum type="arabicPeriod"/>
            </a:pPr>
            <a:r>
              <a:rPr lang="id-ID" dirty="0" smtClean="0"/>
              <a:t>Bargaining power of buyers / consumers</a:t>
            </a:r>
          </a:p>
        </p:txBody>
      </p:sp>
      <p:sp>
        <p:nvSpPr>
          <p:cNvPr id="11" name="Rounded Rectangle 10"/>
          <p:cNvSpPr/>
          <p:nvPr/>
        </p:nvSpPr>
        <p:spPr>
          <a:xfrm>
            <a:off x="2648930" y="3789040"/>
            <a:ext cx="3786708" cy="115212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dirty="0" smtClean="0"/>
              <a:t>competitive advantage</a:t>
            </a:r>
          </a:p>
        </p:txBody>
      </p:sp>
      <p:cxnSp>
        <p:nvCxnSpPr>
          <p:cNvPr id="13" name="Straight Arrow Connector 12"/>
          <p:cNvCxnSpPr>
            <a:stCxn id="4" idx="2"/>
            <a:endCxn id="11" idx="0"/>
          </p:cNvCxnSpPr>
          <p:nvPr/>
        </p:nvCxnSpPr>
        <p:spPr>
          <a:xfrm>
            <a:off x="4542284" y="2780928"/>
            <a:ext cx="0" cy="100811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3984892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752039461"/>
              </p:ext>
            </p:extLst>
          </p:nvPr>
        </p:nvGraphicFramePr>
        <p:xfrm>
          <a:off x="676724" y="1340768"/>
          <a:ext cx="7776863" cy="4754880"/>
        </p:xfrm>
        <a:graphic>
          <a:graphicData uri="http://schemas.openxmlformats.org/drawingml/2006/table">
            <a:tbl>
              <a:tblPr/>
              <a:tblGrid>
                <a:gridCol w="923629"/>
                <a:gridCol w="923629"/>
                <a:gridCol w="923629"/>
                <a:gridCol w="1014746"/>
                <a:gridCol w="1014746"/>
                <a:gridCol w="704014"/>
                <a:gridCol w="783449"/>
                <a:gridCol w="783449"/>
                <a:gridCol w="705572"/>
              </a:tblGrid>
              <a:tr h="655041">
                <a:tc rowSpan="2" gridSpan="2">
                  <a:txBody>
                    <a:bodyPr/>
                    <a:lstStyle/>
                    <a:p>
                      <a:pPr marL="38100" marR="38100">
                        <a:lnSpc>
                          <a:spcPct val="150000"/>
                        </a:lnSpc>
                        <a:spcAft>
                          <a:spcPts val="0"/>
                        </a:spcAft>
                      </a:pPr>
                      <a:r>
                        <a:rPr lang="en-US" sz="1600" dirty="0">
                          <a:solidFill>
                            <a:srgbClr val="000000"/>
                          </a:solidFill>
                          <a:effectLst/>
                          <a:latin typeface="Arial"/>
                          <a:ea typeface="Calibri"/>
                          <a:cs typeface="Times New Roman"/>
                        </a:rPr>
                        <a:t>Model</a:t>
                      </a:r>
                      <a:endParaRPr lang="id-ID" sz="2400" dirty="0">
                        <a:effectLst/>
                        <a:latin typeface="Calibri"/>
                        <a:ea typeface="Calibri"/>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hMerge="1">
                  <a:txBody>
                    <a:bodyPr/>
                    <a:lstStyle/>
                    <a:p>
                      <a:endParaRPr lang="id-ID"/>
                    </a:p>
                  </a:txBody>
                  <a:tcPr/>
                </a:tc>
                <a:tc gridSpan="2">
                  <a:txBody>
                    <a:bodyPr/>
                    <a:lstStyle/>
                    <a:p>
                      <a:pPr marL="38100" marR="38100" algn="ctr">
                        <a:lnSpc>
                          <a:spcPct val="150000"/>
                        </a:lnSpc>
                        <a:spcAft>
                          <a:spcPts val="0"/>
                        </a:spcAft>
                      </a:pPr>
                      <a:r>
                        <a:rPr lang="en-US" sz="1600" dirty="0">
                          <a:solidFill>
                            <a:srgbClr val="000000"/>
                          </a:solidFill>
                          <a:effectLst/>
                          <a:latin typeface="Arial"/>
                          <a:ea typeface="Calibri"/>
                          <a:cs typeface="Times New Roman"/>
                        </a:rPr>
                        <a:t>Coefficients unstandardized</a:t>
                      </a:r>
                      <a:endParaRPr lang="id-ID" sz="2400" dirty="0">
                        <a:effectLst/>
                        <a:latin typeface="Calibri"/>
                        <a:ea typeface="Calibri"/>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id-ID"/>
                    </a:p>
                  </a:txBody>
                  <a:tcPr/>
                </a:tc>
                <a:tc>
                  <a:txBody>
                    <a:bodyPr/>
                    <a:lstStyle/>
                    <a:p>
                      <a:pPr marL="38100" marR="38100" algn="ctr">
                        <a:lnSpc>
                          <a:spcPct val="150000"/>
                        </a:lnSpc>
                        <a:spcAft>
                          <a:spcPts val="0"/>
                        </a:spcAft>
                      </a:pPr>
                      <a:r>
                        <a:rPr lang="en-US" sz="1600">
                          <a:solidFill>
                            <a:srgbClr val="000000"/>
                          </a:solidFill>
                          <a:effectLst/>
                          <a:latin typeface="Arial"/>
                          <a:ea typeface="Calibri"/>
                          <a:cs typeface="Times New Roman"/>
                        </a:rPr>
                        <a:t>standardized Coefficients</a:t>
                      </a:r>
                      <a:endParaRPr lang="id-ID" sz="2400">
                        <a:effectLst/>
                        <a:latin typeface="Calibri"/>
                        <a:ea typeface="Calibri"/>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a:txBody>
                    <a:bodyPr/>
                    <a:lstStyle/>
                    <a:p>
                      <a:pPr marL="38100" marR="38100" algn="ctr">
                        <a:lnSpc>
                          <a:spcPct val="150000"/>
                        </a:lnSpc>
                        <a:spcAft>
                          <a:spcPts val="0"/>
                        </a:spcAft>
                      </a:pPr>
                      <a:r>
                        <a:rPr lang="en-US" sz="1600">
                          <a:solidFill>
                            <a:srgbClr val="000000"/>
                          </a:solidFill>
                          <a:effectLst/>
                          <a:latin typeface="Arial"/>
                          <a:ea typeface="Calibri"/>
                          <a:cs typeface="Times New Roman"/>
                        </a:rPr>
                        <a:t>t</a:t>
                      </a:r>
                      <a:endParaRPr lang="id-ID" sz="2400">
                        <a:effectLst/>
                        <a:latin typeface="Calibri"/>
                        <a:ea typeface="Calibri"/>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a:txBody>
                    <a:bodyPr/>
                    <a:lstStyle/>
                    <a:p>
                      <a:pPr marL="38100" marR="38100" algn="ctr">
                        <a:lnSpc>
                          <a:spcPct val="150000"/>
                        </a:lnSpc>
                        <a:spcAft>
                          <a:spcPts val="0"/>
                        </a:spcAft>
                      </a:pPr>
                      <a:r>
                        <a:rPr lang="en-US" sz="1600">
                          <a:solidFill>
                            <a:srgbClr val="000000"/>
                          </a:solidFill>
                          <a:effectLst/>
                          <a:latin typeface="Arial"/>
                          <a:ea typeface="Calibri"/>
                          <a:cs typeface="Times New Roman"/>
                        </a:rPr>
                        <a:t>Sig.</a:t>
                      </a:r>
                      <a:endParaRPr lang="id-ID" sz="2400">
                        <a:effectLst/>
                        <a:latin typeface="Calibri"/>
                        <a:ea typeface="Calibri"/>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gridSpan="2">
                  <a:txBody>
                    <a:bodyPr/>
                    <a:lstStyle/>
                    <a:p>
                      <a:pPr marL="38100" marR="38100" algn="ctr">
                        <a:lnSpc>
                          <a:spcPct val="150000"/>
                        </a:lnSpc>
                        <a:spcAft>
                          <a:spcPts val="0"/>
                        </a:spcAft>
                      </a:pPr>
                      <a:r>
                        <a:rPr lang="en-US" sz="1600">
                          <a:solidFill>
                            <a:srgbClr val="000000"/>
                          </a:solidFill>
                          <a:effectLst/>
                          <a:latin typeface="Arial"/>
                          <a:ea typeface="Calibri"/>
                          <a:cs typeface="Times New Roman"/>
                        </a:rPr>
                        <a:t>collinearity Statistics</a:t>
                      </a:r>
                      <a:endParaRPr lang="id-ID" sz="2400">
                        <a:effectLst/>
                        <a:latin typeface="Calibri"/>
                        <a:ea typeface="Calibri"/>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id-ID"/>
                    </a:p>
                  </a:txBody>
                  <a:tcPr/>
                </a:tc>
              </a:tr>
              <a:tr h="655041">
                <a:tc gridSpan="2" vMerge="1">
                  <a:txBody>
                    <a:bodyPr/>
                    <a:lstStyle/>
                    <a:p>
                      <a:endParaRPr lang="id-ID"/>
                    </a:p>
                  </a:txBody>
                  <a:tcPr/>
                </a:tc>
                <a:tc hMerge="1" vMerge="1">
                  <a:txBody>
                    <a:bodyPr/>
                    <a:lstStyle/>
                    <a:p>
                      <a:endParaRPr lang="id-ID"/>
                    </a:p>
                  </a:txBody>
                  <a:tcPr/>
                </a:tc>
                <a:tc>
                  <a:txBody>
                    <a:bodyPr/>
                    <a:lstStyle/>
                    <a:p>
                      <a:pPr marL="38100" marR="38100" algn="ctr">
                        <a:lnSpc>
                          <a:spcPct val="150000"/>
                        </a:lnSpc>
                        <a:spcAft>
                          <a:spcPts val="0"/>
                        </a:spcAft>
                      </a:pPr>
                      <a:r>
                        <a:rPr lang="en-US" sz="1600">
                          <a:solidFill>
                            <a:srgbClr val="000000"/>
                          </a:solidFill>
                          <a:effectLst/>
                          <a:latin typeface="Arial"/>
                          <a:ea typeface="Calibri"/>
                          <a:cs typeface="Times New Roman"/>
                        </a:rPr>
                        <a:t>B</a:t>
                      </a:r>
                      <a:endParaRPr lang="id-ID" sz="2400">
                        <a:effectLst/>
                        <a:latin typeface="Calibri"/>
                        <a:ea typeface="Calibri"/>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ctr">
                        <a:lnSpc>
                          <a:spcPct val="150000"/>
                        </a:lnSpc>
                        <a:spcAft>
                          <a:spcPts val="0"/>
                        </a:spcAft>
                      </a:pPr>
                      <a:r>
                        <a:rPr lang="en-US" sz="1600">
                          <a:solidFill>
                            <a:srgbClr val="000000"/>
                          </a:solidFill>
                          <a:effectLst/>
                          <a:latin typeface="Arial"/>
                          <a:ea typeface="Calibri"/>
                          <a:cs typeface="Times New Roman"/>
                        </a:rPr>
                        <a:t>Std. Error</a:t>
                      </a:r>
                      <a:endParaRPr lang="id-ID" sz="2400">
                        <a:effectLst/>
                        <a:latin typeface="Calibri"/>
                        <a:ea typeface="Calibri"/>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ctr">
                        <a:lnSpc>
                          <a:spcPct val="150000"/>
                        </a:lnSpc>
                        <a:spcAft>
                          <a:spcPts val="0"/>
                        </a:spcAft>
                      </a:pPr>
                      <a:r>
                        <a:rPr lang="en-US" sz="1600">
                          <a:solidFill>
                            <a:srgbClr val="000000"/>
                          </a:solidFill>
                          <a:effectLst/>
                          <a:latin typeface="Arial"/>
                          <a:ea typeface="Calibri"/>
                          <a:cs typeface="Times New Roman"/>
                        </a:rPr>
                        <a:t>beta</a:t>
                      </a:r>
                      <a:endParaRPr lang="id-ID" sz="2400">
                        <a:effectLst/>
                        <a:latin typeface="Calibri"/>
                        <a:ea typeface="Calibri"/>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id-ID"/>
                    </a:p>
                  </a:txBody>
                  <a:tcPr/>
                </a:tc>
                <a:tc vMerge="1">
                  <a:txBody>
                    <a:bodyPr/>
                    <a:lstStyle/>
                    <a:p>
                      <a:endParaRPr lang="id-ID"/>
                    </a:p>
                  </a:txBody>
                  <a:tcPr/>
                </a:tc>
                <a:tc>
                  <a:txBody>
                    <a:bodyPr/>
                    <a:lstStyle/>
                    <a:p>
                      <a:pPr marL="38100" marR="38100" algn="ctr">
                        <a:lnSpc>
                          <a:spcPct val="150000"/>
                        </a:lnSpc>
                        <a:spcAft>
                          <a:spcPts val="0"/>
                        </a:spcAft>
                      </a:pPr>
                      <a:r>
                        <a:rPr lang="en-US" sz="1600">
                          <a:solidFill>
                            <a:srgbClr val="000000"/>
                          </a:solidFill>
                          <a:effectLst/>
                          <a:latin typeface="Arial"/>
                          <a:ea typeface="Calibri"/>
                          <a:cs typeface="Times New Roman"/>
                        </a:rPr>
                        <a:t>tolerance</a:t>
                      </a:r>
                      <a:endParaRPr lang="id-ID" sz="2400">
                        <a:effectLst/>
                        <a:latin typeface="Calibri"/>
                        <a:ea typeface="Calibri"/>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ctr">
                        <a:lnSpc>
                          <a:spcPct val="150000"/>
                        </a:lnSpc>
                        <a:spcAft>
                          <a:spcPts val="0"/>
                        </a:spcAft>
                      </a:pPr>
                      <a:r>
                        <a:rPr lang="en-US" sz="1600">
                          <a:solidFill>
                            <a:srgbClr val="000000"/>
                          </a:solidFill>
                          <a:effectLst/>
                          <a:latin typeface="Arial"/>
                          <a:ea typeface="Calibri"/>
                          <a:cs typeface="Times New Roman"/>
                        </a:rPr>
                        <a:t>VIF</a:t>
                      </a:r>
                      <a:endParaRPr lang="id-ID" sz="2400">
                        <a:effectLst/>
                        <a:latin typeface="Calibri"/>
                        <a:ea typeface="Calibri"/>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36694">
                <a:tc rowSpan="6">
                  <a:txBody>
                    <a:bodyPr/>
                    <a:lstStyle/>
                    <a:p>
                      <a:pPr marL="38100" marR="38100">
                        <a:lnSpc>
                          <a:spcPct val="150000"/>
                        </a:lnSpc>
                        <a:spcAft>
                          <a:spcPts val="0"/>
                        </a:spcAft>
                      </a:pPr>
                      <a:r>
                        <a:rPr lang="en-US" sz="1600">
                          <a:solidFill>
                            <a:srgbClr val="000000"/>
                          </a:solidFill>
                          <a:effectLst/>
                          <a:latin typeface="Arial"/>
                          <a:ea typeface="Calibri"/>
                          <a:cs typeface="Times New Roman"/>
                        </a:rPr>
                        <a:t>1</a:t>
                      </a:r>
                      <a:endParaRPr lang="id-ID" sz="24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nSpc>
                          <a:spcPct val="150000"/>
                        </a:lnSpc>
                        <a:spcAft>
                          <a:spcPts val="0"/>
                        </a:spcAft>
                      </a:pPr>
                      <a:r>
                        <a:rPr lang="en-US" sz="1600">
                          <a:solidFill>
                            <a:srgbClr val="000000"/>
                          </a:solidFill>
                          <a:effectLst/>
                          <a:latin typeface="Arial"/>
                          <a:ea typeface="Calibri"/>
                          <a:cs typeface="Times New Roman"/>
                        </a:rPr>
                        <a:t>(Constant)</a:t>
                      </a:r>
                      <a:endParaRPr lang="id-ID" sz="2400">
                        <a:effectLst/>
                        <a:latin typeface="Calibri"/>
                        <a:ea typeface="Calibri"/>
                        <a:cs typeface="Times New Roman"/>
                      </a:endParaRPr>
                    </a:p>
                  </a:txBody>
                  <a:tcPr marL="0" marR="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marL="38100" marR="38100" algn="r">
                        <a:lnSpc>
                          <a:spcPct val="150000"/>
                        </a:lnSpc>
                        <a:spcAft>
                          <a:spcPts val="0"/>
                        </a:spcAft>
                      </a:pPr>
                      <a:r>
                        <a:rPr lang="en-US" sz="1600">
                          <a:solidFill>
                            <a:srgbClr val="000000"/>
                          </a:solidFill>
                          <a:effectLst/>
                          <a:latin typeface="Arial"/>
                          <a:ea typeface="Calibri"/>
                          <a:cs typeface="Times New Roman"/>
                        </a:rPr>
                        <a:t>1384</a:t>
                      </a:r>
                      <a:endParaRPr lang="id-ID" sz="24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marL="38100" marR="38100" algn="r">
                        <a:lnSpc>
                          <a:spcPct val="150000"/>
                        </a:lnSpc>
                        <a:spcAft>
                          <a:spcPts val="0"/>
                        </a:spcAft>
                      </a:pPr>
                      <a:r>
                        <a:rPr lang="en-US" sz="1600">
                          <a:solidFill>
                            <a:srgbClr val="000000"/>
                          </a:solidFill>
                          <a:effectLst/>
                          <a:latin typeface="Arial"/>
                          <a:ea typeface="Calibri"/>
                          <a:cs typeface="Times New Roman"/>
                        </a:rPr>
                        <a:t>1,351</a:t>
                      </a:r>
                      <a:endParaRPr lang="id-ID" sz="24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a:lnSpc>
                          <a:spcPct val="150000"/>
                        </a:lnSpc>
                        <a:spcAft>
                          <a:spcPts val="0"/>
                        </a:spcAft>
                      </a:pPr>
                      <a:r>
                        <a:rPr lang="en-US" sz="2800">
                          <a:effectLst/>
                          <a:latin typeface="Times New Roman"/>
                          <a:ea typeface="Calibri"/>
                          <a:cs typeface="Times New Roman"/>
                        </a:rPr>
                        <a:t> </a:t>
                      </a:r>
                      <a:endParaRPr lang="id-ID" sz="240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marL="38100" marR="38100" algn="r">
                        <a:lnSpc>
                          <a:spcPct val="150000"/>
                        </a:lnSpc>
                        <a:spcAft>
                          <a:spcPts val="0"/>
                        </a:spcAft>
                      </a:pPr>
                      <a:r>
                        <a:rPr lang="en-US" sz="1600">
                          <a:solidFill>
                            <a:srgbClr val="000000"/>
                          </a:solidFill>
                          <a:effectLst/>
                          <a:latin typeface="Arial"/>
                          <a:ea typeface="Calibri"/>
                          <a:cs typeface="Times New Roman"/>
                        </a:rPr>
                        <a:t>1,025</a:t>
                      </a:r>
                      <a:endParaRPr lang="id-ID" sz="24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marL="38100" marR="38100" algn="r">
                        <a:lnSpc>
                          <a:spcPct val="150000"/>
                        </a:lnSpc>
                        <a:spcAft>
                          <a:spcPts val="0"/>
                        </a:spcAft>
                      </a:pPr>
                      <a:r>
                        <a:rPr lang="en-US" sz="1600">
                          <a:solidFill>
                            <a:srgbClr val="000000"/>
                          </a:solidFill>
                          <a:effectLst/>
                          <a:latin typeface="Arial"/>
                          <a:ea typeface="Calibri"/>
                          <a:cs typeface="Times New Roman"/>
                        </a:rPr>
                        <a:t>.308</a:t>
                      </a:r>
                      <a:endParaRPr lang="id-ID" sz="24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a:lnSpc>
                          <a:spcPct val="150000"/>
                        </a:lnSpc>
                        <a:spcAft>
                          <a:spcPts val="0"/>
                        </a:spcAft>
                      </a:pPr>
                      <a:r>
                        <a:rPr lang="en-US" sz="2800">
                          <a:effectLst/>
                          <a:latin typeface="Times New Roman"/>
                          <a:ea typeface="Calibri"/>
                          <a:cs typeface="Times New Roman"/>
                        </a:rPr>
                        <a:t> </a:t>
                      </a:r>
                      <a:endParaRPr lang="id-ID" sz="240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a:lnSpc>
                          <a:spcPct val="150000"/>
                        </a:lnSpc>
                        <a:spcAft>
                          <a:spcPts val="0"/>
                        </a:spcAft>
                      </a:pPr>
                      <a:r>
                        <a:rPr lang="en-US" sz="2800">
                          <a:effectLst/>
                          <a:latin typeface="Times New Roman"/>
                          <a:ea typeface="Calibri"/>
                          <a:cs typeface="Times New Roman"/>
                        </a:rPr>
                        <a:t> </a:t>
                      </a:r>
                      <a:endParaRPr lang="id-ID" sz="240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r>
              <a:tr h="327520">
                <a:tc vMerge="1">
                  <a:txBody>
                    <a:bodyPr/>
                    <a:lstStyle/>
                    <a:p>
                      <a:endParaRPr lang="id-ID"/>
                    </a:p>
                  </a:txBody>
                  <a:tcPr/>
                </a:tc>
                <a:tc>
                  <a:txBody>
                    <a:bodyPr/>
                    <a:lstStyle/>
                    <a:p>
                      <a:pPr marL="38100" marR="38100">
                        <a:lnSpc>
                          <a:spcPct val="150000"/>
                        </a:lnSpc>
                        <a:spcAft>
                          <a:spcPts val="0"/>
                        </a:spcAft>
                      </a:pPr>
                      <a:r>
                        <a:rPr lang="en-US" sz="1600">
                          <a:solidFill>
                            <a:srgbClr val="000000"/>
                          </a:solidFill>
                          <a:effectLst/>
                          <a:latin typeface="Arial"/>
                          <a:ea typeface="Calibri"/>
                          <a:cs typeface="Times New Roman"/>
                        </a:rPr>
                        <a:t>X1</a:t>
                      </a:r>
                      <a:endParaRPr lang="id-ID" sz="2400">
                        <a:effectLst/>
                        <a:latin typeface="Calibri"/>
                        <a:ea typeface="Calibri"/>
                        <a:cs typeface="Times New Roman"/>
                      </a:endParaRPr>
                    </a:p>
                  </a:txBody>
                  <a:tcPr marL="0" marR="0" marT="0" marB="0">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38100" marR="38100" algn="r">
                        <a:lnSpc>
                          <a:spcPct val="150000"/>
                        </a:lnSpc>
                        <a:spcAft>
                          <a:spcPts val="0"/>
                        </a:spcAft>
                      </a:pPr>
                      <a:r>
                        <a:rPr lang="en-US" sz="1600">
                          <a:solidFill>
                            <a:srgbClr val="000000"/>
                          </a:solidFill>
                          <a:effectLst/>
                          <a:latin typeface="Arial"/>
                          <a:ea typeface="Calibri"/>
                          <a:cs typeface="Times New Roman"/>
                        </a:rPr>
                        <a:t>.197</a:t>
                      </a:r>
                      <a:endParaRPr lang="id-ID" sz="24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38100" marR="38100" algn="r">
                        <a:lnSpc>
                          <a:spcPct val="150000"/>
                        </a:lnSpc>
                        <a:spcAft>
                          <a:spcPts val="0"/>
                        </a:spcAft>
                      </a:pPr>
                      <a:r>
                        <a:rPr lang="en-US" sz="1600">
                          <a:solidFill>
                            <a:srgbClr val="000000"/>
                          </a:solidFill>
                          <a:effectLst/>
                          <a:latin typeface="Arial"/>
                          <a:ea typeface="Calibri"/>
                          <a:cs typeface="Times New Roman"/>
                        </a:rPr>
                        <a:t>.098</a:t>
                      </a:r>
                      <a:endParaRPr lang="id-ID" sz="24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38100" marR="38100" algn="r">
                        <a:lnSpc>
                          <a:spcPct val="150000"/>
                        </a:lnSpc>
                        <a:spcAft>
                          <a:spcPts val="0"/>
                        </a:spcAft>
                      </a:pPr>
                      <a:r>
                        <a:rPr lang="en-US" sz="1600">
                          <a:solidFill>
                            <a:srgbClr val="000000"/>
                          </a:solidFill>
                          <a:effectLst/>
                          <a:latin typeface="Arial"/>
                          <a:ea typeface="Calibri"/>
                          <a:cs typeface="Times New Roman"/>
                        </a:rPr>
                        <a:t>.165</a:t>
                      </a:r>
                      <a:endParaRPr lang="id-ID" sz="24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38100" marR="38100" algn="r">
                        <a:lnSpc>
                          <a:spcPct val="150000"/>
                        </a:lnSpc>
                        <a:spcAft>
                          <a:spcPts val="0"/>
                        </a:spcAft>
                      </a:pPr>
                      <a:r>
                        <a:rPr lang="en-US" sz="1600">
                          <a:solidFill>
                            <a:srgbClr val="000000"/>
                          </a:solidFill>
                          <a:effectLst/>
                          <a:latin typeface="Arial"/>
                          <a:ea typeface="Calibri"/>
                          <a:cs typeface="Times New Roman"/>
                        </a:rPr>
                        <a:t>2,019</a:t>
                      </a:r>
                      <a:endParaRPr lang="id-ID" sz="24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38100" marR="38100" algn="r">
                        <a:lnSpc>
                          <a:spcPct val="150000"/>
                        </a:lnSpc>
                        <a:spcAft>
                          <a:spcPts val="0"/>
                        </a:spcAft>
                      </a:pPr>
                      <a:r>
                        <a:rPr lang="en-US" sz="1600">
                          <a:solidFill>
                            <a:srgbClr val="000000"/>
                          </a:solidFill>
                          <a:effectLst/>
                          <a:latin typeface="Arial"/>
                          <a:ea typeface="Calibri"/>
                          <a:cs typeface="Times New Roman"/>
                        </a:rPr>
                        <a:t>.046</a:t>
                      </a:r>
                      <a:endParaRPr lang="id-ID" sz="24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38100" marR="38100" algn="r">
                        <a:lnSpc>
                          <a:spcPct val="150000"/>
                        </a:lnSpc>
                        <a:spcAft>
                          <a:spcPts val="0"/>
                        </a:spcAft>
                      </a:pPr>
                      <a:r>
                        <a:rPr lang="en-US" sz="1600">
                          <a:solidFill>
                            <a:srgbClr val="000000"/>
                          </a:solidFill>
                          <a:effectLst/>
                          <a:latin typeface="Arial"/>
                          <a:ea typeface="Calibri"/>
                          <a:cs typeface="Times New Roman"/>
                        </a:rPr>
                        <a:t>.245</a:t>
                      </a:r>
                      <a:endParaRPr lang="id-ID" sz="24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38100" marR="38100" algn="r">
                        <a:lnSpc>
                          <a:spcPct val="150000"/>
                        </a:lnSpc>
                        <a:spcAft>
                          <a:spcPts val="0"/>
                        </a:spcAft>
                      </a:pPr>
                      <a:r>
                        <a:rPr lang="en-US" sz="1600">
                          <a:solidFill>
                            <a:srgbClr val="000000"/>
                          </a:solidFill>
                          <a:effectLst/>
                          <a:latin typeface="Arial"/>
                          <a:ea typeface="Calibri"/>
                          <a:cs typeface="Times New Roman"/>
                        </a:rPr>
                        <a:t>4,081</a:t>
                      </a:r>
                      <a:endParaRPr lang="id-ID" sz="24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r>
              <a:tr h="327520">
                <a:tc vMerge="1">
                  <a:txBody>
                    <a:bodyPr/>
                    <a:lstStyle/>
                    <a:p>
                      <a:endParaRPr lang="id-ID"/>
                    </a:p>
                  </a:txBody>
                  <a:tcPr/>
                </a:tc>
                <a:tc>
                  <a:txBody>
                    <a:bodyPr/>
                    <a:lstStyle/>
                    <a:p>
                      <a:pPr marL="38100" marR="38100">
                        <a:lnSpc>
                          <a:spcPct val="150000"/>
                        </a:lnSpc>
                        <a:spcAft>
                          <a:spcPts val="0"/>
                        </a:spcAft>
                      </a:pPr>
                      <a:r>
                        <a:rPr lang="en-US" sz="1600">
                          <a:solidFill>
                            <a:srgbClr val="000000"/>
                          </a:solidFill>
                          <a:effectLst/>
                          <a:latin typeface="Arial"/>
                          <a:ea typeface="Calibri"/>
                          <a:cs typeface="Times New Roman"/>
                        </a:rPr>
                        <a:t>X2</a:t>
                      </a:r>
                      <a:endParaRPr lang="id-ID" sz="2400">
                        <a:effectLst/>
                        <a:latin typeface="Calibri"/>
                        <a:ea typeface="Calibri"/>
                        <a:cs typeface="Times New Roman"/>
                      </a:endParaRPr>
                    </a:p>
                  </a:txBody>
                  <a:tcPr marL="0" marR="0" marT="0" marB="0">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38100" marR="38100" algn="r">
                        <a:lnSpc>
                          <a:spcPct val="150000"/>
                        </a:lnSpc>
                        <a:spcAft>
                          <a:spcPts val="0"/>
                        </a:spcAft>
                      </a:pPr>
                      <a:r>
                        <a:rPr lang="en-US" sz="1600">
                          <a:solidFill>
                            <a:srgbClr val="000000"/>
                          </a:solidFill>
                          <a:effectLst/>
                          <a:latin typeface="Arial"/>
                          <a:ea typeface="Calibri"/>
                          <a:cs typeface="Times New Roman"/>
                        </a:rPr>
                        <a:t>.190</a:t>
                      </a:r>
                      <a:endParaRPr lang="id-ID" sz="24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38100" marR="38100" algn="r">
                        <a:lnSpc>
                          <a:spcPct val="150000"/>
                        </a:lnSpc>
                        <a:spcAft>
                          <a:spcPts val="0"/>
                        </a:spcAft>
                      </a:pPr>
                      <a:r>
                        <a:rPr lang="en-US" sz="1600">
                          <a:solidFill>
                            <a:srgbClr val="000000"/>
                          </a:solidFill>
                          <a:effectLst/>
                          <a:latin typeface="Arial"/>
                          <a:ea typeface="Calibri"/>
                          <a:cs typeface="Times New Roman"/>
                        </a:rPr>
                        <a:t>.087</a:t>
                      </a:r>
                      <a:endParaRPr lang="id-ID" sz="24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38100" marR="38100" algn="r">
                        <a:lnSpc>
                          <a:spcPct val="150000"/>
                        </a:lnSpc>
                        <a:spcAft>
                          <a:spcPts val="0"/>
                        </a:spcAft>
                      </a:pPr>
                      <a:r>
                        <a:rPr lang="en-US" sz="1600">
                          <a:solidFill>
                            <a:srgbClr val="000000"/>
                          </a:solidFill>
                          <a:effectLst/>
                          <a:latin typeface="Arial"/>
                          <a:ea typeface="Calibri"/>
                          <a:cs typeface="Times New Roman"/>
                        </a:rPr>
                        <a:t>.165</a:t>
                      </a:r>
                      <a:endParaRPr lang="id-ID" sz="24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38100" marR="38100" algn="r">
                        <a:lnSpc>
                          <a:spcPct val="150000"/>
                        </a:lnSpc>
                        <a:spcAft>
                          <a:spcPts val="0"/>
                        </a:spcAft>
                      </a:pPr>
                      <a:r>
                        <a:rPr lang="en-US" sz="1600">
                          <a:solidFill>
                            <a:srgbClr val="000000"/>
                          </a:solidFill>
                          <a:effectLst/>
                          <a:latin typeface="Arial"/>
                          <a:ea typeface="Calibri"/>
                          <a:cs typeface="Times New Roman"/>
                        </a:rPr>
                        <a:t>2183</a:t>
                      </a:r>
                      <a:endParaRPr lang="id-ID" sz="24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38100" marR="38100" algn="r">
                        <a:lnSpc>
                          <a:spcPct val="150000"/>
                        </a:lnSpc>
                        <a:spcAft>
                          <a:spcPts val="0"/>
                        </a:spcAft>
                      </a:pPr>
                      <a:r>
                        <a:rPr lang="en-US" sz="1600">
                          <a:solidFill>
                            <a:srgbClr val="000000"/>
                          </a:solidFill>
                          <a:effectLst/>
                          <a:latin typeface="Arial"/>
                          <a:ea typeface="Calibri"/>
                          <a:cs typeface="Times New Roman"/>
                        </a:rPr>
                        <a:t>.031</a:t>
                      </a:r>
                      <a:endParaRPr lang="id-ID" sz="24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38100" marR="38100" algn="r">
                        <a:lnSpc>
                          <a:spcPct val="150000"/>
                        </a:lnSpc>
                        <a:spcAft>
                          <a:spcPts val="0"/>
                        </a:spcAft>
                      </a:pPr>
                      <a:r>
                        <a:rPr lang="en-US" sz="1600">
                          <a:solidFill>
                            <a:srgbClr val="000000"/>
                          </a:solidFill>
                          <a:effectLst/>
                          <a:latin typeface="Arial"/>
                          <a:ea typeface="Calibri"/>
                          <a:cs typeface="Times New Roman"/>
                        </a:rPr>
                        <a:t>.289</a:t>
                      </a:r>
                      <a:endParaRPr lang="id-ID" sz="24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38100" marR="38100" algn="r">
                        <a:lnSpc>
                          <a:spcPct val="150000"/>
                        </a:lnSpc>
                        <a:spcAft>
                          <a:spcPts val="0"/>
                        </a:spcAft>
                      </a:pPr>
                      <a:r>
                        <a:rPr lang="en-US" sz="1600">
                          <a:solidFill>
                            <a:srgbClr val="000000"/>
                          </a:solidFill>
                          <a:effectLst/>
                          <a:latin typeface="Arial"/>
                          <a:ea typeface="Calibri"/>
                          <a:cs typeface="Times New Roman"/>
                        </a:rPr>
                        <a:t>3463</a:t>
                      </a:r>
                      <a:endParaRPr lang="id-ID" sz="24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r>
              <a:tr h="327520">
                <a:tc vMerge="1">
                  <a:txBody>
                    <a:bodyPr/>
                    <a:lstStyle/>
                    <a:p>
                      <a:endParaRPr lang="id-ID"/>
                    </a:p>
                  </a:txBody>
                  <a:tcPr/>
                </a:tc>
                <a:tc>
                  <a:txBody>
                    <a:bodyPr/>
                    <a:lstStyle/>
                    <a:p>
                      <a:pPr marL="38100" marR="38100">
                        <a:lnSpc>
                          <a:spcPct val="150000"/>
                        </a:lnSpc>
                        <a:spcAft>
                          <a:spcPts val="0"/>
                        </a:spcAft>
                      </a:pPr>
                      <a:r>
                        <a:rPr lang="en-US" sz="1600">
                          <a:solidFill>
                            <a:srgbClr val="000000"/>
                          </a:solidFill>
                          <a:effectLst/>
                          <a:latin typeface="Arial"/>
                          <a:ea typeface="Calibri"/>
                          <a:cs typeface="Times New Roman"/>
                        </a:rPr>
                        <a:t>X3</a:t>
                      </a:r>
                      <a:endParaRPr lang="id-ID" sz="2400">
                        <a:effectLst/>
                        <a:latin typeface="Calibri"/>
                        <a:ea typeface="Calibri"/>
                        <a:cs typeface="Times New Roman"/>
                      </a:endParaRPr>
                    </a:p>
                  </a:txBody>
                  <a:tcPr marL="0" marR="0" marT="0" marB="0">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38100" marR="38100" algn="r">
                        <a:lnSpc>
                          <a:spcPct val="150000"/>
                        </a:lnSpc>
                        <a:spcAft>
                          <a:spcPts val="0"/>
                        </a:spcAft>
                      </a:pPr>
                      <a:r>
                        <a:rPr lang="en-US" sz="1600">
                          <a:solidFill>
                            <a:srgbClr val="000000"/>
                          </a:solidFill>
                          <a:effectLst/>
                          <a:latin typeface="Arial"/>
                          <a:ea typeface="Calibri"/>
                          <a:cs typeface="Times New Roman"/>
                        </a:rPr>
                        <a:t>.357</a:t>
                      </a:r>
                      <a:endParaRPr lang="id-ID" sz="24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38100" marR="38100" algn="r">
                        <a:lnSpc>
                          <a:spcPct val="150000"/>
                        </a:lnSpc>
                        <a:spcAft>
                          <a:spcPts val="0"/>
                        </a:spcAft>
                      </a:pPr>
                      <a:r>
                        <a:rPr lang="en-US" sz="1600">
                          <a:solidFill>
                            <a:srgbClr val="000000"/>
                          </a:solidFill>
                          <a:effectLst/>
                          <a:latin typeface="Arial"/>
                          <a:ea typeface="Calibri"/>
                          <a:cs typeface="Times New Roman"/>
                        </a:rPr>
                        <a:t>.150</a:t>
                      </a:r>
                      <a:endParaRPr lang="id-ID" sz="24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38100" marR="38100" algn="r">
                        <a:lnSpc>
                          <a:spcPct val="150000"/>
                        </a:lnSpc>
                        <a:spcAft>
                          <a:spcPts val="0"/>
                        </a:spcAft>
                      </a:pPr>
                      <a:r>
                        <a:rPr lang="en-US" sz="1600">
                          <a:solidFill>
                            <a:srgbClr val="000000"/>
                          </a:solidFill>
                          <a:effectLst/>
                          <a:latin typeface="Arial"/>
                          <a:ea typeface="Calibri"/>
                          <a:cs typeface="Times New Roman"/>
                        </a:rPr>
                        <a:t>.225</a:t>
                      </a:r>
                      <a:endParaRPr lang="id-ID" sz="24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38100" marR="38100" algn="r">
                        <a:lnSpc>
                          <a:spcPct val="150000"/>
                        </a:lnSpc>
                        <a:spcAft>
                          <a:spcPts val="0"/>
                        </a:spcAft>
                      </a:pPr>
                      <a:r>
                        <a:rPr lang="en-US" sz="1600">
                          <a:solidFill>
                            <a:srgbClr val="000000"/>
                          </a:solidFill>
                          <a:effectLst/>
                          <a:latin typeface="Arial"/>
                          <a:ea typeface="Calibri"/>
                          <a:cs typeface="Times New Roman"/>
                        </a:rPr>
                        <a:t>2,380</a:t>
                      </a:r>
                      <a:endParaRPr lang="id-ID" sz="24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38100" marR="38100" algn="r">
                        <a:lnSpc>
                          <a:spcPct val="150000"/>
                        </a:lnSpc>
                        <a:spcAft>
                          <a:spcPts val="0"/>
                        </a:spcAft>
                      </a:pPr>
                      <a:r>
                        <a:rPr lang="en-US" sz="1600">
                          <a:solidFill>
                            <a:srgbClr val="000000"/>
                          </a:solidFill>
                          <a:effectLst/>
                          <a:latin typeface="Arial"/>
                          <a:ea typeface="Calibri"/>
                          <a:cs typeface="Times New Roman"/>
                        </a:rPr>
                        <a:t>.019</a:t>
                      </a:r>
                      <a:endParaRPr lang="id-ID" sz="24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38100" marR="38100" algn="r">
                        <a:lnSpc>
                          <a:spcPct val="150000"/>
                        </a:lnSpc>
                        <a:spcAft>
                          <a:spcPts val="0"/>
                        </a:spcAft>
                      </a:pPr>
                      <a:r>
                        <a:rPr lang="en-US" sz="1600">
                          <a:solidFill>
                            <a:srgbClr val="000000"/>
                          </a:solidFill>
                          <a:effectLst/>
                          <a:latin typeface="Arial"/>
                          <a:ea typeface="Calibri"/>
                          <a:cs typeface="Times New Roman"/>
                        </a:rPr>
                        <a:t>.185</a:t>
                      </a:r>
                      <a:endParaRPr lang="id-ID" sz="24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38100" marR="38100" algn="r">
                        <a:lnSpc>
                          <a:spcPct val="150000"/>
                        </a:lnSpc>
                        <a:spcAft>
                          <a:spcPts val="0"/>
                        </a:spcAft>
                      </a:pPr>
                      <a:r>
                        <a:rPr lang="en-US" sz="1600">
                          <a:solidFill>
                            <a:srgbClr val="000000"/>
                          </a:solidFill>
                          <a:effectLst/>
                          <a:latin typeface="Arial"/>
                          <a:ea typeface="Calibri"/>
                          <a:cs typeface="Times New Roman"/>
                        </a:rPr>
                        <a:t>5411</a:t>
                      </a:r>
                      <a:endParaRPr lang="id-ID" sz="24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r>
              <a:tr h="327520">
                <a:tc vMerge="1">
                  <a:txBody>
                    <a:bodyPr/>
                    <a:lstStyle/>
                    <a:p>
                      <a:endParaRPr lang="id-ID"/>
                    </a:p>
                  </a:txBody>
                  <a:tcPr/>
                </a:tc>
                <a:tc>
                  <a:txBody>
                    <a:bodyPr/>
                    <a:lstStyle/>
                    <a:p>
                      <a:pPr marL="38100" marR="38100">
                        <a:lnSpc>
                          <a:spcPct val="150000"/>
                        </a:lnSpc>
                        <a:spcAft>
                          <a:spcPts val="0"/>
                        </a:spcAft>
                      </a:pPr>
                      <a:r>
                        <a:rPr lang="en-US" sz="1600">
                          <a:solidFill>
                            <a:srgbClr val="000000"/>
                          </a:solidFill>
                          <a:effectLst/>
                          <a:latin typeface="Arial"/>
                          <a:ea typeface="Calibri"/>
                          <a:cs typeface="Times New Roman"/>
                        </a:rPr>
                        <a:t>X4</a:t>
                      </a:r>
                      <a:endParaRPr lang="id-ID" sz="2400">
                        <a:effectLst/>
                        <a:latin typeface="Calibri"/>
                        <a:ea typeface="Calibri"/>
                        <a:cs typeface="Times New Roman"/>
                      </a:endParaRPr>
                    </a:p>
                  </a:txBody>
                  <a:tcPr marL="0" marR="0" marT="0" marB="0">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38100" marR="38100" algn="r">
                        <a:lnSpc>
                          <a:spcPct val="150000"/>
                        </a:lnSpc>
                        <a:spcAft>
                          <a:spcPts val="0"/>
                        </a:spcAft>
                      </a:pPr>
                      <a:r>
                        <a:rPr lang="en-US" sz="1600">
                          <a:solidFill>
                            <a:srgbClr val="000000"/>
                          </a:solidFill>
                          <a:effectLst/>
                          <a:latin typeface="Arial"/>
                          <a:ea typeface="Calibri"/>
                          <a:cs typeface="Times New Roman"/>
                        </a:rPr>
                        <a:t>.275</a:t>
                      </a:r>
                      <a:endParaRPr lang="id-ID" sz="24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38100" marR="38100" algn="r">
                        <a:lnSpc>
                          <a:spcPct val="150000"/>
                        </a:lnSpc>
                        <a:spcAft>
                          <a:spcPts val="0"/>
                        </a:spcAft>
                      </a:pPr>
                      <a:r>
                        <a:rPr lang="en-US" sz="1600">
                          <a:solidFill>
                            <a:srgbClr val="000000"/>
                          </a:solidFill>
                          <a:effectLst/>
                          <a:latin typeface="Arial"/>
                          <a:ea typeface="Calibri"/>
                          <a:cs typeface="Times New Roman"/>
                        </a:rPr>
                        <a:t>.101</a:t>
                      </a:r>
                      <a:endParaRPr lang="id-ID" sz="24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38100" marR="38100" algn="r">
                        <a:lnSpc>
                          <a:spcPct val="150000"/>
                        </a:lnSpc>
                        <a:spcAft>
                          <a:spcPts val="0"/>
                        </a:spcAft>
                      </a:pPr>
                      <a:r>
                        <a:rPr lang="en-US" sz="1600">
                          <a:solidFill>
                            <a:srgbClr val="000000"/>
                          </a:solidFill>
                          <a:effectLst/>
                          <a:latin typeface="Arial"/>
                          <a:ea typeface="Calibri"/>
                          <a:cs typeface="Times New Roman"/>
                        </a:rPr>
                        <a:t>.213</a:t>
                      </a:r>
                      <a:endParaRPr lang="id-ID" sz="24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38100" marR="38100" algn="r">
                        <a:lnSpc>
                          <a:spcPct val="150000"/>
                        </a:lnSpc>
                        <a:spcAft>
                          <a:spcPts val="0"/>
                        </a:spcAft>
                      </a:pPr>
                      <a:r>
                        <a:rPr lang="en-US" sz="1600">
                          <a:solidFill>
                            <a:srgbClr val="000000"/>
                          </a:solidFill>
                          <a:effectLst/>
                          <a:latin typeface="Arial"/>
                          <a:ea typeface="Calibri"/>
                          <a:cs typeface="Times New Roman"/>
                        </a:rPr>
                        <a:t>2,716</a:t>
                      </a:r>
                      <a:endParaRPr lang="id-ID" sz="24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38100" marR="38100" algn="r">
                        <a:lnSpc>
                          <a:spcPct val="150000"/>
                        </a:lnSpc>
                        <a:spcAft>
                          <a:spcPts val="0"/>
                        </a:spcAft>
                      </a:pPr>
                      <a:r>
                        <a:rPr lang="en-US" sz="1600">
                          <a:solidFill>
                            <a:srgbClr val="000000"/>
                          </a:solidFill>
                          <a:effectLst/>
                          <a:latin typeface="Arial"/>
                          <a:ea typeface="Calibri"/>
                          <a:cs typeface="Times New Roman"/>
                        </a:rPr>
                        <a:t>.008</a:t>
                      </a:r>
                      <a:endParaRPr lang="id-ID" sz="24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38100" marR="38100" algn="r">
                        <a:lnSpc>
                          <a:spcPct val="150000"/>
                        </a:lnSpc>
                        <a:spcAft>
                          <a:spcPts val="0"/>
                        </a:spcAft>
                      </a:pPr>
                      <a:r>
                        <a:rPr lang="en-US" sz="1600">
                          <a:solidFill>
                            <a:srgbClr val="000000"/>
                          </a:solidFill>
                          <a:effectLst/>
                          <a:latin typeface="Arial"/>
                          <a:ea typeface="Calibri"/>
                          <a:cs typeface="Times New Roman"/>
                        </a:rPr>
                        <a:t>.268</a:t>
                      </a:r>
                      <a:endParaRPr lang="id-ID" sz="24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38100" marR="38100" algn="r">
                        <a:lnSpc>
                          <a:spcPct val="150000"/>
                        </a:lnSpc>
                        <a:spcAft>
                          <a:spcPts val="0"/>
                        </a:spcAft>
                      </a:pPr>
                      <a:r>
                        <a:rPr lang="en-US" sz="1600">
                          <a:solidFill>
                            <a:srgbClr val="000000"/>
                          </a:solidFill>
                          <a:effectLst/>
                          <a:latin typeface="Arial"/>
                          <a:ea typeface="Calibri"/>
                          <a:cs typeface="Times New Roman"/>
                        </a:rPr>
                        <a:t>3,730</a:t>
                      </a:r>
                      <a:endParaRPr lang="id-ID" sz="24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r>
              <a:tr h="327520">
                <a:tc vMerge="1">
                  <a:txBody>
                    <a:bodyPr/>
                    <a:lstStyle/>
                    <a:p>
                      <a:endParaRPr lang="id-ID"/>
                    </a:p>
                  </a:txBody>
                  <a:tcPr/>
                </a:tc>
                <a:tc>
                  <a:txBody>
                    <a:bodyPr/>
                    <a:lstStyle/>
                    <a:p>
                      <a:pPr marL="38100" marR="38100">
                        <a:lnSpc>
                          <a:spcPct val="150000"/>
                        </a:lnSpc>
                        <a:spcAft>
                          <a:spcPts val="0"/>
                        </a:spcAft>
                      </a:pPr>
                      <a:r>
                        <a:rPr lang="en-US" sz="1600">
                          <a:solidFill>
                            <a:srgbClr val="000000"/>
                          </a:solidFill>
                          <a:effectLst/>
                          <a:latin typeface="Arial"/>
                          <a:ea typeface="Calibri"/>
                          <a:cs typeface="Times New Roman"/>
                        </a:rPr>
                        <a:t>X5</a:t>
                      </a:r>
                      <a:endParaRPr lang="id-ID" sz="2400">
                        <a:effectLst/>
                        <a:latin typeface="Calibri"/>
                        <a:ea typeface="Calibri"/>
                        <a:cs typeface="Times New Roman"/>
                      </a:endParaRPr>
                    </a:p>
                  </a:txBody>
                  <a:tcPr marL="0" marR="0" marT="0" marB="0">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ct val="150000"/>
                        </a:lnSpc>
                        <a:spcAft>
                          <a:spcPts val="0"/>
                        </a:spcAft>
                      </a:pPr>
                      <a:r>
                        <a:rPr lang="en-US" sz="1600">
                          <a:solidFill>
                            <a:srgbClr val="000000"/>
                          </a:solidFill>
                          <a:effectLst/>
                          <a:latin typeface="Arial"/>
                          <a:ea typeface="Calibri"/>
                          <a:cs typeface="Times New Roman"/>
                        </a:rPr>
                        <a:t>.426</a:t>
                      </a:r>
                      <a:endParaRPr lang="id-ID" sz="24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ct val="150000"/>
                        </a:lnSpc>
                        <a:spcAft>
                          <a:spcPts val="0"/>
                        </a:spcAft>
                      </a:pPr>
                      <a:r>
                        <a:rPr lang="en-US" sz="1600" dirty="0">
                          <a:solidFill>
                            <a:srgbClr val="000000"/>
                          </a:solidFill>
                          <a:effectLst/>
                          <a:latin typeface="Arial"/>
                          <a:ea typeface="Calibri"/>
                          <a:cs typeface="Times New Roman"/>
                        </a:rPr>
                        <a:t>.117</a:t>
                      </a:r>
                      <a:endParaRPr lang="id-ID" sz="2400"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ct val="150000"/>
                        </a:lnSpc>
                        <a:spcAft>
                          <a:spcPts val="0"/>
                        </a:spcAft>
                      </a:pPr>
                      <a:r>
                        <a:rPr lang="en-US" sz="1600">
                          <a:solidFill>
                            <a:srgbClr val="000000"/>
                          </a:solidFill>
                          <a:effectLst/>
                          <a:latin typeface="Arial"/>
                          <a:ea typeface="Calibri"/>
                          <a:cs typeface="Times New Roman"/>
                        </a:rPr>
                        <a:t>.327</a:t>
                      </a:r>
                      <a:endParaRPr lang="id-ID" sz="24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ct val="150000"/>
                        </a:lnSpc>
                        <a:spcAft>
                          <a:spcPts val="0"/>
                        </a:spcAft>
                      </a:pPr>
                      <a:r>
                        <a:rPr lang="en-US" sz="1600">
                          <a:solidFill>
                            <a:srgbClr val="000000"/>
                          </a:solidFill>
                          <a:effectLst/>
                          <a:latin typeface="Arial"/>
                          <a:ea typeface="Calibri"/>
                          <a:cs typeface="Times New Roman"/>
                        </a:rPr>
                        <a:t>3,644</a:t>
                      </a:r>
                      <a:endParaRPr lang="id-ID" sz="24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ct val="150000"/>
                        </a:lnSpc>
                        <a:spcAft>
                          <a:spcPts val="0"/>
                        </a:spcAft>
                      </a:pPr>
                      <a:r>
                        <a:rPr lang="en-US" sz="1600">
                          <a:solidFill>
                            <a:srgbClr val="000000"/>
                          </a:solidFill>
                          <a:effectLst/>
                          <a:latin typeface="Arial"/>
                          <a:ea typeface="Calibri"/>
                          <a:cs typeface="Times New Roman"/>
                        </a:rPr>
                        <a:t>.000</a:t>
                      </a:r>
                      <a:endParaRPr lang="id-ID" sz="24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ct val="150000"/>
                        </a:lnSpc>
                        <a:spcAft>
                          <a:spcPts val="0"/>
                        </a:spcAft>
                      </a:pPr>
                      <a:r>
                        <a:rPr lang="en-US" sz="1600">
                          <a:solidFill>
                            <a:srgbClr val="000000"/>
                          </a:solidFill>
                          <a:effectLst/>
                          <a:latin typeface="Arial"/>
                          <a:ea typeface="Calibri"/>
                          <a:cs typeface="Times New Roman"/>
                        </a:rPr>
                        <a:t>.204</a:t>
                      </a:r>
                      <a:endParaRPr lang="id-ID" sz="24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ct val="150000"/>
                        </a:lnSpc>
                        <a:spcAft>
                          <a:spcPts val="0"/>
                        </a:spcAft>
                      </a:pPr>
                      <a:r>
                        <a:rPr lang="en-US" sz="1600" dirty="0">
                          <a:solidFill>
                            <a:srgbClr val="000000"/>
                          </a:solidFill>
                          <a:effectLst/>
                          <a:latin typeface="Arial"/>
                          <a:ea typeface="Calibri"/>
                          <a:cs typeface="Times New Roman"/>
                        </a:rPr>
                        <a:t>4894</a:t>
                      </a:r>
                      <a:endParaRPr lang="id-ID" sz="2400"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r>
            </a:tbl>
          </a:graphicData>
        </a:graphic>
      </p:graphicFrame>
      <p:sp>
        <p:nvSpPr>
          <p:cNvPr id="3" name="Rectangle 2"/>
          <p:cNvSpPr/>
          <p:nvPr/>
        </p:nvSpPr>
        <p:spPr>
          <a:xfrm>
            <a:off x="1547664" y="381675"/>
            <a:ext cx="6034985" cy="646331"/>
          </a:xfrm>
          <a:prstGeom prst="rect">
            <a:avLst/>
          </a:prstGeom>
        </p:spPr>
        <p:txBody>
          <a:bodyPr wrap="none">
            <a:spAutoFit/>
          </a:bodyPr>
          <a:lstStyle/>
          <a:p>
            <a:r>
              <a:rPr lang="id-ID" sz="3600" b="1" dirty="0" smtClean="0"/>
              <a:t>TEST RESULTS multikolinearitas</a:t>
            </a:r>
            <a:endParaRPr lang="id-ID" sz="3600" b="1" dirty="0"/>
          </a:p>
        </p:txBody>
      </p:sp>
    </p:spTree>
    <p:extLst>
      <p:ext uri="{BB962C8B-B14F-4D97-AF65-F5344CB8AC3E}">
        <p14:creationId xmlns:p14="http://schemas.microsoft.com/office/powerpoint/2010/main" val="221144517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a:blip r:embed="rId2">
            <a:extLst>
              <a:ext uri="{28A0092B-C50C-407E-A947-70E740481C1C}">
                <a14:useLocalDpi xmlns:a14="http://schemas.microsoft.com/office/drawing/2010/main" val="0"/>
              </a:ext>
            </a:extLst>
          </a:blip>
          <a:srcRect/>
          <a:stretch>
            <a:fillRect/>
          </a:stretch>
        </p:blipFill>
        <p:spPr bwMode="auto">
          <a:xfrm>
            <a:off x="683568" y="1268760"/>
            <a:ext cx="7704856" cy="5112568"/>
          </a:xfrm>
          <a:prstGeom prst="rect">
            <a:avLst/>
          </a:prstGeom>
          <a:noFill/>
          <a:ln>
            <a:solidFill>
              <a:sysClr val="windowText" lastClr="000000"/>
            </a:solidFill>
          </a:ln>
        </p:spPr>
      </p:pic>
      <p:sp>
        <p:nvSpPr>
          <p:cNvPr id="3" name="Rectangle 2"/>
          <p:cNvSpPr/>
          <p:nvPr/>
        </p:nvSpPr>
        <p:spPr>
          <a:xfrm>
            <a:off x="2680616" y="404664"/>
            <a:ext cx="3710759" cy="523220"/>
          </a:xfrm>
          <a:prstGeom prst="rect">
            <a:avLst/>
          </a:prstGeom>
        </p:spPr>
        <p:txBody>
          <a:bodyPr wrap="none">
            <a:spAutoFit/>
          </a:bodyPr>
          <a:lstStyle/>
          <a:p>
            <a:r>
              <a:rPr lang="id-ID" sz="2800" b="1" dirty="0" smtClean="0"/>
              <a:t>CHART ANALYSIS OF LANE</a:t>
            </a:r>
            <a:endParaRPr lang="id-ID" sz="2800" b="1" dirty="0"/>
          </a:p>
        </p:txBody>
      </p:sp>
    </p:spTree>
    <p:extLst>
      <p:ext uri="{BB962C8B-B14F-4D97-AF65-F5344CB8AC3E}">
        <p14:creationId xmlns:p14="http://schemas.microsoft.com/office/powerpoint/2010/main" val="221144517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1560" y="324272"/>
            <a:ext cx="7776864" cy="65253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2835937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13322" y="404664"/>
            <a:ext cx="2490682" cy="461665"/>
          </a:xfrm>
          <a:prstGeom prst="rect">
            <a:avLst/>
          </a:prstGeom>
        </p:spPr>
        <p:txBody>
          <a:bodyPr wrap="none">
            <a:spAutoFit/>
          </a:bodyPr>
          <a:lstStyle/>
          <a:p>
            <a:r>
              <a:rPr lang="id-ID" sz="2400" b="1" dirty="0" smtClean="0"/>
              <a:t>CORRELATION MATRIX</a:t>
            </a:r>
            <a:endParaRPr lang="id-ID" sz="2400" b="1" dirty="0"/>
          </a:p>
        </p:txBody>
      </p:sp>
      <p:graphicFrame>
        <p:nvGraphicFramePr>
          <p:cNvPr id="4" name="Table 3"/>
          <p:cNvGraphicFramePr>
            <a:graphicFrameLocks noGrp="1"/>
          </p:cNvGraphicFramePr>
          <p:nvPr>
            <p:extLst>
              <p:ext uri="{D42A27DB-BD31-4B8C-83A1-F6EECF244321}">
                <p14:modId xmlns:p14="http://schemas.microsoft.com/office/powerpoint/2010/main" val="1897703615"/>
              </p:ext>
            </p:extLst>
          </p:nvPr>
        </p:nvGraphicFramePr>
        <p:xfrm>
          <a:off x="474540" y="866329"/>
          <a:ext cx="8168246" cy="5897880"/>
        </p:xfrm>
        <a:graphic>
          <a:graphicData uri="http://schemas.openxmlformats.org/drawingml/2006/table">
            <a:tbl>
              <a:tblPr/>
              <a:tblGrid>
                <a:gridCol w="1607917"/>
                <a:gridCol w="1607917"/>
                <a:gridCol w="825402"/>
                <a:gridCol w="825402"/>
                <a:gridCol w="825402"/>
                <a:gridCol w="825402"/>
                <a:gridCol w="825402"/>
                <a:gridCol w="825402"/>
              </a:tblGrid>
              <a:tr h="324036">
                <a:tc gridSpan="2">
                  <a:txBody>
                    <a:bodyPr/>
                    <a:lstStyle/>
                    <a:p>
                      <a:pPr algn="ctr">
                        <a:lnSpc>
                          <a:spcPct val="150000"/>
                        </a:lnSpc>
                        <a:spcAft>
                          <a:spcPts val="0"/>
                        </a:spcAft>
                      </a:pPr>
                      <a:r>
                        <a:rPr lang="en-US" sz="1800" dirty="0">
                          <a:effectLst/>
                          <a:latin typeface="Times New Roman"/>
                          <a:ea typeface="Calibri"/>
                          <a:cs typeface="Times New Roman"/>
                        </a:rPr>
                        <a:t> </a:t>
                      </a:r>
                      <a:endParaRPr lang="id-ID" sz="1600" dirty="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id-ID"/>
                    </a:p>
                  </a:txBody>
                  <a:tcPr/>
                </a:tc>
                <a:tc>
                  <a:txBody>
                    <a:bodyPr/>
                    <a:lstStyle/>
                    <a:p>
                      <a:pPr marL="38100" marR="38100" algn="ctr">
                        <a:lnSpc>
                          <a:spcPct val="150000"/>
                        </a:lnSpc>
                        <a:spcAft>
                          <a:spcPts val="0"/>
                        </a:spcAft>
                      </a:pPr>
                      <a:r>
                        <a:rPr lang="en-US" sz="1100">
                          <a:solidFill>
                            <a:srgbClr val="000000"/>
                          </a:solidFill>
                          <a:effectLst/>
                          <a:latin typeface="Arial"/>
                          <a:ea typeface="Calibri"/>
                          <a:cs typeface="Times New Roman"/>
                        </a:rPr>
                        <a:t>X1</a:t>
                      </a:r>
                      <a:endParaRPr lang="id-ID" sz="1600">
                        <a:effectLst/>
                        <a:latin typeface="Calibri"/>
                        <a:ea typeface="Calibri"/>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ctr">
                        <a:lnSpc>
                          <a:spcPct val="150000"/>
                        </a:lnSpc>
                        <a:spcAft>
                          <a:spcPts val="0"/>
                        </a:spcAft>
                      </a:pPr>
                      <a:r>
                        <a:rPr lang="en-US" sz="1100">
                          <a:solidFill>
                            <a:srgbClr val="000000"/>
                          </a:solidFill>
                          <a:effectLst/>
                          <a:latin typeface="Arial"/>
                          <a:ea typeface="Calibri"/>
                          <a:cs typeface="Times New Roman"/>
                        </a:rPr>
                        <a:t>X2</a:t>
                      </a:r>
                      <a:endParaRPr lang="id-ID" sz="1600">
                        <a:effectLst/>
                        <a:latin typeface="Calibri"/>
                        <a:ea typeface="Calibri"/>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ctr">
                        <a:lnSpc>
                          <a:spcPct val="150000"/>
                        </a:lnSpc>
                        <a:spcAft>
                          <a:spcPts val="0"/>
                        </a:spcAft>
                      </a:pPr>
                      <a:r>
                        <a:rPr lang="en-US" sz="1100">
                          <a:solidFill>
                            <a:srgbClr val="000000"/>
                          </a:solidFill>
                          <a:effectLst/>
                          <a:latin typeface="Arial"/>
                          <a:ea typeface="Calibri"/>
                          <a:cs typeface="Times New Roman"/>
                        </a:rPr>
                        <a:t>X3</a:t>
                      </a:r>
                      <a:endParaRPr lang="id-ID" sz="1600">
                        <a:effectLst/>
                        <a:latin typeface="Calibri"/>
                        <a:ea typeface="Calibri"/>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ctr">
                        <a:lnSpc>
                          <a:spcPct val="150000"/>
                        </a:lnSpc>
                        <a:spcAft>
                          <a:spcPts val="0"/>
                        </a:spcAft>
                      </a:pPr>
                      <a:r>
                        <a:rPr lang="en-US" sz="1100">
                          <a:solidFill>
                            <a:srgbClr val="000000"/>
                          </a:solidFill>
                          <a:effectLst/>
                          <a:latin typeface="Arial"/>
                          <a:ea typeface="Calibri"/>
                          <a:cs typeface="Times New Roman"/>
                        </a:rPr>
                        <a:t>X4</a:t>
                      </a:r>
                      <a:endParaRPr lang="id-ID" sz="1600">
                        <a:effectLst/>
                        <a:latin typeface="Calibri"/>
                        <a:ea typeface="Calibri"/>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ctr">
                        <a:lnSpc>
                          <a:spcPct val="150000"/>
                        </a:lnSpc>
                        <a:spcAft>
                          <a:spcPts val="0"/>
                        </a:spcAft>
                      </a:pPr>
                      <a:r>
                        <a:rPr lang="en-US" sz="1100">
                          <a:solidFill>
                            <a:srgbClr val="000000"/>
                          </a:solidFill>
                          <a:effectLst/>
                          <a:latin typeface="Arial"/>
                          <a:ea typeface="Calibri"/>
                          <a:cs typeface="Times New Roman"/>
                        </a:rPr>
                        <a:t>X5</a:t>
                      </a:r>
                      <a:endParaRPr lang="id-ID" sz="1600">
                        <a:effectLst/>
                        <a:latin typeface="Calibri"/>
                        <a:ea typeface="Calibri"/>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ctr">
                        <a:lnSpc>
                          <a:spcPct val="150000"/>
                        </a:lnSpc>
                        <a:spcAft>
                          <a:spcPts val="0"/>
                        </a:spcAft>
                      </a:pPr>
                      <a:r>
                        <a:rPr lang="en-US" sz="1100">
                          <a:solidFill>
                            <a:srgbClr val="000000"/>
                          </a:solidFill>
                          <a:effectLst/>
                          <a:latin typeface="Arial"/>
                          <a:ea typeface="Calibri"/>
                          <a:cs typeface="Times New Roman"/>
                        </a:rPr>
                        <a:t>Y</a:t>
                      </a:r>
                      <a:endParaRPr lang="id-ID" sz="1600">
                        <a:effectLst/>
                        <a:latin typeface="Calibri"/>
                        <a:ea typeface="Calibri"/>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43027">
                <a:tc rowSpan="3">
                  <a:txBody>
                    <a:bodyPr/>
                    <a:lstStyle/>
                    <a:p>
                      <a:pPr marL="38100" marR="38100">
                        <a:lnSpc>
                          <a:spcPct val="150000"/>
                        </a:lnSpc>
                        <a:spcAft>
                          <a:spcPts val="0"/>
                        </a:spcAft>
                      </a:pPr>
                      <a:r>
                        <a:rPr lang="en-US" sz="1100" dirty="0">
                          <a:solidFill>
                            <a:srgbClr val="000000"/>
                          </a:solidFill>
                          <a:effectLst/>
                          <a:latin typeface="Arial"/>
                          <a:ea typeface="Calibri"/>
                          <a:cs typeface="Times New Roman"/>
                        </a:rPr>
                        <a:t>X1</a:t>
                      </a:r>
                      <a:endParaRPr lang="id-ID" sz="1600"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nSpc>
                          <a:spcPct val="150000"/>
                        </a:lnSpc>
                        <a:spcAft>
                          <a:spcPts val="0"/>
                        </a:spcAft>
                      </a:pPr>
                      <a:r>
                        <a:rPr lang="en-US" sz="1100">
                          <a:solidFill>
                            <a:srgbClr val="000000"/>
                          </a:solidFill>
                          <a:effectLst/>
                          <a:latin typeface="Arial"/>
                          <a:ea typeface="Calibri"/>
                          <a:cs typeface="Times New Roman"/>
                        </a:rPr>
                        <a:t>Pearson Correlation</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ct val="150000"/>
                        </a:lnSpc>
                        <a:spcAft>
                          <a:spcPts val="0"/>
                        </a:spcAft>
                      </a:pPr>
                      <a:r>
                        <a:rPr lang="en-US" sz="1100">
                          <a:solidFill>
                            <a:srgbClr val="000000"/>
                          </a:solidFill>
                          <a:effectLst/>
                          <a:latin typeface="Arial"/>
                          <a:ea typeface="Calibri"/>
                          <a:cs typeface="Times New Roman"/>
                        </a:rPr>
                        <a:t>1</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ct val="150000"/>
                        </a:lnSpc>
                        <a:spcAft>
                          <a:spcPts val="0"/>
                        </a:spcAft>
                      </a:pPr>
                      <a:r>
                        <a:rPr lang="en-US" sz="1100">
                          <a:solidFill>
                            <a:srgbClr val="000000"/>
                          </a:solidFill>
                          <a:effectLst/>
                          <a:latin typeface="Arial"/>
                          <a:ea typeface="Calibri"/>
                          <a:cs typeface="Times New Roman"/>
                        </a:rPr>
                        <a:t>.812</a:t>
                      </a:r>
                      <a:r>
                        <a:rPr lang="en-US" sz="1100" baseline="30000">
                          <a:solidFill>
                            <a:srgbClr val="000000"/>
                          </a:solidFill>
                          <a:effectLst/>
                          <a:latin typeface="Arial"/>
                          <a:ea typeface="Calibri"/>
                          <a:cs typeface="Times New Roman"/>
                        </a:rPr>
                        <a:t>**</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ct val="150000"/>
                        </a:lnSpc>
                        <a:spcAft>
                          <a:spcPts val="0"/>
                        </a:spcAft>
                      </a:pPr>
                      <a:r>
                        <a:rPr lang="en-US" sz="1100">
                          <a:solidFill>
                            <a:srgbClr val="000000"/>
                          </a:solidFill>
                          <a:effectLst/>
                          <a:latin typeface="Arial"/>
                          <a:ea typeface="Calibri"/>
                          <a:cs typeface="Times New Roman"/>
                        </a:rPr>
                        <a:t>.507</a:t>
                      </a:r>
                      <a:r>
                        <a:rPr lang="en-US" sz="1100" baseline="30000">
                          <a:solidFill>
                            <a:srgbClr val="000000"/>
                          </a:solidFill>
                          <a:effectLst/>
                          <a:latin typeface="Arial"/>
                          <a:ea typeface="Calibri"/>
                          <a:cs typeface="Times New Roman"/>
                        </a:rPr>
                        <a:t>**</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ct val="150000"/>
                        </a:lnSpc>
                        <a:spcAft>
                          <a:spcPts val="0"/>
                        </a:spcAft>
                      </a:pPr>
                      <a:r>
                        <a:rPr lang="en-US" sz="1100">
                          <a:solidFill>
                            <a:srgbClr val="000000"/>
                          </a:solidFill>
                          <a:effectLst/>
                          <a:latin typeface="Arial"/>
                          <a:ea typeface="Calibri"/>
                          <a:cs typeface="Times New Roman"/>
                        </a:rPr>
                        <a:t>.317</a:t>
                      </a:r>
                      <a:r>
                        <a:rPr lang="en-US" sz="1100" baseline="30000">
                          <a:solidFill>
                            <a:srgbClr val="000000"/>
                          </a:solidFill>
                          <a:effectLst/>
                          <a:latin typeface="Arial"/>
                          <a:ea typeface="Calibri"/>
                          <a:cs typeface="Times New Roman"/>
                        </a:rPr>
                        <a:t>**</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ct val="150000"/>
                        </a:lnSpc>
                        <a:spcAft>
                          <a:spcPts val="0"/>
                        </a:spcAft>
                      </a:pPr>
                      <a:r>
                        <a:rPr lang="en-US" sz="1100">
                          <a:solidFill>
                            <a:srgbClr val="000000"/>
                          </a:solidFill>
                          <a:effectLst/>
                          <a:latin typeface="Arial"/>
                          <a:ea typeface="Calibri"/>
                          <a:cs typeface="Times New Roman"/>
                        </a:rPr>
                        <a:t>.262</a:t>
                      </a:r>
                      <a:r>
                        <a:rPr lang="en-US" sz="1100" baseline="30000">
                          <a:solidFill>
                            <a:srgbClr val="000000"/>
                          </a:solidFill>
                          <a:effectLst/>
                          <a:latin typeface="Arial"/>
                          <a:ea typeface="Calibri"/>
                          <a:cs typeface="Times New Roman"/>
                        </a:rPr>
                        <a:t>**</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ct val="150000"/>
                        </a:lnSpc>
                        <a:spcAft>
                          <a:spcPts val="0"/>
                        </a:spcAft>
                      </a:pPr>
                      <a:r>
                        <a:rPr lang="en-US" sz="1100">
                          <a:solidFill>
                            <a:srgbClr val="000000"/>
                          </a:solidFill>
                          <a:effectLst/>
                          <a:latin typeface="Arial"/>
                          <a:ea typeface="Calibri"/>
                          <a:cs typeface="Times New Roman"/>
                        </a:rPr>
                        <a:t>.562</a:t>
                      </a:r>
                      <a:r>
                        <a:rPr lang="en-US" sz="1100" baseline="30000">
                          <a:solidFill>
                            <a:srgbClr val="000000"/>
                          </a:solidFill>
                          <a:effectLst/>
                          <a:latin typeface="Arial"/>
                          <a:ea typeface="Calibri"/>
                          <a:cs typeface="Times New Roman"/>
                        </a:rPr>
                        <a:t>**</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24036">
                <a:tc vMerge="1">
                  <a:txBody>
                    <a:bodyPr/>
                    <a:lstStyle/>
                    <a:p>
                      <a:endParaRPr lang="id-ID"/>
                    </a:p>
                  </a:txBody>
                  <a:tcPr/>
                </a:tc>
                <a:tc>
                  <a:txBody>
                    <a:bodyPr/>
                    <a:lstStyle/>
                    <a:p>
                      <a:pPr marL="38100" marR="38100">
                        <a:lnSpc>
                          <a:spcPct val="150000"/>
                        </a:lnSpc>
                        <a:spcAft>
                          <a:spcPts val="0"/>
                        </a:spcAft>
                      </a:pPr>
                      <a:r>
                        <a:rPr lang="en-US" sz="1100">
                          <a:solidFill>
                            <a:srgbClr val="000000"/>
                          </a:solidFill>
                          <a:effectLst/>
                          <a:latin typeface="Arial"/>
                          <a:ea typeface="Calibri"/>
                          <a:cs typeface="Times New Roman"/>
                        </a:rPr>
                        <a:t>Sig. (2-tailed)</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50000"/>
                        </a:lnSpc>
                        <a:spcAft>
                          <a:spcPts val="0"/>
                        </a:spcAft>
                      </a:pPr>
                      <a:r>
                        <a:rPr lang="en-US" sz="1800">
                          <a:effectLst/>
                          <a:latin typeface="Times New Roman"/>
                          <a:ea typeface="Calibri"/>
                          <a:cs typeface="Times New Roman"/>
                        </a:rPr>
                        <a:t> </a:t>
                      </a:r>
                      <a:endParaRPr lang="id-ID" sz="160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ct val="150000"/>
                        </a:lnSpc>
                        <a:spcAft>
                          <a:spcPts val="0"/>
                        </a:spcAft>
                      </a:pPr>
                      <a:r>
                        <a:rPr lang="en-US" sz="1100">
                          <a:solidFill>
                            <a:srgbClr val="000000"/>
                          </a:solidFill>
                          <a:effectLst/>
                          <a:latin typeface="Arial"/>
                          <a:ea typeface="Calibri"/>
                          <a:cs typeface="Times New Roman"/>
                        </a:rPr>
                        <a:t>.000</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ct val="150000"/>
                        </a:lnSpc>
                        <a:spcAft>
                          <a:spcPts val="0"/>
                        </a:spcAft>
                      </a:pPr>
                      <a:r>
                        <a:rPr lang="en-US" sz="1100">
                          <a:solidFill>
                            <a:srgbClr val="000000"/>
                          </a:solidFill>
                          <a:effectLst/>
                          <a:latin typeface="Arial"/>
                          <a:ea typeface="Calibri"/>
                          <a:cs typeface="Times New Roman"/>
                        </a:rPr>
                        <a:t>.000</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ct val="150000"/>
                        </a:lnSpc>
                        <a:spcAft>
                          <a:spcPts val="0"/>
                        </a:spcAft>
                      </a:pPr>
                      <a:r>
                        <a:rPr lang="en-US" sz="1100">
                          <a:solidFill>
                            <a:srgbClr val="000000"/>
                          </a:solidFill>
                          <a:effectLst/>
                          <a:latin typeface="Arial"/>
                          <a:ea typeface="Calibri"/>
                          <a:cs typeface="Times New Roman"/>
                        </a:rPr>
                        <a:t>.000</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ct val="150000"/>
                        </a:lnSpc>
                        <a:spcAft>
                          <a:spcPts val="0"/>
                        </a:spcAft>
                      </a:pPr>
                      <a:r>
                        <a:rPr lang="en-US" sz="1100">
                          <a:solidFill>
                            <a:srgbClr val="000000"/>
                          </a:solidFill>
                          <a:effectLst/>
                          <a:latin typeface="Arial"/>
                          <a:ea typeface="Calibri"/>
                          <a:cs typeface="Times New Roman"/>
                        </a:rPr>
                        <a:t>.003</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ct val="150000"/>
                        </a:lnSpc>
                        <a:spcAft>
                          <a:spcPts val="0"/>
                        </a:spcAft>
                      </a:pPr>
                      <a:r>
                        <a:rPr lang="en-US" sz="1100">
                          <a:solidFill>
                            <a:srgbClr val="000000"/>
                          </a:solidFill>
                          <a:effectLst/>
                          <a:latin typeface="Arial"/>
                          <a:ea typeface="Calibri"/>
                          <a:cs typeface="Times New Roman"/>
                        </a:rPr>
                        <a:t>.000</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43027">
                <a:tc vMerge="1">
                  <a:txBody>
                    <a:bodyPr/>
                    <a:lstStyle/>
                    <a:p>
                      <a:endParaRPr lang="id-ID"/>
                    </a:p>
                  </a:txBody>
                  <a:tcPr/>
                </a:tc>
                <a:tc>
                  <a:txBody>
                    <a:bodyPr/>
                    <a:lstStyle/>
                    <a:p>
                      <a:pPr marL="38100" marR="38100">
                        <a:lnSpc>
                          <a:spcPct val="150000"/>
                        </a:lnSpc>
                        <a:spcAft>
                          <a:spcPts val="0"/>
                        </a:spcAft>
                      </a:pPr>
                      <a:r>
                        <a:rPr lang="en-US" sz="1100">
                          <a:solidFill>
                            <a:srgbClr val="000000"/>
                          </a:solidFill>
                          <a:effectLst/>
                          <a:latin typeface="Arial"/>
                          <a:ea typeface="Calibri"/>
                          <a:cs typeface="Times New Roman"/>
                        </a:rPr>
                        <a:t>N</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ct val="150000"/>
                        </a:lnSpc>
                        <a:spcAft>
                          <a:spcPts val="0"/>
                        </a:spcAft>
                      </a:pPr>
                      <a:r>
                        <a:rPr lang="en-US" sz="1100">
                          <a:solidFill>
                            <a:srgbClr val="000000"/>
                          </a:solidFill>
                          <a:effectLst/>
                          <a:latin typeface="Arial"/>
                          <a:ea typeface="Calibri"/>
                          <a:cs typeface="Times New Roman"/>
                        </a:rPr>
                        <a:t>125</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ct val="150000"/>
                        </a:lnSpc>
                        <a:spcAft>
                          <a:spcPts val="0"/>
                        </a:spcAft>
                      </a:pPr>
                      <a:r>
                        <a:rPr lang="en-US" sz="1100">
                          <a:solidFill>
                            <a:srgbClr val="000000"/>
                          </a:solidFill>
                          <a:effectLst/>
                          <a:latin typeface="Arial"/>
                          <a:ea typeface="Calibri"/>
                          <a:cs typeface="Times New Roman"/>
                        </a:rPr>
                        <a:t>125</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ct val="150000"/>
                        </a:lnSpc>
                        <a:spcAft>
                          <a:spcPts val="0"/>
                        </a:spcAft>
                      </a:pPr>
                      <a:r>
                        <a:rPr lang="en-US" sz="1100">
                          <a:solidFill>
                            <a:srgbClr val="000000"/>
                          </a:solidFill>
                          <a:effectLst/>
                          <a:latin typeface="Arial"/>
                          <a:ea typeface="Calibri"/>
                          <a:cs typeface="Times New Roman"/>
                        </a:rPr>
                        <a:t>125</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ct val="150000"/>
                        </a:lnSpc>
                        <a:spcAft>
                          <a:spcPts val="0"/>
                        </a:spcAft>
                      </a:pPr>
                      <a:r>
                        <a:rPr lang="en-US" sz="1100">
                          <a:solidFill>
                            <a:srgbClr val="000000"/>
                          </a:solidFill>
                          <a:effectLst/>
                          <a:latin typeface="Arial"/>
                          <a:ea typeface="Calibri"/>
                          <a:cs typeface="Times New Roman"/>
                        </a:rPr>
                        <a:t>125</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ct val="150000"/>
                        </a:lnSpc>
                        <a:spcAft>
                          <a:spcPts val="0"/>
                        </a:spcAft>
                      </a:pPr>
                      <a:r>
                        <a:rPr lang="en-US" sz="1100">
                          <a:solidFill>
                            <a:srgbClr val="000000"/>
                          </a:solidFill>
                          <a:effectLst/>
                          <a:latin typeface="Arial"/>
                          <a:ea typeface="Calibri"/>
                          <a:cs typeface="Times New Roman"/>
                        </a:rPr>
                        <a:t>125</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ct val="150000"/>
                        </a:lnSpc>
                        <a:spcAft>
                          <a:spcPts val="0"/>
                        </a:spcAft>
                      </a:pPr>
                      <a:r>
                        <a:rPr lang="en-US" sz="1100">
                          <a:solidFill>
                            <a:srgbClr val="000000"/>
                          </a:solidFill>
                          <a:effectLst/>
                          <a:latin typeface="Arial"/>
                          <a:ea typeface="Calibri"/>
                          <a:cs typeface="Times New Roman"/>
                        </a:rPr>
                        <a:t>125</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43027">
                <a:tc rowSpan="3">
                  <a:txBody>
                    <a:bodyPr/>
                    <a:lstStyle/>
                    <a:p>
                      <a:pPr marL="38100" marR="38100">
                        <a:lnSpc>
                          <a:spcPct val="150000"/>
                        </a:lnSpc>
                        <a:spcAft>
                          <a:spcPts val="0"/>
                        </a:spcAft>
                      </a:pPr>
                      <a:r>
                        <a:rPr lang="en-US" sz="1100">
                          <a:solidFill>
                            <a:srgbClr val="000000"/>
                          </a:solidFill>
                          <a:effectLst/>
                          <a:latin typeface="Arial"/>
                          <a:ea typeface="Calibri"/>
                          <a:cs typeface="Times New Roman"/>
                        </a:rPr>
                        <a:t>X2</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nSpc>
                          <a:spcPct val="150000"/>
                        </a:lnSpc>
                        <a:spcAft>
                          <a:spcPts val="0"/>
                        </a:spcAft>
                      </a:pPr>
                      <a:r>
                        <a:rPr lang="en-US" sz="1100">
                          <a:solidFill>
                            <a:srgbClr val="000000"/>
                          </a:solidFill>
                          <a:effectLst/>
                          <a:latin typeface="Arial"/>
                          <a:ea typeface="Calibri"/>
                          <a:cs typeface="Times New Roman"/>
                        </a:rPr>
                        <a:t>Pearson Correlation</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ct val="150000"/>
                        </a:lnSpc>
                        <a:spcAft>
                          <a:spcPts val="0"/>
                        </a:spcAft>
                      </a:pPr>
                      <a:r>
                        <a:rPr lang="en-US" sz="1100">
                          <a:solidFill>
                            <a:srgbClr val="000000"/>
                          </a:solidFill>
                          <a:effectLst/>
                          <a:latin typeface="Arial"/>
                          <a:ea typeface="Calibri"/>
                          <a:cs typeface="Times New Roman"/>
                        </a:rPr>
                        <a:t>.812</a:t>
                      </a:r>
                      <a:r>
                        <a:rPr lang="en-US" sz="1100" baseline="30000">
                          <a:solidFill>
                            <a:srgbClr val="000000"/>
                          </a:solidFill>
                          <a:effectLst/>
                          <a:latin typeface="Arial"/>
                          <a:ea typeface="Calibri"/>
                          <a:cs typeface="Times New Roman"/>
                        </a:rPr>
                        <a:t>**</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ct val="150000"/>
                        </a:lnSpc>
                        <a:spcAft>
                          <a:spcPts val="0"/>
                        </a:spcAft>
                      </a:pPr>
                      <a:r>
                        <a:rPr lang="en-US" sz="1100">
                          <a:solidFill>
                            <a:srgbClr val="000000"/>
                          </a:solidFill>
                          <a:effectLst/>
                          <a:latin typeface="Arial"/>
                          <a:ea typeface="Calibri"/>
                          <a:cs typeface="Times New Roman"/>
                        </a:rPr>
                        <a:t>1</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ct val="150000"/>
                        </a:lnSpc>
                        <a:spcAft>
                          <a:spcPts val="0"/>
                        </a:spcAft>
                      </a:pPr>
                      <a:r>
                        <a:rPr lang="en-US" sz="1100">
                          <a:solidFill>
                            <a:srgbClr val="000000"/>
                          </a:solidFill>
                          <a:effectLst/>
                          <a:latin typeface="Arial"/>
                          <a:ea typeface="Calibri"/>
                          <a:cs typeface="Times New Roman"/>
                        </a:rPr>
                        <a:t>.449</a:t>
                      </a:r>
                      <a:r>
                        <a:rPr lang="en-US" sz="1100" baseline="30000">
                          <a:solidFill>
                            <a:srgbClr val="000000"/>
                          </a:solidFill>
                          <a:effectLst/>
                          <a:latin typeface="Arial"/>
                          <a:ea typeface="Calibri"/>
                          <a:cs typeface="Times New Roman"/>
                        </a:rPr>
                        <a:t>**</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ct val="150000"/>
                        </a:lnSpc>
                        <a:spcAft>
                          <a:spcPts val="0"/>
                        </a:spcAft>
                      </a:pPr>
                      <a:r>
                        <a:rPr lang="en-US" sz="1100">
                          <a:solidFill>
                            <a:srgbClr val="000000"/>
                          </a:solidFill>
                          <a:effectLst/>
                          <a:latin typeface="Arial"/>
                          <a:ea typeface="Calibri"/>
                          <a:cs typeface="Times New Roman"/>
                        </a:rPr>
                        <a:t>.344</a:t>
                      </a:r>
                      <a:r>
                        <a:rPr lang="en-US" sz="1100" baseline="30000">
                          <a:solidFill>
                            <a:srgbClr val="000000"/>
                          </a:solidFill>
                          <a:effectLst/>
                          <a:latin typeface="Arial"/>
                          <a:ea typeface="Calibri"/>
                          <a:cs typeface="Times New Roman"/>
                        </a:rPr>
                        <a:t>**</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ct val="150000"/>
                        </a:lnSpc>
                        <a:spcAft>
                          <a:spcPts val="0"/>
                        </a:spcAft>
                      </a:pPr>
                      <a:r>
                        <a:rPr lang="en-US" sz="1100">
                          <a:solidFill>
                            <a:srgbClr val="000000"/>
                          </a:solidFill>
                          <a:effectLst/>
                          <a:latin typeface="Arial"/>
                          <a:ea typeface="Calibri"/>
                          <a:cs typeface="Times New Roman"/>
                        </a:rPr>
                        <a:t>.335</a:t>
                      </a:r>
                      <a:r>
                        <a:rPr lang="en-US" sz="1100" baseline="30000">
                          <a:solidFill>
                            <a:srgbClr val="000000"/>
                          </a:solidFill>
                          <a:effectLst/>
                          <a:latin typeface="Arial"/>
                          <a:ea typeface="Calibri"/>
                          <a:cs typeface="Times New Roman"/>
                        </a:rPr>
                        <a:t>**</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ct val="150000"/>
                        </a:lnSpc>
                        <a:spcAft>
                          <a:spcPts val="0"/>
                        </a:spcAft>
                      </a:pPr>
                      <a:r>
                        <a:rPr lang="en-US" sz="1100">
                          <a:solidFill>
                            <a:srgbClr val="000000"/>
                          </a:solidFill>
                          <a:effectLst/>
                          <a:latin typeface="Arial"/>
                          <a:ea typeface="Calibri"/>
                          <a:cs typeface="Times New Roman"/>
                        </a:rPr>
                        <a:t>.578</a:t>
                      </a:r>
                      <a:r>
                        <a:rPr lang="en-US" sz="1100" baseline="30000">
                          <a:solidFill>
                            <a:srgbClr val="000000"/>
                          </a:solidFill>
                          <a:effectLst/>
                          <a:latin typeface="Arial"/>
                          <a:ea typeface="Calibri"/>
                          <a:cs typeface="Times New Roman"/>
                        </a:rPr>
                        <a:t>**</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24036">
                <a:tc vMerge="1">
                  <a:txBody>
                    <a:bodyPr/>
                    <a:lstStyle/>
                    <a:p>
                      <a:endParaRPr lang="id-ID"/>
                    </a:p>
                  </a:txBody>
                  <a:tcPr/>
                </a:tc>
                <a:tc>
                  <a:txBody>
                    <a:bodyPr/>
                    <a:lstStyle/>
                    <a:p>
                      <a:pPr marL="38100" marR="38100">
                        <a:lnSpc>
                          <a:spcPct val="150000"/>
                        </a:lnSpc>
                        <a:spcAft>
                          <a:spcPts val="0"/>
                        </a:spcAft>
                      </a:pPr>
                      <a:r>
                        <a:rPr lang="en-US" sz="1100">
                          <a:solidFill>
                            <a:srgbClr val="000000"/>
                          </a:solidFill>
                          <a:effectLst/>
                          <a:latin typeface="Arial"/>
                          <a:ea typeface="Calibri"/>
                          <a:cs typeface="Times New Roman"/>
                        </a:rPr>
                        <a:t>Sig. (2-tailed)</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ct val="150000"/>
                        </a:lnSpc>
                        <a:spcAft>
                          <a:spcPts val="0"/>
                        </a:spcAft>
                      </a:pPr>
                      <a:r>
                        <a:rPr lang="en-US" sz="1100">
                          <a:solidFill>
                            <a:srgbClr val="000000"/>
                          </a:solidFill>
                          <a:effectLst/>
                          <a:latin typeface="Arial"/>
                          <a:ea typeface="Calibri"/>
                          <a:cs typeface="Times New Roman"/>
                        </a:rPr>
                        <a:t>.000</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50000"/>
                        </a:lnSpc>
                        <a:spcAft>
                          <a:spcPts val="0"/>
                        </a:spcAft>
                      </a:pPr>
                      <a:r>
                        <a:rPr lang="en-US" sz="1800">
                          <a:effectLst/>
                          <a:latin typeface="Times New Roman"/>
                          <a:ea typeface="Calibri"/>
                          <a:cs typeface="Times New Roman"/>
                        </a:rPr>
                        <a:t> </a:t>
                      </a:r>
                      <a:endParaRPr lang="id-ID" sz="160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ct val="150000"/>
                        </a:lnSpc>
                        <a:spcAft>
                          <a:spcPts val="0"/>
                        </a:spcAft>
                      </a:pPr>
                      <a:r>
                        <a:rPr lang="en-US" sz="1100">
                          <a:solidFill>
                            <a:srgbClr val="000000"/>
                          </a:solidFill>
                          <a:effectLst/>
                          <a:latin typeface="Arial"/>
                          <a:ea typeface="Calibri"/>
                          <a:cs typeface="Times New Roman"/>
                        </a:rPr>
                        <a:t>.000</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ct val="150000"/>
                        </a:lnSpc>
                        <a:spcAft>
                          <a:spcPts val="0"/>
                        </a:spcAft>
                      </a:pPr>
                      <a:r>
                        <a:rPr lang="en-US" sz="1100">
                          <a:solidFill>
                            <a:srgbClr val="000000"/>
                          </a:solidFill>
                          <a:effectLst/>
                          <a:latin typeface="Arial"/>
                          <a:ea typeface="Calibri"/>
                          <a:cs typeface="Times New Roman"/>
                        </a:rPr>
                        <a:t>.000</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ct val="150000"/>
                        </a:lnSpc>
                        <a:spcAft>
                          <a:spcPts val="0"/>
                        </a:spcAft>
                      </a:pPr>
                      <a:r>
                        <a:rPr lang="en-US" sz="1100">
                          <a:solidFill>
                            <a:srgbClr val="000000"/>
                          </a:solidFill>
                          <a:effectLst/>
                          <a:latin typeface="Arial"/>
                          <a:ea typeface="Calibri"/>
                          <a:cs typeface="Times New Roman"/>
                        </a:rPr>
                        <a:t>.000</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ct val="150000"/>
                        </a:lnSpc>
                        <a:spcAft>
                          <a:spcPts val="0"/>
                        </a:spcAft>
                      </a:pPr>
                      <a:r>
                        <a:rPr lang="en-US" sz="1100">
                          <a:solidFill>
                            <a:srgbClr val="000000"/>
                          </a:solidFill>
                          <a:effectLst/>
                          <a:latin typeface="Arial"/>
                          <a:ea typeface="Calibri"/>
                          <a:cs typeface="Times New Roman"/>
                        </a:rPr>
                        <a:t>.000</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43027">
                <a:tc vMerge="1">
                  <a:txBody>
                    <a:bodyPr/>
                    <a:lstStyle/>
                    <a:p>
                      <a:endParaRPr lang="id-ID"/>
                    </a:p>
                  </a:txBody>
                  <a:tcPr/>
                </a:tc>
                <a:tc>
                  <a:txBody>
                    <a:bodyPr/>
                    <a:lstStyle/>
                    <a:p>
                      <a:pPr marL="38100" marR="38100">
                        <a:lnSpc>
                          <a:spcPct val="150000"/>
                        </a:lnSpc>
                        <a:spcAft>
                          <a:spcPts val="0"/>
                        </a:spcAft>
                      </a:pPr>
                      <a:r>
                        <a:rPr lang="en-US" sz="1100">
                          <a:solidFill>
                            <a:srgbClr val="000000"/>
                          </a:solidFill>
                          <a:effectLst/>
                          <a:latin typeface="Arial"/>
                          <a:ea typeface="Calibri"/>
                          <a:cs typeface="Times New Roman"/>
                        </a:rPr>
                        <a:t>N</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ct val="150000"/>
                        </a:lnSpc>
                        <a:spcAft>
                          <a:spcPts val="0"/>
                        </a:spcAft>
                      </a:pPr>
                      <a:r>
                        <a:rPr lang="en-US" sz="1100">
                          <a:solidFill>
                            <a:srgbClr val="000000"/>
                          </a:solidFill>
                          <a:effectLst/>
                          <a:latin typeface="Arial"/>
                          <a:ea typeface="Calibri"/>
                          <a:cs typeface="Times New Roman"/>
                        </a:rPr>
                        <a:t>125</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ct val="150000"/>
                        </a:lnSpc>
                        <a:spcAft>
                          <a:spcPts val="0"/>
                        </a:spcAft>
                      </a:pPr>
                      <a:r>
                        <a:rPr lang="en-US" sz="1100">
                          <a:solidFill>
                            <a:srgbClr val="000000"/>
                          </a:solidFill>
                          <a:effectLst/>
                          <a:latin typeface="Arial"/>
                          <a:ea typeface="Calibri"/>
                          <a:cs typeface="Times New Roman"/>
                        </a:rPr>
                        <a:t>125</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ct val="150000"/>
                        </a:lnSpc>
                        <a:spcAft>
                          <a:spcPts val="0"/>
                        </a:spcAft>
                      </a:pPr>
                      <a:r>
                        <a:rPr lang="en-US" sz="1100">
                          <a:solidFill>
                            <a:srgbClr val="000000"/>
                          </a:solidFill>
                          <a:effectLst/>
                          <a:latin typeface="Arial"/>
                          <a:ea typeface="Calibri"/>
                          <a:cs typeface="Times New Roman"/>
                        </a:rPr>
                        <a:t>125</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ct val="150000"/>
                        </a:lnSpc>
                        <a:spcAft>
                          <a:spcPts val="0"/>
                        </a:spcAft>
                      </a:pPr>
                      <a:r>
                        <a:rPr lang="en-US" sz="1100">
                          <a:solidFill>
                            <a:srgbClr val="000000"/>
                          </a:solidFill>
                          <a:effectLst/>
                          <a:latin typeface="Arial"/>
                          <a:ea typeface="Calibri"/>
                          <a:cs typeface="Times New Roman"/>
                        </a:rPr>
                        <a:t>125</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ct val="150000"/>
                        </a:lnSpc>
                        <a:spcAft>
                          <a:spcPts val="0"/>
                        </a:spcAft>
                      </a:pPr>
                      <a:r>
                        <a:rPr lang="en-US" sz="1100">
                          <a:solidFill>
                            <a:srgbClr val="000000"/>
                          </a:solidFill>
                          <a:effectLst/>
                          <a:latin typeface="Arial"/>
                          <a:ea typeface="Calibri"/>
                          <a:cs typeface="Times New Roman"/>
                        </a:rPr>
                        <a:t>125</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ct val="150000"/>
                        </a:lnSpc>
                        <a:spcAft>
                          <a:spcPts val="0"/>
                        </a:spcAft>
                      </a:pPr>
                      <a:r>
                        <a:rPr lang="en-US" sz="1100">
                          <a:solidFill>
                            <a:srgbClr val="000000"/>
                          </a:solidFill>
                          <a:effectLst/>
                          <a:latin typeface="Arial"/>
                          <a:ea typeface="Calibri"/>
                          <a:cs typeface="Times New Roman"/>
                        </a:rPr>
                        <a:t>125</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43027">
                <a:tc rowSpan="3">
                  <a:txBody>
                    <a:bodyPr/>
                    <a:lstStyle/>
                    <a:p>
                      <a:pPr marL="38100" marR="38100">
                        <a:lnSpc>
                          <a:spcPct val="150000"/>
                        </a:lnSpc>
                        <a:spcAft>
                          <a:spcPts val="0"/>
                        </a:spcAft>
                      </a:pPr>
                      <a:r>
                        <a:rPr lang="en-US" sz="1100">
                          <a:solidFill>
                            <a:srgbClr val="000000"/>
                          </a:solidFill>
                          <a:effectLst/>
                          <a:latin typeface="Arial"/>
                          <a:ea typeface="Calibri"/>
                          <a:cs typeface="Times New Roman"/>
                        </a:rPr>
                        <a:t>X3</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nSpc>
                          <a:spcPct val="150000"/>
                        </a:lnSpc>
                        <a:spcAft>
                          <a:spcPts val="0"/>
                        </a:spcAft>
                      </a:pPr>
                      <a:r>
                        <a:rPr lang="en-US" sz="1100">
                          <a:solidFill>
                            <a:srgbClr val="000000"/>
                          </a:solidFill>
                          <a:effectLst/>
                          <a:latin typeface="Arial"/>
                          <a:ea typeface="Calibri"/>
                          <a:cs typeface="Times New Roman"/>
                        </a:rPr>
                        <a:t>Pearson Correlation</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ct val="150000"/>
                        </a:lnSpc>
                        <a:spcAft>
                          <a:spcPts val="0"/>
                        </a:spcAft>
                      </a:pPr>
                      <a:r>
                        <a:rPr lang="en-US" sz="1100">
                          <a:solidFill>
                            <a:srgbClr val="000000"/>
                          </a:solidFill>
                          <a:effectLst/>
                          <a:latin typeface="Arial"/>
                          <a:ea typeface="Calibri"/>
                          <a:cs typeface="Times New Roman"/>
                        </a:rPr>
                        <a:t>.507</a:t>
                      </a:r>
                      <a:r>
                        <a:rPr lang="en-US" sz="1100" baseline="30000">
                          <a:solidFill>
                            <a:srgbClr val="000000"/>
                          </a:solidFill>
                          <a:effectLst/>
                          <a:latin typeface="Arial"/>
                          <a:ea typeface="Calibri"/>
                          <a:cs typeface="Times New Roman"/>
                        </a:rPr>
                        <a:t>**</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ct val="150000"/>
                        </a:lnSpc>
                        <a:spcAft>
                          <a:spcPts val="0"/>
                        </a:spcAft>
                      </a:pPr>
                      <a:r>
                        <a:rPr lang="en-US" sz="1100">
                          <a:solidFill>
                            <a:srgbClr val="000000"/>
                          </a:solidFill>
                          <a:effectLst/>
                          <a:latin typeface="Arial"/>
                          <a:ea typeface="Calibri"/>
                          <a:cs typeface="Times New Roman"/>
                        </a:rPr>
                        <a:t>.449</a:t>
                      </a:r>
                      <a:r>
                        <a:rPr lang="en-US" sz="1100" baseline="30000">
                          <a:solidFill>
                            <a:srgbClr val="000000"/>
                          </a:solidFill>
                          <a:effectLst/>
                          <a:latin typeface="Arial"/>
                          <a:ea typeface="Calibri"/>
                          <a:cs typeface="Times New Roman"/>
                        </a:rPr>
                        <a:t>**</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ct val="150000"/>
                        </a:lnSpc>
                        <a:spcAft>
                          <a:spcPts val="0"/>
                        </a:spcAft>
                      </a:pPr>
                      <a:r>
                        <a:rPr lang="en-US" sz="1100">
                          <a:solidFill>
                            <a:srgbClr val="000000"/>
                          </a:solidFill>
                          <a:effectLst/>
                          <a:latin typeface="Arial"/>
                          <a:ea typeface="Calibri"/>
                          <a:cs typeface="Times New Roman"/>
                        </a:rPr>
                        <a:t>1</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ct val="150000"/>
                        </a:lnSpc>
                        <a:spcAft>
                          <a:spcPts val="0"/>
                        </a:spcAft>
                      </a:pPr>
                      <a:r>
                        <a:rPr lang="en-US" sz="1100">
                          <a:solidFill>
                            <a:srgbClr val="000000"/>
                          </a:solidFill>
                          <a:effectLst/>
                          <a:latin typeface="Arial"/>
                          <a:ea typeface="Calibri"/>
                          <a:cs typeface="Times New Roman"/>
                        </a:rPr>
                        <a:t>.799</a:t>
                      </a:r>
                      <a:r>
                        <a:rPr lang="en-US" sz="1100" baseline="30000">
                          <a:solidFill>
                            <a:srgbClr val="000000"/>
                          </a:solidFill>
                          <a:effectLst/>
                          <a:latin typeface="Arial"/>
                          <a:ea typeface="Calibri"/>
                          <a:cs typeface="Times New Roman"/>
                        </a:rPr>
                        <a:t>**</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ct val="150000"/>
                        </a:lnSpc>
                        <a:spcAft>
                          <a:spcPts val="0"/>
                        </a:spcAft>
                      </a:pPr>
                      <a:r>
                        <a:rPr lang="en-US" sz="1100">
                          <a:solidFill>
                            <a:srgbClr val="000000"/>
                          </a:solidFill>
                          <a:effectLst/>
                          <a:latin typeface="Arial"/>
                          <a:ea typeface="Calibri"/>
                          <a:cs typeface="Times New Roman"/>
                        </a:rPr>
                        <a:t>.832</a:t>
                      </a:r>
                      <a:r>
                        <a:rPr lang="en-US" sz="1100" baseline="30000">
                          <a:solidFill>
                            <a:srgbClr val="000000"/>
                          </a:solidFill>
                          <a:effectLst/>
                          <a:latin typeface="Arial"/>
                          <a:ea typeface="Calibri"/>
                          <a:cs typeface="Times New Roman"/>
                        </a:rPr>
                        <a:t>**</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ct val="150000"/>
                        </a:lnSpc>
                        <a:spcAft>
                          <a:spcPts val="0"/>
                        </a:spcAft>
                      </a:pPr>
                      <a:r>
                        <a:rPr lang="en-US" sz="1100">
                          <a:solidFill>
                            <a:srgbClr val="000000"/>
                          </a:solidFill>
                          <a:effectLst/>
                          <a:latin typeface="Arial"/>
                          <a:ea typeface="Calibri"/>
                          <a:cs typeface="Times New Roman"/>
                        </a:rPr>
                        <a:t>.821</a:t>
                      </a:r>
                      <a:r>
                        <a:rPr lang="en-US" sz="1100" baseline="30000">
                          <a:solidFill>
                            <a:srgbClr val="000000"/>
                          </a:solidFill>
                          <a:effectLst/>
                          <a:latin typeface="Arial"/>
                          <a:ea typeface="Calibri"/>
                          <a:cs typeface="Times New Roman"/>
                        </a:rPr>
                        <a:t>**</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24036">
                <a:tc vMerge="1">
                  <a:txBody>
                    <a:bodyPr/>
                    <a:lstStyle/>
                    <a:p>
                      <a:endParaRPr lang="id-ID"/>
                    </a:p>
                  </a:txBody>
                  <a:tcPr/>
                </a:tc>
                <a:tc>
                  <a:txBody>
                    <a:bodyPr/>
                    <a:lstStyle/>
                    <a:p>
                      <a:pPr marL="38100" marR="38100">
                        <a:lnSpc>
                          <a:spcPct val="150000"/>
                        </a:lnSpc>
                        <a:spcAft>
                          <a:spcPts val="0"/>
                        </a:spcAft>
                      </a:pPr>
                      <a:r>
                        <a:rPr lang="en-US" sz="1100">
                          <a:solidFill>
                            <a:srgbClr val="000000"/>
                          </a:solidFill>
                          <a:effectLst/>
                          <a:latin typeface="Arial"/>
                          <a:ea typeface="Calibri"/>
                          <a:cs typeface="Times New Roman"/>
                        </a:rPr>
                        <a:t>Sig. (2-tailed)</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ct val="150000"/>
                        </a:lnSpc>
                        <a:spcAft>
                          <a:spcPts val="0"/>
                        </a:spcAft>
                      </a:pPr>
                      <a:r>
                        <a:rPr lang="en-US" sz="1100">
                          <a:solidFill>
                            <a:srgbClr val="000000"/>
                          </a:solidFill>
                          <a:effectLst/>
                          <a:latin typeface="Arial"/>
                          <a:ea typeface="Calibri"/>
                          <a:cs typeface="Times New Roman"/>
                        </a:rPr>
                        <a:t>.000</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ct val="150000"/>
                        </a:lnSpc>
                        <a:spcAft>
                          <a:spcPts val="0"/>
                        </a:spcAft>
                      </a:pPr>
                      <a:r>
                        <a:rPr lang="en-US" sz="1100">
                          <a:solidFill>
                            <a:srgbClr val="000000"/>
                          </a:solidFill>
                          <a:effectLst/>
                          <a:latin typeface="Arial"/>
                          <a:ea typeface="Calibri"/>
                          <a:cs typeface="Times New Roman"/>
                        </a:rPr>
                        <a:t>.000</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50000"/>
                        </a:lnSpc>
                        <a:spcAft>
                          <a:spcPts val="0"/>
                        </a:spcAft>
                      </a:pPr>
                      <a:r>
                        <a:rPr lang="en-US" sz="1800">
                          <a:effectLst/>
                          <a:latin typeface="Times New Roman"/>
                          <a:ea typeface="Calibri"/>
                          <a:cs typeface="Times New Roman"/>
                        </a:rPr>
                        <a:t> </a:t>
                      </a:r>
                      <a:endParaRPr lang="id-ID" sz="160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ct val="150000"/>
                        </a:lnSpc>
                        <a:spcAft>
                          <a:spcPts val="0"/>
                        </a:spcAft>
                      </a:pPr>
                      <a:r>
                        <a:rPr lang="en-US" sz="1100">
                          <a:solidFill>
                            <a:srgbClr val="000000"/>
                          </a:solidFill>
                          <a:effectLst/>
                          <a:latin typeface="Arial"/>
                          <a:ea typeface="Calibri"/>
                          <a:cs typeface="Times New Roman"/>
                        </a:rPr>
                        <a:t>.000</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ct val="150000"/>
                        </a:lnSpc>
                        <a:spcAft>
                          <a:spcPts val="0"/>
                        </a:spcAft>
                      </a:pPr>
                      <a:r>
                        <a:rPr lang="en-US" sz="1100">
                          <a:solidFill>
                            <a:srgbClr val="000000"/>
                          </a:solidFill>
                          <a:effectLst/>
                          <a:latin typeface="Arial"/>
                          <a:ea typeface="Calibri"/>
                          <a:cs typeface="Times New Roman"/>
                        </a:rPr>
                        <a:t>.000</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ct val="150000"/>
                        </a:lnSpc>
                        <a:spcAft>
                          <a:spcPts val="0"/>
                        </a:spcAft>
                      </a:pPr>
                      <a:r>
                        <a:rPr lang="en-US" sz="1100">
                          <a:solidFill>
                            <a:srgbClr val="000000"/>
                          </a:solidFill>
                          <a:effectLst/>
                          <a:latin typeface="Arial"/>
                          <a:ea typeface="Calibri"/>
                          <a:cs typeface="Times New Roman"/>
                        </a:rPr>
                        <a:t>.000</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43027">
                <a:tc vMerge="1">
                  <a:txBody>
                    <a:bodyPr/>
                    <a:lstStyle/>
                    <a:p>
                      <a:endParaRPr lang="id-ID"/>
                    </a:p>
                  </a:txBody>
                  <a:tcPr/>
                </a:tc>
                <a:tc>
                  <a:txBody>
                    <a:bodyPr/>
                    <a:lstStyle/>
                    <a:p>
                      <a:pPr marL="38100" marR="38100">
                        <a:lnSpc>
                          <a:spcPct val="150000"/>
                        </a:lnSpc>
                        <a:spcAft>
                          <a:spcPts val="0"/>
                        </a:spcAft>
                      </a:pPr>
                      <a:r>
                        <a:rPr lang="en-US" sz="1100">
                          <a:solidFill>
                            <a:srgbClr val="000000"/>
                          </a:solidFill>
                          <a:effectLst/>
                          <a:latin typeface="Arial"/>
                          <a:ea typeface="Calibri"/>
                          <a:cs typeface="Times New Roman"/>
                        </a:rPr>
                        <a:t>N</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ct val="150000"/>
                        </a:lnSpc>
                        <a:spcAft>
                          <a:spcPts val="0"/>
                        </a:spcAft>
                      </a:pPr>
                      <a:r>
                        <a:rPr lang="en-US" sz="1100">
                          <a:solidFill>
                            <a:srgbClr val="000000"/>
                          </a:solidFill>
                          <a:effectLst/>
                          <a:latin typeface="Arial"/>
                          <a:ea typeface="Calibri"/>
                          <a:cs typeface="Times New Roman"/>
                        </a:rPr>
                        <a:t>125</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ct val="150000"/>
                        </a:lnSpc>
                        <a:spcAft>
                          <a:spcPts val="0"/>
                        </a:spcAft>
                      </a:pPr>
                      <a:r>
                        <a:rPr lang="en-US" sz="1100">
                          <a:solidFill>
                            <a:srgbClr val="000000"/>
                          </a:solidFill>
                          <a:effectLst/>
                          <a:latin typeface="Arial"/>
                          <a:ea typeface="Calibri"/>
                          <a:cs typeface="Times New Roman"/>
                        </a:rPr>
                        <a:t>125</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ct val="150000"/>
                        </a:lnSpc>
                        <a:spcAft>
                          <a:spcPts val="0"/>
                        </a:spcAft>
                      </a:pPr>
                      <a:r>
                        <a:rPr lang="en-US" sz="1100">
                          <a:solidFill>
                            <a:srgbClr val="000000"/>
                          </a:solidFill>
                          <a:effectLst/>
                          <a:latin typeface="Arial"/>
                          <a:ea typeface="Calibri"/>
                          <a:cs typeface="Times New Roman"/>
                        </a:rPr>
                        <a:t>125</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ct val="150000"/>
                        </a:lnSpc>
                        <a:spcAft>
                          <a:spcPts val="0"/>
                        </a:spcAft>
                      </a:pPr>
                      <a:r>
                        <a:rPr lang="en-US" sz="1100">
                          <a:solidFill>
                            <a:srgbClr val="000000"/>
                          </a:solidFill>
                          <a:effectLst/>
                          <a:latin typeface="Arial"/>
                          <a:ea typeface="Calibri"/>
                          <a:cs typeface="Times New Roman"/>
                        </a:rPr>
                        <a:t>125</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ct val="150000"/>
                        </a:lnSpc>
                        <a:spcAft>
                          <a:spcPts val="0"/>
                        </a:spcAft>
                      </a:pPr>
                      <a:r>
                        <a:rPr lang="en-US" sz="1100">
                          <a:solidFill>
                            <a:srgbClr val="000000"/>
                          </a:solidFill>
                          <a:effectLst/>
                          <a:latin typeface="Arial"/>
                          <a:ea typeface="Calibri"/>
                          <a:cs typeface="Times New Roman"/>
                        </a:rPr>
                        <a:t>125</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ct val="150000"/>
                        </a:lnSpc>
                        <a:spcAft>
                          <a:spcPts val="0"/>
                        </a:spcAft>
                      </a:pPr>
                      <a:r>
                        <a:rPr lang="en-US" sz="1100">
                          <a:solidFill>
                            <a:srgbClr val="000000"/>
                          </a:solidFill>
                          <a:effectLst/>
                          <a:latin typeface="Arial"/>
                          <a:ea typeface="Calibri"/>
                          <a:cs typeface="Times New Roman"/>
                        </a:rPr>
                        <a:t>125</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43027">
                <a:tc rowSpan="3">
                  <a:txBody>
                    <a:bodyPr/>
                    <a:lstStyle/>
                    <a:p>
                      <a:pPr marL="38100" marR="38100">
                        <a:lnSpc>
                          <a:spcPct val="150000"/>
                        </a:lnSpc>
                        <a:spcAft>
                          <a:spcPts val="0"/>
                        </a:spcAft>
                      </a:pPr>
                      <a:r>
                        <a:rPr lang="en-US" sz="1100">
                          <a:solidFill>
                            <a:srgbClr val="000000"/>
                          </a:solidFill>
                          <a:effectLst/>
                          <a:latin typeface="Arial"/>
                          <a:ea typeface="Calibri"/>
                          <a:cs typeface="Times New Roman"/>
                        </a:rPr>
                        <a:t>X4</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nSpc>
                          <a:spcPct val="150000"/>
                        </a:lnSpc>
                        <a:spcAft>
                          <a:spcPts val="0"/>
                        </a:spcAft>
                      </a:pPr>
                      <a:r>
                        <a:rPr lang="en-US" sz="1100">
                          <a:solidFill>
                            <a:srgbClr val="000000"/>
                          </a:solidFill>
                          <a:effectLst/>
                          <a:latin typeface="Arial"/>
                          <a:ea typeface="Calibri"/>
                          <a:cs typeface="Times New Roman"/>
                        </a:rPr>
                        <a:t>Pearson Correlation</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ct val="150000"/>
                        </a:lnSpc>
                        <a:spcAft>
                          <a:spcPts val="0"/>
                        </a:spcAft>
                      </a:pPr>
                      <a:r>
                        <a:rPr lang="en-US" sz="1100">
                          <a:solidFill>
                            <a:srgbClr val="000000"/>
                          </a:solidFill>
                          <a:effectLst/>
                          <a:latin typeface="Arial"/>
                          <a:ea typeface="Calibri"/>
                          <a:cs typeface="Times New Roman"/>
                        </a:rPr>
                        <a:t>.317</a:t>
                      </a:r>
                      <a:r>
                        <a:rPr lang="en-US" sz="1100" baseline="30000">
                          <a:solidFill>
                            <a:srgbClr val="000000"/>
                          </a:solidFill>
                          <a:effectLst/>
                          <a:latin typeface="Arial"/>
                          <a:ea typeface="Calibri"/>
                          <a:cs typeface="Times New Roman"/>
                        </a:rPr>
                        <a:t>**</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ct val="150000"/>
                        </a:lnSpc>
                        <a:spcAft>
                          <a:spcPts val="0"/>
                        </a:spcAft>
                      </a:pPr>
                      <a:r>
                        <a:rPr lang="en-US" sz="1100">
                          <a:solidFill>
                            <a:srgbClr val="000000"/>
                          </a:solidFill>
                          <a:effectLst/>
                          <a:latin typeface="Arial"/>
                          <a:ea typeface="Calibri"/>
                          <a:cs typeface="Times New Roman"/>
                        </a:rPr>
                        <a:t>.344</a:t>
                      </a:r>
                      <a:r>
                        <a:rPr lang="en-US" sz="1100" baseline="30000">
                          <a:solidFill>
                            <a:srgbClr val="000000"/>
                          </a:solidFill>
                          <a:effectLst/>
                          <a:latin typeface="Arial"/>
                          <a:ea typeface="Calibri"/>
                          <a:cs typeface="Times New Roman"/>
                        </a:rPr>
                        <a:t>**</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ct val="150000"/>
                        </a:lnSpc>
                        <a:spcAft>
                          <a:spcPts val="0"/>
                        </a:spcAft>
                      </a:pPr>
                      <a:r>
                        <a:rPr lang="en-US" sz="1100">
                          <a:solidFill>
                            <a:srgbClr val="000000"/>
                          </a:solidFill>
                          <a:effectLst/>
                          <a:latin typeface="Arial"/>
                          <a:ea typeface="Calibri"/>
                          <a:cs typeface="Times New Roman"/>
                        </a:rPr>
                        <a:t>.799</a:t>
                      </a:r>
                      <a:r>
                        <a:rPr lang="en-US" sz="1100" baseline="30000">
                          <a:solidFill>
                            <a:srgbClr val="000000"/>
                          </a:solidFill>
                          <a:effectLst/>
                          <a:latin typeface="Arial"/>
                          <a:ea typeface="Calibri"/>
                          <a:cs typeface="Times New Roman"/>
                        </a:rPr>
                        <a:t>**</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ct val="150000"/>
                        </a:lnSpc>
                        <a:spcAft>
                          <a:spcPts val="0"/>
                        </a:spcAft>
                      </a:pPr>
                      <a:r>
                        <a:rPr lang="en-US" sz="1100">
                          <a:solidFill>
                            <a:srgbClr val="000000"/>
                          </a:solidFill>
                          <a:effectLst/>
                          <a:latin typeface="Arial"/>
                          <a:ea typeface="Calibri"/>
                          <a:cs typeface="Times New Roman"/>
                        </a:rPr>
                        <a:t>1</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ct val="150000"/>
                        </a:lnSpc>
                        <a:spcAft>
                          <a:spcPts val="0"/>
                        </a:spcAft>
                      </a:pPr>
                      <a:r>
                        <a:rPr lang="en-US" sz="1100">
                          <a:solidFill>
                            <a:srgbClr val="000000"/>
                          </a:solidFill>
                          <a:effectLst/>
                          <a:latin typeface="Arial"/>
                          <a:ea typeface="Calibri"/>
                          <a:cs typeface="Times New Roman"/>
                        </a:rPr>
                        <a:t>.826</a:t>
                      </a:r>
                      <a:r>
                        <a:rPr lang="en-US" sz="1100" baseline="30000">
                          <a:solidFill>
                            <a:srgbClr val="000000"/>
                          </a:solidFill>
                          <a:effectLst/>
                          <a:latin typeface="Arial"/>
                          <a:ea typeface="Calibri"/>
                          <a:cs typeface="Times New Roman"/>
                        </a:rPr>
                        <a:t>**</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ct val="150000"/>
                        </a:lnSpc>
                        <a:spcAft>
                          <a:spcPts val="0"/>
                        </a:spcAft>
                      </a:pPr>
                      <a:r>
                        <a:rPr lang="en-US" sz="1100">
                          <a:solidFill>
                            <a:srgbClr val="000000"/>
                          </a:solidFill>
                          <a:effectLst/>
                          <a:latin typeface="Arial"/>
                          <a:ea typeface="Calibri"/>
                          <a:cs typeface="Times New Roman"/>
                        </a:rPr>
                        <a:t>.773</a:t>
                      </a:r>
                      <a:r>
                        <a:rPr lang="en-US" sz="1100" baseline="30000">
                          <a:solidFill>
                            <a:srgbClr val="000000"/>
                          </a:solidFill>
                          <a:effectLst/>
                          <a:latin typeface="Arial"/>
                          <a:ea typeface="Calibri"/>
                          <a:cs typeface="Times New Roman"/>
                        </a:rPr>
                        <a:t>**</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24036">
                <a:tc vMerge="1">
                  <a:txBody>
                    <a:bodyPr/>
                    <a:lstStyle/>
                    <a:p>
                      <a:endParaRPr lang="id-ID"/>
                    </a:p>
                  </a:txBody>
                  <a:tcPr/>
                </a:tc>
                <a:tc>
                  <a:txBody>
                    <a:bodyPr/>
                    <a:lstStyle/>
                    <a:p>
                      <a:pPr marL="38100" marR="38100">
                        <a:lnSpc>
                          <a:spcPct val="150000"/>
                        </a:lnSpc>
                        <a:spcAft>
                          <a:spcPts val="0"/>
                        </a:spcAft>
                      </a:pPr>
                      <a:r>
                        <a:rPr lang="en-US" sz="1100">
                          <a:solidFill>
                            <a:srgbClr val="000000"/>
                          </a:solidFill>
                          <a:effectLst/>
                          <a:latin typeface="Arial"/>
                          <a:ea typeface="Calibri"/>
                          <a:cs typeface="Times New Roman"/>
                        </a:rPr>
                        <a:t>Sig. (2-tailed)</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ct val="150000"/>
                        </a:lnSpc>
                        <a:spcAft>
                          <a:spcPts val="0"/>
                        </a:spcAft>
                      </a:pPr>
                      <a:r>
                        <a:rPr lang="en-US" sz="1100">
                          <a:solidFill>
                            <a:srgbClr val="000000"/>
                          </a:solidFill>
                          <a:effectLst/>
                          <a:latin typeface="Arial"/>
                          <a:ea typeface="Calibri"/>
                          <a:cs typeface="Times New Roman"/>
                        </a:rPr>
                        <a:t>.000</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ct val="150000"/>
                        </a:lnSpc>
                        <a:spcAft>
                          <a:spcPts val="0"/>
                        </a:spcAft>
                      </a:pPr>
                      <a:r>
                        <a:rPr lang="en-US" sz="1100">
                          <a:solidFill>
                            <a:srgbClr val="000000"/>
                          </a:solidFill>
                          <a:effectLst/>
                          <a:latin typeface="Arial"/>
                          <a:ea typeface="Calibri"/>
                          <a:cs typeface="Times New Roman"/>
                        </a:rPr>
                        <a:t>.000</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ct val="150000"/>
                        </a:lnSpc>
                        <a:spcAft>
                          <a:spcPts val="0"/>
                        </a:spcAft>
                      </a:pPr>
                      <a:r>
                        <a:rPr lang="en-US" sz="1100">
                          <a:solidFill>
                            <a:srgbClr val="000000"/>
                          </a:solidFill>
                          <a:effectLst/>
                          <a:latin typeface="Arial"/>
                          <a:ea typeface="Calibri"/>
                          <a:cs typeface="Times New Roman"/>
                        </a:rPr>
                        <a:t>.000</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50000"/>
                        </a:lnSpc>
                        <a:spcAft>
                          <a:spcPts val="0"/>
                        </a:spcAft>
                      </a:pPr>
                      <a:r>
                        <a:rPr lang="en-US" sz="1800">
                          <a:effectLst/>
                          <a:latin typeface="Times New Roman"/>
                          <a:ea typeface="Calibri"/>
                          <a:cs typeface="Times New Roman"/>
                        </a:rPr>
                        <a:t> </a:t>
                      </a:r>
                      <a:endParaRPr lang="id-ID" sz="160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ct val="150000"/>
                        </a:lnSpc>
                        <a:spcAft>
                          <a:spcPts val="0"/>
                        </a:spcAft>
                      </a:pPr>
                      <a:r>
                        <a:rPr lang="en-US" sz="1100">
                          <a:solidFill>
                            <a:srgbClr val="000000"/>
                          </a:solidFill>
                          <a:effectLst/>
                          <a:latin typeface="Arial"/>
                          <a:ea typeface="Calibri"/>
                          <a:cs typeface="Times New Roman"/>
                        </a:rPr>
                        <a:t>.000</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ct val="150000"/>
                        </a:lnSpc>
                        <a:spcAft>
                          <a:spcPts val="0"/>
                        </a:spcAft>
                      </a:pPr>
                      <a:r>
                        <a:rPr lang="en-US" sz="1100">
                          <a:solidFill>
                            <a:srgbClr val="000000"/>
                          </a:solidFill>
                          <a:effectLst/>
                          <a:latin typeface="Arial"/>
                          <a:ea typeface="Calibri"/>
                          <a:cs typeface="Times New Roman"/>
                        </a:rPr>
                        <a:t>.000</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43027">
                <a:tc vMerge="1">
                  <a:txBody>
                    <a:bodyPr/>
                    <a:lstStyle/>
                    <a:p>
                      <a:endParaRPr lang="id-ID"/>
                    </a:p>
                  </a:txBody>
                  <a:tcPr/>
                </a:tc>
                <a:tc>
                  <a:txBody>
                    <a:bodyPr/>
                    <a:lstStyle/>
                    <a:p>
                      <a:pPr marL="38100" marR="38100">
                        <a:lnSpc>
                          <a:spcPct val="150000"/>
                        </a:lnSpc>
                        <a:spcAft>
                          <a:spcPts val="0"/>
                        </a:spcAft>
                      </a:pPr>
                      <a:r>
                        <a:rPr lang="en-US" sz="1100">
                          <a:solidFill>
                            <a:srgbClr val="000000"/>
                          </a:solidFill>
                          <a:effectLst/>
                          <a:latin typeface="Arial"/>
                          <a:ea typeface="Calibri"/>
                          <a:cs typeface="Times New Roman"/>
                        </a:rPr>
                        <a:t>N</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ct val="150000"/>
                        </a:lnSpc>
                        <a:spcAft>
                          <a:spcPts val="0"/>
                        </a:spcAft>
                      </a:pPr>
                      <a:r>
                        <a:rPr lang="en-US" sz="1100">
                          <a:solidFill>
                            <a:srgbClr val="000000"/>
                          </a:solidFill>
                          <a:effectLst/>
                          <a:latin typeface="Arial"/>
                          <a:ea typeface="Calibri"/>
                          <a:cs typeface="Times New Roman"/>
                        </a:rPr>
                        <a:t>125</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ct val="150000"/>
                        </a:lnSpc>
                        <a:spcAft>
                          <a:spcPts val="0"/>
                        </a:spcAft>
                      </a:pPr>
                      <a:r>
                        <a:rPr lang="en-US" sz="1100">
                          <a:solidFill>
                            <a:srgbClr val="000000"/>
                          </a:solidFill>
                          <a:effectLst/>
                          <a:latin typeface="Arial"/>
                          <a:ea typeface="Calibri"/>
                          <a:cs typeface="Times New Roman"/>
                        </a:rPr>
                        <a:t>125</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ct val="150000"/>
                        </a:lnSpc>
                        <a:spcAft>
                          <a:spcPts val="0"/>
                        </a:spcAft>
                      </a:pPr>
                      <a:r>
                        <a:rPr lang="en-US" sz="1100">
                          <a:solidFill>
                            <a:srgbClr val="000000"/>
                          </a:solidFill>
                          <a:effectLst/>
                          <a:latin typeface="Arial"/>
                          <a:ea typeface="Calibri"/>
                          <a:cs typeface="Times New Roman"/>
                        </a:rPr>
                        <a:t>125</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ct val="150000"/>
                        </a:lnSpc>
                        <a:spcAft>
                          <a:spcPts val="0"/>
                        </a:spcAft>
                      </a:pPr>
                      <a:r>
                        <a:rPr lang="en-US" sz="1100">
                          <a:solidFill>
                            <a:srgbClr val="000000"/>
                          </a:solidFill>
                          <a:effectLst/>
                          <a:latin typeface="Arial"/>
                          <a:ea typeface="Calibri"/>
                          <a:cs typeface="Times New Roman"/>
                        </a:rPr>
                        <a:t>125</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ct val="150000"/>
                        </a:lnSpc>
                        <a:spcAft>
                          <a:spcPts val="0"/>
                        </a:spcAft>
                      </a:pPr>
                      <a:r>
                        <a:rPr lang="en-US" sz="1100">
                          <a:solidFill>
                            <a:srgbClr val="000000"/>
                          </a:solidFill>
                          <a:effectLst/>
                          <a:latin typeface="Arial"/>
                          <a:ea typeface="Calibri"/>
                          <a:cs typeface="Times New Roman"/>
                        </a:rPr>
                        <a:t>125</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ct val="150000"/>
                        </a:lnSpc>
                        <a:spcAft>
                          <a:spcPts val="0"/>
                        </a:spcAft>
                      </a:pPr>
                      <a:r>
                        <a:rPr lang="en-US" sz="1100">
                          <a:solidFill>
                            <a:srgbClr val="000000"/>
                          </a:solidFill>
                          <a:effectLst/>
                          <a:latin typeface="Arial"/>
                          <a:ea typeface="Calibri"/>
                          <a:cs typeface="Times New Roman"/>
                        </a:rPr>
                        <a:t>125</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43027">
                <a:tc rowSpan="3">
                  <a:txBody>
                    <a:bodyPr/>
                    <a:lstStyle/>
                    <a:p>
                      <a:pPr marL="38100" marR="38100">
                        <a:lnSpc>
                          <a:spcPct val="150000"/>
                        </a:lnSpc>
                        <a:spcAft>
                          <a:spcPts val="0"/>
                        </a:spcAft>
                      </a:pPr>
                      <a:r>
                        <a:rPr lang="en-US" sz="1100">
                          <a:solidFill>
                            <a:srgbClr val="000000"/>
                          </a:solidFill>
                          <a:effectLst/>
                          <a:latin typeface="Arial"/>
                          <a:ea typeface="Calibri"/>
                          <a:cs typeface="Times New Roman"/>
                        </a:rPr>
                        <a:t>X5</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nSpc>
                          <a:spcPct val="150000"/>
                        </a:lnSpc>
                        <a:spcAft>
                          <a:spcPts val="0"/>
                        </a:spcAft>
                      </a:pPr>
                      <a:r>
                        <a:rPr lang="en-US" sz="1100">
                          <a:solidFill>
                            <a:srgbClr val="000000"/>
                          </a:solidFill>
                          <a:effectLst/>
                          <a:latin typeface="Arial"/>
                          <a:ea typeface="Calibri"/>
                          <a:cs typeface="Times New Roman"/>
                        </a:rPr>
                        <a:t>Pearson Correlation</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ct val="150000"/>
                        </a:lnSpc>
                        <a:spcAft>
                          <a:spcPts val="0"/>
                        </a:spcAft>
                      </a:pPr>
                      <a:r>
                        <a:rPr lang="en-US" sz="1100">
                          <a:solidFill>
                            <a:srgbClr val="000000"/>
                          </a:solidFill>
                          <a:effectLst/>
                          <a:latin typeface="Arial"/>
                          <a:ea typeface="Calibri"/>
                          <a:cs typeface="Times New Roman"/>
                        </a:rPr>
                        <a:t>.262</a:t>
                      </a:r>
                      <a:r>
                        <a:rPr lang="en-US" sz="1100" baseline="30000">
                          <a:solidFill>
                            <a:srgbClr val="000000"/>
                          </a:solidFill>
                          <a:effectLst/>
                          <a:latin typeface="Arial"/>
                          <a:ea typeface="Calibri"/>
                          <a:cs typeface="Times New Roman"/>
                        </a:rPr>
                        <a:t>**</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ct val="150000"/>
                        </a:lnSpc>
                        <a:spcAft>
                          <a:spcPts val="0"/>
                        </a:spcAft>
                      </a:pPr>
                      <a:r>
                        <a:rPr lang="en-US" sz="1100">
                          <a:solidFill>
                            <a:srgbClr val="000000"/>
                          </a:solidFill>
                          <a:effectLst/>
                          <a:latin typeface="Arial"/>
                          <a:ea typeface="Calibri"/>
                          <a:cs typeface="Times New Roman"/>
                        </a:rPr>
                        <a:t>.335</a:t>
                      </a:r>
                      <a:r>
                        <a:rPr lang="en-US" sz="1100" baseline="30000">
                          <a:solidFill>
                            <a:srgbClr val="000000"/>
                          </a:solidFill>
                          <a:effectLst/>
                          <a:latin typeface="Arial"/>
                          <a:ea typeface="Calibri"/>
                          <a:cs typeface="Times New Roman"/>
                        </a:rPr>
                        <a:t>**</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ct val="150000"/>
                        </a:lnSpc>
                        <a:spcAft>
                          <a:spcPts val="0"/>
                        </a:spcAft>
                      </a:pPr>
                      <a:r>
                        <a:rPr lang="en-US" sz="1100">
                          <a:solidFill>
                            <a:srgbClr val="000000"/>
                          </a:solidFill>
                          <a:effectLst/>
                          <a:latin typeface="Arial"/>
                          <a:ea typeface="Calibri"/>
                          <a:cs typeface="Times New Roman"/>
                        </a:rPr>
                        <a:t>.832</a:t>
                      </a:r>
                      <a:r>
                        <a:rPr lang="en-US" sz="1100" baseline="30000">
                          <a:solidFill>
                            <a:srgbClr val="000000"/>
                          </a:solidFill>
                          <a:effectLst/>
                          <a:latin typeface="Arial"/>
                          <a:ea typeface="Calibri"/>
                          <a:cs typeface="Times New Roman"/>
                        </a:rPr>
                        <a:t>**</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ct val="150000"/>
                        </a:lnSpc>
                        <a:spcAft>
                          <a:spcPts val="0"/>
                        </a:spcAft>
                      </a:pPr>
                      <a:r>
                        <a:rPr lang="en-US" sz="1100">
                          <a:solidFill>
                            <a:srgbClr val="000000"/>
                          </a:solidFill>
                          <a:effectLst/>
                          <a:latin typeface="Arial"/>
                          <a:ea typeface="Calibri"/>
                          <a:cs typeface="Times New Roman"/>
                        </a:rPr>
                        <a:t>.826</a:t>
                      </a:r>
                      <a:r>
                        <a:rPr lang="en-US" sz="1100" baseline="30000">
                          <a:solidFill>
                            <a:srgbClr val="000000"/>
                          </a:solidFill>
                          <a:effectLst/>
                          <a:latin typeface="Arial"/>
                          <a:ea typeface="Calibri"/>
                          <a:cs typeface="Times New Roman"/>
                        </a:rPr>
                        <a:t>**</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ct val="150000"/>
                        </a:lnSpc>
                        <a:spcAft>
                          <a:spcPts val="0"/>
                        </a:spcAft>
                      </a:pPr>
                      <a:r>
                        <a:rPr lang="en-US" sz="1100">
                          <a:solidFill>
                            <a:srgbClr val="000000"/>
                          </a:solidFill>
                          <a:effectLst/>
                          <a:latin typeface="Arial"/>
                          <a:ea typeface="Calibri"/>
                          <a:cs typeface="Times New Roman"/>
                        </a:rPr>
                        <a:t>1</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ct val="150000"/>
                        </a:lnSpc>
                        <a:spcAft>
                          <a:spcPts val="0"/>
                        </a:spcAft>
                      </a:pPr>
                      <a:r>
                        <a:rPr lang="en-US" sz="1100">
                          <a:solidFill>
                            <a:srgbClr val="000000"/>
                          </a:solidFill>
                          <a:effectLst/>
                          <a:latin typeface="Arial"/>
                          <a:ea typeface="Calibri"/>
                          <a:cs typeface="Times New Roman"/>
                        </a:rPr>
                        <a:t>.790</a:t>
                      </a:r>
                      <a:r>
                        <a:rPr lang="en-US" sz="1100" baseline="30000">
                          <a:solidFill>
                            <a:srgbClr val="000000"/>
                          </a:solidFill>
                          <a:effectLst/>
                          <a:latin typeface="Arial"/>
                          <a:ea typeface="Calibri"/>
                          <a:cs typeface="Times New Roman"/>
                        </a:rPr>
                        <a:t>**</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24036">
                <a:tc vMerge="1">
                  <a:txBody>
                    <a:bodyPr/>
                    <a:lstStyle/>
                    <a:p>
                      <a:endParaRPr lang="id-ID"/>
                    </a:p>
                  </a:txBody>
                  <a:tcPr/>
                </a:tc>
                <a:tc>
                  <a:txBody>
                    <a:bodyPr/>
                    <a:lstStyle/>
                    <a:p>
                      <a:pPr marL="38100" marR="38100">
                        <a:lnSpc>
                          <a:spcPct val="150000"/>
                        </a:lnSpc>
                        <a:spcAft>
                          <a:spcPts val="0"/>
                        </a:spcAft>
                      </a:pPr>
                      <a:r>
                        <a:rPr lang="en-US" sz="1100">
                          <a:solidFill>
                            <a:srgbClr val="000000"/>
                          </a:solidFill>
                          <a:effectLst/>
                          <a:latin typeface="Arial"/>
                          <a:ea typeface="Calibri"/>
                          <a:cs typeface="Times New Roman"/>
                        </a:rPr>
                        <a:t>Sig. (2-tailed)</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ct val="150000"/>
                        </a:lnSpc>
                        <a:spcAft>
                          <a:spcPts val="0"/>
                        </a:spcAft>
                      </a:pPr>
                      <a:r>
                        <a:rPr lang="en-US" sz="1100">
                          <a:solidFill>
                            <a:srgbClr val="000000"/>
                          </a:solidFill>
                          <a:effectLst/>
                          <a:latin typeface="Arial"/>
                          <a:ea typeface="Calibri"/>
                          <a:cs typeface="Times New Roman"/>
                        </a:rPr>
                        <a:t>.003</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ct val="150000"/>
                        </a:lnSpc>
                        <a:spcAft>
                          <a:spcPts val="0"/>
                        </a:spcAft>
                      </a:pPr>
                      <a:r>
                        <a:rPr lang="en-US" sz="1100">
                          <a:solidFill>
                            <a:srgbClr val="000000"/>
                          </a:solidFill>
                          <a:effectLst/>
                          <a:latin typeface="Arial"/>
                          <a:ea typeface="Calibri"/>
                          <a:cs typeface="Times New Roman"/>
                        </a:rPr>
                        <a:t>.000</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ct val="150000"/>
                        </a:lnSpc>
                        <a:spcAft>
                          <a:spcPts val="0"/>
                        </a:spcAft>
                      </a:pPr>
                      <a:r>
                        <a:rPr lang="en-US" sz="1100">
                          <a:solidFill>
                            <a:srgbClr val="000000"/>
                          </a:solidFill>
                          <a:effectLst/>
                          <a:latin typeface="Arial"/>
                          <a:ea typeface="Calibri"/>
                          <a:cs typeface="Times New Roman"/>
                        </a:rPr>
                        <a:t>.000</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ct val="150000"/>
                        </a:lnSpc>
                        <a:spcAft>
                          <a:spcPts val="0"/>
                        </a:spcAft>
                      </a:pPr>
                      <a:r>
                        <a:rPr lang="en-US" sz="1100">
                          <a:solidFill>
                            <a:srgbClr val="000000"/>
                          </a:solidFill>
                          <a:effectLst/>
                          <a:latin typeface="Arial"/>
                          <a:ea typeface="Calibri"/>
                          <a:cs typeface="Times New Roman"/>
                        </a:rPr>
                        <a:t>.000</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50000"/>
                        </a:lnSpc>
                        <a:spcAft>
                          <a:spcPts val="0"/>
                        </a:spcAft>
                      </a:pPr>
                      <a:r>
                        <a:rPr lang="en-US" sz="1800">
                          <a:effectLst/>
                          <a:latin typeface="Times New Roman"/>
                          <a:ea typeface="Calibri"/>
                          <a:cs typeface="Times New Roman"/>
                        </a:rPr>
                        <a:t> </a:t>
                      </a:r>
                      <a:endParaRPr lang="id-ID" sz="160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ct val="150000"/>
                        </a:lnSpc>
                        <a:spcAft>
                          <a:spcPts val="0"/>
                        </a:spcAft>
                      </a:pPr>
                      <a:r>
                        <a:rPr lang="en-US" sz="1100">
                          <a:solidFill>
                            <a:srgbClr val="000000"/>
                          </a:solidFill>
                          <a:effectLst/>
                          <a:latin typeface="Arial"/>
                          <a:ea typeface="Calibri"/>
                          <a:cs typeface="Times New Roman"/>
                        </a:rPr>
                        <a:t>.000</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43027">
                <a:tc vMerge="1">
                  <a:txBody>
                    <a:bodyPr/>
                    <a:lstStyle/>
                    <a:p>
                      <a:endParaRPr lang="id-ID"/>
                    </a:p>
                  </a:txBody>
                  <a:tcPr/>
                </a:tc>
                <a:tc>
                  <a:txBody>
                    <a:bodyPr/>
                    <a:lstStyle/>
                    <a:p>
                      <a:pPr marL="38100" marR="38100">
                        <a:lnSpc>
                          <a:spcPct val="150000"/>
                        </a:lnSpc>
                        <a:spcAft>
                          <a:spcPts val="0"/>
                        </a:spcAft>
                      </a:pPr>
                      <a:r>
                        <a:rPr lang="en-US" sz="1100">
                          <a:solidFill>
                            <a:srgbClr val="000000"/>
                          </a:solidFill>
                          <a:effectLst/>
                          <a:latin typeface="Arial"/>
                          <a:ea typeface="Calibri"/>
                          <a:cs typeface="Times New Roman"/>
                        </a:rPr>
                        <a:t>N</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ct val="150000"/>
                        </a:lnSpc>
                        <a:spcAft>
                          <a:spcPts val="0"/>
                        </a:spcAft>
                      </a:pPr>
                      <a:r>
                        <a:rPr lang="en-US" sz="1100">
                          <a:solidFill>
                            <a:srgbClr val="000000"/>
                          </a:solidFill>
                          <a:effectLst/>
                          <a:latin typeface="Arial"/>
                          <a:ea typeface="Calibri"/>
                          <a:cs typeface="Times New Roman"/>
                        </a:rPr>
                        <a:t>125</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ct val="150000"/>
                        </a:lnSpc>
                        <a:spcAft>
                          <a:spcPts val="0"/>
                        </a:spcAft>
                      </a:pPr>
                      <a:r>
                        <a:rPr lang="en-US" sz="1100">
                          <a:solidFill>
                            <a:srgbClr val="000000"/>
                          </a:solidFill>
                          <a:effectLst/>
                          <a:latin typeface="Arial"/>
                          <a:ea typeface="Calibri"/>
                          <a:cs typeface="Times New Roman"/>
                        </a:rPr>
                        <a:t>125</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ct val="150000"/>
                        </a:lnSpc>
                        <a:spcAft>
                          <a:spcPts val="0"/>
                        </a:spcAft>
                      </a:pPr>
                      <a:r>
                        <a:rPr lang="en-US" sz="1100">
                          <a:solidFill>
                            <a:srgbClr val="000000"/>
                          </a:solidFill>
                          <a:effectLst/>
                          <a:latin typeface="Arial"/>
                          <a:ea typeface="Calibri"/>
                          <a:cs typeface="Times New Roman"/>
                        </a:rPr>
                        <a:t>125</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ct val="150000"/>
                        </a:lnSpc>
                        <a:spcAft>
                          <a:spcPts val="0"/>
                        </a:spcAft>
                      </a:pPr>
                      <a:r>
                        <a:rPr lang="en-US" sz="1100">
                          <a:solidFill>
                            <a:srgbClr val="000000"/>
                          </a:solidFill>
                          <a:effectLst/>
                          <a:latin typeface="Arial"/>
                          <a:ea typeface="Calibri"/>
                          <a:cs typeface="Times New Roman"/>
                        </a:rPr>
                        <a:t>125</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ct val="150000"/>
                        </a:lnSpc>
                        <a:spcAft>
                          <a:spcPts val="0"/>
                        </a:spcAft>
                      </a:pPr>
                      <a:r>
                        <a:rPr lang="en-US" sz="1100">
                          <a:solidFill>
                            <a:srgbClr val="000000"/>
                          </a:solidFill>
                          <a:effectLst/>
                          <a:latin typeface="Arial"/>
                          <a:ea typeface="Calibri"/>
                          <a:cs typeface="Times New Roman"/>
                        </a:rPr>
                        <a:t>125</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ct val="150000"/>
                        </a:lnSpc>
                        <a:spcAft>
                          <a:spcPts val="0"/>
                        </a:spcAft>
                      </a:pPr>
                      <a:r>
                        <a:rPr lang="en-US" sz="1100">
                          <a:solidFill>
                            <a:srgbClr val="000000"/>
                          </a:solidFill>
                          <a:effectLst/>
                          <a:latin typeface="Arial"/>
                          <a:ea typeface="Calibri"/>
                          <a:cs typeface="Times New Roman"/>
                        </a:rPr>
                        <a:t>125</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43027">
                <a:tc rowSpan="3">
                  <a:txBody>
                    <a:bodyPr/>
                    <a:lstStyle/>
                    <a:p>
                      <a:pPr marL="38100" marR="38100">
                        <a:lnSpc>
                          <a:spcPct val="150000"/>
                        </a:lnSpc>
                        <a:spcAft>
                          <a:spcPts val="0"/>
                        </a:spcAft>
                      </a:pPr>
                      <a:r>
                        <a:rPr lang="en-US" sz="1100">
                          <a:solidFill>
                            <a:srgbClr val="000000"/>
                          </a:solidFill>
                          <a:effectLst/>
                          <a:latin typeface="Arial"/>
                          <a:ea typeface="Calibri"/>
                          <a:cs typeface="Times New Roman"/>
                        </a:rPr>
                        <a:t>Y</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nSpc>
                          <a:spcPct val="150000"/>
                        </a:lnSpc>
                        <a:spcAft>
                          <a:spcPts val="0"/>
                        </a:spcAft>
                      </a:pPr>
                      <a:r>
                        <a:rPr lang="en-US" sz="1100">
                          <a:solidFill>
                            <a:srgbClr val="000000"/>
                          </a:solidFill>
                          <a:effectLst/>
                          <a:latin typeface="Arial"/>
                          <a:ea typeface="Calibri"/>
                          <a:cs typeface="Times New Roman"/>
                        </a:rPr>
                        <a:t>Pearson Correlation</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ct val="150000"/>
                        </a:lnSpc>
                        <a:spcAft>
                          <a:spcPts val="0"/>
                        </a:spcAft>
                      </a:pPr>
                      <a:r>
                        <a:rPr lang="en-US" sz="1100">
                          <a:solidFill>
                            <a:srgbClr val="000000"/>
                          </a:solidFill>
                          <a:effectLst/>
                          <a:latin typeface="Arial"/>
                          <a:ea typeface="Calibri"/>
                          <a:cs typeface="Times New Roman"/>
                        </a:rPr>
                        <a:t>.562</a:t>
                      </a:r>
                      <a:r>
                        <a:rPr lang="en-US" sz="1100" baseline="30000">
                          <a:solidFill>
                            <a:srgbClr val="000000"/>
                          </a:solidFill>
                          <a:effectLst/>
                          <a:latin typeface="Arial"/>
                          <a:ea typeface="Calibri"/>
                          <a:cs typeface="Times New Roman"/>
                        </a:rPr>
                        <a:t>**</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ct val="150000"/>
                        </a:lnSpc>
                        <a:spcAft>
                          <a:spcPts val="0"/>
                        </a:spcAft>
                      </a:pPr>
                      <a:r>
                        <a:rPr lang="en-US" sz="1100">
                          <a:solidFill>
                            <a:srgbClr val="000000"/>
                          </a:solidFill>
                          <a:effectLst/>
                          <a:latin typeface="Arial"/>
                          <a:ea typeface="Calibri"/>
                          <a:cs typeface="Times New Roman"/>
                        </a:rPr>
                        <a:t>.578</a:t>
                      </a:r>
                      <a:r>
                        <a:rPr lang="en-US" sz="1100" baseline="30000">
                          <a:solidFill>
                            <a:srgbClr val="000000"/>
                          </a:solidFill>
                          <a:effectLst/>
                          <a:latin typeface="Arial"/>
                          <a:ea typeface="Calibri"/>
                          <a:cs typeface="Times New Roman"/>
                        </a:rPr>
                        <a:t>**</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ct val="150000"/>
                        </a:lnSpc>
                        <a:spcAft>
                          <a:spcPts val="0"/>
                        </a:spcAft>
                      </a:pPr>
                      <a:r>
                        <a:rPr lang="en-US" sz="1100">
                          <a:solidFill>
                            <a:srgbClr val="000000"/>
                          </a:solidFill>
                          <a:effectLst/>
                          <a:latin typeface="Arial"/>
                          <a:ea typeface="Calibri"/>
                          <a:cs typeface="Times New Roman"/>
                        </a:rPr>
                        <a:t>.821</a:t>
                      </a:r>
                      <a:r>
                        <a:rPr lang="en-US" sz="1100" baseline="30000">
                          <a:solidFill>
                            <a:srgbClr val="000000"/>
                          </a:solidFill>
                          <a:effectLst/>
                          <a:latin typeface="Arial"/>
                          <a:ea typeface="Calibri"/>
                          <a:cs typeface="Times New Roman"/>
                        </a:rPr>
                        <a:t>**</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ct val="150000"/>
                        </a:lnSpc>
                        <a:spcAft>
                          <a:spcPts val="0"/>
                        </a:spcAft>
                      </a:pPr>
                      <a:r>
                        <a:rPr lang="en-US" sz="1100">
                          <a:solidFill>
                            <a:srgbClr val="000000"/>
                          </a:solidFill>
                          <a:effectLst/>
                          <a:latin typeface="Arial"/>
                          <a:ea typeface="Calibri"/>
                          <a:cs typeface="Times New Roman"/>
                        </a:rPr>
                        <a:t>.773</a:t>
                      </a:r>
                      <a:r>
                        <a:rPr lang="en-US" sz="1100" baseline="30000">
                          <a:solidFill>
                            <a:srgbClr val="000000"/>
                          </a:solidFill>
                          <a:effectLst/>
                          <a:latin typeface="Arial"/>
                          <a:ea typeface="Calibri"/>
                          <a:cs typeface="Times New Roman"/>
                        </a:rPr>
                        <a:t>**</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ct val="150000"/>
                        </a:lnSpc>
                        <a:spcAft>
                          <a:spcPts val="0"/>
                        </a:spcAft>
                      </a:pPr>
                      <a:r>
                        <a:rPr lang="en-US" sz="1100">
                          <a:solidFill>
                            <a:srgbClr val="000000"/>
                          </a:solidFill>
                          <a:effectLst/>
                          <a:latin typeface="Arial"/>
                          <a:ea typeface="Calibri"/>
                          <a:cs typeface="Times New Roman"/>
                        </a:rPr>
                        <a:t>.790</a:t>
                      </a:r>
                      <a:r>
                        <a:rPr lang="en-US" sz="1100" baseline="30000">
                          <a:solidFill>
                            <a:srgbClr val="000000"/>
                          </a:solidFill>
                          <a:effectLst/>
                          <a:latin typeface="Arial"/>
                          <a:ea typeface="Calibri"/>
                          <a:cs typeface="Times New Roman"/>
                        </a:rPr>
                        <a:t>**</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ct val="150000"/>
                        </a:lnSpc>
                        <a:spcAft>
                          <a:spcPts val="0"/>
                        </a:spcAft>
                      </a:pPr>
                      <a:r>
                        <a:rPr lang="en-US" sz="1100">
                          <a:solidFill>
                            <a:srgbClr val="000000"/>
                          </a:solidFill>
                          <a:effectLst/>
                          <a:latin typeface="Arial"/>
                          <a:ea typeface="Calibri"/>
                          <a:cs typeface="Times New Roman"/>
                        </a:rPr>
                        <a:t>1</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24036">
                <a:tc vMerge="1">
                  <a:txBody>
                    <a:bodyPr/>
                    <a:lstStyle/>
                    <a:p>
                      <a:endParaRPr lang="id-ID"/>
                    </a:p>
                  </a:txBody>
                  <a:tcPr/>
                </a:tc>
                <a:tc>
                  <a:txBody>
                    <a:bodyPr/>
                    <a:lstStyle/>
                    <a:p>
                      <a:pPr marL="38100" marR="38100">
                        <a:lnSpc>
                          <a:spcPct val="150000"/>
                        </a:lnSpc>
                        <a:spcAft>
                          <a:spcPts val="0"/>
                        </a:spcAft>
                      </a:pPr>
                      <a:r>
                        <a:rPr lang="en-US" sz="1100">
                          <a:solidFill>
                            <a:srgbClr val="000000"/>
                          </a:solidFill>
                          <a:effectLst/>
                          <a:latin typeface="Arial"/>
                          <a:ea typeface="Calibri"/>
                          <a:cs typeface="Times New Roman"/>
                        </a:rPr>
                        <a:t>Sig. (2-tailed)</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ct val="150000"/>
                        </a:lnSpc>
                        <a:spcAft>
                          <a:spcPts val="0"/>
                        </a:spcAft>
                      </a:pPr>
                      <a:r>
                        <a:rPr lang="en-US" sz="1100">
                          <a:solidFill>
                            <a:srgbClr val="000000"/>
                          </a:solidFill>
                          <a:effectLst/>
                          <a:latin typeface="Arial"/>
                          <a:ea typeface="Calibri"/>
                          <a:cs typeface="Times New Roman"/>
                        </a:rPr>
                        <a:t>.000</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ct val="150000"/>
                        </a:lnSpc>
                        <a:spcAft>
                          <a:spcPts val="0"/>
                        </a:spcAft>
                      </a:pPr>
                      <a:r>
                        <a:rPr lang="en-US" sz="1100">
                          <a:solidFill>
                            <a:srgbClr val="000000"/>
                          </a:solidFill>
                          <a:effectLst/>
                          <a:latin typeface="Arial"/>
                          <a:ea typeface="Calibri"/>
                          <a:cs typeface="Times New Roman"/>
                        </a:rPr>
                        <a:t>.000</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ct val="150000"/>
                        </a:lnSpc>
                        <a:spcAft>
                          <a:spcPts val="0"/>
                        </a:spcAft>
                      </a:pPr>
                      <a:r>
                        <a:rPr lang="en-US" sz="1100">
                          <a:solidFill>
                            <a:srgbClr val="000000"/>
                          </a:solidFill>
                          <a:effectLst/>
                          <a:latin typeface="Arial"/>
                          <a:ea typeface="Calibri"/>
                          <a:cs typeface="Times New Roman"/>
                        </a:rPr>
                        <a:t>.000</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ct val="150000"/>
                        </a:lnSpc>
                        <a:spcAft>
                          <a:spcPts val="0"/>
                        </a:spcAft>
                      </a:pPr>
                      <a:r>
                        <a:rPr lang="en-US" sz="1100">
                          <a:solidFill>
                            <a:srgbClr val="000000"/>
                          </a:solidFill>
                          <a:effectLst/>
                          <a:latin typeface="Arial"/>
                          <a:ea typeface="Calibri"/>
                          <a:cs typeface="Times New Roman"/>
                        </a:rPr>
                        <a:t>.000</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ct val="150000"/>
                        </a:lnSpc>
                        <a:spcAft>
                          <a:spcPts val="0"/>
                        </a:spcAft>
                      </a:pPr>
                      <a:r>
                        <a:rPr lang="en-US" sz="1100">
                          <a:solidFill>
                            <a:srgbClr val="000000"/>
                          </a:solidFill>
                          <a:effectLst/>
                          <a:latin typeface="Arial"/>
                          <a:ea typeface="Calibri"/>
                          <a:cs typeface="Times New Roman"/>
                        </a:rPr>
                        <a:t>.000</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50000"/>
                        </a:lnSpc>
                        <a:spcAft>
                          <a:spcPts val="0"/>
                        </a:spcAft>
                      </a:pPr>
                      <a:r>
                        <a:rPr lang="en-US" sz="1800">
                          <a:effectLst/>
                          <a:latin typeface="Times New Roman"/>
                          <a:ea typeface="Calibri"/>
                          <a:cs typeface="Times New Roman"/>
                        </a:rPr>
                        <a:t> </a:t>
                      </a:r>
                      <a:endParaRPr lang="id-ID" sz="160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43027">
                <a:tc vMerge="1">
                  <a:txBody>
                    <a:bodyPr/>
                    <a:lstStyle/>
                    <a:p>
                      <a:endParaRPr lang="id-ID"/>
                    </a:p>
                  </a:txBody>
                  <a:tcPr/>
                </a:tc>
                <a:tc>
                  <a:txBody>
                    <a:bodyPr/>
                    <a:lstStyle/>
                    <a:p>
                      <a:pPr marL="38100" marR="38100">
                        <a:lnSpc>
                          <a:spcPct val="150000"/>
                        </a:lnSpc>
                        <a:spcAft>
                          <a:spcPts val="0"/>
                        </a:spcAft>
                      </a:pPr>
                      <a:r>
                        <a:rPr lang="en-US" sz="1100">
                          <a:solidFill>
                            <a:srgbClr val="000000"/>
                          </a:solidFill>
                          <a:effectLst/>
                          <a:latin typeface="Arial"/>
                          <a:ea typeface="Calibri"/>
                          <a:cs typeface="Times New Roman"/>
                        </a:rPr>
                        <a:t>N</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ct val="150000"/>
                        </a:lnSpc>
                        <a:spcAft>
                          <a:spcPts val="0"/>
                        </a:spcAft>
                      </a:pPr>
                      <a:r>
                        <a:rPr lang="en-US" sz="1100">
                          <a:solidFill>
                            <a:srgbClr val="000000"/>
                          </a:solidFill>
                          <a:effectLst/>
                          <a:latin typeface="Arial"/>
                          <a:ea typeface="Calibri"/>
                          <a:cs typeface="Times New Roman"/>
                        </a:rPr>
                        <a:t>125</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ct val="150000"/>
                        </a:lnSpc>
                        <a:spcAft>
                          <a:spcPts val="0"/>
                        </a:spcAft>
                      </a:pPr>
                      <a:r>
                        <a:rPr lang="en-US" sz="1100">
                          <a:solidFill>
                            <a:srgbClr val="000000"/>
                          </a:solidFill>
                          <a:effectLst/>
                          <a:latin typeface="Arial"/>
                          <a:ea typeface="Calibri"/>
                          <a:cs typeface="Times New Roman"/>
                        </a:rPr>
                        <a:t>125</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ct val="150000"/>
                        </a:lnSpc>
                        <a:spcAft>
                          <a:spcPts val="0"/>
                        </a:spcAft>
                      </a:pPr>
                      <a:r>
                        <a:rPr lang="en-US" sz="1100">
                          <a:solidFill>
                            <a:srgbClr val="000000"/>
                          </a:solidFill>
                          <a:effectLst/>
                          <a:latin typeface="Arial"/>
                          <a:ea typeface="Calibri"/>
                          <a:cs typeface="Times New Roman"/>
                        </a:rPr>
                        <a:t>125</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ct val="150000"/>
                        </a:lnSpc>
                        <a:spcAft>
                          <a:spcPts val="0"/>
                        </a:spcAft>
                      </a:pPr>
                      <a:r>
                        <a:rPr lang="en-US" sz="1100">
                          <a:solidFill>
                            <a:srgbClr val="000000"/>
                          </a:solidFill>
                          <a:effectLst/>
                          <a:latin typeface="Arial"/>
                          <a:ea typeface="Calibri"/>
                          <a:cs typeface="Times New Roman"/>
                        </a:rPr>
                        <a:t>125</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ct val="150000"/>
                        </a:lnSpc>
                        <a:spcAft>
                          <a:spcPts val="0"/>
                        </a:spcAft>
                      </a:pPr>
                      <a:r>
                        <a:rPr lang="en-US" sz="1100">
                          <a:solidFill>
                            <a:srgbClr val="000000"/>
                          </a:solidFill>
                          <a:effectLst/>
                          <a:latin typeface="Arial"/>
                          <a:ea typeface="Calibri"/>
                          <a:cs typeface="Times New Roman"/>
                        </a:rPr>
                        <a:t>125</a:t>
                      </a:r>
                      <a:endParaRPr lang="id-ID"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ct val="150000"/>
                        </a:lnSpc>
                        <a:spcAft>
                          <a:spcPts val="0"/>
                        </a:spcAft>
                      </a:pPr>
                      <a:r>
                        <a:rPr lang="en-US" sz="1100" dirty="0">
                          <a:solidFill>
                            <a:srgbClr val="000000"/>
                          </a:solidFill>
                          <a:effectLst/>
                          <a:latin typeface="Arial"/>
                          <a:ea typeface="Calibri"/>
                          <a:cs typeface="Times New Roman"/>
                        </a:rPr>
                        <a:t>125</a:t>
                      </a:r>
                      <a:endParaRPr lang="id-ID" sz="1600"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384421710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6878" y="1168946"/>
            <a:ext cx="1745863" cy="461665"/>
          </a:xfrm>
          <a:prstGeom prst="rect">
            <a:avLst/>
          </a:prstGeom>
        </p:spPr>
        <p:txBody>
          <a:bodyPr wrap="none">
            <a:spAutoFit/>
          </a:bodyPr>
          <a:lstStyle/>
          <a:p>
            <a:r>
              <a:rPr lang="id-ID" sz="2400" dirty="0" smtClean="0"/>
              <a:t>Test </a:t>
            </a:r>
            <a:r>
              <a:rPr lang="id-ID" sz="2400" dirty="0"/>
              <a:t>hypothesis</a:t>
            </a:r>
          </a:p>
        </p:txBody>
      </p:sp>
      <p:graphicFrame>
        <p:nvGraphicFramePr>
          <p:cNvPr id="4" name="Table 3"/>
          <p:cNvGraphicFramePr>
            <a:graphicFrameLocks noGrp="1"/>
          </p:cNvGraphicFramePr>
          <p:nvPr>
            <p:extLst>
              <p:ext uri="{D42A27DB-BD31-4B8C-83A1-F6EECF244321}">
                <p14:modId xmlns:p14="http://schemas.microsoft.com/office/powerpoint/2010/main" val="3611304226"/>
              </p:ext>
            </p:extLst>
          </p:nvPr>
        </p:nvGraphicFramePr>
        <p:xfrm>
          <a:off x="2627784" y="260648"/>
          <a:ext cx="6048672" cy="3200400"/>
        </p:xfrm>
        <a:graphic>
          <a:graphicData uri="http://schemas.openxmlformats.org/drawingml/2006/table">
            <a:tbl>
              <a:tblPr/>
              <a:tblGrid>
                <a:gridCol w="899054"/>
                <a:gridCol w="899054"/>
                <a:gridCol w="899054"/>
                <a:gridCol w="988419"/>
                <a:gridCol w="988419"/>
                <a:gridCol w="687336"/>
                <a:gridCol w="687336"/>
              </a:tblGrid>
              <a:tr h="266853">
                <a:tc gridSpan="7">
                  <a:txBody>
                    <a:bodyPr/>
                    <a:lstStyle/>
                    <a:p>
                      <a:pPr marL="38100" marR="38100" algn="ctr">
                        <a:lnSpc>
                          <a:spcPct val="150000"/>
                        </a:lnSpc>
                        <a:spcAft>
                          <a:spcPts val="0"/>
                        </a:spcAft>
                      </a:pPr>
                      <a:r>
                        <a:rPr lang="en-US" sz="1200" b="1" dirty="0" err="1">
                          <a:solidFill>
                            <a:srgbClr val="000000"/>
                          </a:solidFill>
                          <a:effectLst/>
                          <a:latin typeface="Arial"/>
                          <a:ea typeface="Calibri"/>
                          <a:cs typeface="Times New Roman"/>
                        </a:rPr>
                        <a:t>coefficients</a:t>
                      </a:r>
                      <a:r>
                        <a:rPr lang="en-US" sz="1200" b="1" baseline="30000" dirty="0" err="1">
                          <a:solidFill>
                            <a:srgbClr val="000000"/>
                          </a:solidFill>
                          <a:effectLst/>
                          <a:latin typeface="Arial"/>
                          <a:ea typeface="Calibri"/>
                          <a:cs typeface="Times New Roman"/>
                        </a:rPr>
                        <a:t>a</a:t>
                      </a:r>
                      <a:endParaRPr lang="id-ID" sz="1800" dirty="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r>
              <a:tr h="533706">
                <a:tc rowSpan="2" gridSpan="2">
                  <a:txBody>
                    <a:bodyPr/>
                    <a:lstStyle/>
                    <a:p>
                      <a:pPr marL="38100" marR="38100">
                        <a:lnSpc>
                          <a:spcPct val="150000"/>
                        </a:lnSpc>
                        <a:spcAft>
                          <a:spcPts val="0"/>
                        </a:spcAft>
                      </a:pPr>
                      <a:r>
                        <a:rPr lang="en-US" sz="1200">
                          <a:solidFill>
                            <a:srgbClr val="000000"/>
                          </a:solidFill>
                          <a:effectLst/>
                          <a:latin typeface="Arial"/>
                          <a:ea typeface="Calibri"/>
                          <a:cs typeface="Times New Roman"/>
                        </a:rPr>
                        <a:t>Model</a:t>
                      </a:r>
                      <a:endParaRPr lang="id-ID" sz="1800">
                        <a:effectLst/>
                        <a:latin typeface="Calibri"/>
                        <a:ea typeface="Calibri"/>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hMerge="1">
                  <a:txBody>
                    <a:bodyPr/>
                    <a:lstStyle/>
                    <a:p>
                      <a:endParaRPr lang="id-ID"/>
                    </a:p>
                  </a:txBody>
                  <a:tcPr/>
                </a:tc>
                <a:tc gridSpan="2">
                  <a:txBody>
                    <a:bodyPr/>
                    <a:lstStyle/>
                    <a:p>
                      <a:pPr marL="38100" marR="38100" algn="ctr">
                        <a:lnSpc>
                          <a:spcPct val="150000"/>
                        </a:lnSpc>
                        <a:spcAft>
                          <a:spcPts val="0"/>
                        </a:spcAft>
                      </a:pPr>
                      <a:r>
                        <a:rPr lang="en-US" sz="1200">
                          <a:solidFill>
                            <a:srgbClr val="000000"/>
                          </a:solidFill>
                          <a:effectLst/>
                          <a:latin typeface="Arial"/>
                          <a:ea typeface="Calibri"/>
                          <a:cs typeface="Times New Roman"/>
                        </a:rPr>
                        <a:t>Coefficients unstandardized</a:t>
                      </a:r>
                      <a:endParaRPr lang="id-ID" sz="1800">
                        <a:effectLst/>
                        <a:latin typeface="Calibri"/>
                        <a:ea typeface="Calibri"/>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id-ID"/>
                    </a:p>
                  </a:txBody>
                  <a:tcPr/>
                </a:tc>
                <a:tc>
                  <a:txBody>
                    <a:bodyPr/>
                    <a:lstStyle/>
                    <a:p>
                      <a:pPr marL="38100" marR="38100" algn="ctr">
                        <a:lnSpc>
                          <a:spcPct val="150000"/>
                        </a:lnSpc>
                        <a:spcAft>
                          <a:spcPts val="0"/>
                        </a:spcAft>
                      </a:pPr>
                      <a:r>
                        <a:rPr lang="en-US" sz="1200">
                          <a:solidFill>
                            <a:srgbClr val="000000"/>
                          </a:solidFill>
                          <a:effectLst/>
                          <a:latin typeface="Arial"/>
                          <a:ea typeface="Calibri"/>
                          <a:cs typeface="Times New Roman"/>
                        </a:rPr>
                        <a:t>standardized Coefficients</a:t>
                      </a:r>
                      <a:endParaRPr lang="id-ID" sz="1800">
                        <a:effectLst/>
                        <a:latin typeface="Calibri"/>
                        <a:ea typeface="Calibri"/>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a:txBody>
                    <a:bodyPr/>
                    <a:lstStyle/>
                    <a:p>
                      <a:pPr marL="38100" marR="38100" algn="ctr">
                        <a:lnSpc>
                          <a:spcPct val="150000"/>
                        </a:lnSpc>
                        <a:spcAft>
                          <a:spcPts val="0"/>
                        </a:spcAft>
                      </a:pPr>
                      <a:r>
                        <a:rPr lang="en-US" sz="1200">
                          <a:solidFill>
                            <a:srgbClr val="000000"/>
                          </a:solidFill>
                          <a:effectLst/>
                          <a:latin typeface="Arial"/>
                          <a:ea typeface="Calibri"/>
                          <a:cs typeface="Times New Roman"/>
                        </a:rPr>
                        <a:t>t</a:t>
                      </a:r>
                      <a:endParaRPr lang="id-ID" sz="1800">
                        <a:effectLst/>
                        <a:latin typeface="Calibri"/>
                        <a:ea typeface="Calibri"/>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2">
                  <a:txBody>
                    <a:bodyPr/>
                    <a:lstStyle/>
                    <a:p>
                      <a:pPr marL="38100" marR="38100" algn="ctr">
                        <a:lnSpc>
                          <a:spcPct val="150000"/>
                        </a:lnSpc>
                        <a:spcAft>
                          <a:spcPts val="0"/>
                        </a:spcAft>
                      </a:pPr>
                      <a:r>
                        <a:rPr lang="en-US" sz="1200">
                          <a:solidFill>
                            <a:srgbClr val="000000"/>
                          </a:solidFill>
                          <a:effectLst/>
                          <a:latin typeface="Arial"/>
                          <a:ea typeface="Calibri"/>
                          <a:cs typeface="Times New Roman"/>
                        </a:rPr>
                        <a:t>Sig.</a:t>
                      </a:r>
                      <a:endParaRPr lang="id-ID" sz="1800">
                        <a:effectLst/>
                        <a:latin typeface="Calibri"/>
                        <a:ea typeface="Calibri"/>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66853">
                <a:tc gridSpan="2" vMerge="1">
                  <a:txBody>
                    <a:bodyPr/>
                    <a:lstStyle/>
                    <a:p>
                      <a:endParaRPr lang="id-ID"/>
                    </a:p>
                  </a:txBody>
                  <a:tcPr/>
                </a:tc>
                <a:tc hMerge="1" vMerge="1">
                  <a:txBody>
                    <a:bodyPr/>
                    <a:lstStyle/>
                    <a:p>
                      <a:endParaRPr lang="id-ID"/>
                    </a:p>
                  </a:txBody>
                  <a:tcPr/>
                </a:tc>
                <a:tc>
                  <a:txBody>
                    <a:bodyPr/>
                    <a:lstStyle/>
                    <a:p>
                      <a:pPr marL="38100" marR="38100" algn="ctr">
                        <a:lnSpc>
                          <a:spcPct val="150000"/>
                        </a:lnSpc>
                        <a:spcAft>
                          <a:spcPts val="0"/>
                        </a:spcAft>
                      </a:pPr>
                      <a:r>
                        <a:rPr lang="en-US" sz="1200">
                          <a:solidFill>
                            <a:srgbClr val="000000"/>
                          </a:solidFill>
                          <a:effectLst/>
                          <a:latin typeface="Arial"/>
                          <a:ea typeface="Calibri"/>
                          <a:cs typeface="Times New Roman"/>
                        </a:rPr>
                        <a:t>B</a:t>
                      </a:r>
                      <a:endParaRPr lang="id-ID" sz="1800">
                        <a:effectLst/>
                        <a:latin typeface="Calibri"/>
                        <a:ea typeface="Calibri"/>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ctr">
                        <a:lnSpc>
                          <a:spcPct val="150000"/>
                        </a:lnSpc>
                        <a:spcAft>
                          <a:spcPts val="0"/>
                        </a:spcAft>
                      </a:pPr>
                      <a:r>
                        <a:rPr lang="en-US" sz="1200">
                          <a:solidFill>
                            <a:srgbClr val="000000"/>
                          </a:solidFill>
                          <a:effectLst/>
                          <a:latin typeface="Arial"/>
                          <a:ea typeface="Calibri"/>
                          <a:cs typeface="Times New Roman"/>
                        </a:rPr>
                        <a:t>Std. Error</a:t>
                      </a:r>
                      <a:endParaRPr lang="id-ID" sz="1800">
                        <a:effectLst/>
                        <a:latin typeface="Calibri"/>
                        <a:ea typeface="Calibri"/>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ctr">
                        <a:lnSpc>
                          <a:spcPct val="150000"/>
                        </a:lnSpc>
                        <a:spcAft>
                          <a:spcPts val="0"/>
                        </a:spcAft>
                      </a:pPr>
                      <a:r>
                        <a:rPr lang="en-US" sz="1200">
                          <a:solidFill>
                            <a:srgbClr val="000000"/>
                          </a:solidFill>
                          <a:effectLst/>
                          <a:latin typeface="Arial"/>
                          <a:ea typeface="Calibri"/>
                          <a:cs typeface="Times New Roman"/>
                        </a:rPr>
                        <a:t>beta</a:t>
                      </a:r>
                      <a:endParaRPr lang="id-ID" sz="1800">
                        <a:effectLst/>
                        <a:latin typeface="Calibri"/>
                        <a:ea typeface="Calibri"/>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id-ID"/>
                    </a:p>
                  </a:txBody>
                  <a:tcPr/>
                </a:tc>
                <a:tc vMerge="1">
                  <a:txBody>
                    <a:bodyPr/>
                    <a:lstStyle/>
                    <a:p>
                      <a:endParaRPr lang="id-ID"/>
                    </a:p>
                  </a:txBody>
                  <a:tcPr/>
                </a:tc>
              </a:tr>
              <a:tr h="355804">
                <a:tc rowSpan="6">
                  <a:txBody>
                    <a:bodyPr/>
                    <a:lstStyle/>
                    <a:p>
                      <a:pPr marL="38100" marR="38100">
                        <a:lnSpc>
                          <a:spcPct val="150000"/>
                        </a:lnSpc>
                        <a:spcAft>
                          <a:spcPts val="0"/>
                        </a:spcAft>
                      </a:pPr>
                      <a:r>
                        <a:rPr lang="en-US" sz="1200">
                          <a:solidFill>
                            <a:srgbClr val="000000"/>
                          </a:solidFill>
                          <a:effectLst/>
                          <a:latin typeface="Arial"/>
                          <a:ea typeface="Calibri"/>
                          <a:cs typeface="Times New Roman"/>
                        </a:rPr>
                        <a:t>1</a:t>
                      </a:r>
                      <a:endParaRPr lang="id-ID" sz="18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nSpc>
                          <a:spcPct val="150000"/>
                        </a:lnSpc>
                        <a:spcAft>
                          <a:spcPts val="0"/>
                        </a:spcAft>
                      </a:pPr>
                      <a:r>
                        <a:rPr lang="en-US" sz="1200">
                          <a:solidFill>
                            <a:srgbClr val="000000"/>
                          </a:solidFill>
                          <a:effectLst/>
                          <a:latin typeface="Arial"/>
                          <a:ea typeface="Calibri"/>
                          <a:cs typeface="Times New Roman"/>
                        </a:rPr>
                        <a:t>(Constant)</a:t>
                      </a:r>
                      <a:endParaRPr lang="id-ID" sz="1800">
                        <a:effectLst/>
                        <a:latin typeface="Calibri"/>
                        <a:ea typeface="Calibri"/>
                        <a:cs typeface="Times New Roman"/>
                      </a:endParaRPr>
                    </a:p>
                  </a:txBody>
                  <a:tcPr marL="0" marR="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marL="38100" marR="38100" algn="r">
                        <a:lnSpc>
                          <a:spcPct val="150000"/>
                        </a:lnSpc>
                        <a:spcAft>
                          <a:spcPts val="0"/>
                        </a:spcAft>
                      </a:pPr>
                      <a:r>
                        <a:rPr lang="en-US" sz="1200">
                          <a:solidFill>
                            <a:srgbClr val="000000"/>
                          </a:solidFill>
                          <a:effectLst/>
                          <a:latin typeface="Arial"/>
                          <a:ea typeface="Calibri"/>
                          <a:cs typeface="Times New Roman"/>
                        </a:rPr>
                        <a:t>2,080</a:t>
                      </a:r>
                      <a:endParaRPr lang="id-ID" sz="18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marL="38100" marR="38100" algn="r">
                        <a:lnSpc>
                          <a:spcPct val="150000"/>
                        </a:lnSpc>
                        <a:spcAft>
                          <a:spcPts val="0"/>
                        </a:spcAft>
                      </a:pPr>
                      <a:r>
                        <a:rPr lang="en-US" sz="1200">
                          <a:solidFill>
                            <a:srgbClr val="000000"/>
                          </a:solidFill>
                          <a:effectLst/>
                          <a:latin typeface="Arial"/>
                          <a:ea typeface="Calibri"/>
                          <a:cs typeface="Times New Roman"/>
                        </a:rPr>
                        <a:t>1,246</a:t>
                      </a:r>
                      <a:endParaRPr lang="id-ID" sz="18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a:lnSpc>
                          <a:spcPct val="150000"/>
                        </a:lnSpc>
                        <a:spcAft>
                          <a:spcPts val="0"/>
                        </a:spcAft>
                      </a:pPr>
                      <a:r>
                        <a:rPr lang="en-US" sz="2000">
                          <a:effectLst/>
                          <a:latin typeface="Times New Roman"/>
                          <a:ea typeface="Calibri"/>
                          <a:cs typeface="Times New Roman"/>
                        </a:rPr>
                        <a:t> </a:t>
                      </a:r>
                      <a:endParaRPr lang="id-ID" sz="180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marL="38100" marR="38100" algn="r">
                        <a:lnSpc>
                          <a:spcPct val="150000"/>
                        </a:lnSpc>
                        <a:spcAft>
                          <a:spcPts val="0"/>
                        </a:spcAft>
                      </a:pPr>
                      <a:r>
                        <a:rPr lang="en-US" sz="1200">
                          <a:solidFill>
                            <a:srgbClr val="000000"/>
                          </a:solidFill>
                          <a:effectLst/>
                          <a:latin typeface="Arial"/>
                          <a:ea typeface="Calibri"/>
                          <a:cs typeface="Times New Roman"/>
                        </a:rPr>
                        <a:t>1,670</a:t>
                      </a:r>
                      <a:endParaRPr lang="id-ID" sz="18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marL="38100" marR="38100" algn="r">
                        <a:lnSpc>
                          <a:spcPct val="150000"/>
                        </a:lnSpc>
                        <a:spcAft>
                          <a:spcPts val="0"/>
                        </a:spcAft>
                      </a:pPr>
                      <a:r>
                        <a:rPr lang="en-US" sz="1200">
                          <a:solidFill>
                            <a:srgbClr val="000000"/>
                          </a:solidFill>
                          <a:effectLst/>
                          <a:latin typeface="Arial"/>
                          <a:ea typeface="Calibri"/>
                          <a:cs typeface="Times New Roman"/>
                        </a:rPr>
                        <a:t>.098</a:t>
                      </a:r>
                      <a:endParaRPr lang="id-ID" sz="18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r>
              <a:tr h="266853">
                <a:tc vMerge="1">
                  <a:txBody>
                    <a:bodyPr/>
                    <a:lstStyle/>
                    <a:p>
                      <a:endParaRPr lang="id-ID"/>
                    </a:p>
                  </a:txBody>
                  <a:tcPr/>
                </a:tc>
                <a:tc>
                  <a:txBody>
                    <a:bodyPr/>
                    <a:lstStyle/>
                    <a:p>
                      <a:pPr marL="38100" marR="38100">
                        <a:lnSpc>
                          <a:spcPct val="150000"/>
                        </a:lnSpc>
                        <a:spcAft>
                          <a:spcPts val="0"/>
                        </a:spcAft>
                      </a:pPr>
                      <a:r>
                        <a:rPr lang="en-US" sz="1200">
                          <a:solidFill>
                            <a:srgbClr val="000000"/>
                          </a:solidFill>
                          <a:effectLst/>
                          <a:latin typeface="Arial"/>
                          <a:ea typeface="Calibri"/>
                          <a:cs typeface="Times New Roman"/>
                        </a:rPr>
                        <a:t>X1</a:t>
                      </a:r>
                      <a:endParaRPr lang="id-ID" sz="1800">
                        <a:effectLst/>
                        <a:latin typeface="Calibri"/>
                        <a:ea typeface="Calibri"/>
                        <a:cs typeface="Times New Roman"/>
                      </a:endParaRPr>
                    </a:p>
                  </a:txBody>
                  <a:tcPr marL="0" marR="0" marT="0" marB="0">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38100" marR="38100" algn="r">
                        <a:lnSpc>
                          <a:spcPct val="150000"/>
                        </a:lnSpc>
                        <a:spcAft>
                          <a:spcPts val="0"/>
                        </a:spcAft>
                      </a:pPr>
                      <a:r>
                        <a:rPr lang="en-US" sz="1200">
                          <a:solidFill>
                            <a:srgbClr val="000000"/>
                          </a:solidFill>
                          <a:effectLst/>
                          <a:latin typeface="Arial"/>
                          <a:ea typeface="Calibri"/>
                          <a:cs typeface="Times New Roman"/>
                        </a:rPr>
                        <a:t>.209</a:t>
                      </a:r>
                      <a:endParaRPr lang="id-ID" sz="18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38100" marR="38100" algn="r">
                        <a:lnSpc>
                          <a:spcPct val="150000"/>
                        </a:lnSpc>
                        <a:spcAft>
                          <a:spcPts val="0"/>
                        </a:spcAft>
                      </a:pPr>
                      <a:r>
                        <a:rPr lang="en-US" sz="1200">
                          <a:solidFill>
                            <a:srgbClr val="000000"/>
                          </a:solidFill>
                          <a:effectLst/>
                          <a:latin typeface="Arial"/>
                          <a:ea typeface="Calibri"/>
                          <a:cs typeface="Times New Roman"/>
                        </a:rPr>
                        <a:t>.099</a:t>
                      </a:r>
                      <a:endParaRPr lang="id-ID" sz="18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38100" marR="38100" algn="r">
                        <a:lnSpc>
                          <a:spcPct val="150000"/>
                        </a:lnSpc>
                        <a:spcAft>
                          <a:spcPts val="0"/>
                        </a:spcAft>
                      </a:pPr>
                      <a:r>
                        <a:rPr lang="en-US" sz="1200">
                          <a:solidFill>
                            <a:srgbClr val="000000"/>
                          </a:solidFill>
                          <a:effectLst/>
                          <a:latin typeface="Arial"/>
                          <a:ea typeface="Calibri"/>
                          <a:cs typeface="Times New Roman"/>
                        </a:rPr>
                        <a:t>.172</a:t>
                      </a:r>
                      <a:endParaRPr lang="id-ID" sz="18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38100" marR="38100" algn="r">
                        <a:lnSpc>
                          <a:spcPct val="150000"/>
                        </a:lnSpc>
                        <a:spcAft>
                          <a:spcPts val="0"/>
                        </a:spcAft>
                      </a:pPr>
                      <a:r>
                        <a:rPr lang="en-US" sz="1200">
                          <a:solidFill>
                            <a:srgbClr val="000000"/>
                          </a:solidFill>
                          <a:effectLst/>
                          <a:latin typeface="Arial"/>
                          <a:ea typeface="Calibri"/>
                          <a:cs typeface="Times New Roman"/>
                        </a:rPr>
                        <a:t>2,110</a:t>
                      </a:r>
                      <a:endParaRPr lang="id-ID" sz="18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38100" marR="38100" algn="r">
                        <a:lnSpc>
                          <a:spcPct val="150000"/>
                        </a:lnSpc>
                        <a:spcAft>
                          <a:spcPts val="0"/>
                        </a:spcAft>
                      </a:pPr>
                      <a:r>
                        <a:rPr lang="en-US" sz="1200">
                          <a:solidFill>
                            <a:srgbClr val="000000"/>
                          </a:solidFill>
                          <a:effectLst/>
                          <a:latin typeface="Arial"/>
                          <a:ea typeface="Calibri"/>
                          <a:cs typeface="Times New Roman"/>
                        </a:rPr>
                        <a:t>.037</a:t>
                      </a:r>
                      <a:endParaRPr lang="id-ID" sz="18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r>
              <a:tr h="266853">
                <a:tc vMerge="1">
                  <a:txBody>
                    <a:bodyPr/>
                    <a:lstStyle/>
                    <a:p>
                      <a:endParaRPr lang="id-ID"/>
                    </a:p>
                  </a:txBody>
                  <a:tcPr/>
                </a:tc>
                <a:tc>
                  <a:txBody>
                    <a:bodyPr/>
                    <a:lstStyle/>
                    <a:p>
                      <a:pPr marL="38100" marR="38100">
                        <a:lnSpc>
                          <a:spcPct val="150000"/>
                        </a:lnSpc>
                        <a:spcAft>
                          <a:spcPts val="0"/>
                        </a:spcAft>
                      </a:pPr>
                      <a:r>
                        <a:rPr lang="en-US" sz="1200">
                          <a:solidFill>
                            <a:srgbClr val="000000"/>
                          </a:solidFill>
                          <a:effectLst/>
                          <a:latin typeface="Arial"/>
                          <a:ea typeface="Calibri"/>
                          <a:cs typeface="Times New Roman"/>
                        </a:rPr>
                        <a:t>X2</a:t>
                      </a:r>
                      <a:endParaRPr lang="id-ID" sz="1800">
                        <a:effectLst/>
                        <a:latin typeface="Calibri"/>
                        <a:ea typeface="Calibri"/>
                        <a:cs typeface="Times New Roman"/>
                      </a:endParaRPr>
                    </a:p>
                  </a:txBody>
                  <a:tcPr marL="0" marR="0" marT="0" marB="0">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38100" marR="38100" algn="r">
                        <a:lnSpc>
                          <a:spcPct val="150000"/>
                        </a:lnSpc>
                        <a:spcAft>
                          <a:spcPts val="0"/>
                        </a:spcAft>
                      </a:pPr>
                      <a:r>
                        <a:rPr lang="en-US" sz="1200">
                          <a:solidFill>
                            <a:srgbClr val="000000"/>
                          </a:solidFill>
                          <a:effectLst/>
                          <a:latin typeface="Arial"/>
                          <a:ea typeface="Calibri"/>
                          <a:cs typeface="Times New Roman"/>
                        </a:rPr>
                        <a:t>.158</a:t>
                      </a:r>
                      <a:endParaRPr lang="id-ID" sz="18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38100" marR="38100" algn="r">
                        <a:lnSpc>
                          <a:spcPct val="150000"/>
                        </a:lnSpc>
                        <a:spcAft>
                          <a:spcPts val="0"/>
                        </a:spcAft>
                      </a:pPr>
                      <a:r>
                        <a:rPr lang="en-US" sz="1200">
                          <a:solidFill>
                            <a:srgbClr val="000000"/>
                          </a:solidFill>
                          <a:effectLst/>
                          <a:latin typeface="Arial"/>
                          <a:ea typeface="Calibri"/>
                          <a:cs typeface="Times New Roman"/>
                        </a:rPr>
                        <a:t>.075</a:t>
                      </a:r>
                      <a:endParaRPr lang="id-ID" sz="18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38100" marR="38100" algn="r">
                        <a:lnSpc>
                          <a:spcPct val="150000"/>
                        </a:lnSpc>
                        <a:spcAft>
                          <a:spcPts val="0"/>
                        </a:spcAft>
                      </a:pPr>
                      <a:r>
                        <a:rPr lang="en-US" sz="1200">
                          <a:solidFill>
                            <a:srgbClr val="000000"/>
                          </a:solidFill>
                          <a:effectLst/>
                          <a:latin typeface="Arial"/>
                          <a:ea typeface="Calibri"/>
                          <a:cs typeface="Times New Roman"/>
                        </a:rPr>
                        <a:t>.156</a:t>
                      </a:r>
                      <a:endParaRPr lang="id-ID" sz="18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38100" marR="38100" algn="r">
                        <a:lnSpc>
                          <a:spcPct val="150000"/>
                        </a:lnSpc>
                        <a:spcAft>
                          <a:spcPts val="0"/>
                        </a:spcAft>
                      </a:pPr>
                      <a:r>
                        <a:rPr lang="en-US" sz="1200">
                          <a:solidFill>
                            <a:srgbClr val="000000"/>
                          </a:solidFill>
                          <a:effectLst/>
                          <a:latin typeface="Arial"/>
                          <a:ea typeface="Calibri"/>
                          <a:cs typeface="Times New Roman"/>
                        </a:rPr>
                        <a:t>2,094</a:t>
                      </a:r>
                      <a:endParaRPr lang="id-ID" sz="18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38100" marR="38100" algn="r">
                        <a:lnSpc>
                          <a:spcPct val="150000"/>
                        </a:lnSpc>
                        <a:spcAft>
                          <a:spcPts val="0"/>
                        </a:spcAft>
                      </a:pPr>
                      <a:r>
                        <a:rPr lang="en-US" sz="1200">
                          <a:solidFill>
                            <a:srgbClr val="000000"/>
                          </a:solidFill>
                          <a:effectLst/>
                          <a:latin typeface="Arial"/>
                          <a:ea typeface="Calibri"/>
                          <a:cs typeface="Times New Roman"/>
                        </a:rPr>
                        <a:t>.038</a:t>
                      </a:r>
                      <a:endParaRPr lang="id-ID" sz="18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r>
              <a:tr h="266853">
                <a:tc vMerge="1">
                  <a:txBody>
                    <a:bodyPr/>
                    <a:lstStyle/>
                    <a:p>
                      <a:endParaRPr lang="id-ID"/>
                    </a:p>
                  </a:txBody>
                  <a:tcPr/>
                </a:tc>
                <a:tc>
                  <a:txBody>
                    <a:bodyPr/>
                    <a:lstStyle/>
                    <a:p>
                      <a:pPr marL="38100" marR="38100">
                        <a:lnSpc>
                          <a:spcPct val="150000"/>
                        </a:lnSpc>
                        <a:spcAft>
                          <a:spcPts val="0"/>
                        </a:spcAft>
                      </a:pPr>
                      <a:r>
                        <a:rPr lang="en-US" sz="1200">
                          <a:solidFill>
                            <a:srgbClr val="000000"/>
                          </a:solidFill>
                          <a:effectLst/>
                          <a:latin typeface="Arial"/>
                          <a:ea typeface="Calibri"/>
                          <a:cs typeface="Times New Roman"/>
                        </a:rPr>
                        <a:t>X3</a:t>
                      </a:r>
                      <a:endParaRPr lang="id-ID" sz="1800">
                        <a:effectLst/>
                        <a:latin typeface="Calibri"/>
                        <a:ea typeface="Calibri"/>
                        <a:cs typeface="Times New Roman"/>
                      </a:endParaRPr>
                    </a:p>
                  </a:txBody>
                  <a:tcPr marL="0" marR="0" marT="0" marB="0">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38100" marR="38100" algn="r">
                        <a:lnSpc>
                          <a:spcPct val="150000"/>
                        </a:lnSpc>
                        <a:spcAft>
                          <a:spcPts val="0"/>
                        </a:spcAft>
                      </a:pPr>
                      <a:r>
                        <a:rPr lang="en-US" sz="1200">
                          <a:solidFill>
                            <a:srgbClr val="000000"/>
                          </a:solidFill>
                          <a:effectLst/>
                          <a:latin typeface="Arial"/>
                          <a:ea typeface="Calibri"/>
                          <a:cs typeface="Times New Roman"/>
                        </a:rPr>
                        <a:t>.348</a:t>
                      </a:r>
                      <a:endParaRPr lang="id-ID" sz="18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38100" marR="38100" algn="r">
                        <a:lnSpc>
                          <a:spcPct val="150000"/>
                        </a:lnSpc>
                        <a:spcAft>
                          <a:spcPts val="0"/>
                        </a:spcAft>
                      </a:pPr>
                      <a:r>
                        <a:rPr lang="en-US" sz="1200">
                          <a:solidFill>
                            <a:srgbClr val="000000"/>
                          </a:solidFill>
                          <a:effectLst/>
                          <a:latin typeface="Arial"/>
                          <a:ea typeface="Calibri"/>
                          <a:cs typeface="Times New Roman"/>
                        </a:rPr>
                        <a:t>.161</a:t>
                      </a:r>
                      <a:endParaRPr lang="id-ID" sz="18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38100" marR="38100" algn="r">
                        <a:lnSpc>
                          <a:spcPct val="150000"/>
                        </a:lnSpc>
                        <a:spcAft>
                          <a:spcPts val="0"/>
                        </a:spcAft>
                      </a:pPr>
                      <a:r>
                        <a:rPr lang="en-US" sz="1200">
                          <a:solidFill>
                            <a:srgbClr val="000000"/>
                          </a:solidFill>
                          <a:effectLst/>
                          <a:latin typeface="Arial"/>
                          <a:ea typeface="Calibri"/>
                          <a:cs typeface="Times New Roman"/>
                        </a:rPr>
                        <a:t>.206</a:t>
                      </a:r>
                      <a:endParaRPr lang="id-ID" sz="18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38100" marR="38100" algn="r">
                        <a:lnSpc>
                          <a:spcPct val="150000"/>
                        </a:lnSpc>
                        <a:spcAft>
                          <a:spcPts val="0"/>
                        </a:spcAft>
                      </a:pPr>
                      <a:r>
                        <a:rPr lang="en-US" sz="1200">
                          <a:solidFill>
                            <a:srgbClr val="000000"/>
                          </a:solidFill>
                          <a:effectLst/>
                          <a:latin typeface="Arial"/>
                          <a:ea typeface="Calibri"/>
                          <a:cs typeface="Times New Roman"/>
                        </a:rPr>
                        <a:t>2,159</a:t>
                      </a:r>
                      <a:endParaRPr lang="id-ID" sz="18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38100" marR="38100" algn="r">
                        <a:lnSpc>
                          <a:spcPct val="150000"/>
                        </a:lnSpc>
                        <a:spcAft>
                          <a:spcPts val="0"/>
                        </a:spcAft>
                      </a:pPr>
                      <a:r>
                        <a:rPr lang="en-US" sz="1200">
                          <a:solidFill>
                            <a:srgbClr val="000000"/>
                          </a:solidFill>
                          <a:effectLst/>
                          <a:latin typeface="Arial"/>
                          <a:ea typeface="Calibri"/>
                          <a:cs typeface="Times New Roman"/>
                        </a:rPr>
                        <a:t>.033</a:t>
                      </a:r>
                      <a:endParaRPr lang="id-ID" sz="18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r>
              <a:tr h="266853">
                <a:tc vMerge="1">
                  <a:txBody>
                    <a:bodyPr/>
                    <a:lstStyle/>
                    <a:p>
                      <a:endParaRPr lang="id-ID"/>
                    </a:p>
                  </a:txBody>
                  <a:tcPr/>
                </a:tc>
                <a:tc>
                  <a:txBody>
                    <a:bodyPr/>
                    <a:lstStyle/>
                    <a:p>
                      <a:pPr marL="38100" marR="38100">
                        <a:lnSpc>
                          <a:spcPct val="150000"/>
                        </a:lnSpc>
                        <a:spcAft>
                          <a:spcPts val="0"/>
                        </a:spcAft>
                      </a:pPr>
                      <a:r>
                        <a:rPr lang="en-US" sz="1200">
                          <a:solidFill>
                            <a:srgbClr val="000000"/>
                          </a:solidFill>
                          <a:effectLst/>
                          <a:latin typeface="Arial"/>
                          <a:ea typeface="Calibri"/>
                          <a:cs typeface="Times New Roman"/>
                        </a:rPr>
                        <a:t>X4</a:t>
                      </a:r>
                      <a:endParaRPr lang="id-ID" sz="1800">
                        <a:effectLst/>
                        <a:latin typeface="Calibri"/>
                        <a:ea typeface="Calibri"/>
                        <a:cs typeface="Times New Roman"/>
                      </a:endParaRPr>
                    </a:p>
                  </a:txBody>
                  <a:tcPr marL="0" marR="0" marT="0" marB="0">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38100" marR="38100" algn="r">
                        <a:lnSpc>
                          <a:spcPct val="150000"/>
                        </a:lnSpc>
                        <a:spcAft>
                          <a:spcPts val="0"/>
                        </a:spcAft>
                      </a:pPr>
                      <a:r>
                        <a:rPr lang="en-US" sz="1200">
                          <a:solidFill>
                            <a:srgbClr val="000000"/>
                          </a:solidFill>
                          <a:effectLst/>
                          <a:latin typeface="Arial"/>
                          <a:ea typeface="Calibri"/>
                          <a:cs typeface="Times New Roman"/>
                        </a:rPr>
                        <a:t>.296</a:t>
                      </a:r>
                      <a:endParaRPr lang="id-ID" sz="18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38100" marR="38100" algn="r">
                        <a:lnSpc>
                          <a:spcPct val="150000"/>
                        </a:lnSpc>
                        <a:spcAft>
                          <a:spcPts val="0"/>
                        </a:spcAft>
                      </a:pPr>
                      <a:r>
                        <a:rPr lang="en-US" sz="1200">
                          <a:solidFill>
                            <a:srgbClr val="000000"/>
                          </a:solidFill>
                          <a:effectLst/>
                          <a:latin typeface="Arial"/>
                          <a:ea typeface="Calibri"/>
                          <a:cs typeface="Times New Roman"/>
                        </a:rPr>
                        <a:t>.107</a:t>
                      </a:r>
                      <a:endParaRPr lang="id-ID" sz="18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38100" marR="38100" algn="r">
                        <a:lnSpc>
                          <a:spcPct val="150000"/>
                        </a:lnSpc>
                        <a:spcAft>
                          <a:spcPts val="0"/>
                        </a:spcAft>
                      </a:pPr>
                      <a:r>
                        <a:rPr lang="en-US" sz="1200">
                          <a:solidFill>
                            <a:srgbClr val="000000"/>
                          </a:solidFill>
                          <a:effectLst/>
                          <a:latin typeface="Arial"/>
                          <a:ea typeface="Calibri"/>
                          <a:cs typeface="Times New Roman"/>
                        </a:rPr>
                        <a:t>.218</a:t>
                      </a:r>
                      <a:endParaRPr lang="id-ID" sz="18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38100" marR="38100" algn="r">
                        <a:lnSpc>
                          <a:spcPct val="150000"/>
                        </a:lnSpc>
                        <a:spcAft>
                          <a:spcPts val="0"/>
                        </a:spcAft>
                      </a:pPr>
                      <a:r>
                        <a:rPr lang="en-US" sz="1200">
                          <a:solidFill>
                            <a:srgbClr val="000000"/>
                          </a:solidFill>
                          <a:effectLst/>
                          <a:latin typeface="Arial"/>
                          <a:ea typeface="Calibri"/>
                          <a:cs typeface="Times New Roman"/>
                        </a:rPr>
                        <a:t>2,755</a:t>
                      </a:r>
                      <a:endParaRPr lang="id-ID" sz="18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marL="38100" marR="38100" algn="r">
                        <a:lnSpc>
                          <a:spcPct val="150000"/>
                        </a:lnSpc>
                        <a:spcAft>
                          <a:spcPts val="0"/>
                        </a:spcAft>
                      </a:pPr>
                      <a:r>
                        <a:rPr lang="en-US" sz="1200">
                          <a:solidFill>
                            <a:srgbClr val="000000"/>
                          </a:solidFill>
                          <a:effectLst/>
                          <a:latin typeface="Arial"/>
                          <a:ea typeface="Calibri"/>
                          <a:cs typeface="Times New Roman"/>
                        </a:rPr>
                        <a:t>.007</a:t>
                      </a:r>
                      <a:endParaRPr lang="id-ID" sz="18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r>
              <a:tr h="266853">
                <a:tc vMerge="1">
                  <a:txBody>
                    <a:bodyPr/>
                    <a:lstStyle/>
                    <a:p>
                      <a:endParaRPr lang="id-ID"/>
                    </a:p>
                  </a:txBody>
                  <a:tcPr/>
                </a:tc>
                <a:tc>
                  <a:txBody>
                    <a:bodyPr/>
                    <a:lstStyle/>
                    <a:p>
                      <a:pPr marL="38100" marR="38100">
                        <a:lnSpc>
                          <a:spcPct val="150000"/>
                        </a:lnSpc>
                        <a:spcAft>
                          <a:spcPts val="0"/>
                        </a:spcAft>
                      </a:pPr>
                      <a:r>
                        <a:rPr lang="en-US" sz="1200">
                          <a:solidFill>
                            <a:srgbClr val="000000"/>
                          </a:solidFill>
                          <a:effectLst/>
                          <a:latin typeface="Arial"/>
                          <a:ea typeface="Calibri"/>
                          <a:cs typeface="Times New Roman"/>
                        </a:rPr>
                        <a:t>X5</a:t>
                      </a:r>
                      <a:endParaRPr lang="id-ID" sz="1800">
                        <a:effectLst/>
                        <a:latin typeface="Calibri"/>
                        <a:ea typeface="Calibri"/>
                        <a:cs typeface="Times New Roman"/>
                      </a:endParaRPr>
                    </a:p>
                  </a:txBody>
                  <a:tcPr marL="0" marR="0" marT="0" marB="0">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ct val="150000"/>
                        </a:lnSpc>
                        <a:spcAft>
                          <a:spcPts val="0"/>
                        </a:spcAft>
                      </a:pPr>
                      <a:r>
                        <a:rPr lang="en-US" sz="1200">
                          <a:solidFill>
                            <a:srgbClr val="000000"/>
                          </a:solidFill>
                          <a:effectLst/>
                          <a:latin typeface="Arial"/>
                          <a:ea typeface="Calibri"/>
                          <a:cs typeface="Times New Roman"/>
                        </a:rPr>
                        <a:t>.464</a:t>
                      </a:r>
                      <a:endParaRPr lang="id-ID" sz="18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ct val="150000"/>
                        </a:lnSpc>
                        <a:spcAft>
                          <a:spcPts val="0"/>
                        </a:spcAft>
                      </a:pPr>
                      <a:r>
                        <a:rPr lang="en-US" sz="1200">
                          <a:solidFill>
                            <a:srgbClr val="000000"/>
                          </a:solidFill>
                          <a:effectLst/>
                          <a:latin typeface="Arial"/>
                          <a:ea typeface="Calibri"/>
                          <a:cs typeface="Times New Roman"/>
                        </a:rPr>
                        <a:t>.125</a:t>
                      </a:r>
                      <a:endParaRPr lang="id-ID" sz="18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ct val="150000"/>
                        </a:lnSpc>
                        <a:spcAft>
                          <a:spcPts val="0"/>
                        </a:spcAft>
                      </a:pPr>
                      <a:r>
                        <a:rPr lang="en-US" sz="1200">
                          <a:solidFill>
                            <a:srgbClr val="000000"/>
                          </a:solidFill>
                          <a:effectLst/>
                          <a:latin typeface="Arial"/>
                          <a:ea typeface="Calibri"/>
                          <a:cs typeface="Times New Roman"/>
                        </a:rPr>
                        <a:t>.341</a:t>
                      </a:r>
                      <a:endParaRPr lang="id-ID" sz="18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ct val="150000"/>
                        </a:lnSpc>
                        <a:spcAft>
                          <a:spcPts val="0"/>
                        </a:spcAft>
                      </a:pPr>
                      <a:r>
                        <a:rPr lang="en-US" sz="1200">
                          <a:solidFill>
                            <a:srgbClr val="000000"/>
                          </a:solidFill>
                          <a:effectLst/>
                          <a:latin typeface="Arial"/>
                          <a:ea typeface="Calibri"/>
                          <a:cs typeface="Times New Roman"/>
                        </a:rPr>
                        <a:t>3,701</a:t>
                      </a:r>
                      <a:endParaRPr lang="id-ID" sz="18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ct val="150000"/>
                        </a:lnSpc>
                        <a:spcAft>
                          <a:spcPts val="0"/>
                        </a:spcAft>
                      </a:pPr>
                      <a:r>
                        <a:rPr lang="en-US" sz="1200">
                          <a:solidFill>
                            <a:srgbClr val="000000"/>
                          </a:solidFill>
                          <a:effectLst/>
                          <a:latin typeface="Arial"/>
                          <a:ea typeface="Calibri"/>
                          <a:cs typeface="Times New Roman"/>
                        </a:rPr>
                        <a:t>.000</a:t>
                      </a:r>
                      <a:endParaRPr lang="id-ID" sz="18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r>
              <a:tr h="266853">
                <a:tc gridSpan="7">
                  <a:txBody>
                    <a:bodyPr/>
                    <a:lstStyle/>
                    <a:p>
                      <a:pPr marL="38100" marR="38100">
                        <a:lnSpc>
                          <a:spcPct val="150000"/>
                        </a:lnSpc>
                        <a:spcAft>
                          <a:spcPts val="0"/>
                        </a:spcAft>
                      </a:pPr>
                      <a:r>
                        <a:rPr lang="en-US" sz="1200" dirty="0">
                          <a:solidFill>
                            <a:srgbClr val="000000"/>
                          </a:solidFill>
                          <a:effectLst/>
                          <a:latin typeface="Arial"/>
                          <a:ea typeface="Calibri"/>
                          <a:cs typeface="Times New Roman"/>
                        </a:rPr>
                        <a:t>a. Dependent Variable: Y (</a:t>
                      </a:r>
                      <a:r>
                        <a:rPr lang="en-US" sz="1200" dirty="0" err="1">
                          <a:solidFill>
                            <a:srgbClr val="000000"/>
                          </a:solidFill>
                          <a:effectLst/>
                          <a:latin typeface="Arial"/>
                          <a:ea typeface="Calibri"/>
                          <a:cs typeface="Times New Roman"/>
                        </a:rPr>
                        <a:t>excellence</a:t>
                      </a:r>
                      <a:r>
                        <a:rPr lang="en-US" sz="1200" dirty="0">
                          <a:solidFill>
                            <a:srgbClr val="000000"/>
                          </a:solidFill>
                          <a:effectLst/>
                          <a:latin typeface="Arial"/>
                          <a:ea typeface="Calibri"/>
                          <a:cs typeface="Times New Roman"/>
                        </a:rPr>
                        <a:t> </a:t>
                      </a:r>
                      <a:r>
                        <a:rPr lang="en-US" sz="1200" dirty="0" err="1">
                          <a:solidFill>
                            <a:srgbClr val="000000"/>
                          </a:solidFill>
                          <a:effectLst/>
                          <a:latin typeface="Arial"/>
                          <a:ea typeface="Calibri"/>
                          <a:cs typeface="Times New Roman"/>
                        </a:rPr>
                        <a:t>Compete</a:t>
                      </a:r>
                      <a:r>
                        <a:rPr lang="en-US" sz="1200" dirty="0">
                          <a:solidFill>
                            <a:srgbClr val="000000"/>
                          </a:solidFill>
                          <a:effectLst/>
                          <a:latin typeface="Arial"/>
                          <a:ea typeface="Calibri"/>
                          <a:cs typeface="Times New Roman"/>
                        </a:rPr>
                        <a:t>)</a:t>
                      </a:r>
                      <a:endParaRPr lang="id-ID" sz="1800"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r>
            </a:tbl>
          </a:graphicData>
        </a:graphic>
      </p:graphicFrame>
      <p:sp>
        <p:nvSpPr>
          <p:cNvPr id="5" name="Rectangle 4"/>
          <p:cNvSpPr/>
          <p:nvPr/>
        </p:nvSpPr>
        <p:spPr>
          <a:xfrm>
            <a:off x="482402" y="3861048"/>
            <a:ext cx="2025876" cy="369332"/>
          </a:xfrm>
          <a:prstGeom prst="rect">
            <a:avLst/>
          </a:prstGeom>
        </p:spPr>
        <p:txBody>
          <a:bodyPr wrap="none">
            <a:spAutoFit/>
          </a:bodyPr>
          <a:lstStyle/>
          <a:p>
            <a:r>
              <a:rPr lang="en-US" b="1" dirty="0" err="1"/>
              <a:t>result</a:t>
            </a:r>
            <a:r>
              <a:rPr lang="en-US" b="1" dirty="0"/>
              <a:t> </a:t>
            </a:r>
            <a:r>
              <a:rPr lang="en-US" b="1" dirty="0" err="1"/>
              <a:t>Test</a:t>
            </a:r>
            <a:r>
              <a:rPr lang="en-US" b="1" dirty="0"/>
              <a:t> F </a:t>
            </a:r>
            <a:r>
              <a:rPr lang="en-US" b="1" dirty="0" err="1"/>
              <a:t>simultaneous</a:t>
            </a:r>
            <a:endParaRPr lang="id-ID" b="1" dirty="0"/>
          </a:p>
        </p:txBody>
      </p:sp>
      <p:graphicFrame>
        <p:nvGraphicFramePr>
          <p:cNvPr id="7" name="Table 6"/>
          <p:cNvGraphicFramePr>
            <a:graphicFrameLocks noGrp="1"/>
          </p:cNvGraphicFramePr>
          <p:nvPr>
            <p:extLst>
              <p:ext uri="{D42A27DB-BD31-4B8C-83A1-F6EECF244321}">
                <p14:modId xmlns:p14="http://schemas.microsoft.com/office/powerpoint/2010/main" val="4111264062"/>
              </p:ext>
            </p:extLst>
          </p:nvPr>
        </p:nvGraphicFramePr>
        <p:xfrm>
          <a:off x="2627784" y="3573016"/>
          <a:ext cx="5976666" cy="2815539"/>
        </p:xfrm>
        <a:graphic>
          <a:graphicData uri="http://schemas.openxmlformats.org/drawingml/2006/table">
            <a:tbl>
              <a:tblPr/>
              <a:tblGrid>
                <a:gridCol w="844410"/>
                <a:gridCol w="966771"/>
                <a:gridCol w="966771"/>
                <a:gridCol w="928100"/>
                <a:gridCol w="928100"/>
                <a:gridCol w="671257"/>
                <a:gridCol w="671257"/>
              </a:tblGrid>
              <a:tr h="338125">
                <a:tc gridSpan="7">
                  <a:txBody>
                    <a:bodyPr/>
                    <a:lstStyle/>
                    <a:p>
                      <a:pPr marL="38100" marR="38100" algn="ctr">
                        <a:lnSpc>
                          <a:spcPct val="150000"/>
                        </a:lnSpc>
                        <a:spcAft>
                          <a:spcPts val="0"/>
                        </a:spcAft>
                      </a:pPr>
                      <a:r>
                        <a:rPr lang="en-US" sz="1200" b="1">
                          <a:solidFill>
                            <a:srgbClr val="000000"/>
                          </a:solidFill>
                          <a:effectLst/>
                          <a:latin typeface="Arial"/>
                          <a:ea typeface="Calibri"/>
                          <a:cs typeface="Times New Roman"/>
                        </a:rPr>
                        <a:t>ANOVA</a:t>
                      </a:r>
                      <a:r>
                        <a:rPr lang="en-US" sz="1200" b="1" baseline="30000">
                          <a:solidFill>
                            <a:srgbClr val="000000"/>
                          </a:solidFill>
                          <a:effectLst/>
                          <a:latin typeface="Arial"/>
                          <a:ea typeface="Calibri"/>
                          <a:cs typeface="Times New Roman"/>
                        </a:rPr>
                        <a:t>b</a:t>
                      </a:r>
                      <a:endParaRPr lang="id-ID" sz="180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r>
              <a:tr h="338125">
                <a:tc gridSpan="2">
                  <a:txBody>
                    <a:bodyPr/>
                    <a:lstStyle/>
                    <a:p>
                      <a:pPr marL="38100" marR="38100">
                        <a:lnSpc>
                          <a:spcPct val="150000"/>
                        </a:lnSpc>
                        <a:spcAft>
                          <a:spcPts val="0"/>
                        </a:spcAft>
                      </a:pPr>
                      <a:r>
                        <a:rPr lang="en-US" sz="1200">
                          <a:solidFill>
                            <a:srgbClr val="000000"/>
                          </a:solidFill>
                          <a:effectLst/>
                          <a:latin typeface="Arial"/>
                          <a:ea typeface="Calibri"/>
                          <a:cs typeface="Times New Roman"/>
                        </a:rPr>
                        <a:t>Model</a:t>
                      </a:r>
                      <a:endParaRPr lang="id-ID" sz="1800">
                        <a:effectLst/>
                        <a:latin typeface="Calibri"/>
                        <a:ea typeface="Calibri"/>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id-ID"/>
                    </a:p>
                  </a:txBody>
                  <a:tcPr/>
                </a:tc>
                <a:tc>
                  <a:txBody>
                    <a:bodyPr/>
                    <a:lstStyle/>
                    <a:p>
                      <a:pPr marL="38100" marR="38100" algn="ctr">
                        <a:lnSpc>
                          <a:spcPct val="150000"/>
                        </a:lnSpc>
                        <a:spcAft>
                          <a:spcPts val="0"/>
                        </a:spcAft>
                      </a:pPr>
                      <a:r>
                        <a:rPr lang="en-US" sz="1200">
                          <a:solidFill>
                            <a:srgbClr val="000000"/>
                          </a:solidFill>
                          <a:effectLst/>
                          <a:latin typeface="Arial"/>
                          <a:ea typeface="Calibri"/>
                          <a:cs typeface="Times New Roman"/>
                        </a:rPr>
                        <a:t>Sum of Squares</a:t>
                      </a:r>
                      <a:endParaRPr lang="id-ID" sz="1800">
                        <a:effectLst/>
                        <a:latin typeface="Calibri"/>
                        <a:ea typeface="Calibri"/>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ctr">
                        <a:lnSpc>
                          <a:spcPct val="150000"/>
                        </a:lnSpc>
                        <a:spcAft>
                          <a:spcPts val="0"/>
                        </a:spcAft>
                      </a:pPr>
                      <a:r>
                        <a:rPr lang="en-US" sz="1200">
                          <a:solidFill>
                            <a:srgbClr val="000000"/>
                          </a:solidFill>
                          <a:effectLst/>
                          <a:latin typeface="Arial"/>
                          <a:ea typeface="Calibri"/>
                          <a:cs typeface="Times New Roman"/>
                        </a:rPr>
                        <a:t>df</a:t>
                      </a:r>
                      <a:endParaRPr lang="id-ID" sz="1800">
                        <a:effectLst/>
                        <a:latin typeface="Calibri"/>
                        <a:ea typeface="Calibri"/>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ctr">
                        <a:lnSpc>
                          <a:spcPct val="150000"/>
                        </a:lnSpc>
                        <a:spcAft>
                          <a:spcPts val="0"/>
                        </a:spcAft>
                      </a:pPr>
                      <a:r>
                        <a:rPr lang="en-US" sz="1200">
                          <a:solidFill>
                            <a:srgbClr val="000000"/>
                          </a:solidFill>
                          <a:effectLst/>
                          <a:latin typeface="Arial"/>
                          <a:ea typeface="Calibri"/>
                          <a:cs typeface="Times New Roman"/>
                        </a:rPr>
                        <a:t>mean Square</a:t>
                      </a:r>
                      <a:endParaRPr lang="id-ID" sz="1800">
                        <a:effectLst/>
                        <a:latin typeface="Calibri"/>
                        <a:ea typeface="Calibri"/>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ctr">
                        <a:lnSpc>
                          <a:spcPct val="150000"/>
                        </a:lnSpc>
                        <a:spcAft>
                          <a:spcPts val="0"/>
                        </a:spcAft>
                      </a:pPr>
                      <a:r>
                        <a:rPr lang="en-US" sz="1200">
                          <a:solidFill>
                            <a:srgbClr val="000000"/>
                          </a:solidFill>
                          <a:effectLst/>
                          <a:latin typeface="Arial"/>
                          <a:ea typeface="Calibri"/>
                          <a:cs typeface="Times New Roman"/>
                        </a:rPr>
                        <a:t>F</a:t>
                      </a:r>
                      <a:endParaRPr lang="id-ID" sz="1800">
                        <a:effectLst/>
                        <a:latin typeface="Calibri"/>
                        <a:ea typeface="Calibri"/>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ctr">
                        <a:lnSpc>
                          <a:spcPct val="150000"/>
                        </a:lnSpc>
                        <a:spcAft>
                          <a:spcPts val="0"/>
                        </a:spcAft>
                      </a:pPr>
                      <a:r>
                        <a:rPr lang="en-US" sz="1200">
                          <a:solidFill>
                            <a:srgbClr val="000000"/>
                          </a:solidFill>
                          <a:effectLst/>
                          <a:latin typeface="Arial"/>
                          <a:ea typeface="Calibri"/>
                          <a:cs typeface="Times New Roman"/>
                        </a:rPr>
                        <a:t>Sig.</a:t>
                      </a:r>
                      <a:endParaRPr lang="id-ID" sz="1800">
                        <a:effectLst/>
                        <a:latin typeface="Calibri"/>
                        <a:ea typeface="Calibri"/>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38125">
                <a:tc rowSpan="3">
                  <a:txBody>
                    <a:bodyPr/>
                    <a:lstStyle/>
                    <a:p>
                      <a:pPr marL="38100" marR="38100">
                        <a:lnSpc>
                          <a:spcPct val="150000"/>
                        </a:lnSpc>
                        <a:spcAft>
                          <a:spcPts val="0"/>
                        </a:spcAft>
                      </a:pPr>
                      <a:r>
                        <a:rPr lang="en-US" sz="1200">
                          <a:solidFill>
                            <a:srgbClr val="000000"/>
                          </a:solidFill>
                          <a:effectLst/>
                          <a:latin typeface="Arial"/>
                          <a:ea typeface="Calibri"/>
                          <a:cs typeface="Times New Roman"/>
                        </a:rPr>
                        <a:t>1</a:t>
                      </a:r>
                      <a:endParaRPr lang="id-ID" sz="18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nSpc>
                          <a:spcPct val="150000"/>
                        </a:lnSpc>
                        <a:spcAft>
                          <a:spcPts val="0"/>
                        </a:spcAft>
                      </a:pPr>
                      <a:r>
                        <a:rPr lang="en-US" sz="1200">
                          <a:solidFill>
                            <a:srgbClr val="000000"/>
                          </a:solidFill>
                          <a:effectLst/>
                          <a:latin typeface="Arial"/>
                          <a:ea typeface="Calibri"/>
                          <a:cs typeface="Times New Roman"/>
                        </a:rPr>
                        <a:t>Regression</a:t>
                      </a:r>
                      <a:endParaRPr lang="id-ID" sz="18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ct val="150000"/>
                        </a:lnSpc>
                        <a:spcAft>
                          <a:spcPts val="0"/>
                        </a:spcAft>
                      </a:pPr>
                      <a:r>
                        <a:rPr lang="en-US" sz="1200">
                          <a:solidFill>
                            <a:srgbClr val="000000"/>
                          </a:solidFill>
                          <a:effectLst/>
                          <a:latin typeface="Arial"/>
                          <a:ea typeface="Calibri"/>
                          <a:cs typeface="Times New Roman"/>
                        </a:rPr>
                        <a:t>3290.615</a:t>
                      </a:r>
                      <a:endParaRPr lang="id-ID" sz="18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ct val="150000"/>
                        </a:lnSpc>
                        <a:spcAft>
                          <a:spcPts val="0"/>
                        </a:spcAft>
                      </a:pPr>
                      <a:r>
                        <a:rPr lang="en-US" sz="1200">
                          <a:solidFill>
                            <a:srgbClr val="000000"/>
                          </a:solidFill>
                          <a:effectLst/>
                          <a:latin typeface="Arial"/>
                          <a:ea typeface="Calibri"/>
                          <a:cs typeface="Times New Roman"/>
                        </a:rPr>
                        <a:t>5</a:t>
                      </a:r>
                      <a:endParaRPr lang="id-ID" sz="18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ct val="150000"/>
                        </a:lnSpc>
                        <a:spcAft>
                          <a:spcPts val="0"/>
                        </a:spcAft>
                      </a:pPr>
                      <a:r>
                        <a:rPr lang="en-US" sz="1200">
                          <a:solidFill>
                            <a:srgbClr val="000000"/>
                          </a:solidFill>
                          <a:effectLst/>
                          <a:latin typeface="Arial"/>
                          <a:ea typeface="Calibri"/>
                          <a:cs typeface="Times New Roman"/>
                        </a:rPr>
                        <a:t>658 123</a:t>
                      </a:r>
                      <a:endParaRPr lang="id-ID" sz="18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ct val="150000"/>
                        </a:lnSpc>
                        <a:spcAft>
                          <a:spcPts val="0"/>
                        </a:spcAft>
                      </a:pPr>
                      <a:r>
                        <a:rPr lang="en-US" sz="1200">
                          <a:solidFill>
                            <a:srgbClr val="000000"/>
                          </a:solidFill>
                          <a:effectLst/>
                          <a:latin typeface="Arial"/>
                          <a:ea typeface="Calibri"/>
                          <a:cs typeface="Times New Roman"/>
                        </a:rPr>
                        <a:t>92 011</a:t>
                      </a:r>
                      <a:endParaRPr lang="id-ID" sz="18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ct val="150000"/>
                        </a:lnSpc>
                        <a:spcAft>
                          <a:spcPts val="0"/>
                        </a:spcAft>
                      </a:pPr>
                      <a:r>
                        <a:rPr lang="en-US" sz="1200">
                          <a:solidFill>
                            <a:srgbClr val="000000"/>
                          </a:solidFill>
                          <a:effectLst/>
                          <a:latin typeface="Arial"/>
                          <a:ea typeface="Calibri"/>
                          <a:cs typeface="Times New Roman"/>
                        </a:rPr>
                        <a:t>.000</a:t>
                      </a:r>
                      <a:r>
                        <a:rPr lang="en-US" sz="1200" baseline="30000">
                          <a:solidFill>
                            <a:srgbClr val="000000"/>
                          </a:solidFill>
                          <a:effectLst/>
                          <a:latin typeface="Arial"/>
                          <a:ea typeface="Calibri"/>
                          <a:cs typeface="Times New Roman"/>
                        </a:rPr>
                        <a:t>a</a:t>
                      </a:r>
                      <a:endParaRPr lang="id-ID" sz="18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50833">
                <a:tc vMerge="1">
                  <a:txBody>
                    <a:bodyPr/>
                    <a:lstStyle/>
                    <a:p>
                      <a:endParaRPr lang="id-ID"/>
                    </a:p>
                  </a:txBody>
                  <a:tcPr/>
                </a:tc>
                <a:tc>
                  <a:txBody>
                    <a:bodyPr/>
                    <a:lstStyle/>
                    <a:p>
                      <a:pPr marL="38100" marR="38100">
                        <a:lnSpc>
                          <a:spcPct val="150000"/>
                        </a:lnSpc>
                        <a:spcAft>
                          <a:spcPts val="0"/>
                        </a:spcAft>
                      </a:pPr>
                      <a:r>
                        <a:rPr lang="en-US" sz="1200">
                          <a:solidFill>
                            <a:srgbClr val="000000"/>
                          </a:solidFill>
                          <a:effectLst/>
                          <a:latin typeface="Arial"/>
                          <a:ea typeface="Calibri"/>
                          <a:cs typeface="Times New Roman"/>
                        </a:rPr>
                        <a:t>residual</a:t>
                      </a:r>
                      <a:endParaRPr lang="id-ID" sz="18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ct val="150000"/>
                        </a:lnSpc>
                        <a:spcAft>
                          <a:spcPts val="0"/>
                        </a:spcAft>
                      </a:pPr>
                      <a:r>
                        <a:rPr lang="en-US" sz="1200">
                          <a:solidFill>
                            <a:srgbClr val="000000"/>
                          </a:solidFill>
                          <a:effectLst/>
                          <a:latin typeface="Arial"/>
                          <a:ea typeface="Calibri"/>
                          <a:cs typeface="Times New Roman"/>
                        </a:rPr>
                        <a:t>851 163</a:t>
                      </a:r>
                      <a:endParaRPr lang="id-ID" sz="18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ct val="150000"/>
                        </a:lnSpc>
                        <a:spcAft>
                          <a:spcPts val="0"/>
                        </a:spcAft>
                      </a:pPr>
                      <a:r>
                        <a:rPr lang="en-US" sz="1200">
                          <a:solidFill>
                            <a:srgbClr val="000000"/>
                          </a:solidFill>
                          <a:effectLst/>
                          <a:latin typeface="Arial"/>
                          <a:ea typeface="Calibri"/>
                          <a:cs typeface="Times New Roman"/>
                        </a:rPr>
                        <a:t>119</a:t>
                      </a:r>
                      <a:endParaRPr lang="id-ID" sz="18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ct val="150000"/>
                        </a:lnSpc>
                        <a:spcAft>
                          <a:spcPts val="0"/>
                        </a:spcAft>
                      </a:pPr>
                      <a:r>
                        <a:rPr lang="en-US" sz="1200">
                          <a:solidFill>
                            <a:srgbClr val="000000"/>
                          </a:solidFill>
                          <a:effectLst/>
                          <a:latin typeface="Arial"/>
                          <a:ea typeface="Calibri"/>
                          <a:cs typeface="Times New Roman"/>
                        </a:rPr>
                        <a:t>7,153</a:t>
                      </a:r>
                      <a:endParaRPr lang="id-ID" sz="18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50000"/>
                        </a:lnSpc>
                        <a:spcAft>
                          <a:spcPts val="0"/>
                        </a:spcAft>
                      </a:pPr>
                      <a:r>
                        <a:rPr lang="en-US" sz="2000">
                          <a:effectLst/>
                          <a:latin typeface="Times New Roman"/>
                          <a:ea typeface="Calibri"/>
                          <a:cs typeface="Times New Roman"/>
                        </a:rPr>
                        <a:t> </a:t>
                      </a:r>
                      <a:endParaRPr lang="id-ID" sz="180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50000"/>
                        </a:lnSpc>
                        <a:spcAft>
                          <a:spcPts val="0"/>
                        </a:spcAft>
                      </a:pPr>
                      <a:r>
                        <a:rPr lang="en-US" sz="2000">
                          <a:effectLst/>
                          <a:latin typeface="Times New Roman"/>
                          <a:ea typeface="Calibri"/>
                          <a:cs typeface="Times New Roman"/>
                        </a:rPr>
                        <a:t> </a:t>
                      </a:r>
                      <a:endParaRPr lang="id-ID" sz="180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50833">
                <a:tc vMerge="1">
                  <a:txBody>
                    <a:bodyPr/>
                    <a:lstStyle/>
                    <a:p>
                      <a:endParaRPr lang="id-ID"/>
                    </a:p>
                  </a:txBody>
                  <a:tcPr/>
                </a:tc>
                <a:tc>
                  <a:txBody>
                    <a:bodyPr/>
                    <a:lstStyle/>
                    <a:p>
                      <a:pPr marL="38100" marR="38100">
                        <a:lnSpc>
                          <a:spcPct val="150000"/>
                        </a:lnSpc>
                        <a:spcAft>
                          <a:spcPts val="0"/>
                        </a:spcAft>
                      </a:pPr>
                      <a:r>
                        <a:rPr lang="en-US" sz="1200">
                          <a:solidFill>
                            <a:srgbClr val="000000"/>
                          </a:solidFill>
                          <a:effectLst/>
                          <a:latin typeface="Arial"/>
                          <a:ea typeface="Calibri"/>
                          <a:cs typeface="Times New Roman"/>
                        </a:rPr>
                        <a:t>Total</a:t>
                      </a:r>
                      <a:endParaRPr lang="id-ID" sz="18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ct val="150000"/>
                        </a:lnSpc>
                        <a:spcAft>
                          <a:spcPts val="0"/>
                        </a:spcAft>
                      </a:pPr>
                      <a:r>
                        <a:rPr lang="en-US" sz="1200">
                          <a:solidFill>
                            <a:srgbClr val="000000"/>
                          </a:solidFill>
                          <a:effectLst/>
                          <a:latin typeface="Arial"/>
                          <a:ea typeface="Calibri"/>
                          <a:cs typeface="Times New Roman"/>
                        </a:rPr>
                        <a:t>4141.778</a:t>
                      </a:r>
                      <a:endParaRPr lang="id-ID" sz="18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ct val="150000"/>
                        </a:lnSpc>
                        <a:spcAft>
                          <a:spcPts val="0"/>
                        </a:spcAft>
                      </a:pPr>
                      <a:r>
                        <a:rPr lang="en-US" sz="1200">
                          <a:solidFill>
                            <a:srgbClr val="000000"/>
                          </a:solidFill>
                          <a:effectLst/>
                          <a:latin typeface="Arial"/>
                          <a:ea typeface="Calibri"/>
                          <a:cs typeface="Times New Roman"/>
                        </a:rPr>
                        <a:t>124</a:t>
                      </a:r>
                      <a:endParaRPr lang="id-ID" sz="18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50000"/>
                        </a:lnSpc>
                        <a:spcAft>
                          <a:spcPts val="0"/>
                        </a:spcAft>
                      </a:pPr>
                      <a:r>
                        <a:rPr lang="en-US" sz="2000">
                          <a:effectLst/>
                          <a:latin typeface="Times New Roman"/>
                          <a:ea typeface="Calibri"/>
                          <a:cs typeface="Times New Roman"/>
                        </a:rPr>
                        <a:t> </a:t>
                      </a:r>
                      <a:endParaRPr lang="id-ID" sz="180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50000"/>
                        </a:lnSpc>
                        <a:spcAft>
                          <a:spcPts val="0"/>
                        </a:spcAft>
                      </a:pPr>
                      <a:r>
                        <a:rPr lang="en-US" sz="2000">
                          <a:effectLst/>
                          <a:latin typeface="Times New Roman"/>
                          <a:ea typeface="Calibri"/>
                          <a:cs typeface="Times New Roman"/>
                        </a:rPr>
                        <a:t> </a:t>
                      </a:r>
                      <a:endParaRPr lang="id-ID" sz="180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50000"/>
                        </a:lnSpc>
                        <a:spcAft>
                          <a:spcPts val="0"/>
                        </a:spcAft>
                      </a:pPr>
                      <a:r>
                        <a:rPr lang="en-US" sz="2000">
                          <a:effectLst/>
                          <a:latin typeface="Times New Roman"/>
                          <a:ea typeface="Calibri"/>
                          <a:cs typeface="Times New Roman"/>
                        </a:rPr>
                        <a:t> </a:t>
                      </a:r>
                      <a:endParaRPr lang="id-ID" sz="180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676249">
                <a:tc gridSpan="7">
                  <a:txBody>
                    <a:bodyPr/>
                    <a:lstStyle/>
                    <a:p>
                      <a:pPr marL="38100" marR="38100">
                        <a:lnSpc>
                          <a:spcPct val="150000"/>
                        </a:lnSpc>
                        <a:spcAft>
                          <a:spcPts val="0"/>
                        </a:spcAft>
                      </a:pPr>
                      <a:r>
                        <a:rPr lang="en-US" sz="1200" dirty="0">
                          <a:solidFill>
                            <a:srgbClr val="000000"/>
                          </a:solidFill>
                          <a:effectLst/>
                          <a:latin typeface="Arial"/>
                          <a:ea typeface="Calibri"/>
                          <a:cs typeface="Times New Roman"/>
                        </a:rPr>
                        <a:t>a. Predictors: (Constant), X5, X1, X2, X4, X3</a:t>
                      </a:r>
                      <a:endParaRPr lang="id-ID" sz="1800" dirty="0">
                        <a:effectLst/>
                        <a:latin typeface="Calibri"/>
                        <a:ea typeface="Calibri"/>
                        <a:cs typeface="Times New Roman"/>
                      </a:endParaRPr>
                    </a:p>
                    <a:p>
                      <a:pPr marL="38100" marR="38100">
                        <a:lnSpc>
                          <a:spcPct val="150000"/>
                        </a:lnSpc>
                        <a:spcAft>
                          <a:spcPts val="0"/>
                        </a:spcAft>
                      </a:pPr>
                      <a:r>
                        <a:rPr lang="en-US" sz="1200" dirty="0">
                          <a:solidFill>
                            <a:srgbClr val="000000"/>
                          </a:solidFill>
                          <a:effectLst/>
                          <a:latin typeface="Arial"/>
                          <a:ea typeface="Calibri"/>
                          <a:cs typeface="Times New Roman"/>
                        </a:rPr>
                        <a:t>b. Dependent Variable: Y</a:t>
                      </a:r>
                      <a:endParaRPr lang="id-ID" sz="1800"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r>
            </a:tbl>
          </a:graphicData>
        </a:graphic>
      </p:graphicFrame>
    </p:spTree>
    <p:extLst>
      <p:ext uri="{BB962C8B-B14F-4D97-AF65-F5344CB8AC3E}">
        <p14:creationId xmlns:p14="http://schemas.microsoft.com/office/powerpoint/2010/main" val="384421710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620688"/>
            <a:ext cx="8424936" cy="646331"/>
          </a:xfrm>
          <a:prstGeom prst="rect">
            <a:avLst/>
          </a:prstGeom>
        </p:spPr>
        <p:txBody>
          <a:bodyPr wrap="square">
            <a:spAutoFit/>
          </a:bodyPr>
          <a:lstStyle/>
          <a:p>
            <a:pPr algn="ctr"/>
            <a:r>
              <a:rPr lang="id-ID" b="1" dirty="0" smtClean="0"/>
              <a:t>CALCULATION OF DIRECT EFFECT AND INFLUENCE INDIRECT, coefficient DETERMINATION AND BEYOND THE VARIABLE EFFECT INVESTIGATED</a:t>
            </a:r>
            <a:endParaRPr lang="id-ID" b="1" dirty="0"/>
          </a:p>
        </p:txBody>
      </p:sp>
      <p:graphicFrame>
        <p:nvGraphicFramePr>
          <p:cNvPr id="3" name="Table 2"/>
          <p:cNvGraphicFramePr>
            <a:graphicFrameLocks noGrp="1"/>
          </p:cNvGraphicFramePr>
          <p:nvPr>
            <p:extLst>
              <p:ext uri="{D42A27DB-BD31-4B8C-83A1-F6EECF244321}">
                <p14:modId xmlns:p14="http://schemas.microsoft.com/office/powerpoint/2010/main" val="2325697568"/>
              </p:ext>
            </p:extLst>
          </p:nvPr>
        </p:nvGraphicFramePr>
        <p:xfrm>
          <a:off x="395536" y="1691474"/>
          <a:ext cx="8424934" cy="2601620"/>
        </p:xfrm>
        <a:graphic>
          <a:graphicData uri="http://schemas.openxmlformats.org/drawingml/2006/table">
            <a:tbl>
              <a:tblPr firstRow="1" firstCol="1" bandRow="1"/>
              <a:tblGrid>
                <a:gridCol w="813994"/>
                <a:gridCol w="1133445"/>
                <a:gridCol w="903403"/>
                <a:gridCol w="598854"/>
                <a:gridCol w="598854"/>
                <a:gridCol w="598854"/>
                <a:gridCol w="598854"/>
                <a:gridCol w="598854"/>
                <a:gridCol w="1196777"/>
                <a:gridCol w="874532"/>
                <a:gridCol w="508513"/>
              </a:tblGrid>
              <a:tr h="260162">
                <a:tc rowSpan="2">
                  <a:txBody>
                    <a:bodyPr/>
                    <a:lstStyle/>
                    <a:p>
                      <a:pPr algn="ctr">
                        <a:lnSpc>
                          <a:spcPct val="150000"/>
                        </a:lnSpc>
                        <a:spcAft>
                          <a:spcPts val="0"/>
                        </a:spcAft>
                      </a:pPr>
                      <a:r>
                        <a:rPr lang="en-US" sz="1000" b="1" dirty="0">
                          <a:solidFill>
                            <a:srgbClr val="000000"/>
                          </a:solidFill>
                          <a:effectLst/>
                          <a:latin typeface="Times New Roman"/>
                          <a:ea typeface="Times New Roman"/>
                          <a:cs typeface="Times New Roman"/>
                        </a:rPr>
                        <a:t>variables</a:t>
                      </a:r>
                      <a:endParaRPr lang="id-ID" sz="1100" b="1"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ct val="150000"/>
                        </a:lnSpc>
                        <a:spcAft>
                          <a:spcPts val="0"/>
                        </a:spcAft>
                      </a:pPr>
                      <a:r>
                        <a:rPr lang="en-US" sz="1000" b="1">
                          <a:solidFill>
                            <a:srgbClr val="000000"/>
                          </a:solidFill>
                          <a:effectLst/>
                          <a:latin typeface="Times New Roman"/>
                          <a:ea typeface="Times New Roman"/>
                          <a:cs typeface="Times New Roman"/>
                        </a:rPr>
                        <a:t>Beta coefficient</a:t>
                      </a:r>
                      <a:endParaRPr lang="id-ID" sz="1100" b="1">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ct val="150000"/>
                        </a:lnSpc>
                        <a:spcAft>
                          <a:spcPts val="0"/>
                        </a:spcAft>
                      </a:pPr>
                      <a:r>
                        <a:rPr lang="en-US" sz="1000" b="1">
                          <a:solidFill>
                            <a:srgbClr val="000000"/>
                          </a:solidFill>
                          <a:effectLst/>
                          <a:latin typeface="Times New Roman"/>
                          <a:ea typeface="Times New Roman"/>
                          <a:cs typeface="Times New Roman"/>
                        </a:rPr>
                        <a:t>Direct Impact</a:t>
                      </a:r>
                      <a:endParaRPr lang="id-ID" sz="1100" b="1">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5">
                  <a:txBody>
                    <a:bodyPr/>
                    <a:lstStyle/>
                    <a:p>
                      <a:pPr algn="ctr">
                        <a:lnSpc>
                          <a:spcPct val="150000"/>
                        </a:lnSpc>
                        <a:spcAft>
                          <a:spcPts val="0"/>
                        </a:spcAft>
                      </a:pPr>
                      <a:r>
                        <a:rPr lang="en-US" sz="1000" b="1">
                          <a:solidFill>
                            <a:srgbClr val="000000"/>
                          </a:solidFill>
                          <a:effectLst/>
                          <a:latin typeface="Times New Roman"/>
                          <a:ea typeface="Times New Roman"/>
                          <a:cs typeface="Times New Roman"/>
                        </a:rPr>
                        <a:t>Indirect Influence</a:t>
                      </a:r>
                      <a:endParaRPr lang="id-ID" sz="1100" b="1">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rowSpan="2">
                  <a:txBody>
                    <a:bodyPr/>
                    <a:lstStyle/>
                    <a:p>
                      <a:pPr algn="ctr">
                        <a:lnSpc>
                          <a:spcPct val="150000"/>
                        </a:lnSpc>
                        <a:spcAft>
                          <a:spcPts val="0"/>
                        </a:spcAft>
                      </a:pPr>
                      <a:r>
                        <a:rPr lang="en-US" sz="1000" b="1">
                          <a:solidFill>
                            <a:srgbClr val="000000"/>
                          </a:solidFill>
                          <a:effectLst/>
                          <a:latin typeface="Times New Roman"/>
                          <a:ea typeface="Times New Roman"/>
                          <a:cs typeface="Times New Roman"/>
                        </a:rPr>
                        <a:t>Total Effect TL</a:t>
                      </a:r>
                      <a:endParaRPr lang="id-ID" sz="1100" b="1">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ct val="150000"/>
                        </a:lnSpc>
                        <a:spcAft>
                          <a:spcPts val="0"/>
                        </a:spcAft>
                      </a:pPr>
                      <a:r>
                        <a:rPr lang="en-US" sz="1000" b="1">
                          <a:solidFill>
                            <a:srgbClr val="000000"/>
                          </a:solidFill>
                          <a:effectLst/>
                          <a:latin typeface="Times New Roman"/>
                          <a:ea typeface="Times New Roman"/>
                          <a:cs typeface="Times New Roman"/>
                        </a:rPr>
                        <a:t>total Effect</a:t>
                      </a:r>
                      <a:endParaRPr lang="id-ID" sz="1100" b="1">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ct val="150000"/>
                        </a:lnSpc>
                        <a:spcAft>
                          <a:spcPts val="0"/>
                        </a:spcAft>
                      </a:pPr>
                      <a:r>
                        <a:rPr lang="en-US" sz="1000" b="1">
                          <a:solidFill>
                            <a:srgbClr val="000000"/>
                          </a:solidFill>
                          <a:effectLst/>
                          <a:latin typeface="Times New Roman"/>
                          <a:ea typeface="Times New Roman"/>
                          <a:cs typeface="Times New Roman"/>
                        </a:rPr>
                        <a:t>%</a:t>
                      </a:r>
                      <a:endParaRPr lang="id-ID" sz="1100" b="1">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0162">
                <a:tc vMerge="1">
                  <a:txBody>
                    <a:bodyPr/>
                    <a:lstStyle/>
                    <a:p>
                      <a:endParaRPr lang="id-ID"/>
                    </a:p>
                  </a:txBody>
                  <a:tcPr/>
                </a:tc>
                <a:tc vMerge="1">
                  <a:txBody>
                    <a:bodyPr/>
                    <a:lstStyle/>
                    <a:p>
                      <a:endParaRPr lang="id-ID"/>
                    </a:p>
                  </a:txBody>
                  <a:tcPr/>
                </a:tc>
                <a:tc vMerge="1">
                  <a:txBody>
                    <a:bodyPr/>
                    <a:lstStyle/>
                    <a:p>
                      <a:endParaRPr lang="id-ID"/>
                    </a:p>
                  </a:txBody>
                  <a:tcPr/>
                </a:tc>
                <a:tc>
                  <a:txBody>
                    <a:bodyPr/>
                    <a:lstStyle/>
                    <a:p>
                      <a:pPr algn="ctr">
                        <a:lnSpc>
                          <a:spcPct val="150000"/>
                        </a:lnSpc>
                        <a:spcAft>
                          <a:spcPts val="0"/>
                        </a:spcAft>
                      </a:pPr>
                      <a:r>
                        <a:rPr lang="en-US" sz="1000" b="1">
                          <a:solidFill>
                            <a:srgbClr val="000000"/>
                          </a:solidFill>
                          <a:effectLst/>
                          <a:latin typeface="Times New Roman"/>
                          <a:ea typeface="Times New Roman"/>
                          <a:cs typeface="Times New Roman"/>
                        </a:rPr>
                        <a:t>X1</a:t>
                      </a:r>
                      <a:endParaRPr lang="id-ID" sz="1100" b="1">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000" b="1">
                          <a:solidFill>
                            <a:srgbClr val="000000"/>
                          </a:solidFill>
                          <a:effectLst/>
                          <a:latin typeface="Times New Roman"/>
                          <a:ea typeface="Times New Roman"/>
                          <a:cs typeface="Times New Roman"/>
                        </a:rPr>
                        <a:t>X2</a:t>
                      </a:r>
                      <a:endParaRPr lang="id-ID" sz="1100" b="1">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000" b="1">
                          <a:solidFill>
                            <a:srgbClr val="000000"/>
                          </a:solidFill>
                          <a:effectLst/>
                          <a:latin typeface="Times New Roman"/>
                          <a:ea typeface="Times New Roman"/>
                          <a:cs typeface="Times New Roman"/>
                        </a:rPr>
                        <a:t>X3</a:t>
                      </a:r>
                      <a:endParaRPr lang="id-ID" sz="1100" b="1">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000" b="1">
                          <a:solidFill>
                            <a:srgbClr val="000000"/>
                          </a:solidFill>
                          <a:effectLst/>
                          <a:latin typeface="Times New Roman"/>
                          <a:ea typeface="Times New Roman"/>
                          <a:cs typeface="Times New Roman"/>
                        </a:rPr>
                        <a:t>X4</a:t>
                      </a:r>
                      <a:endParaRPr lang="id-ID" sz="1100" b="1">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1000" b="1">
                          <a:solidFill>
                            <a:srgbClr val="000000"/>
                          </a:solidFill>
                          <a:effectLst/>
                          <a:latin typeface="Times New Roman"/>
                          <a:ea typeface="Times New Roman"/>
                          <a:cs typeface="Times New Roman"/>
                        </a:rPr>
                        <a:t>X5</a:t>
                      </a:r>
                      <a:endParaRPr lang="id-ID" sz="1100" b="1">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id-ID"/>
                    </a:p>
                  </a:txBody>
                  <a:tcPr/>
                </a:tc>
                <a:tc vMerge="1">
                  <a:txBody>
                    <a:bodyPr/>
                    <a:lstStyle/>
                    <a:p>
                      <a:endParaRPr lang="id-ID"/>
                    </a:p>
                  </a:txBody>
                  <a:tcPr/>
                </a:tc>
                <a:tc vMerge="1">
                  <a:txBody>
                    <a:bodyPr/>
                    <a:lstStyle/>
                    <a:p>
                      <a:endParaRPr lang="id-ID"/>
                    </a:p>
                  </a:txBody>
                  <a:tcPr/>
                </a:tc>
              </a:tr>
              <a:tr h="260162">
                <a:tc>
                  <a:txBody>
                    <a:bodyPr/>
                    <a:lstStyle/>
                    <a:p>
                      <a:pPr algn="ctr">
                        <a:lnSpc>
                          <a:spcPct val="150000"/>
                        </a:lnSpc>
                        <a:spcAft>
                          <a:spcPts val="0"/>
                        </a:spcAft>
                      </a:pPr>
                      <a:r>
                        <a:rPr lang="en-US" sz="1000" b="1">
                          <a:solidFill>
                            <a:srgbClr val="000000"/>
                          </a:solidFill>
                          <a:effectLst/>
                          <a:latin typeface="Times New Roman"/>
                          <a:ea typeface="Times New Roman"/>
                          <a:cs typeface="Times New Roman"/>
                        </a:rPr>
                        <a:t>X1</a:t>
                      </a:r>
                      <a:endParaRPr lang="id-ID" sz="1100" b="1">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en-US" sz="1000" b="1">
                          <a:solidFill>
                            <a:srgbClr val="000000"/>
                          </a:solidFill>
                          <a:effectLst/>
                          <a:latin typeface="Times New Roman"/>
                          <a:ea typeface="Times New Roman"/>
                          <a:cs typeface="Times New Roman"/>
                        </a:rPr>
                        <a:t>0172</a:t>
                      </a:r>
                      <a:endParaRPr lang="id-ID" sz="1100" b="1">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en-US" sz="1000" b="1">
                          <a:solidFill>
                            <a:srgbClr val="000000"/>
                          </a:solidFill>
                          <a:effectLst/>
                          <a:latin typeface="Times New Roman"/>
                          <a:ea typeface="Times New Roman"/>
                          <a:cs typeface="Times New Roman"/>
                        </a:rPr>
                        <a:t>0030</a:t>
                      </a:r>
                      <a:endParaRPr lang="id-ID" sz="1100" b="1">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n-US" sz="1000" b="1">
                          <a:solidFill>
                            <a:srgbClr val="000000"/>
                          </a:solidFill>
                          <a:effectLst/>
                          <a:latin typeface="Times New Roman"/>
                          <a:ea typeface="Times New Roman"/>
                          <a:cs typeface="Times New Roman"/>
                        </a:rPr>
                        <a:t> </a:t>
                      </a:r>
                      <a:endParaRPr lang="id-ID" sz="1100" b="1">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r">
                        <a:lnSpc>
                          <a:spcPct val="150000"/>
                        </a:lnSpc>
                        <a:spcAft>
                          <a:spcPts val="0"/>
                        </a:spcAft>
                      </a:pPr>
                      <a:r>
                        <a:rPr lang="en-US" sz="1000" b="1">
                          <a:solidFill>
                            <a:srgbClr val="000000"/>
                          </a:solidFill>
                          <a:effectLst/>
                          <a:latin typeface="Times New Roman"/>
                          <a:ea typeface="Times New Roman"/>
                          <a:cs typeface="Times New Roman"/>
                        </a:rPr>
                        <a:t>0022</a:t>
                      </a:r>
                      <a:endParaRPr lang="id-ID" sz="1100" b="1">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en-US" sz="1000" b="1">
                          <a:solidFill>
                            <a:srgbClr val="000000"/>
                          </a:solidFill>
                          <a:effectLst/>
                          <a:latin typeface="Times New Roman"/>
                          <a:ea typeface="Times New Roman"/>
                          <a:cs typeface="Times New Roman"/>
                        </a:rPr>
                        <a:t>0018</a:t>
                      </a:r>
                      <a:endParaRPr lang="id-ID" sz="1100" b="1">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en-US" sz="1000" b="1">
                          <a:solidFill>
                            <a:srgbClr val="000000"/>
                          </a:solidFill>
                          <a:effectLst/>
                          <a:latin typeface="Times New Roman"/>
                          <a:ea typeface="Times New Roman"/>
                          <a:cs typeface="Times New Roman"/>
                        </a:rPr>
                        <a:t>0012</a:t>
                      </a:r>
                      <a:endParaRPr lang="id-ID" sz="1100" b="1">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en-US" sz="1000" b="1">
                          <a:solidFill>
                            <a:srgbClr val="000000"/>
                          </a:solidFill>
                          <a:effectLst/>
                          <a:latin typeface="Times New Roman"/>
                          <a:ea typeface="Times New Roman"/>
                          <a:cs typeface="Times New Roman"/>
                        </a:rPr>
                        <a:t>0015</a:t>
                      </a:r>
                      <a:endParaRPr lang="id-ID" sz="1100" b="1">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en-US" sz="1000" b="1">
                          <a:solidFill>
                            <a:srgbClr val="000000"/>
                          </a:solidFill>
                          <a:effectLst/>
                          <a:latin typeface="Times New Roman"/>
                          <a:ea typeface="Times New Roman"/>
                          <a:cs typeface="Times New Roman"/>
                        </a:rPr>
                        <a:t>0067</a:t>
                      </a:r>
                      <a:endParaRPr lang="id-ID" sz="1100" b="1">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en-US" sz="1000" b="1">
                          <a:solidFill>
                            <a:srgbClr val="000000"/>
                          </a:solidFill>
                          <a:effectLst/>
                          <a:latin typeface="Times New Roman"/>
                          <a:ea typeface="Times New Roman"/>
                          <a:cs typeface="Times New Roman"/>
                        </a:rPr>
                        <a:t>0097</a:t>
                      </a:r>
                      <a:endParaRPr lang="id-ID" sz="1100" b="1">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en-US" sz="1000" b="1">
                          <a:solidFill>
                            <a:srgbClr val="000000"/>
                          </a:solidFill>
                          <a:effectLst/>
                          <a:latin typeface="Times New Roman"/>
                          <a:ea typeface="Times New Roman"/>
                          <a:cs typeface="Times New Roman"/>
                        </a:rPr>
                        <a:t>9.7</a:t>
                      </a:r>
                      <a:endParaRPr lang="id-ID" sz="1100" b="1">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0162">
                <a:tc>
                  <a:txBody>
                    <a:bodyPr/>
                    <a:lstStyle/>
                    <a:p>
                      <a:pPr algn="ctr">
                        <a:lnSpc>
                          <a:spcPct val="150000"/>
                        </a:lnSpc>
                        <a:spcAft>
                          <a:spcPts val="0"/>
                        </a:spcAft>
                      </a:pPr>
                      <a:r>
                        <a:rPr lang="en-US" sz="1000" b="1">
                          <a:solidFill>
                            <a:srgbClr val="000000"/>
                          </a:solidFill>
                          <a:effectLst/>
                          <a:latin typeface="Times New Roman"/>
                          <a:ea typeface="Times New Roman"/>
                          <a:cs typeface="Times New Roman"/>
                        </a:rPr>
                        <a:t>X2</a:t>
                      </a:r>
                      <a:endParaRPr lang="id-ID" sz="1100" b="1">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en-US" sz="1000" b="1">
                          <a:solidFill>
                            <a:srgbClr val="000000"/>
                          </a:solidFill>
                          <a:effectLst/>
                          <a:latin typeface="Times New Roman"/>
                          <a:ea typeface="Times New Roman"/>
                          <a:cs typeface="Times New Roman"/>
                        </a:rPr>
                        <a:t>0156</a:t>
                      </a:r>
                      <a:endParaRPr lang="id-ID" sz="1100" b="1">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en-US" sz="1000" b="1">
                          <a:solidFill>
                            <a:srgbClr val="000000"/>
                          </a:solidFill>
                          <a:effectLst/>
                          <a:latin typeface="Times New Roman"/>
                          <a:ea typeface="Times New Roman"/>
                          <a:cs typeface="Times New Roman"/>
                        </a:rPr>
                        <a:t>0024</a:t>
                      </a:r>
                      <a:endParaRPr lang="id-ID" sz="1100" b="1">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en-US" sz="1000" b="1">
                          <a:solidFill>
                            <a:srgbClr val="000000"/>
                          </a:solidFill>
                          <a:effectLst/>
                          <a:latin typeface="Times New Roman"/>
                          <a:ea typeface="Times New Roman"/>
                          <a:cs typeface="Times New Roman"/>
                        </a:rPr>
                        <a:t>0022</a:t>
                      </a:r>
                      <a:endParaRPr lang="id-ID" sz="1100" b="1">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en-US" sz="1000" b="1">
                          <a:solidFill>
                            <a:srgbClr val="000000"/>
                          </a:solidFill>
                          <a:effectLst/>
                          <a:latin typeface="Times New Roman"/>
                          <a:ea typeface="Times New Roman"/>
                          <a:cs typeface="Times New Roman"/>
                        </a:rPr>
                        <a:t> </a:t>
                      </a:r>
                      <a:endParaRPr lang="id-ID" sz="1100" b="1">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r">
                        <a:lnSpc>
                          <a:spcPct val="150000"/>
                        </a:lnSpc>
                        <a:spcAft>
                          <a:spcPts val="0"/>
                        </a:spcAft>
                      </a:pPr>
                      <a:r>
                        <a:rPr lang="en-US" sz="1000" b="1">
                          <a:solidFill>
                            <a:srgbClr val="000000"/>
                          </a:solidFill>
                          <a:effectLst/>
                          <a:latin typeface="Times New Roman"/>
                          <a:ea typeface="Times New Roman"/>
                          <a:cs typeface="Times New Roman"/>
                        </a:rPr>
                        <a:t>0014</a:t>
                      </a:r>
                      <a:endParaRPr lang="id-ID" sz="1100" b="1">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en-US" sz="1000" b="1">
                          <a:solidFill>
                            <a:srgbClr val="000000"/>
                          </a:solidFill>
                          <a:effectLst/>
                          <a:latin typeface="Times New Roman"/>
                          <a:ea typeface="Times New Roman"/>
                          <a:cs typeface="Times New Roman"/>
                        </a:rPr>
                        <a:t>0012</a:t>
                      </a:r>
                      <a:endParaRPr lang="id-ID" sz="1100" b="1">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en-US" sz="1000" b="1">
                          <a:solidFill>
                            <a:srgbClr val="000000"/>
                          </a:solidFill>
                          <a:effectLst/>
                          <a:latin typeface="Times New Roman"/>
                          <a:ea typeface="Times New Roman"/>
                          <a:cs typeface="Times New Roman"/>
                        </a:rPr>
                        <a:t>0018</a:t>
                      </a:r>
                      <a:endParaRPr lang="id-ID" sz="1100" b="1">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en-US" sz="1000" b="1">
                          <a:solidFill>
                            <a:srgbClr val="000000"/>
                          </a:solidFill>
                          <a:effectLst/>
                          <a:latin typeface="Times New Roman"/>
                          <a:ea typeface="Times New Roman"/>
                          <a:cs typeface="Times New Roman"/>
                        </a:rPr>
                        <a:t>0066</a:t>
                      </a:r>
                      <a:endParaRPr lang="id-ID" sz="1100" b="1">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en-US" sz="1000" b="1">
                          <a:solidFill>
                            <a:srgbClr val="000000"/>
                          </a:solidFill>
                          <a:effectLst/>
                          <a:latin typeface="Times New Roman"/>
                          <a:ea typeface="Times New Roman"/>
                          <a:cs typeface="Times New Roman"/>
                        </a:rPr>
                        <a:t>0090</a:t>
                      </a:r>
                      <a:endParaRPr lang="id-ID" sz="1100" b="1">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en-US" sz="1000" b="1">
                          <a:solidFill>
                            <a:srgbClr val="000000"/>
                          </a:solidFill>
                          <a:effectLst/>
                          <a:latin typeface="Times New Roman"/>
                          <a:ea typeface="Times New Roman"/>
                          <a:cs typeface="Times New Roman"/>
                        </a:rPr>
                        <a:t>9</a:t>
                      </a:r>
                      <a:endParaRPr lang="id-ID" sz="1100" b="1">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0162">
                <a:tc>
                  <a:txBody>
                    <a:bodyPr/>
                    <a:lstStyle/>
                    <a:p>
                      <a:pPr algn="ctr">
                        <a:lnSpc>
                          <a:spcPct val="150000"/>
                        </a:lnSpc>
                        <a:spcAft>
                          <a:spcPts val="0"/>
                        </a:spcAft>
                      </a:pPr>
                      <a:r>
                        <a:rPr lang="en-US" sz="1000" b="1">
                          <a:solidFill>
                            <a:srgbClr val="000000"/>
                          </a:solidFill>
                          <a:effectLst/>
                          <a:latin typeface="Times New Roman"/>
                          <a:ea typeface="Times New Roman"/>
                          <a:cs typeface="Times New Roman"/>
                        </a:rPr>
                        <a:t>X3</a:t>
                      </a:r>
                      <a:endParaRPr lang="id-ID" sz="1100" b="1">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en-US" sz="1000" b="1">
                          <a:solidFill>
                            <a:srgbClr val="000000"/>
                          </a:solidFill>
                          <a:effectLst/>
                          <a:latin typeface="Times New Roman"/>
                          <a:ea typeface="Times New Roman"/>
                          <a:cs typeface="Times New Roman"/>
                        </a:rPr>
                        <a:t>0206</a:t>
                      </a:r>
                      <a:endParaRPr lang="id-ID" sz="1100" b="1">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en-US" sz="1000" b="1">
                          <a:solidFill>
                            <a:srgbClr val="000000"/>
                          </a:solidFill>
                          <a:effectLst/>
                          <a:latin typeface="Times New Roman"/>
                          <a:ea typeface="Times New Roman"/>
                          <a:cs typeface="Times New Roman"/>
                        </a:rPr>
                        <a:t>0043</a:t>
                      </a:r>
                      <a:endParaRPr lang="id-ID" sz="1100" b="1">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en-US" sz="1000" b="1">
                          <a:solidFill>
                            <a:srgbClr val="000000"/>
                          </a:solidFill>
                          <a:effectLst/>
                          <a:latin typeface="Times New Roman"/>
                          <a:ea typeface="Times New Roman"/>
                          <a:cs typeface="Times New Roman"/>
                        </a:rPr>
                        <a:t>0018</a:t>
                      </a:r>
                      <a:endParaRPr lang="id-ID" sz="1100" b="1">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en-US" sz="1000" b="1">
                          <a:solidFill>
                            <a:srgbClr val="000000"/>
                          </a:solidFill>
                          <a:effectLst/>
                          <a:latin typeface="Times New Roman"/>
                          <a:ea typeface="Times New Roman"/>
                          <a:cs typeface="Times New Roman"/>
                        </a:rPr>
                        <a:t>0014</a:t>
                      </a:r>
                      <a:endParaRPr lang="id-ID" sz="1100" b="1">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en-US" sz="1000" b="1">
                          <a:solidFill>
                            <a:srgbClr val="000000"/>
                          </a:solidFill>
                          <a:effectLst/>
                          <a:latin typeface="Times New Roman"/>
                          <a:ea typeface="Times New Roman"/>
                          <a:cs typeface="Times New Roman"/>
                        </a:rPr>
                        <a:t> </a:t>
                      </a:r>
                      <a:endParaRPr lang="id-ID" sz="1100" b="1">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r">
                        <a:lnSpc>
                          <a:spcPct val="150000"/>
                        </a:lnSpc>
                        <a:spcAft>
                          <a:spcPts val="0"/>
                        </a:spcAft>
                      </a:pPr>
                      <a:r>
                        <a:rPr lang="en-US" sz="1000" b="1">
                          <a:solidFill>
                            <a:srgbClr val="000000"/>
                          </a:solidFill>
                          <a:effectLst/>
                          <a:latin typeface="Times New Roman"/>
                          <a:ea typeface="Times New Roman"/>
                          <a:cs typeface="Times New Roman"/>
                        </a:rPr>
                        <a:t>0036</a:t>
                      </a:r>
                      <a:endParaRPr lang="id-ID" sz="1100" b="1">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en-US" sz="1000" b="1">
                          <a:solidFill>
                            <a:srgbClr val="000000"/>
                          </a:solidFill>
                          <a:effectLst/>
                          <a:latin typeface="Times New Roman"/>
                          <a:ea typeface="Times New Roman"/>
                          <a:cs typeface="Times New Roman"/>
                        </a:rPr>
                        <a:t>0059</a:t>
                      </a:r>
                      <a:endParaRPr lang="id-ID" sz="1100" b="1">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en-US" sz="1000" b="1">
                          <a:solidFill>
                            <a:srgbClr val="000000"/>
                          </a:solidFill>
                          <a:effectLst/>
                          <a:latin typeface="Times New Roman"/>
                          <a:ea typeface="Times New Roman"/>
                          <a:cs typeface="Times New Roman"/>
                        </a:rPr>
                        <a:t>0127</a:t>
                      </a:r>
                      <a:endParaRPr lang="id-ID" sz="1100" b="1">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en-US" sz="1000" b="1">
                          <a:solidFill>
                            <a:srgbClr val="000000"/>
                          </a:solidFill>
                          <a:effectLst/>
                          <a:latin typeface="Times New Roman"/>
                          <a:ea typeface="Times New Roman"/>
                          <a:cs typeface="Times New Roman"/>
                        </a:rPr>
                        <a:t>0169</a:t>
                      </a:r>
                      <a:endParaRPr lang="id-ID" sz="1100" b="1">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en-US" sz="1000" b="1">
                          <a:solidFill>
                            <a:srgbClr val="000000"/>
                          </a:solidFill>
                          <a:effectLst/>
                          <a:latin typeface="Times New Roman"/>
                          <a:ea typeface="Times New Roman"/>
                          <a:cs typeface="Times New Roman"/>
                        </a:rPr>
                        <a:t>16.9</a:t>
                      </a:r>
                      <a:endParaRPr lang="id-ID" sz="1100" b="1">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0162">
                <a:tc>
                  <a:txBody>
                    <a:bodyPr/>
                    <a:lstStyle/>
                    <a:p>
                      <a:pPr algn="ctr">
                        <a:lnSpc>
                          <a:spcPct val="150000"/>
                        </a:lnSpc>
                        <a:spcAft>
                          <a:spcPts val="0"/>
                        </a:spcAft>
                      </a:pPr>
                      <a:r>
                        <a:rPr lang="en-US" sz="1000" b="1">
                          <a:solidFill>
                            <a:srgbClr val="000000"/>
                          </a:solidFill>
                          <a:effectLst/>
                          <a:latin typeface="Times New Roman"/>
                          <a:ea typeface="Times New Roman"/>
                          <a:cs typeface="Times New Roman"/>
                        </a:rPr>
                        <a:t>X4</a:t>
                      </a:r>
                      <a:endParaRPr lang="id-ID" sz="1100" b="1">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en-US" sz="1000" b="1">
                          <a:solidFill>
                            <a:srgbClr val="000000"/>
                          </a:solidFill>
                          <a:effectLst/>
                          <a:latin typeface="Times New Roman"/>
                          <a:ea typeface="Times New Roman"/>
                          <a:cs typeface="Times New Roman"/>
                        </a:rPr>
                        <a:t>0218</a:t>
                      </a:r>
                      <a:endParaRPr lang="id-ID" sz="1100" b="1">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en-US" sz="1000" b="1" dirty="0">
                          <a:solidFill>
                            <a:srgbClr val="000000"/>
                          </a:solidFill>
                          <a:effectLst/>
                          <a:latin typeface="Times New Roman"/>
                          <a:ea typeface="Times New Roman"/>
                          <a:cs typeface="Times New Roman"/>
                        </a:rPr>
                        <a:t>0047</a:t>
                      </a:r>
                      <a:endParaRPr lang="id-ID" sz="1100" b="1" dirty="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en-US" sz="1000" b="1">
                          <a:solidFill>
                            <a:srgbClr val="000000"/>
                          </a:solidFill>
                          <a:effectLst/>
                          <a:latin typeface="Times New Roman"/>
                          <a:ea typeface="Times New Roman"/>
                          <a:cs typeface="Times New Roman"/>
                        </a:rPr>
                        <a:t>0012</a:t>
                      </a:r>
                      <a:endParaRPr lang="id-ID" sz="1100" b="1">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en-US" sz="1000" b="1">
                          <a:solidFill>
                            <a:srgbClr val="000000"/>
                          </a:solidFill>
                          <a:effectLst/>
                          <a:latin typeface="Times New Roman"/>
                          <a:ea typeface="Times New Roman"/>
                          <a:cs typeface="Times New Roman"/>
                        </a:rPr>
                        <a:t>0012</a:t>
                      </a:r>
                      <a:endParaRPr lang="id-ID" sz="1100" b="1">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en-US" sz="1000" b="1">
                          <a:solidFill>
                            <a:srgbClr val="000000"/>
                          </a:solidFill>
                          <a:effectLst/>
                          <a:latin typeface="Times New Roman"/>
                          <a:ea typeface="Times New Roman"/>
                          <a:cs typeface="Times New Roman"/>
                        </a:rPr>
                        <a:t>0036</a:t>
                      </a:r>
                      <a:endParaRPr lang="id-ID" sz="1100" b="1">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en-US" sz="1000" b="1">
                          <a:solidFill>
                            <a:srgbClr val="000000"/>
                          </a:solidFill>
                          <a:effectLst/>
                          <a:latin typeface="Times New Roman"/>
                          <a:ea typeface="Times New Roman"/>
                          <a:cs typeface="Times New Roman"/>
                        </a:rPr>
                        <a:t> </a:t>
                      </a:r>
                      <a:endParaRPr lang="id-ID" sz="1100" b="1">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r">
                        <a:lnSpc>
                          <a:spcPct val="150000"/>
                        </a:lnSpc>
                        <a:spcAft>
                          <a:spcPts val="0"/>
                        </a:spcAft>
                      </a:pPr>
                      <a:r>
                        <a:rPr lang="en-US" sz="1000" b="1">
                          <a:solidFill>
                            <a:srgbClr val="000000"/>
                          </a:solidFill>
                          <a:effectLst/>
                          <a:latin typeface="Times New Roman"/>
                          <a:ea typeface="Times New Roman"/>
                          <a:cs typeface="Times New Roman"/>
                        </a:rPr>
                        <a:t>0061</a:t>
                      </a:r>
                      <a:endParaRPr lang="id-ID" sz="1100" b="1">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en-US" sz="1000" b="1">
                          <a:solidFill>
                            <a:srgbClr val="000000"/>
                          </a:solidFill>
                          <a:effectLst/>
                          <a:latin typeface="Times New Roman"/>
                          <a:ea typeface="Times New Roman"/>
                          <a:cs typeface="Times New Roman"/>
                        </a:rPr>
                        <a:t>0121</a:t>
                      </a:r>
                      <a:endParaRPr lang="id-ID" sz="1100" b="1">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en-US" sz="1000" b="1">
                          <a:solidFill>
                            <a:srgbClr val="000000"/>
                          </a:solidFill>
                          <a:effectLst/>
                          <a:latin typeface="Times New Roman"/>
                          <a:ea typeface="Times New Roman"/>
                          <a:cs typeface="Times New Roman"/>
                        </a:rPr>
                        <a:t>0168</a:t>
                      </a:r>
                      <a:endParaRPr lang="id-ID" sz="1100" b="1">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en-US" sz="1000" b="1">
                          <a:solidFill>
                            <a:srgbClr val="000000"/>
                          </a:solidFill>
                          <a:effectLst/>
                          <a:latin typeface="Times New Roman"/>
                          <a:ea typeface="Times New Roman"/>
                          <a:cs typeface="Times New Roman"/>
                        </a:rPr>
                        <a:t>16.8</a:t>
                      </a:r>
                      <a:endParaRPr lang="id-ID" sz="1100" b="1">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0162">
                <a:tc>
                  <a:txBody>
                    <a:bodyPr/>
                    <a:lstStyle/>
                    <a:p>
                      <a:pPr algn="ctr">
                        <a:lnSpc>
                          <a:spcPct val="150000"/>
                        </a:lnSpc>
                        <a:spcAft>
                          <a:spcPts val="0"/>
                        </a:spcAft>
                      </a:pPr>
                      <a:r>
                        <a:rPr lang="en-US" sz="1000" b="1">
                          <a:solidFill>
                            <a:srgbClr val="000000"/>
                          </a:solidFill>
                          <a:effectLst/>
                          <a:latin typeface="Times New Roman"/>
                          <a:ea typeface="Times New Roman"/>
                          <a:cs typeface="Times New Roman"/>
                        </a:rPr>
                        <a:t>X5</a:t>
                      </a:r>
                      <a:endParaRPr lang="id-ID" sz="1100" b="1">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en-US" sz="1000" b="1">
                          <a:solidFill>
                            <a:srgbClr val="000000"/>
                          </a:solidFill>
                          <a:effectLst/>
                          <a:latin typeface="Times New Roman"/>
                          <a:ea typeface="Times New Roman"/>
                          <a:cs typeface="Times New Roman"/>
                        </a:rPr>
                        <a:t>0341</a:t>
                      </a:r>
                      <a:endParaRPr lang="id-ID" sz="1100" b="1">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en-US" sz="1000" b="1">
                          <a:solidFill>
                            <a:srgbClr val="000000"/>
                          </a:solidFill>
                          <a:effectLst/>
                          <a:latin typeface="Times New Roman"/>
                          <a:ea typeface="Times New Roman"/>
                          <a:cs typeface="Times New Roman"/>
                        </a:rPr>
                        <a:t>0117</a:t>
                      </a:r>
                      <a:endParaRPr lang="id-ID" sz="1100" b="1">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en-US" sz="1000" b="1">
                          <a:solidFill>
                            <a:srgbClr val="000000"/>
                          </a:solidFill>
                          <a:effectLst/>
                          <a:latin typeface="Times New Roman"/>
                          <a:ea typeface="Times New Roman"/>
                          <a:cs typeface="Times New Roman"/>
                        </a:rPr>
                        <a:t>0015</a:t>
                      </a:r>
                      <a:endParaRPr lang="id-ID" sz="1100" b="1">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en-US" sz="1000" b="1">
                          <a:solidFill>
                            <a:srgbClr val="000000"/>
                          </a:solidFill>
                          <a:effectLst/>
                          <a:latin typeface="Times New Roman"/>
                          <a:ea typeface="Times New Roman"/>
                          <a:cs typeface="Times New Roman"/>
                        </a:rPr>
                        <a:t>0018</a:t>
                      </a:r>
                      <a:endParaRPr lang="id-ID" sz="1100" b="1">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en-US" sz="1000" b="1">
                          <a:solidFill>
                            <a:srgbClr val="000000"/>
                          </a:solidFill>
                          <a:effectLst/>
                          <a:latin typeface="Times New Roman"/>
                          <a:ea typeface="Times New Roman"/>
                          <a:cs typeface="Times New Roman"/>
                        </a:rPr>
                        <a:t>0059</a:t>
                      </a:r>
                      <a:endParaRPr lang="id-ID" sz="1100" b="1">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en-US" sz="1000" b="1">
                          <a:solidFill>
                            <a:srgbClr val="000000"/>
                          </a:solidFill>
                          <a:effectLst/>
                          <a:latin typeface="Times New Roman"/>
                          <a:ea typeface="Times New Roman"/>
                          <a:cs typeface="Times New Roman"/>
                        </a:rPr>
                        <a:t>0061</a:t>
                      </a:r>
                      <a:endParaRPr lang="id-ID" sz="1100" b="1">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en-US" sz="1000" b="1">
                          <a:solidFill>
                            <a:srgbClr val="000000"/>
                          </a:solidFill>
                          <a:effectLst/>
                          <a:latin typeface="Times New Roman"/>
                          <a:ea typeface="Times New Roman"/>
                          <a:cs typeface="Times New Roman"/>
                        </a:rPr>
                        <a:t> </a:t>
                      </a:r>
                      <a:endParaRPr lang="id-ID" sz="1100" b="1">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r">
                        <a:lnSpc>
                          <a:spcPct val="150000"/>
                        </a:lnSpc>
                        <a:spcAft>
                          <a:spcPts val="0"/>
                        </a:spcAft>
                      </a:pPr>
                      <a:r>
                        <a:rPr lang="en-US" sz="1000" b="1">
                          <a:solidFill>
                            <a:srgbClr val="000000"/>
                          </a:solidFill>
                          <a:effectLst/>
                          <a:latin typeface="Times New Roman"/>
                          <a:ea typeface="Times New Roman"/>
                          <a:cs typeface="Times New Roman"/>
                        </a:rPr>
                        <a:t>0153</a:t>
                      </a:r>
                      <a:endParaRPr lang="id-ID" sz="1100" b="1">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en-US" sz="1000" b="1">
                          <a:solidFill>
                            <a:srgbClr val="000000"/>
                          </a:solidFill>
                          <a:effectLst/>
                          <a:latin typeface="Times New Roman"/>
                          <a:ea typeface="Times New Roman"/>
                          <a:cs typeface="Times New Roman"/>
                        </a:rPr>
                        <a:t>0270</a:t>
                      </a:r>
                      <a:endParaRPr lang="id-ID" sz="1100" b="1">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en-US" sz="1000" b="1">
                          <a:solidFill>
                            <a:srgbClr val="000000"/>
                          </a:solidFill>
                          <a:effectLst/>
                          <a:latin typeface="Times New Roman"/>
                          <a:ea typeface="Times New Roman"/>
                          <a:cs typeface="Times New Roman"/>
                        </a:rPr>
                        <a:t>27</a:t>
                      </a:r>
                      <a:endParaRPr lang="id-ID" sz="1100" b="1">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0162">
                <a:tc gridSpan="9">
                  <a:txBody>
                    <a:bodyPr/>
                    <a:lstStyle/>
                    <a:p>
                      <a:pPr>
                        <a:lnSpc>
                          <a:spcPct val="150000"/>
                        </a:lnSpc>
                        <a:spcAft>
                          <a:spcPts val="0"/>
                        </a:spcAft>
                      </a:pPr>
                      <a:r>
                        <a:rPr lang="en-US" sz="1000" b="1">
                          <a:solidFill>
                            <a:srgbClr val="000000"/>
                          </a:solidFill>
                          <a:effectLst/>
                          <a:latin typeface="Times New Roman"/>
                          <a:ea typeface="Times New Roman"/>
                          <a:cs typeface="Times New Roman"/>
                        </a:rPr>
                        <a:t>Total Effect of Variable X1, X2, X3, X4, X5</a:t>
                      </a:r>
                      <a:endParaRPr lang="id-ID" sz="1100" b="1">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a:txBody>
                    <a:bodyPr/>
                    <a:lstStyle/>
                    <a:p>
                      <a:pPr algn="r">
                        <a:lnSpc>
                          <a:spcPct val="150000"/>
                        </a:lnSpc>
                        <a:spcAft>
                          <a:spcPts val="0"/>
                        </a:spcAft>
                      </a:pPr>
                      <a:r>
                        <a:rPr lang="en-US" sz="1000" b="1">
                          <a:solidFill>
                            <a:srgbClr val="000000"/>
                          </a:solidFill>
                          <a:effectLst/>
                          <a:latin typeface="Times New Roman"/>
                          <a:ea typeface="Times New Roman"/>
                          <a:cs typeface="Times New Roman"/>
                        </a:rPr>
                        <a:t>0794</a:t>
                      </a:r>
                      <a:endParaRPr lang="id-ID" sz="1100" b="1">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en-US" sz="1000" b="1">
                          <a:solidFill>
                            <a:srgbClr val="000000"/>
                          </a:solidFill>
                          <a:effectLst/>
                          <a:latin typeface="Times New Roman"/>
                          <a:ea typeface="Times New Roman"/>
                          <a:cs typeface="Times New Roman"/>
                        </a:rPr>
                        <a:t>79.4</a:t>
                      </a:r>
                      <a:endParaRPr lang="id-ID" sz="1100" b="1">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0162">
                <a:tc gridSpan="9">
                  <a:txBody>
                    <a:bodyPr/>
                    <a:lstStyle/>
                    <a:p>
                      <a:pPr>
                        <a:lnSpc>
                          <a:spcPct val="150000"/>
                        </a:lnSpc>
                        <a:spcAft>
                          <a:spcPts val="0"/>
                        </a:spcAft>
                      </a:pPr>
                      <a:r>
                        <a:rPr lang="en-US" sz="1000" b="1">
                          <a:solidFill>
                            <a:srgbClr val="000000"/>
                          </a:solidFill>
                          <a:effectLst/>
                          <a:latin typeface="Times New Roman"/>
                          <a:ea typeface="Times New Roman"/>
                          <a:cs typeface="Times New Roman"/>
                        </a:rPr>
                        <a:t>Total Effect of Other Variables</a:t>
                      </a:r>
                      <a:endParaRPr lang="id-ID" sz="1100" b="1">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a:txBody>
                    <a:bodyPr/>
                    <a:lstStyle/>
                    <a:p>
                      <a:pPr algn="r">
                        <a:lnSpc>
                          <a:spcPct val="150000"/>
                        </a:lnSpc>
                        <a:spcAft>
                          <a:spcPts val="0"/>
                        </a:spcAft>
                      </a:pPr>
                      <a:r>
                        <a:rPr lang="en-US" sz="1000" b="1">
                          <a:solidFill>
                            <a:srgbClr val="000000"/>
                          </a:solidFill>
                          <a:effectLst/>
                          <a:latin typeface="Times New Roman"/>
                          <a:ea typeface="Times New Roman"/>
                          <a:cs typeface="Times New Roman"/>
                        </a:rPr>
                        <a:t>0206</a:t>
                      </a:r>
                      <a:endParaRPr lang="id-ID" sz="1100" b="1">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en-US" sz="1000" b="1">
                          <a:solidFill>
                            <a:srgbClr val="000000"/>
                          </a:solidFill>
                          <a:effectLst/>
                          <a:latin typeface="Times New Roman"/>
                          <a:ea typeface="Times New Roman"/>
                          <a:cs typeface="Times New Roman"/>
                        </a:rPr>
                        <a:t>20.6</a:t>
                      </a:r>
                      <a:endParaRPr lang="id-ID" sz="1100" b="1">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0162">
                <a:tc gridSpan="9">
                  <a:txBody>
                    <a:bodyPr/>
                    <a:lstStyle/>
                    <a:p>
                      <a:pPr>
                        <a:lnSpc>
                          <a:spcPct val="150000"/>
                        </a:lnSpc>
                        <a:spcAft>
                          <a:spcPts val="0"/>
                        </a:spcAft>
                      </a:pPr>
                      <a:r>
                        <a:rPr lang="en-US" sz="1000" b="1">
                          <a:solidFill>
                            <a:srgbClr val="000000"/>
                          </a:solidFill>
                          <a:effectLst/>
                          <a:latin typeface="Times New Roman"/>
                          <a:ea typeface="Times New Roman"/>
                          <a:cs typeface="Times New Roman"/>
                        </a:rPr>
                        <a:t>Total</a:t>
                      </a:r>
                      <a:endParaRPr lang="id-ID" sz="1100" b="1">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hMerge="1">
                  <a:txBody>
                    <a:bodyPr/>
                    <a:lstStyle/>
                    <a:p>
                      <a:endParaRPr lang="id-ID"/>
                    </a:p>
                  </a:txBody>
                  <a:tcPr/>
                </a:tc>
                <a:tc>
                  <a:txBody>
                    <a:bodyPr/>
                    <a:lstStyle/>
                    <a:p>
                      <a:pPr algn="r">
                        <a:lnSpc>
                          <a:spcPct val="150000"/>
                        </a:lnSpc>
                        <a:spcAft>
                          <a:spcPts val="0"/>
                        </a:spcAft>
                      </a:pPr>
                      <a:r>
                        <a:rPr lang="en-US" sz="1000" b="1">
                          <a:solidFill>
                            <a:srgbClr val="000000"/>
                          </a:solidFill>
                          <a:effectLst/>
                          <a:latin typeface="Times New Roman"/>
                          <a:ea typeface="Times New Roman"/>
                          <a:cs typeface="Times New Roman"/>
                        </a:rPr>
                        <a:t>1</a:t>
                      </a:r>
                      <a:endParaRPr lang="id-ID" sz="1100" b="1">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50000"/>
                        </a:lnSpc>
                        <a:spcAft>
                          <a:spcPts val="0"/>
                        </a:spcAft>
                      </a:pPr>
                      <a:r>
                        <a:rPr lang="en-US" sz="1000" b="1" dirty="0">
                          <a:solidFill>
                            <a:srgbClr val="000000"/>
                          </a:solidFill>
                          <a:effectLst/>
                          <a:latin typeface="Times New Roman"/>
                          <a:ea typeface="Times New Roman"/>
                          <a:cs typeface="Times New Roman"/>
                        </a:rPr>
                        <a:t>100</a:t>
                      </a:r>
                      <a:endParaRPr lang="id-ID" sz="1100" b="1" dirty="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Rectangle 3"/>
          <p:cNvSpPr/>
          <p:nvPr/>
        </p:nvSpPr>
        <p:spPr>
          <a:xfrm>
            <a:off x="323528" y="4610804"/>
            <a:ext cx="8424936" cy="369332"/>
          </a:xfrm>
          <a:prstGeom prst="rect">
            <a:avLst/>
          </a:prstGeom>
        </p:spPr>
        <p:txBody>
          <a:bodyPr wrap="square">
            <a:spAutoFit/>
          </a:bodyPr>
          <a:lstStyle/>
          <a:p>
            <a:pPr algn="ctr"/>
            <a:r>
              <a:rPr lang="id-ID" b="1" dirty="0" smtClean="0"/>
              <a:t>14 TEST RESULTS DETERMINATION Regression Coefficients (R-SQUARE)</a:t>
            </a:r>
            <a:endParaRPr lang="id-ID" b="1" dirty="0"/>
          </a:p>
        </p:txBody>
      </p:sp>
      <p:graphicFrame>
        <p:nvGraphicFramePr>
          <p:cNvPr id="6" name="Table 5"/>
          <p:cNvGraphicFramePr>
            <a:graphicFrameLocks noGrp="1"/>
          </p:cNvGraphicFramePr>
          <p:nvPr>
            <p:extLst>
              <p:ext uri="{D42A27DB-BD31-4B8C-83A1-F6EECF244321}">
                <p14:modId xmlns:p14="http://schemas.microsoft.com/office/powerpoint/2010/main" val="2260546062"/>
              </p:ext>
            </p:extLst>
          </p:nvPr>
        </p:nvGraphicFramePr>
        <p:xfrm>
          <a:off x="2015717" y="4980136"/>
          <a:ext cx="5040558" cy="1097280"/>
        </p:xfrm>
        <a:graphic>
          <a:graphicData uri="http://schemas.openxmlformats.org/drawingml/2006/table">
            <a:tbl>
              <a:tblPr/>
              <a:tblGrid>
                <a:gridCol w="688515"/>
                <a:gridCol w="878849"/>
                <a:gridCol w="937606"/>
                <a:gridCol w="1267794"/>
                <a:gridCol w="1267794"/>
              </a:tblGrid>
              <a:tr h="74295">
                <a:tc>
                  <a:txBody>
                    <a:bodyPr/>
                    <a:lstStyle/>
                    <a:p>
                      <a:pPr marL="38100" marR="38100">
                        <a:lnSpc>
                          <a:spcPct val="150000"/>
                        </a:lnSpc>
                        <a:spcAft>
                          <a:spcPts val="0"/>
                        </a:spcAft>
                      </a:pPr>
                      <a:r>
                        <a:rPr lang="en-US" sz="1600" dirty="0">
                          <a:solidFill>
                            <a:srgbClr val="000000"/>
                          </a:solidFill>
                          <a:effectLst/>
                          <a:latin typeface="Arial"/>
                          <a:ea typeface="Calibri"/>
                          <a:cs typeface="Times New Roman"/>
                        </a:rPr>
                        <a:t>Model</a:t>
                      </a:r>
                      <a:endParaRPr lang="id-ID" sz="2000" dirty="0">
                        <a:effectLst/>
                        <a:latin typeface="Calibri"/>
                        <a:ea typeface="Calibri"/>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ctr">
                        <a:lnSpc>
                          <a:spcPct val="150000"/>
                        </a:lnSpc>
                        <a:spcAft>
                          <a:spcPts val="0"/>
                        </a:spcAft>
                      </a:pPr>
                      <a:r>
                        <a:rPr lang="en-US" sz="1600">
                          <a:solidFill>
                            <a:srgbClr val="000000"/>
                          </a:solidFill>
                          <a:effectLst/>
                          <a:latin typeface="Arial"/>
                          <a:ea typeface="Calibri"/>
                          <a:cs typeface="Times New Roman"/>
                        </a:rPr>
                        <a:t>R</a:t>
                      </a:r>
                      <a:endParaRPr lang="id-ID" sz="2000">
                        <a:effectLst/>
                        <a:latin typeface="Calibri"/>
                        <a:ea typeface="Calibri"/>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ctr">
                        <a:lnSpc>
                          <a:spcPct val="150000"/>
                        </a:lnSpc>
                        <a:spcAft>
                          <a:spcPts val="0"/>
                        </a:spcAft>
                      </a:pPr>
                      <a:r>
                        <a:rPr lang="en-US" sz="1600" dirty="0">
                          <a:solidFill>
                            <a:srgbClr val="000000"/>
                          </a:solidFill>
                          <a:effectLst/>
                          <a:latin typeface="Arial"/>
                          <a:ea typeface="Calibri"/>
                          <a:cs typeface="Times New Roman"/>
                        </a:rPr>
                        <a:t>R Square</a:t>
                      </a:r>
                      <a:endParaRPr lang="id-ID" sz="2000" dirty="0">
                        <a:effectLst/>
                        <a:latin typeface="Calibri"/>
                        <a:ea typeface="Calibri"/>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ctr">
                        <a:lnSpc>
                          <a:spcPct val="150000"/>
                        </a:lnSpc>
                        <a:spcAft>
                          <a:spcPts val="0"/>
                        </a:spcAft>
                      </a:pPr>
                      <a:r>
                        <a:rPr lang="en-US" sz="1600">
                          <a:solidFill>
                            <a:srgbClr val="000000"/>
                          </a:solidFill>
                          <a:effectLst/>
                          <a:latin typeface="Arial"/>
                          <a:ea typeface="Calibri"/>
                          <a:cs typeface="Times New Roman"/>
                        </a:rPr>
                        <a:t>Adjusted R Square</a:t>
                      </a:r>
                      <a:endParaRPr lang="id-ID" sz="2000">
                        <a:effectLst/>
                        <a:latin typeface="Calibri"/>
                        <a:ea typeface="Calibri"/>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ctr">
                        <a:lnSpc>
                          <a:spcPct val="150000"/>
                        </a:lnSpc>
                        <a:spcAft>
                          <a:spcPts val="0"/>
                        </a:spcAft>
                      </a:pPr>
                      <a:r>
                        <a:rPr lang="en-US" sz="1600" dirty="0">
                          <a:solidFill>
                            <a:srgbClr val="000000"/>
                          </a:solidFill>
                          <a:effectLst/>
                          <a:latin typeface="Arial"/>
                          <a:ea typeface="Calibri"/>
                          <a:cs typeface="Times New Roman"/>
                        </a:rPr>
                        <a:t>Std. Error of the Estimate</a:t>
                      </a:r>
                      <a:endParaRPr lang="id-ID" sz="2000" dirty="0">
                        <a:effectLst/>
                        <a:latin typeface="Calibri"/>
                        <a:ea typeface="Calibri"/>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74295">
                <a:tc>
                  <a:txBody>
                    <a:bodyPr/>
                    <a:lstStyle/>
                    <a:p>
                      <a:pPr marL="38100" marR="38100">
                        <a:lnSpc>
                          <a:spcPct val="150000"/>
                        </a:lnSpc>
                        <a:spcAft>
                          <a:spcPts val="0"/>
                        </a:spcAft>
                      </a:pPr>
                      <a:r>
                        <a:rPr lang="en-US" sz="1600">
                          <a:solidFill>
                            <a:srgbClr val="000000"/>
                          </a:solidFill>
                          <a:effectLst/>
                          <a:latin typeface="Arial"/>
                          <a:ea typeface="Calibri"/>
                          <a:cs typeface="Times New Roman"/>
                        </a:rPr>
                        <a:t>1</a:t>
                      </a:r>
                      <a:endParaRPr lang="id-ID" sz="20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ct val="150000"/>
                        </a:lnSpc>
                        <a:spcAft>
                          <a:spcPts val="0"/>
                        </a:spcAft>
                      </a:pPr>
                      <a:r>
                        <a:rPr lang="en-US" sz="1600">
                          <a:solidFill>
                            <a:srgbClr val="000000"/>
                          </a:solidFill>
                          <a:effectLst/>
                          <a:latin typeface="Arial"/>
                          <a:ea typeface="Calibri"/>
                          <a:cs typeface="Times New Roman"/>
                        </a:rPr>
                        <a:t>.891</a:t>
                      </a:r>
                      <a:r>
                        <a:rPr lang="en-US" sz="1600" baseline="30000">
                          <a:solidFill>
                            <a:srgbClr val="000000"/>
                          </a:solidFill>
                          <a:effectLst/>
                          <a:latin typeface="Arial"/>
                          <a:ea typeface="Calibri"/>
                          <a:cs typeface="Times New Roman"/>
                        </a:rPr>
                        <a:t>a</a:t>
                      </a:r>
                      <a:endParaRPr lang="id-ID" sz="20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ct val="150000"/>
                        </a:lnSpc>
                        <a:spcAft>
                          <a:spcPts val="0"/>
                        </a:spcAft>
                      </a:pPr>
                      <a:r>
                        <a:rPr lang="en-US" sz="1600">
                          <a:solidFill>
                            <a:srgbClr val="000000"/>
                          </a:solidFill>
                          <a:effectLst/>
                          <a:latin typeface="Arial"/>
                          <a:ea typeface="Calibri"/>
                          <a:cs typeface="Times New Roman"/>
                        </a:rPr>
                        <a:t>.794</a:t>
                      </a:r>
                      <a:endParaRPr lang="id-ID" sz="20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ct val="150000"/>
                        </a:lnSpc>
                        <a:spcAft>
                          <a:spcPts val="0"/>
                        </a:spcAft>
                      </a:pPr>
                      <a:r>
                        <a:rPr lang="en-US" sz="1600">
                          <a:solidFill>
                            <a:srgbClr val="000000"/>
                          </a:solidFill>
                          <a:effectLst/>
                          <a:latin typeface="Arial"/>
                          <a:ea typeface="Calibri"/>
                          <a:cs typeface="Times New Roman"/>
                        </a:rPr>
                        <a:t>.786</a:t>
                      </a:r>
                      <a:endParaRPr lang="id-ID" sz="20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38100" marR="38100" algn="r">
                        <a:lnSpc>
                          <a:spcPct val="150000"/>
                        </a:lnSpc>
                        <a:spcAft>
                          <a:spcPts val="0"/>
                        </a:spcAft>
                      </a:pPr>
                      <a:r>
                        <a:rPr lang="en-US" sz="1600" dirty="0">
                          <a:solidFill>
                            <a:srgbClr val="000000"/>
                          </a:solidFill>
                          <a:effectLst/>
                          <a:latin typeface="Arial"/>
                          <a:ea typeface="Calibri"/>
                          <a:cs typeface="Times New Roman"/>
                        </a:rPr>
                        <a:t>2.67444</a:t>
                      </a:r>
                      <a:endParaRPr lang="id-ID" sz="2000"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61112862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30687" y="1124744"/>
            <a:ext cx="4913313" cy="426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29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7161" y="1124744"/>
            <a:ext cx="3998913" cy="426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1112862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1412776"/>
            <a:ext cx="8424936" cy="4708981"/>
          </a:xfrm>
          <a:prstGeom prst="rect">
            <a:avLst/>
          </a:prstGeom>
        </p:spPr>
        <p:txBody>
          <a:bodyPr wrap="square">
            <a:spAutoFit/>
          </a:bodyPr>
          <a:lstStyle/>
          <a:p>
            <a:pPr marL="342900" indent="-342900" algn="just">
              <a:buAutoNum type="arabicPeriod"/>
            </a:pPr>
            <a:r>
              <a:rPr lang="id-ID" sz="2000" b="1" dirty="0" smtClean="0"/>
              <a:t>variables </a:t>
            </a:r>
            <a:r>
              <a:rPr lang="id-ID" sz="2000" b="1" dirty="0"/>
              <a:t>competition among similar companies partially significant effect on competitive advantage to the SMEs in the Department of Cooperatives and SME South Tangerang City. This is evidenced by the results of the calculation of the value of 2,110 t&gt; t table 1.980 and significance level of &lt;0.05 is 0.037.</a:t>
            </a:r>
            <a:endParaRPr lang="id-ID" sz="2000" b="1" dirty="0" smtClean="0"/>
          </a:p>
          <a:p>
            <a:pPr marL="342900" indent="-342900" algn="just">
              <a:buAutoNum type="arabicPeriod"/>
            </a:pPr>
            <a:r>
              <a:rPr lang="id-ID" sz="2000" b="1" dirty="0" smtClean="0"/>
              <a:t>variables </a:t>
            </a:r>
            <a:r>
              <a:rPr lang="id-ID" sz="2000" b="1" dirty="0"/>
              <a:t>the entry of new competitors is partially significant effect on competitive advantage to the SMEs in the Department of Cooperatives and SME South Tangerang City. This is evidenced by the results of the calculation of the value of 2,094 t&gt; t table 1.980 and significance level of &lt;0.05 is 0.038.</a:t>
            </a:r>
            <a:endParaRPr lang="id-ID" sz="2000" b="1" dirty="0" smtClean="0"/>
          </a:p>
          <a:p>
            <a:pPr marL="342900" indent="-342900" algn="just">
              <a:buAutoNum type="arabicPeriod"/>
            </a:pPr>
            <a:r>
              <a:rPr lang="id-ID" sz="2000" b="1" dirty="0" smtClean="0"/>
              <a:t>variables </a:t>
            </a:r>
            <a:r>
              <a:rPr lang="id-ID" sz="2000" b="1" dirty="0"/>
              <a:t>the potential for product development partially significant effect on competitive advantage to the SMEs in the Department of Cooperatives and SME South Tangerang City. This is evidenced by the results of the calculation of the value of 2,159 t&gt; t table 1.980 and significance level of &lt;0.05 is 0.033.</a:t>
            </a:r>
          </a:p>
        </p:txBody>
      </p:sp>
      <p:sp>
        <p:nvSpPr>
          <p:cNvPr id="3" name="TextBox 2"/>
          <p:cNvSpPr txBox="1"/>
          <p:nvPr/>
        </p:nvSpPr>
        <p:spPr>
          <a:xfrm>
            <a:off x="32792" y="188640"/>
            <a:ext cx="9111208" cy="707886"/>
          </a:xfrm>
          <a:prstGeom prst="rect">
            <a:avLst/>
          </a:prstGeom>
          <a:noFill/>
        </p:spPr>
        <p:txBody>
          <a:bodyPr wrap="square" rtlCol="0">
            <a:spAutoFit/>
          </a:bodyPr>
          <a:lstStyle/>
          <a:p>
            <a:pPr algn="ctr"/>
            <a:r>
              <a:rPr lang="id-ID" sz="4000" b="1" dirty="0" smtClean="0"/>
              <a:t>CONCLUSION</a:t>
            </a:r>
            <a:endParaRPr lang="id-ID" sz="4000" b="1" dirty="0"/>
          </a:p>
        </p:txBody>
      </p:sp>
    </p:spTree>
    <p:extLst>
      <p:ext uri="{BB962C8B-B14F-4D97-AF65-F5344CB8AC3E}">
        <p14:creationId xmlns:p14="http://schemas.microsoft.com/office/powerpoint/2010/main" val="61112862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7584" y="1340768"/>
            <a:ext cx="7850360" cy="5016758"/>
          </a:xfrm>
          <a:prstGeom prst="rect">
            <a:avLst/>
          </a:prstGeom>
        </p:spPr>
        <p:txBody>
          <a:bodyPr wrap="square">
            <a:spAutoFit/>
          </a:bodyPr>
          <a:lstStyle/>
          <a:p>
            <a:pPr algn="just"/>
            <a:r>
              <a:rPr lang="id-ID" sz="2000" b="1" dirty="0" smtClean="0"/>
              <a:t>4. variable </a:t>
            </a:r>
            <a:r>
              <a:rPr lang="id-ID" sz="2000" b="1" dirty="0"/>
              <a:t>bargaining power seller / supplier partially significant effect on competitive advantage to the SMEs in the Department of Cooperatives and SME South Tangerang City. This is evidenced by the results of the calculation of the value of 2,755 t&gt; t table 1.980 and significance level of &lt;0.05 is 0.007.</a:t>
            </a:r>
            <a:endParaRPr lang="id-ID" sz="2000" b="1" dirty="0" smtClean="0"/>
          </a:p>
          <a:p>
            <a:pPr algn="just"/>
            <a:r>
              <a:rPr lang="id-ID" sz="2000" b="1" dirty="0" smtClean="0"/>
              <a:t>5. Variables </a:t>
            </a:r>
            <a:r>
              <a:rPr lang="id-ID" sz="2000" b="1" dirty="0"/>
              <a:t>bargaining power of buyers / consumers is partially significant effect on competitive advantage to the SMEs in the Department of Cooperatives and SME South Tangerang City. This is evidenced by the results of the calculation of the value of 3,701 t&gt; t table 1.980 and significance level of &lt;0.05 is 0.000.</a:t>
            </a:r>
          </a:p>
          <a:p>
            <a:pPr algn="just"/>
            <a:r>
              <a:rPr lang="id-ID" sz="2000" b="1" dirty="0" smtClean="0"/>
              <a:t>6. variable </a:t>
            </a:r>
            <a:r>
              <a:rPr lang="id-ID" sz="2000" b="1" dirty="0"/>
              <a:t>competition among peers, the entry of new competitors, potential product development, and the bargaining power sellers / suppliers, and the bargaining power buyers / consumers simultaneously influence the dependent variable (Y) which is a competitive advantage. These results were confirmed by the value of F obtained at 92 011&gt; Ftable 2:29.</a:t>
            </a:r>
          </a:p>
        </p:txBody>
      </p:sp>
    </p:spTree>
    <p:extLst>
      <p:ext uri="{BB962C8B-B14F-4D97-AF65-F5344CB8AC3E}">
        <p14:creationId xmlns:p14="http://schemas.microsoft.com/office/powerpoint/2010/main" val="384421710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27584" y="764704"/>
            <a:ext cx="7488832" cy="5632311"/>
          </a:xfrm>
          <a:prstGeom prst="rect">
            <a:avLst/>
          </a:prstGeom>
          <a:noFill/>
        </p:spPr>
        <p:txBody>
          <a:bodyPr wrap="square" rtlCol="0">
            <a:spAutoFit/>
          </a:bodyPr>
          <a:lstStyle/>
          <a:p>
            <a:pPr algn="ctr"/>
            <a:r>
              <a:rPr lang="id-ID" sz="2800" b="1" dirty="0" smtClean="0"/>
              <a:t>Suggestion</a:t>
            </a:r>
            <a:endParaRPr lang="en-US" sz="2800" b="1" dirty="0" smtClean="0"/>
          </a:p>
          <a:p>
            <a:endParaRPr lang="id-ID" sz="2800" b="1" dirty="0" smtClean="0"/>
          </a:p>
          <a:p>
            <a:pPr algn="just"/>
            <a:r>
              <a:rPr lang="id-ID" sz="2000" dirty="0" smtClean="0"/>
              <a:t>South Tangerang Cooperative Agency should pay more attention to the factors that may affect the forte of competitive SMEs, in order to achieve the vision of the institution's mission Cooperative Agency aspired. Policies that favor a positive for the development of SMEs is important to do, in order to increase performance.</a:t>
            </a:r>
          </a:p>
          <a:p>
            <a:endParaRPr lang="id-ID" sz="3200" dirty="0"/>
          </a:p>
          <a:p>
            <a:pPr algn="just"/>
            <a:r>
              <a:rPr lang="id-ID" sz="2000" dirty="0" smtClean="0"/>
              <a:t>Department of Cooperatives of South Tangerang is expected to continue to increase training and outreach to employers to improve the quality of human resources and quality of products being traded unhtuk more creative and innovative, like customize products according to current market tastes, as well as compete with the use of more modern technology both in processing and marketing through online media.</a:t>
            </a:r>
          </a:p>
          <a:p>
            <a:endParaRPr lang="id-ID" sz="3200" dirty="0" smtClean="0"/>
          </a:p>
        </p:txBody>
      </p:sp>
    </p:spTree>
    <p:extLst>
      <p:ext uri="{BB962C8B-B14F-4D97-AF65-F5344CB8AC3E}">
        <p14:creationId xmlns:p14="http://schemas.microsoft.com/office/powerpoint/2010/main" val="6491208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id-ID"/>
          </a:p>
        </p:txBody>
      </p:sp>
      <p:sp>
        <p:nvSpPr>
          <p:cNvPr id="6" name="TextBox 5"/>
          <p:cNvSpPr txBox="1"/>
          <p:nvPr/>
        </p:nvSpPr>
        <p:spPr>
          <a:xfrm>
            <a:off x="301613" y="3387502"/>
            <a:ext cx="8540773" cy="3416320"/>
          </a:xfrm>
          <a:prstGeom prst="rect">
            <a:avLst/>
          </a:prstGeom>
          <a:noFill/>
        </p:spPr>
        <p:txBody>
          <a:bodyPr wrap="square" rtlCol="0">
            <a:spAutoFit/>
          </a:bodyPr>
          <a:lstStyle/>
          <a:p>
            <a:pPr algn="just"/>
            <a:r>
              <a:rPr lang="id-ID" b="1" smtClean="0"/>
              <a:t>Research purposes:</a:t>
            </a:r>
          </a:p>
          <a:p>
            <a:pPr marL="342900" lvl="0" indent="-342900" algn="just">
              <a:buAutoNum type="arabicPeriod"/>
            </a:pPr>
            <a:r>
              <a:rPr lang="id-ID" smtClean="0"/>
              <a:t>To calculate the effect of the entry of competition similar companies on competitive advantage on Cooperatives and SME South Tangerang City.</a:t>
            </a:r>
          </a:p>
          <a:p>
            <a:pPr marL="342900" lvl="0" indent="-342900" algn="just">
              <a:buAutoNum type="arabicPeriod"/>
            </a:pPr>
            <a:r>
              <a:rPr lang="id-ID" smtClean="0"/>
              <a:t>To calculate the effect of the possible entry of new competitors on competitive advantage on Cooperatives and SME South Tangerang City.</a:t>
            </a:r>
          </a:p>
          <a:p>
            <a:pPr marL="342900" lvl="0" indent="-342900" algn="just">
              <a:buAutoNum type="arabicPeriod"/>
            </a:pPr>
            <a:r>
              <a:rPr lang="id-ID" smtClean="0"/>
              <a:t>To calculate the effect of the potential development of products to competitive advantage at the Department of Cooperatives and SME South Tangerang City.</a:t>
            </a:r>
          </a:p>
          <a:p>
            <a:pPr marL="342900" lvl="0" indent="-342900" algn="just">
              <a:buAutoNum type="arabicPeriod"/>
            </a:pPr>
            <a:r>
              <a:rPr lang="id-ID" smtClean="0"/>
              <a:t>To calculate the effect of bargaining power on competitive advantage on Cooperatives and SME South Tangerang City.</a:t>
            </a:r>
          </a:p>
          <a:p>
            <a:pPr marL="342900" lvl="0" indent="-342900" algn="just">
              <a:buAutoNum type="arabicPeriod"/>
            </a:pPr>
            <a:r>
              <a:rPr lang="id-ID" smtClean="0"/>
              <a:t>To calculate the effect of bargaining power of buyers / consumers to competitive advantage at the Department of Cooperatives and SME South Tangerang City?</a:t>
            </a:r>
          </a:p>
          <a:p>
            <a:pPr algn="just"/>
            <a:endParaRPr lang="id-ID" b="1" smtClean="0"/>
          </a:p>
        </p:txBody>
      </p:sp>
      <p:sp>
        <p:nvSpPr>
          <p:cNvPr id="7" name="TextBox 6"/>
          <p:cNvSpPr txBox="1"/>
          <p:nvPr/>
        </p:nvSpPr>
        <p:spPr>
          <a:xfrm>
            <a:off x="271896" y="202811"/>
            <a:ext cx="8540773" cy="3139321"/>
          </a:xfrm>
          <a:prstGeom prst="rect">
            <a:avLst/>
          </a:prstGeom>
          <a:noFill/>
        </p:spPr>
        <p:txBody>
          <a:bodyPr wrap="square" rtlCol="0">
            <a:spAutoFit/>
          </a:bodyPr>
          <a:lstStyle/>
          <a:p>
            <a:pPr algn="ctr"/>
            <a:r>
              <a:rPr lang="id-ID" b="1" smtClean="0"/>
              <a:t>Formulation of the problem :</a:t>
            </a:r>
          </a:p>
          <a:p>
            <a:pPr marL="342900" lvl="0" indent="-342900">
              <a:buAutoNum type="arabicPeriod"/>
            </a:pPr>
            <a:r>
              <a:rPr lang="id-ID" smtClean="0"/>
              <a:t>How much influence the entry of competition similar companies to competitive advantage at the Department of Cooperatives and SME South Tangerang City?</a:t>
            </a:r>
          </a:p>
          <a:p>
            <a:pPr marL="342900" lvl="0" indent="-342900">
              <a:buAutoNum type="arabicPeriod"/>
            </a:pPr>
            <a:r>
              <a:rPr lang="id-ID" smtClean="0"/>
              <a:t>How much influence the possible entry of new competitors on competitive advantage on Cooperatives and SME South Tangerang City?</a:t>
            </a:r>
          </a:p>
          <a:p>
            <a:pPr marL="342900" lvl="0" indent="-342900">
              <a:buAutoNum type="arabicPeriod"/>
            </a:pPr>
            <a:r>
              <a:rPr lang="id-ID" smtClean="0"/>
              <a:t>How much influence the potential development of products to competitive advantage at the Department of Cooperatives and SME South Tangerang City?</a:t>
            </a:r>
          </a:p>
          <a:p>
            <a:pPr marL="342900" lvl="0" indent="-342900">
              <a:buAutoNum type="arabicPeriod"/>
            </a:pPr>
            <a:r>
              <a:rPr lang="id-ID" smtClean="0"/>
              <a:t>How much influence the bargaining power to competitive advantage at the Department of Cooperatives and SME South Tangerang City?</a:t>
            </a:r>
          </a:p>
          <a:p>
            <a:pPr marL="342900" lvl="0" indent="-342900">
              <a:buAutoNum type="arabicPeriod"/>
            </a:pPr>
            <a:r>
              <a:rPr lang="id-ID" smtClean="0"/>
              <a:t>How much influence the bargaining power of buyers / consumers to competitive advantage at the Department of Cooperatives and SME South Tangerang City?</a:t>
            </a:r>
            <a:endParaRPr lang="id-ID"/>
          </a:p>
        </p:txBody>
      </p:sp>
    </p:spTree>
    <p:extLst>
      <p:ext uri="{BB962C8B-B14F-4D97-AF65-F5344CB8AC3E}">
        <p14:creationId xmlns:p14="http://schemas.microsoft.com/office/powerpoint/2010/main" val="107150256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08920"/>
            <a:ext cx="9155460" cy="1143000"/>
          </a:xfrm>
        </p:spPr>
        <p:txBody>
          <a:bodyPr>
            <a:noAutofit/>
          </a:bodyPr>
          <a:lstStyle/>
          <a:p>
            <a:r>
              <a:rPr lang="id-ID" sz="13800" dirty="0" smtClean="0">
                <a:latin typeface="Edwardian Script ITC" pitchFamily="66" charset="0"/>
              </a:rPr>
              <a:t>Thank you</a:t>
            </a:r>
            <a:endParaRPr lang="id-ID" sz="13800" dirty="0">
              <a:latin typeface="Edwardian Script ITC" pitchFamily="66" charset="0"/>
            </a:endParaRPr>
          </a:p>
        </p:txBody>
      </p:sp>
    </p:spTree>
    <p:extLst>
      <p:ext uri="{BB962C8B-B14F-4D97-AF65-F5344CB8AC3E}">
        <p14:creationId xmlns:p14="http://schemas.microsoft.com/office/powerpoint/2010/main" val="32076121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131840" y="291158"/>
            <a:ext cx="3154133" cy="523220"/>
          </a:xfrm>
          <a:prstGeom prst="rect">
            <a:avLst/>
          </a:prstGeom>
          <a:noFill/>
        </p:spPr>
        <p:txBody>
          <a:bodyPr wrap="none" rtlCol="0">
            <a:spAutoFit/>
          </a:bodyPr>
          <a:lstStyle/>
          <a:p>
            <a:r>
              <a:rPr lang="id-ID" sz="2800" b="1" dirty="0" smtClean="0"/>
              <a:t>LITERATURE REVIEW</a:t>
            </a:r>
            <a:endParaRPr lang="id-ID" sz="2800" b="1" dirty="0"/>
          </a:p>
        </p:txBody>
      </p:sp>
      <p:sp>
        <p:nvSpPr>
          <p:cNvPr id="6" name="TextBox 5"/>
          <p:cNvSpPr txBox="1"/>
          <p:nvPr/>
        </p:nvSpPr>
        <p:spPr>
          <a:xfrm>
            <a:off x="467545" y="1284436"/>
            <a:ext cx="8352927" cy="2000548"/>
          </a:xfrm>
          <a:prstGeom prst="rect">
            <a:avLst/>
          </a:prstGeom>
          <a:noFill/>
        </p:spPr>
        <p:txBody>
          <a:bodyPr wrap="square" rtlCol="0">
            <a:spAutoFit/>
          </a:bodyPr>
          <a:lstStyle/>
          <a:p>
            <a:pPr algn="just"/>
            <a:r>
              <a:rPr lang="id-ID" sz="2800" b="1" dirty="0" smtClean="0"/>
              <a:t>MSMEs</a:t>
            </a:r>
            <a:endParaRPr lang="id-ID" dirty="0" smtClean="0"/>
          </a:p>
          <a:p>
            <a:pPr algn="just"/>
            <a:r>
              <a:rPr lang="id-ID" sz="2400" dirty="0" smtClean="0"/>
              <a:t>Based on Law No. 20 Year 2008 on Micro, Small and Medium Enterprises (SMEs) there are several criteria used to define the terms and criteria for SMEs</a:t>
            </a:r>
            <a:endParaRPr lang="id-ID" sz="2400" dirty="0"/>
          </a:p>
        </p:txBody>
      </p:sp>
      <p:sp>
        <p:nvSpPr>
          <p:cNvPr id="7" name="TextBox 6"/>
          <p:cNvSpPr txBox="1"/>
          <p:nvPr/>
        </p:nvSpPr>
        <p:spPr>
          <a:xfrm>
            <a:off x="368524" y="3325048"/>
            <a:ext cx="8352927" cy="3416320"/>
          </a:xfrm>
          <a:prstGeom prst="rect">
            <a:avLst/>
          </a:prstGeom>
          <a:noFill/>
        </p:spPr>
        <p:txBody>
          <a:bodyPr wrap="square" rtlCol="0">
            <a:spAutoFit/>
          </a:bodyPr>
          <a:lstStyle/>
          <a:p>
            <a:r>
              <a:rPr lang="id-ID" sz="2400" b="1" smtClean="0"/>
              <a:t>Micro business</a:t>
            </a:r>
          </a:p>
          <a:p>
            <a:pPr algn="just"/>
            <a:r>
              <a:rPr lang="id-ID" sz="2400" smtClean="0"/>
              <a:t>Productive enterprises owned by individuals or entities belonging to individual or business entity owned by individuals who meet the criteria are:</a:t>
            </a:r>
          </a:p>
          <a:p>
            <a:pPr marL="342900" lvl="0" indent="-342900" algn="just">
              <a:buAutoNum type="alphaUcPeriod"/>
            </a:pPr>
            <a:r>
              <a:rPr lang="id-ID" sz="2400" smtClean="0"/>
              <a:t>Has a net worth of at most Rp 50,000,000 (fifty million rupiahs), excluding land and buildings</a:t>
            </a:r>
          </a:p>
          <a:p>
            <a:pPr marL="342900" lvl="0" indent="-342900" algn="just">
              <a:buAutoNum type="alphaUcPeriod"/>
            </a:pPr>
            <a:r>
              <a:rPr lang="id-ID" sz="2400" smtClean="0"/>
              <a:t>Having an annual sales turnover of Rp. 300,000,000 (three hundred million rupiah)</a:t>
            </a:r>
            <a:endParaRPr lang="id-ID" sz="2400"/>
          </a:p>
        </p:txBody>
      </p:sp>
    </p:spTree>
    <p:extLst>
      <p:ext uri="{BB962C8B-B14F-4D97-AF65-F5344CB8AC3E}">
        <p14:creationId xmlns:p14="http://schemas.microsoft.com/office/powerpoint/2010/main" val="11537296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79139" y="476672"/>
            <a:ext cx="8352927" cy="5262979"/>
          </a:xfrm>
          <a:prstGeom prst="rect">
            <a:avLst/>
          </a:prstGeom>
          <a:noFill/>
        </p:spPr>
        <p:txBody>
          <a:bodyPr wrap="square" rtlCol="0">
            <a:spAutoFit/>
          </a:bodyPr>
          <a:lstStyle/>
          <a:p>
            <a:pPr algn="just"/>
            <a:r>
              <a:rPr lang="id-ID" sz="2400" b="1" dirty="0" smtClean="0"/>
              <a:t>Small business</a:t>
            </a:r>
          </a:p>
          <a:p>
            <a:pPr algn="just"/>
            <a:r>
              <a:rPr lang="id-ID" sz="2400" dirty="0" smtClean="0"/>
              <a:t>Productive economic activities were isolated and perpetrated by individuals or entities that are not subsidiaries or branches of companies owned, controlled, or be a part either directly or indirectly from medium or large businesses that meet the criteria of small businesses that are regulated in the enactment Act. Its criteria are:</a:t>
            </a:r>
            <a:endParaRPr lang="en-US" sz="2400" dirty="0" smtClean="0"/>
          </a:p>
          <a:p>
            <a:pPr algn="just"/>
            <a:endParaRPr lang="id-ID" sz="2400" dirty="0" smtClean="0"/>
          </a:p>
          <a:p>
            <a:pPr marL="457200" lvl="0" indent="-457200" algn="just">
              <a:buAutoNum type="alphaUcPeriod"/>
            </a:pPr>
            <a:r>
              <a:rPr lang="id-ID" sz="2400" dirty="0" smtClean="0"/>
              <a:t>Have a net worth of more than Rp. 50,000,000 (fifty million rupiah) up to Rp. 500,000,000 (five hundred million rupiah) not including land and buildings; or</a:t>
            </a:r>
          </a:p>
          <a:p>
            <a:pPr marL="457200" lvl="0" indent="-457200" algn="just">
              <a:buAutoNum type="alphaUcPeriod"/>
            </a:pPr>
            <a:r>
              <a:rPr lang="id-ID" sz="2400" dirty="0" smtClean="0"/>
              <a:t>Having annual sales revenue of more than Rp 300,000,000 (three hundred million rupiah) up to at most Rp 2,500,000,000 (two billion five hundred million rupiah) </a:t>
            </a:r>
            <a:endParaRPr lang="id-ID" sz="2400" b="1" dirty="0" smtClean="0"/>
          </a:p>
        </p:txBody>
      </p:sp>
    </p:spTree>
    <p:extLst>
      <p:ext uri="{BB962C8B-B14F-4D97-AF65-F5344CB8AC3E}">
        <p14:creationId xmlns:p14="http://schemas.microsoft.com/office/powerpoint/2010/main" val="36123751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9552" y="273487"/>
            <a:ext cx="7959724" cy="6370975"/>
          </a:xfrm>
          <a:prstGeom prst="rect">
            <a:avLst/>
          </a:prstGeom>
          <a:noFill/>
        </p:spPr>
        <p:txBody>
          <a:bodyPr wrap="square" rtlCol="0">
            <a:spAutoFit/>
          </a:bodyPr>
          <a:lstStyle/>
          <a:p>
            <a:pPr lvl="0"/>
            <a:r>
              <a:rPr lang="id-ID" sz="3600" b="1" dirty="0" smtClean="0"/>
              <a:t>Medium Enterprises</a:t>
            </a:r>
            <a:endParaRPr lang="en-US" sz="3600" b="1" dirty="0" smtClean="0"/>
          </a:p>
          <a:p>
            <a:pPr lvl="0"/>
            <a:endParaRPr lang="id-ID" sz="3200" dirty="0" smtClean="0"/>
          </a:p>
          <a:p>
            <a:pPr algn="just"/>
            <a:r>
              <a:rPr lang="id-ID" sz="2400" dirty="0" smtClean="0"/>
              <a:t>Productive economic activities that stand alone, which is carried out by individuals or entities that are not subsidiaries or branches of companies owned, controlled, or be a part either directly or indirectly with a small business or large enterprise with total net assets or annual sales revenue as is set in the legislation. Which has the following criteria:</a:t>
            </a:r>
            <a:endParaRPr lang="en-US" sz="2400" dirty="0" smtClean="0"/>
          </a:p>
          <a:p>
            <a:pPr algn="just"/>
            <a:endParaRPr lang="id-ID" sz="2400" dirty="0" smtClean="0"/>
          </a:p>
          <a:p>
            <a:pPr marL="457200" lvl="0" indent="-457200" algn="just">
              <a:buAutoNum type="alphaUcPeriod"/>
            </a:pPr>
            <a:r>
              <a:rPr lang="id-ID" sz="2400" dirty="0" smtClean="0"/>
              <a:t>Have the result of net worth of more than Rp 500,000,000 (five hundred million rupiah) up to at most Rp 10,000,000,000 (ten billion rupiahs), excluding land and buildings; or</a:t>
            </a:r>
          </a:p>
          <a:p>
            <a:pPr marL="457200" lvl="0" indent="-457200" algn="just">
              <a:buAutoNum type="alphaUcPeriod"/>
            </a:pPr>
            <a:r>
              <a:rPr lang="id-ID" sz="2400" dirty="0" smtClean="0"/>
              <a:t>Having annual sales revenue of more than USD 2.5 billion (two billion five hundred million rupiah) up to at most Rp 50,000,000,000 (fifty billion rupiah).</a:t>
            </a:r>
            <a:endParaRPr lang="id-ID" sz="2400" dirty="0"/>
          </a:p>
        </p:txBody>
      </p:sp>
    </p:spTree>
    <p:extLst>
      <p:ext uri="{BB962C8B-B14F-4D97-AF65-F5344CB8AC3E}">
        <p14:creationId xmlns:p14="http://schemas.microsoft.com/office/powerpoint/2010/main" val="39482342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83568" y="692696"/>
            <a:ext cx="7992888" cy="2800767"/>
          </a:xfrm>
          <a:prstGeom prst="rect">
            <a:avLst/>
          </a:prstGeom>
          <a:noFill/>
        </p:spPr>
        <p:txBody>
          <a:bodyPr wrap="square" rtlCol="0">
            <a:spAutoFit/>
          </a:bodyPr>
          <a:lstStyle/>
          <a:p>
            <a:r>
              <a:rPr lang="id-ID" sz="3600" b="1" dirty="0" smtClean="0"/>
              <a:t>COOPERATIVE</a:t>
            </a:r>
          </a:p>
          <a:p>
            <a:r>
              <a:rPr lang="id-ID" sz="2800" dirty="0" smtClean="0"/>
              <a:t>Moh.Hatta are falling cooperative is a joint effort to improve the lot of economic livelihoods by helping. The spirit of helping each other is driven by the desire to give service by a comrade kepda for all and all for one.</a:t>
            </a:r>
          </a:p>
        </p:txBody>
      </p:sp>
      <p:sp>
        <p:nvSpPr>
          <p:cNvPr id="5" name="TextBox 4"/>
          <p:cNvSpPr txBox="1"/>
          <p:nvPr/>
        </p:nvSpPr>
        <p:spPr>
          <a:xfrm>
            <a:off x="719014" y="3717032"/>
            <a:ext cx="7992888" cy="2369880"/>
          </a:xfrm>
          <a:prstGeom prst="rect">
            <a:avLst/>
          </a:prstGeom>
          <a:noFill/>
        </p:spPr>
        <p:txBody>
          <a:bodyPr wrap="square" rtlCol="0">
            <a:spAutoFit/>
          </a:bodyPr>
          <a:lstStyle/>
          <a:p>
            <a:r>
              <a:rPr lang="id-ID" sz="3600" b="1" dirty="0" smtClean="0"/>
              <a:t>DEPARTMENT OF COOPERATION</a:t>
            </a:r>
          </a:p>
          <a:p>
            <a:r>
              <a:rPr lang="id-ID" sz="2800" dirty="0" smtClean="0"/>
              <a:t>Service cooperatives and micro-businesses are implementing elements of government affairs cooperatives and micro areas of the regional authority.</a:t>
            </a:r>
          </a:p>
        </p:txBody>
      </p:sp>
    </p:spTree>
    <p:extLst>
      <p:ext uri="{BB962C8B-B14F-4D97-AF65-F5344CB8AC3E}">
        <p14:creationId xmlns:p14="http://schemas.microsoft.com/office/powerpoint/2010/main" val="41903536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94234" y="524867"/>
            <a:ext cx="8170812" cy="2616101"/>
          </a:xfrm>
          <a:prstGeom prst="rect">
            <a:avLst/>
          </a:prstGeom>
          <a:noFill/>
        </p:spPr>
        <p:txBody>
          <a:bodyPr wrap="square" rtlCol="0">
            <a:spAutoFit/>
          </a:bodyPr>
          <a:lstStyle/>
          <a:p>
            <a:pPr algn="just"/>
            <a:r>
              <a:rPr lang="id-ID" sz="3600" b="1" dirty="0" smtClean="0"/>
              <a:t>Strategy </a:t>
            </a:r>
          </a:p>
          <a:p>
            <a:pPr algn="just"/>
            <a:r>
              <a:rPr lang="id-ID" sz="3200" dirty="0" smtClean="0"/>
              <a:t>According to the Greek strategy </a:t>
            </a:r>
            <a:r>
              <a:rPr lang="id-ID" sz="3200" i="1" dirty="0" smtClean="0"/>
              <a:t>strategos </a:t>
            </a:r>
            <a:r>
              <a:rPr lang="id-ID" sz="3200" dirty="0" smtClean="0"/>
              <a:t>which means general. A mempunai basics strategy or scheme to reach the intended target. So, basically makes a means to an end.</a:t>
            </a:r>
            <a:endParaRPr lang="id-ID" sz="3200" b="1" dirty="0" smtClean="0"/>
          </a:p>
        </p:txBody>
      </p:sp>
      <p:sp>
        <p:nvSpPr>
          <p:cNvPr id="5" name="TextBox 4"/>
          <p:cNvSpPr txBox="1"/>
          <p:nvPr/>
        </p:nvSpPr>
        <p:spPr>
          <a:xfrm>
            <a:off x="494234" y="3140968"/>
            <a:ext cx="8170812" cy="3170099"/>
          </a:xfrm>
          <a:prstGeom prst="rect">
            <a:avLst/>
          </a:prstGeom>
          <a:noFill/>
        </p:spPr>
        <p:txBody>
          <a:bodyPr wrap="square" rtlCol="0">
            <a:spAutoFit/>
          </a:bodyPr>
          <a:lstStyle/>
          <a:p>
            <a:pPr algn="just"/>
            <a:r>
              <a:rPr lang="en-US" sz="3200" b="1" dirty="0" smtClean="0"/>
              <a:t>Strategic Management</a:t>
            </a:r>
            <a:endParaRPr lang="id-ID" sz="3200" b="1" dirty="0" smtClean="0"/>
          </a:p>
          <a:p>
            <a:pPr algn="just"/>
            <a:r>
              <a:rPr lang="id-ID" sz="2800" dirty="0" smtClean="0"/>
              <a:t>The term strategic management refers to the formulation, implementation, and evaluation. The goal of strategic management is to exploit and create new opportunities are different in the future, long-term planning, on the contrary, trying to optimize the present trend for the future</a:t>
            </a:r>
            <a:endParaRPr lang="id-ID" sz="2800" dirty="0"/>
          </a:p>
        </p:txBody>
      </p:sp>
    </p:spTree>
    <p:extLst>
      <p:ext uri="{BB962C8B-B14F-4D97-AF65-F5344CB8AC3E}">
        <p14:creationId xmlns:p14="http://schemas.microsoft.com/office/powerpoint/2010/main" val="427771186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320</TotalTime>
  <Words>3584</Words>
  <Application>Microsoft Office PowerPoint</Application>
  <PresentationFormat>On-screen Show (4:3)</PresentationFormat>
  <Paragraphs>882</Paragraphs>
  <Slides>40</Slides>
  <Notes>5</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Office Theme</vt:lpstr>
      <vt:lpstr>By  Berlianingsih Kusumawati SE, MM Dra. Sulistiyo Seti Utami MM Ermalina SE, MM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PROFILE OF RESPONDENTS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hrd</cp:lastModifiedBy>
  <cp:revision>43</cp:revision>
  <dcterms:created xsi:type="dcterms:W3CDTF">2019-07-11T04:51:45Z</dcterms:created>
  <dcterms:modified xsi:type="dcterms:W3CDTF">2020-02-18T06:04:41Z</dcterms:modified>
</cp:coreProperties>
</file>