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0" r:id="rId1"/>
  </p:sldMasterIdLst>
  <p:sldIdLst>
    <p:sldId id="256" r:id="rId2"/>
    <p:sldId id="258" r:id="rId3"/>
    <p:sldId id="259" r:id="rId4"/>
    <p:sldId id="264" r:id="rId5"/>
    <p:sldId id="262" r:id="rId6"/>
    <p:sldId id="265" r:id="rId7"/>
    <p:sldId id="266" r:id="rId8"/>
    <p:sldId id="269"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9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User\Documents\PASCA\01.%20TESIS%20S2\Proposal%20Tesis\Market%20Share.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baseline="0">
                <a:solidFill>
                  <a:schemeClr val="tx2"/>
                </a:solidFill>
                <a:latin typeface="+mn-lt"/>
                <a:ea typeface="+mn-ea"/>
                <a:cs typeface="+mn-cs"/>
              </a:defRPr>
            </a:pPr>
            <a:r>
              <a:rPr lang="en-ID" sz="1200"/>
              <a:t>Market Share in December 2018</a:t>
            </a:r>
          </a:p>
        </c:rich>
      </c:tx>
      <c:overlay val="0"/>
      <c:spPr>
        <a:noFill/>
        <a:ln>
          <a:noFill/>
        </a:ln>
        <a:effectLst/>
      </c:spPr>
      <c:txPr>
        <a:bodyPr rot="0" spcFirstLastPara="1" vertOverflow="ellipsis" vert="horz" wrap="square" anchor="ctr" anchorCtr="1"/>
        <a:lstStyle/>
        <a:p>
          <a:pPr>
            <a:defRPr sz="1200" b="1" i="0" u="none" strike="noStrike" kern="1200" baseline="0">
              <a:solidFill>
                <a:schemeClr val="tx2"/>
              </a:solidFill>
              <a:latin typeface="+mn-lt"/>
              <a:ea typeface="+mn-ea"/>
              <a:cs typeface="+mn-cs"/>
            </a:defRPr>
          </a:pPr>
          <a:endParaRPr lang="en-US"/>
        </a:p>
      </c:txPr>
    </c:title>
    <c:autoTitleDeleted val="0"/>
    <c:view3D>
      <c:rotX val="30"/>
      <c:rotY val="16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sp3d/>
            </c:spPr>
            <c:extLst>
              <c:ext xmlns:c16="http://schemas.microsoft.com/office/drawing/2014/chart" uri="{C3380CC4-5D6E-409C-BE32-E72D297353CC}">
                <c16:uniqueId val="{00000001-D21E-414F-B857-216C7583A136}"/>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sp3d/>
            </c:spPr>
            <c:extLst>
              <c:ext xmlns:c16="http://schemas.microsoft.com/office/drawing/2014/chart" uri="{C3380CC4-5D6E-409C-BE32-E72D297353CC}">
                <c16:uniqueId val="{00000003-D21E-414F-B857-216C7583A136}"/>
              </c:ext>
            </c:extLst>
          </c:dPt>
          <c:dLbls>
            <c:dLbl>
              <c:idx val="0"/>
              <c:tx>
                <c:rich>
                  <a:bodyPr/>
                  <a:lstStyle/>
                  <a:p>
                    <a:fld id="{3D32EEAD-77AD-482C-BA15-87A231BC663F}" type="VALUE">
                      <a:rPr lang="en-US"/>
                      <a:pPr/>
                      <a:t>[VALUE]</a:t>
                    </a:fld>
                    <a:endParaRPr lang="en-ID"/>
                  </a:p>
                </c:rich>
              </c:tx>
              <c:dLblPos val="ctr"/>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D21E-414F-B857-216C7583A136}"/>
                </c:ext>
              </c:extLst>
            </c:dLbl>
            <c:dLbl>
              <c:idx val="1"/>
              <c:layout>
                <c:manualLayout>
                  <c:x val="-7.4255686789151357E-2"/>
                  <c:y val="-0.21001020705745124"/>
                </c:manualLayout>
              </c:layout>
              <c:tx>
                <c:rich>
                  <a:bodyPr/>
                  <a:lstStyle/>
                  <a:p>
                    <a:r>
                      <a:rPr lang="en-US" baseline="0"/>
                      <a:t>5,92%</a:t>
                    </a:r>
                  </a:p>
                </c:rich>
              </c:tx>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21E-414F-B857-216C7583A13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Sheet1!$B$5:$B$6</c:f>
              <c:strCache>
                <c:ptCount val="2"/>
                <c:pt idx="0">
                  <c:v>Share Market Konventional</c:v>
                </c:pt>
                <c:pt idx="1">
                  <c:v>Share Market Sharia</c:v>
                </c:pt>
              </c:strCache>
            </c:strRef>
          </c:cat>
          <c:val>
            <c:numRef>
              <c:f>Sheet1!$C$5:$C$6</c:f>
              <c:numCache>
                <c:formatCode>0.00%</c:formatCode>
                <c:ptCount val="2"/>
                <c:pt idx="0">
                  <c:v>0.94079999999999997</c:v>
                </c:pt>
                <c:pt idx="1">
                  <c:v>5.9200000000000003E-2</c:v>
                </c:pt>
              </c:numCache>
            </c:numRef>
          </c:val>
          <c:extLst>
            <c:ext xmlns:c16="http://schemas.microsoft.com/office/drawing/2014/chart" uri="{C3380CC4-5D6E-409C-BE32-E72D297353CC}">
              <c16:uniqueId val="{00000004-D21E-414F-B857-216C7583A136}"/>
            </c:ext>
          </c:extLst>
        </c:ser>
        <c:dLbls>
          <c:dLblPos val="ctr"/>
          <c:showLegendKey val="0"/>
          <c:showVal val="0"/>
          <c:showCatName val="0"/>
          <c:showSerName val="0"/>
          <c:showPercent val="1"/>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6">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9AB3A824-1A51-4B26-AD58-A6D8E14F6C04}" type="datetimeFigureOut">
              <a:rPr lang="en-US" smtClean="0"/>
              <a:t>2/18/2020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a:t>
              </a:t>
            </a:r>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79591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BC1C18-307B-4F68-A007-B5B542270E8D}" type="datetimeFigureOut">
              <a:rPr lang="en-US" smtClean="0"/>
              <a:t>2/18/2020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9383170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2/18/2020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9475047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2/18/2020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6520110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C1C18-307B-4F68-A007-B5B542270E8D}" type="datetimeFigureOut">
              <a:rPr lang="en-US" smtClean="0"/>
              <a:t>2/18/2020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359642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BC1C18-307B-4F68-A007-B5B542270E8D}" type="datetimeFigureOut">
              <a:rPr lang="en-US" smtClean="0"/>
              <a:t>2/18/2020</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0008339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BC1C18-307B-4F68-A007-B5B542270E8D}" type="datetimeFigureOut">
              <a:rPr lang="en-US" smtClean="0"/>
              <a:t>2/18/2020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4414062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D857E33E-8B18-4087-B112-809917729534}" type="datetimeFigureOut">
              <a:rPr lang="en-US" smtClean="0"/>
              <a:t>2/18/2020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488589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D3FFE419-2371-464F-8239-3959401C3561}" type="datetimeFigureOut">
              <a:rPr lang="en-US" smtClean="0"/>
              <a:t>2/18/2020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76591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2/18/2020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7260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smtClean="0"/>
              <a:t>2/18/2020</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79937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2/18/2020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22342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2/18/2020</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93440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2/18/2020</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24610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2/18/2020</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95093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smtClean="0"/>
              <a:t>2/18/2020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10774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smtClean="0"/>
              <a:t>2/18/2020</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49194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3CBC1C18-307B-4F68-A007-B5B542270E8D}" type="datetimeFigureOut">
              <a:rPr lang="en-US" smtClean="0"/>
              <a:t>2/18/2020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a:t>
              </a:t>
            </a:r>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7498732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D0932-088D-4D9F-A437-2CC597927BC9}"/>
              </a:ext>
            </a:extLst>
          </p:cNvPr>
          <p:cNvSpPr>
            <a:spLocks noGrp="1"/>
          </p:cNvSpPr>
          <p:nvPr>
            <p:ph type="title"/>
          </p:nvPr>
        </p:nvSpPr>
        <p:spPr>
          <a:xfrm>
            <a:off x="4894540" y="1673646"/>
            <a:ext cx="7084700" cy="2406518"/>
          </a:xfrm>
        </p:spPr>
        <p:txBody>
          <a:bodyPr>
            <a:noAutofit/>
          </a:bodyPr>
          <a:lstStyle/>
          <a:p>
            <a:pPr algn="ctr"/>
            <a:r>
              <a:rPr lang="en-US" sz="2800" dirty="0">
                <a:solidFill>
                  <a:schemeClr val="accent6">
                    <a:lumMod val="50000"/>
                  </a:schemeClr>
                </a:solidFill>
              </a:rPr>
              <a:t>ANALYSIS OF FACTORS </a:t>
            </a:r>
            <a:br>
              <a:rPr lang="en-US" sz="2800" dirty="0">
                <a:solidFill>
                  <a:schemeClr val="accent6">
                    <a:lumMod val="50000"/>
                  </a:schemeClr>
                </a:solidFill>
              </a:rPr>
            </a:br>
            <a:r>
              <a:rPr lang="en-US" sz="2800" dirty="0">
                <a:solidFill>
                  <a:schemeClr val="accent6">
                    <a:lumMod val="50000"/>
                  </a:schemeClr>
                </a:solidFill>
              </a:rPr>
              <a:t>INFLUENCING CUSTOMER</a:t>
            </a:r>
            <a:br>
              <a:rPr lang="en-ID" sz="2800" dirty="0">
                <a:solidFill>
                  <a:schemeClr val="accent6">
                    <a:lumMod val="50000"/>
                  </a:schemeClr>
                </a:solidFill>
              </a:rPr>
            </a:br>
            <a:r>
              <a:rPr lang="en-US" sz="2800" dirty="0">
                <a:solidFill>
                  <a:schemeClr val="accent6">
                    <a:lumMod val="50000"/>
                  </a:schemeClr>
                </a:solidFill>
              </a:rPr>
              <a:t>USING GOLD INSTALLMENT PRODUCT </a:t>
            </a:r>
            <a:br>
              <a:rPr lang="en-ID" sz="2800" dirty="0">
                <a:solidFill>
                  <a:schemeClr val="accent6">
                    <a:lumMod val="50000"/>
                  </a:schemeClr>
                </a:solidFill>
              </a:rPr>
            </a:br>
            <a:r>
              <a:rPr lang="en-US" sz="2800" dirty="0">
                <a:solidFill>
                  <a:schemeClr val="accent6">
                    <a:lumMod val="50000"/>
                  </a:schemeClr>
                </a:solidFill>
              </a:rPr>
              <a:t>IN BANK SYARIAH MANDIRI JAKARTA</a:t>
            </a:r>
            <a:br>
              <a:rPr lang="en-US" sz="2800" dirty="0">
                <a:solidFill>
                  <a:schemeClr val="accent6">
                    <a:lumMod val="50000"/>
                  </a:schemeClr>
                </a:solidFill>
              </a:rPr>
            </a:br>
            <a:endParaRPr lang="en-ID" sz="2800" dirty="0">
              <a:solidFill>
                <a:schemeClr val="accent6">
                  <a:lumMod val="50000"/>
                </a:schemeClr>
              </a:solidFill>
            </a:endParaRPr>
          </a:p>
        </p:txBody>
      </p:sp>
      <p:pic>
        <p:nvPicPr>
          <p:cNvPr id="13" name="Picture Placeholder 12">
            <a:extLst>
              <a:ext uri="{FF2B5EF4-FFF2-40B4-BE49-F238E27FC236}">
                <a16:creationId xmlns:a16="http://schemas.microsoft.com/office/drawing/2014/main" id="{3A7C47AD-E3C0-4261-8D96-EBC4A782B10E}"/>
              </a:ext>
            </a:extLst>
          </p:cNvPr>
          <p:cNvPicPr>
            <a:picLocks noGrp="1" noChangeAspect="1"/>
          </p:cNvPicPr>
          <p:nvPr>
            <p:ph idx="1"/>
          </p:nvPr>
        </p:nvPicPr>
        <p:blipFill>
          <a:blip r:embed="rId2"/>
          <a:stretch>
            <a:fillRect/>
          </a:stretch>
        </p:blipFill>
        <p:spPr>
          <a:xfrm rot="20626229">
            <a:off x="1206715" y="2337735"/>
            <a:ext cx="2895600" cy="157162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4" name="Text Placeholder 13">
            <a:extLst>
              <a:ext uri="{FF2B5EF4-FFF2-40B4-BE49-F238E27FC236}">
                <a16:creationId xmlns:a16="http://schemas.microsoft.com/office/drawing/2014/main" id="{60CD5C73-7513-4D66-9ADA-E115D096110E}"/>
              </a:ext>
            </a:extLst>
          </p:cNvPr>
          <p:cNvSpPr>
            <a:spLocks noGrp="1"/>
          </p:cNvSpPr>
          <p:nvPr>
            <p:ph type="body" sz="half" idx="2"/>
          </p:nvPr>
        </p:nvSpPr>
        <p:spPr>
          <a:xfrm>
            <a:off x="7067189" y="5369989"/>
            <a:ext cx="4651329" cy="729272"/>
          </a:xfrm>
        </p:spPr>
        <p:txBody>
          <a:bodyPr>
            <a:normAutofit/>
          </a:bodyPr>
          <a:lstStyle/>
          <a:p>
            <a:pPr algn="r"/>
            <a:r>
              <a:rPr lang="en-US" dirty="0"/>
              <a:t>DAMAYANTI &amp; MUKHAER PAKKANNA</a:t>
            </a:r>
          </a:p>
          <a:p>
            <a:pPr algn="r"/>
            <a:r>
              <a:rPr lang="en-US" dirty="0"/>
              <a:t>ITB AHMAD DAHLAN, JAKARTA</a:t>
            </a:r>
            <a:endParaRPr lang="en-ID" dirty="0"/>
          </a:p>
        </p:txBody>
      </p:sp>
      <p:pic>
        <p:nvPicPr>
          <p:cNvPr id="15" name="Image1">
            <a:extLst>
              <a:ext uri="{FF2B5EF4-FFF2-40B4-BE49-F238E27FC236}">
                <a16:creationId xmlns:a16="http://schemas.microsoft.com/office/drawing/2014/main" id="{7F8DB513-18D3-46B6-9143-135BF83D53C2}"/>
              </a:ext>
            </a:extLst>
          </p:cNvPr>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5238093" y="4260326"/>
            <a:ext cx="2219325" cy="2219325"/>
          </a:xfrm>
          <a:prstGeom prst="rect">
            <a:avLst/>
          </a:prstGeom>
        </p:spPr>
      </p:pic>
    </p:spTree>
    <p:extLst>
      <p:ext uri="{BB962C8B-B14F-4D97-AF65-F5344CB8AC3E}">
        <p14:creationId xmlns:p14="http://schemas.microsoft.com/office/powerpoint/2010/main" val="1827798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FE740-1CDD-40B0-B3B7-5BE48C734901}"/>
              </a:ext>
            </a:extLst>
          </p:cNvPr>
          <p:cNvSpPr>
            <a:spLocks noGrp="1"/>
          </p:cNvSpPr>
          <p:nvPr>
            <p:ph type="title"/>
          </p:nvPr>
        </p:nvSpPr>
        <p:spPr/>
        <p:txBody>
          <a:bodyPr/>
          <a:lstStyle/>
          <a:p>
            <a:r>
              <a:rPr lang="en-US" dirty="0"/>
              <a:t>INTRODUCTION</a:t>
            </a:r>
            <a:endParaRPr lang="en-ID" dirty="0"/>
          </a:p>
        </p:txBody>
      </p:sp>
      <p:sp>
        <p:nvSpPr>
          <p:cNvPr id="4" name="Content Placeholder 3">
            <a:extLst>
              <a:ext uri="{FF2B5EF4-FFF2-40B4-BE49-F238E27FC236}">
                <a16:creationId xmlns:a16="http://schemas.microsoft.com/office/drawing/2014/main" id="{3D6BAA84-C819-490E-B73D-79A97837C227}"/>
              </a:ext>
            </a:extLst>
          </p:cNvPr>
          <p:cNvSpPr>
            <a:spLocks noGrp="1"/>
          </p:cNvSpPr>
          <p:nvPr>
            <p:ph sz="half" idx="1"/>
          </p:nvPr>
        </p:nvSpPr>
        <p:spPr>
          <a:xfrm>
            <a:off x="1154954" y="2603500"/>
            <a:ext cx="4113732" cy="3416301"/>
          </a:xfrm>
        </p:spPr>
        <p:txBody>
          <a:bodyPr>
            <a:normAutofit fontScale="92500" lnSpcReduction="10000"/>
          </a:bodyPr>
          <a:lstStyle/>
          <a:p>
            <a:r>
              <a:rPr lang="en-ID" dirty="0"/>
              <a:t>The contribution of Islamic banking in Indonesia has only provided a market share of 5.92% in December 2018.</a:t>
            </a:r>
          </a:p>
          <a:p>
            <a:endParaRPr lang="en-ID" dirty="0"/>
          </a:p>
          <a:p>
            <a:r>
              <a:rPr lang="en-ID" dirty="0"/>
              <a:t>Bank Syariah Mandiri  with </a:t>
            </a:r>
            <a:r>
              <a:rPr lang="en-US" dirty="0"/>
              <a:t>98.34 </a:t>
            </a:r>
            <a:r>
              <a:rPr lang="en-US" dirty="0" err="1"/>
              <a:t>trilion</a:t>
            </a:r>
            <a:r>
              <a:rPr lang="en-US" dirty="0"/>
              <a:t> asset </a:t>
            </a:r>
            <a:r>
              <a:rPr lang="en-ID" dirty="0"/>
              <a:t>as the largest asset in Sharia (20.60%) from BSM reporting annually 2019 </a:t>
            </a:r>
          </a:p>
          <a:p>
            <a:endParaRPr lang="en-US" dirty="0"/>
          </a:p>
          <a:p>
            <a:r>
              <a:rPr lang="en-US" dirty="0"/>
              <a:t>BSM supported by 747 branch offices spread in Indonesia</a:t>
            </a:r>
            <a:endParaRPr lang="en-ID" dirty="0"/>
          </a:p>
        </p:txBody>
      </p:sp>
      <p:grpSp>
        <p:nvGrpSpPr>
          <p:cNvPr id="6" name="Group 5">
            <a:extLst>
              <a:ext uri="{FF2B5EF4-FFF2-40B4-BE49-F238E27FC236}">
                <a16:creationId xmlns:a16="http://schemas.microsoft.com/office/drawing/2014/main" id="{25A58DBE-63F6-4B3A-B4C2-A41EAB7B6F8B}"/>
              </a:ext>
            </a:extLst>
          </p:cNvPr>
          <p:cNvGrpSpPr/>
          <p:nvPr/>
        </p:nvGrpSpPr>
        <p:grpSpPr>
          <a:xfrm>
            <a:off x="9739127" y="4983739"/>
            <a:ext cx="1753304" cy="1091203"/>
            <a:chOff x="7364398" y="4713995"/>
            <a:chExt cx="1753304" cy="1091203"/>
          </a:xfrm>
        </p:grpSpPr>
        <p:pic>
          <p:nvPicPr>
            <p:cNvPr id="7" name="Picture 6">
              <a:extLst>
                <a:ext uri="{FF2B5EF4-FFF2-40B4-BE49-F238E27FC236}">
                  <a16:creationId xmlns:a16="http://schemas.microsoft.com/office/drawing/2014/main" id="{81DB97A3-DA1E-4B6C-8A9C-58FEB48D4FB3}"/>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7549106" y="4713995"/>
              <a:ext cx="1568596" cy="800304"/>
            </a:xfrm>
            <a:prstGeom prst="rect">
              <a:avLst/>
            </a:prstGeom>
          </p:spPr>
        </p:pic>
        <p:sp>
          <p:nvSpPr>
            <p:cNvPr id="8" name="TextBox 7">
              <a:extLst>
                <a:ext uri="{FF2B5EF4-FFF2-40B4-BE49-F238E27FC236}">
                  <a16:creationId xmlns:a16="http://schemas.microsoft.com/office/drawing/2014/main" id="{3A710C61-5DF8-430E-9081-2C4F60040A52}"/>
                </a:ext>
              </a:extLst>
            </p:cNvPr>
            <p:cNvSpPr txBox="1"/>
            <p:nvPr/>
          </p:nvSpPr>
          <p:spPr>
            <a:xfrm>
              <a:off x="7364398" y="5528199"/>
              <a:ext cx="1468800" cy="276999"/>
            </a:xfrm>
            <a:prstGeom prst="rect">
              <a:avLst/>
            </a:prstGeom>
            <a:noFill/>
          </p:spPr>
          <p:txBody>
            <a:bodyPr wrap="none" rtlCol="0">
              <a:spAutoFit/>
            </a:bodyPr>
            <a:lstStyle/>
            <a:p>
              <a:r>
                <a:rPr lang="en-US" sz="1200" dirty="0"/>
                <a:t>Share 20.60% (2018)</a:t>
              </a:r>
              <a:endParaRPr lang="en-ID" sz="1200" dirty="0"/>
            </a:p>
          </p:txBody>
        </p:sp>
      </p:grpSp>
      <p:graphicFrame>
        <p:nvGraphicFramePr>
          <p:cNvPr id="10" name="Chart 9">
            <a:extLst>
              <a:ext uri="{FF2B5EF4-FFF2-40B4-BE49-F238E27FC236}">
                <a16:creationId xmlns:a16="http://schemas.microsoft.com/office/drawing/2014/main" id="{62065928-50A4-4A62-BEA0-4E3E8B6E4A72}"/>
              </a:ext>
            </a:extLst>
          </p:cNvPr>
          <p:cNvGraphicFramePr>
            <a:graphicFrameLocks/>
          </p:cNvGraphicFramePr>
          <p:nvPr>
            <p:extLst>
              <p:ext uri="{D42A27DB-BD31-4B8C-83A1-F6EECF244321}">
                <p14:modId xmlns:p14="http://schemas.microsoft.com/office/powerpoint/2010/main" val="2280242298"/>
              </p:ext>
            </p:extLst>
          </p:nvPr>
        </p:nvGraphicFramePr>
        <p:xfrm>
          <a:off x="5980112" y="2612616"/>
          <a:ext cx="3759015" cy="22533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40016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25DD42CB-E570-4456-BFD7-198B1CB18EDB}"/>
              </a:ext>
            </a:extLst>
          </p:cNvPr>
          <p:cNvSpPr>
            <a:spLocks noGrp="1"/>
          </p:cNvSpPr>
          <p:nvPr>
            <p:ph idx="1"/>
          </p:nvPr>
        </p:nvSpPr>
        <p:spPr/>
        <p:txBody>
          <a:bodyPr>
            <a:normAutofit fontScale="85000" lnSpcReduction="10000"/>
          </a:bodyPr>
          <a:lstStyle/>
          <a:p>
            <a:endParaRPr lang="en-ID" dirty="0"/>
          </a:p>
          <a:p>
            <a:r>
              <a:rPr lang="en-ID" dirty="0"/>
              <a:t>Inovatif product and good quality will give public interest in a product and indirectly increase banking assets</a:t>
            </a:r>
          </a:p>
          <a:p>
            <a:endParaRPr lang="en-ID" dirty="0"/>
          </a:p>
          <a:p>
            <a:r>
              <a:rPr lang="en-ID" dirty="0"/>
              <a:t>BSM has a product with a special character namely  “</a:t>
            </a:r>
            <a:r>
              <a:rPr lang="en-ID" dirty="0" err="1"/>
              <a:t>cicilan</a:t>
            </a:r>
            <a:r>
              <a:rPr lang="en-ID" dirty="0"/>
              <a:t> </a:t>
            </a:r>
            <a:r>
              <a:rPr lang="en-ID" dirty="0" err="1"/>
              <a:t>emas</a:t>
            </a:r>
            <a:r>
              <a:rPr lang="en-ID" dirty="0"/>
              <a:t>” (gold </a:t>
            </a:r>
            <a:r>
              <a:rPr lang="en-ID" dirty="0" err="1"/>
              <a:t>installment</a:t>
            </a:r>
            <a:r>
              <a:rPr lang="en-ID" dirty="0"/>
              <a:t> products). </a:t>
            </a:r>
          </a:p>
          <a:p>
            <a:endParaRPr lang="en-ID" dirty="0"/>
          </a:p>
          <a:p>
            <a:r>
              <a:rPr lang="en-ID" dirty="0"/>
              <a:t>This product is a facility from BSM to financing the purchase of gold ownership using </a:t>
            </a:r>
            <a:r>
              <a:rPr lang="en-ID" i="1" dirty="0" err="1"/>
              <a:t>aqad</a:t>
            </a:r>
            <a:r>
              <a:rPr lang="en-ID" i="1" dirty="0"/>
              <a:t> murabahah</a:t>
            </a:r>
            <a:r>
              <a:rPr lang="en-ID" dirty="0"/>
              <a:t> and </a:t>
            </a:r>
            <a:r>
              <a:rPr lang="en-ID" i="1" dirty="0" err="1"/>
              <a:t>aqad</a:t>
            </a:r>
            <a:r>
              <a:rPr lang="en-ID" i="1" dirty="0"/>
              <a:t> </a:t>
            </a:r>
            <a:r>
              <a:rPr lang="en-ID" i="1" dirty="0" err="1"/>
              <a:t>rahn</a:t>
            </a:r>
            <a:r>
              <a:rPr lang="en-ID" dirty="0"/>
              <a:t> for pawn.</a:t>
            </a:r>
          </a:p>
          <a:p>
            <a:endParaRPr lang="en-ID" dirty="0"/>
          </a:p>
          <a:p>
            <a:r>
              <a:rPr lang="en-ID" dirty="0"/>
              <a:t>This study analyses factors influencing customer using gold instalment product with AIDA (attention, interest, desire, action) model plus C (compliance)</a:t>
            </a:r>
          </a:p>
          <a:p>
            <a:endParaRPr lang="en-ID" dirty="0"/>
          </a:p>
          <a:p>
            <a:endParaRPr lang="en-ID" dirty="0"/>
          </a:p>
        </p:txBody>
      </p:sp>
      <p:pic>
        <p:nvPicPr>
          <p:cNvPr id="10" name="Picture 9">
            <a:extLst>
              <a:ext uri="{FF2B5EF4-FFF2-40B4-BE49-F238E27FC236}">
                <a16:creationId xmlns:a16="http://schemas.microsoft.com/office/drawing/2014/main" id="{EF2EBF1A-4D62-45AA-ACDA-C81124464AA4}"/>
              </a:ext>
            </a:extLst>
          </p:cNvPr>
          <p:cNvPicPr>
            <a:picLocks noChangeAspect="1"/>
          </p:cNvPicPr>
          <p:nvPr/>
        </p:nvPicPr>
        <p:blipFill>
          <a:blip r:embed="rId2"/>
          <a:stretch>
            <a:fillRect/>
          </a:stretch>
        </p:blipFill>
        <p:spPr>
          <a:xfrm>
            <a:off x="1220788" y="1856432"/>
            <a:ext cx="2897337" cy="157256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11" name="Rectangle 10">
            <a:extLst>
              <a:ext uri="{FF2B5EF4-FFF2-40B4-BE49-F238E27FC236}">
                <a16:creationId xmlns:a16="http://schemas.microsoft.com/office/drawing/2014/main" id="{A14772D5-6677-48F0-815A-DD12D5A3E11A}"/>
              </a:ext>
            </a:extLst>
          </p:cNvPr>
          <p:cNvSpPr/>
          <p:nvPr/>
        </p:nvSpPr>
        <p:spPr>
          <a:xfrm>
            <a:off x="1011970" y="4511711"/>
            <a:ext cx="3230051" cy="861774"/>
          </a:xfrm>
          <a:prstGeom prst="rect">
            <a:avLst/>
          </a:prstGeom>
        </p:spPr>
        <p:txBody>
          <a:bodyPr wrap="square">
            <a:spAutoFit/>
          </a:bodyPr>
          <a:lstStyle/>
          <a:p>
            <a:pPr algn="ctr"/>
            <a:r>
              <a:rPr lang="en-US" sz="1200" dirty="0">
                <a:solidFill>
                  <a:schemeClr val="bg1"/>
                </a:solidFill>
              </a:rPr>
              <a:t>FATWA  no 77/DSN- MUI/V/2010 </a:t>
            </a:r>
          </a:p>
          <a:p>
            <a:pPr algn="ctr"/>
            <a:r>
              <a:rPr lang="en-ID" sz="1200" dirty="0">
                <a:solidFill>
                  <a:schemeClr val="bg1"/>
                </a:solidFill>
              </a:rPr>
              <a:t>For Gold </a:t>
            </a:r>
            <a:r>
              <a:rPr lang="en-ID" sz="1200" dirty="0" err="1">
                <a:solidFill>
                  <a:schemeClr val="bg1"/>
                </a:solidFill>
              </a:rPr>
              <a:t>Installment</a:t>
            </a:r>
            <a:r>
              <a:rPr lang="en-ID" sz="1200" dirty="0">
                <a:solidFill>
                  <a:schemeClr val="bg1"/>
                </a:solidFill>
              </a:rPr>
              <a:t> Products</a:t>
            </a:r>
            <a:br>
              <a:rPr lang="en-US" sz="1200" dirty="0">
                <a:solidFill>
                  <a:schemeClr val="bg1"/>
                </a:solidFill>
              </a:rPr>
            </a:br>
            <a:r>
              <a:rPr lang="en-US" sz="1200" dirty="0" err="1">
                <a:solidFill>
                  <a:schemeClr val="bg1"/>
                </a:solidFill>
              </a:rPr>
              <a:t>Aqad</a:t>
            </a:r>
            <a:r>
              <a:rPr lang="en-US" sz="1200" dirty="0">
                <a:solidFill>
                  <a:schemeClr val="bg1"/>
                </a:solidFill>
              </a:rPr>
              <a:t> Murabahah and </a:t>
            </a:r>
            <a:r>
              <a:rPr lang="en-US" sz="1200" dirty="0" err="1">
                <a:solidFill>
                  <a:schemeClr val="bg1"/>
                </a:solidFill>
              </a:rPr>
              <a:t>Rahn</a:t>
            </a:r>
            <a:endParaRPr lang="en-US" sz="1200" dirty="0">
              <a:solidFill>
                <a:schemeClr val="bg1"/>
              </a:solidFill>
            </a:endParaRPr>
          </a:p>
          <a:p>
            <a:pPr algn="ctr"/>
            <a:r>
              <a:rPr lang="en-US" sz="1200" dirty="0">
                <a:solidFill>
                  <a:schemeClr val="bg1"/>
                </a:solidFill>
              </a:rPr>
              <a:t>Release in </a:t>
            </a:r>
            <a:r>
              <a:rPr lang="en-US" sz="1400" dirty="0">
                <a:solidFill>
                  <a:schemeClr val="bg1"/>
                </a:solidFill>
              </a:rPr>
              <a:t>25 Maret 2013</a:t>
            </a:r>
            <a:endParaRPr lang="en-ID" sz="1400" dirty="0">
              <a:solidFill>
                <a:schemeClr val="bg1"/>
              </a:solidFill>
            </a:endParaRPr>
          </a:p>
        </p:txBody>
      </p:sp>
    </p:spTree>
    <p:extLst>
      <p:ext uri="{BB962C8B-B14F-4D97-AF65-F5344CB8AC3E}">
        <p14:creationId xmlns:p14="http://schemas.microsoft.com/office/powerpoint/2010/main" val="3791018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D6401DB5-B5B7-4E9E-BA85-38BDC7144D69}"/>
              </a:ext>
            </a:extLst>
          </p:cNvPr>
          <p:cNvSpPr txBox="1">
            <a:spLocks/>
          </p:cNvSpPr>
          <p:nvPr/>
        </p:nvSpPr>
        <p:spPr bwMode="gray">
          <a:xfrm>
            <a:off x="1071827" y="1980047"/>
            <a:ext cx="3141878" cy="57626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endParaRPr lang="en-ID" dirty="0">
              <a:solidFill>
                <a:schemeClr val="bg1"/>
              </a:solidFill>
            </a:endParaRPr>
          </a:p>
        </p:txBody>
      </p:sp>
      <p:sp>
        <p:nvSpPr>
          <p:cNvPr id="5" name="Text Placeholder 3">
            <a:extLst>
              <a:ext uri="{FF2B5EF4-FFF2-40B4-BE49-F238E27FC236}">
                <a16:creationId xmlns:a16="http://schemas.microsoft.com/office/drawing/2014/main" id="{A270CD7B-6E5E-499E-BD75-078C2AA059F1}"/>
              </a:ext>
            </a:extLst>
          </p:cNvPr>
          <p:cNvSpPr txBox="1">
            <a:spLocks/>
          </p:cNvSpPr>
          <p:nvPr/>
        </p:nvSpPr>
        <p:spPr>
          <a:xfrm>
            <a:off x="1071826" y="2556309"/>
            <a:ext cx="3141879" cy="2847293"/>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sz="1400" dirty="0">
                <a:solidFill>
                  <a:schemeClr val="bg1"/>
                </a:solidFill>
              </a:rPr>
              <a:t>The AIDA model </a:t>
            </a:r>
            <a:r>
              <a:rPr lang="en-US" altLang="en-US" sz="1400" dirty="0">
                <a:solidFill>
                  <a:schemeClr val="bg1"/>
                </a:solidFill>
              </a:rPr>
              <a:t>explains the various phases consumers go through before they decide to buy a product or service</a:t>
            </a:r>
            <a:r>
              <a:rPr lang="en-US" altLang="en-US" sz="1400" dirty="0">
                <a:solidFill>
                  <a:schemeClr val="bg1"/>
                </a:solidFill>
                <a:latin typeface="inherit"/>
              </a:rPr>
              <a:t>. </a:t>
            </a:r>
            <a:r>
              <a:rPr lang="en-US" sz="1400" dirty="0">
                <a:solidFill>
                  <a:schemeClr val="bg1"/>
                </a:solidFill>
              </a:rPr>
              <a:t>To get a positive response from consumers, marketing communicators develop an effective message. Ideally, an effective message must receive attention (attention), retains an interest (interest), raise the desire (desire), and move the action (action)</a:t>
            </a:r>
            <a:endParaRPr lang="en-ID" sz="1400" dirty="0">
              <a:solidFill>
                <a:schemeClr val="bg1"/>
              </a:solidFill>
            </a:endParaRPr>
          </a:p>
        </p:txBody>
      </p:sp>
      <p:sp>
        <p:nvSpPr>
          <p:cNvPr id="6" name="Text Placeholder 4">
            <a:extLst>
              <a:ext uri="{FF2B5EF4-FFF2-40B4-BE49-F238E27FC236}">
                <a16:creationId xmlns:a16="http://schemas.microsoft.com/office/drawing/2014/main" id="{16363CF6-1CFB-43E9-9B55-4F91831CE81C}"/>
              </a:ext>
            </a:extLst>
          </p:cNvPr>
          <p:cNvSpPr txBox="1">
            <a:spLocks/>
          </p:cNvSpPr>
          <p:nvPr/>
        </p:nvSpPr>
        <p:spPr>
          <a:xfrm>
            <a:off x="4522495" y="1980046"/>
            <a:ext cx="3147009" cy="576262"/>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sz="1700" dirty="0">
                <a:solidFill>
                  <a:schemeClr val="bg1"/>
                </a:solidFill>
              </a:rPr>
              <a:t>Kotler and Keller (2009)</a:t>
            </a:r>
            <a:endParaRPr lang="en-ID" sz="1700" dirty="0">
              <a:solidFill>
                <a:schemeClr val="bg1"/>
              </a:solidFill>
            </a:endParaRPr>
          </a:p>
        </p:txBody>
      </p:sp>
      <p:sp>
        <p:nvSpPr>
          <p:cNvPr id="7" name="Text Placeholder 5">
            <a:extLst>
              <a:ext uri="{FF2B5EF4-FFF2-40B4-BE49-F238E27FC236}">
                <a16:creationId xmlns:a16="http://schemas.microsoft.com/office/drawing/2014/main" id="{1E7ECBD7-E7A9-4B36-918C-933B3D98AB51}"/>
              </a:ext>
            </a:extLst>
          </p:cNvPr>
          <p:cNvSpPr txBox="1">
            <a:spLocks/>
          </p:cNvSpPr>
          <p:nvPr/>
        </p:nvSpPr>
        <p:spPr>
          <a:xfrm>
            <a:off x="4522495" y="2556309"/>
            <a:ext cx="3147009" cy="2847293"/>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sz="1400" dirty="0">
                <a:solidFill>
                  <a:schemeClr val="bg1"/>
                </a:solidFill>
              </a:rPr>
              <a:t>Consumer behavior according is the study of how individuals, groups and organizations select, buy, use, and how goods, services, ideas, or experiences, satisfying their needs and desires. Consumer purchasing behavior is influenced by several factors, namely culture, environment, and personal.</a:t>
            </a:r>
            <a:endParaRPr lang="en-ID" sz="1400" dirty="0">
              <a:solidFill>
                <a:schemeClr val="bg1"/>
              </a:solidFill>
            </a:endParaRPr>
          </a:p>
          <a:p>
            <a:endParaRPr lang="en-ID" sz="1400" dirty="0">
              <a:solidFill>
                <a:schemeClr val="bg1"/>
              </a:solidFill>
            </a:endParaRPr>
          </a:p>
        </p:txBody>
      </p:sp>
      <p:sp>
        <p:nvSpPr>
          <p:cNvPr id="8" name="Rectangle 7">
            <a:extLst>
              <a:ext uri="{FF2B5EF4-FFF2-40B4-BE49-F238E27FC236}">
                <a16:creationId xmlns:a16="http://schemas.microsoft.com/office/drawing/2014/main" id="{816D8EBB-0751-4C0D-9FC0-5D5E030EFCEE}"/>
              </a:ext>
            </a:extLst>
          </p:cNvPr>
          <p:cNvSpPr/>
          <p:nvPr/>
        </p:nvSpPr>
        <p:spPr>
          <a:xfrm>
            <a:off x="4278893" y="1745673"/>
            <a:ext cx="45719" cy="4017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Rectangle 8">
            <a:extLst>
              <a:ext uri="{FF2B5EF4-FFF2-40B4-BE49-F238E27FC236}">
                <a16:creationId xmlns:a16="http://schemas.microsoft.com/office/drawing/2014/main" id="{679B6EF7-E453-4F73-819F-28D4CC6ACB51}"/>
              </a:ext>
            </a:extLst>
          </p:cNvPr>
          <p:cNvSpPr/>
          <p:nvPr/>
        </p:nvSpPr>
        <p:spPr>
          <a:xfrm>
            <a:off x="7857444" y="1787234"/>
            <a:ext cx="45719" cy="4017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 name="Text Placeholder 6">
            <a:extLst>
              <a:ext uri="{FF2B5EF4-FFF2-40B4-BE49-F238E27FC236}">
                <a16:creationId xmlns:a16="http://schemas.microsoft.com/office/drawing/2014/main" id="{DBBC3B3E-A36D-4A2F-801E-E0FF603EBE41}"/>
              </a:ext>
            </a:extLst>
          </p:cNvPr>
          <p:cNvSpPr txBox="1">
            <a:spLocks/>
          </p:cNvSpPr>
          <p:nvPr/>
        </p:nvSpPr>
        <p:spPr>
          <a:xfrm>
            <a:off x="8109170" y="1980046"/>
            <a:ext cx="3145730" cy="576262"/>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dirty="0">
                <a:solidFill>
                  <a:schemeClr val="bg1"/>
                </a:solidFill>
              </a:rPr>
              <a:t>Karim, 2016</a:t>
            </a:r>
            <a:endParaRPr lang="en-ID" dirty="0">
              <a:solidFill>
                <a:schemeClr val="bg1"/>
              </a:solidFill>
            </a:endParaRPr>
          </a:p>
        </p:txBody>
      </p:sp>
      <p:sp>
        <p:nvSpPr>
          <p:cNvPr id="11" name="Text Placeholder 7">
            <a:extLst>
              <a:ext uri="{FF2B5EF4-FFF2-40B4-BE49-F238E27FC236}">
                <a16:creationId xmlns:a16="http://schemas.microsoft.com/office/drawing/2014/main" id="{4A0CAB59-9D98-46C4-A6F4-99D18BF63FAC}"/>
              </a:ext>
            </a:extLst>
          </p:cNvPr>
          <p:cNvSpPr txBox="1">
            <a:spLocks/>
          </p:cNvSpPr>
          <p:nvPr/>
        </p:nvSpPr>
        <p:spPr>
          <a:xfrm>
            <a:off x="8109364" y="2556307"/>
            <a:ext cx="3145536" cy="2847293"/>
          </a:xfrm>
          <a:prstGeom prst="rect">
            <a:avLst/>
          </a:prstGeom>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sz="1200" dirty="0">
                <a:solidFill>
                  <a:schemeClr val="bg1"/>
                </a:solidFill>
              </a:rPr>
              <a:t>Decision-making of a consumer is always based on a comparison between the different preferences, opportunities, and the benefits and disadvantages that exist. Rational consumer preferences are always trying to reach the highest of all the opportunities and benefits available. Consumers are rational means that consumers who choose a combination of commodities that will provide the greatest level of utility. Utilities here also includes </a:t>
            </a:r>
            <a:r>
              <a:rPr lang="en-US" sz="1200" dirty="0" err="1">
                <a:solidFill>
                  <a:schemeClr val="bg1"/>
                </a:solidFill>
              </a:rPr>
              <a:t>mashlahat</a:t>
            </a:r>
            <a:r>
              <a:rPr lang="en-US" sz="1200" dirty="0">
                <a:solidFill>
                  <a:schemeClr val="bg1"/>
                </a:solidFill>
              </a:rPr>
              <a:t> and disadvantages arising from the consumption of these commodities </a:t>
            </a:r>
          </a:p>
          <a:p>
            <a:endParaRPr lang="en-ID" sz="1200" dirty="0">
              <a:solidFill>
                <a:schemeClr val="bg1"/>
              </a:solidFill>
            </a:endParaRPr>
          </a:p>
        </p:txBody>
      </p:sp>
      <p:sp>
        <p:nvSpPr>
          <p:cNvPr id="12" name="Subtitle 5">
            <a:extLst>
              <a:ext uri="{FF2B5EF4-FFF2-40B4-BE49-F238E27FC236}">
                <a16:creationId xmlns:a16="http://schemas.microsoft.com/office/drawing/2014/main" id="{48653B8D-5357-4EAD-BBB4-B03F10329530}"/>
              </a:ext>
            </a:extLst>
          </p:cNvPr>
          <p:cNvSpPr>
            <a:spLocks noGrp="1"/>
          </p:cNvSpPr>
          <p:nvPr>
            <p:ph type="subTitle" idx="1"/>
          </p:nvPr>
        </p:nvSpPr>
        <p:spPr>
          <a:xfrm>
            <a:off x="1154955" y="756923"/>
            <a:ext cx="8825658" cy="861420"/>
          </a:xfrm>
        </p:spPr>
        <p:txBody>
          <a:bodyPr>
            <a:normAutofit/>
          </a:bodyPr>
          <a:lstStyle/>
          <a:p>
            <a:r>
              <a:rPr lang="en-US" sz="4000" dirty="0"/>
              <a:t>Literature Review</a:t>
            </a:r>
            <a:endParaRPr lang="en-ID" sz="4000" dirty="0"/>
          </a:p>
        </p:txBody>
      </p:sp>
      <p:pic>
        <p:nvPicPr>
          <p:cNvPr id="13" name="Picture 12">
            <a:extLst>
              <a:ext uri="{FF2B5EF4-FFF2-40B4-BE49-F238E27FC236}">
                <a16:creationId xmlns:a16="http://schemas.microsoft.com/office/drawing/2014/main" id="{5924C425-56BA-4131-8230-8AB78320D19D}"/>
              </a:ext>
            </a:extLst>
          </p:cNvPr>
          <p:cNvPicPr>
            <a:picLocks noChangeAspect="1"/>
          </p:cNvPicPr>
          <p:nvPr/>
        </p:nvPicPr>
        <p:blipFill>
          <a:blip r:embed="rId2"/>
          <a:stretch>
            <a:fillRect/>
          </a:stretch>
        </p:blipFill>
        <p:spPr>
          <a:xfrm>
            <a:off x="9785299" y="213079"/>
            <a:ext cx="2311453" cy="1532594"/>
          </a:xfrm>
          <a:prstGeom prst="rect">
            <a:avLst/>
          </a:prstGeom>
        </p:spPr>
      </p:pic>
      <p:sp>
        <p:nvSpPr>
          <p:cNvPr id="15" name="Text Placeholder 4">
            <a:extLst>
              <a:ext uri="{FF2B5EF4-FFF2-40B4-BE49-F238E27FC236}">
                <a16:creationId xmlns:a16="http://schemas.microsoft.com/office/drawing/2014/main" id="{7205B339-D4F2-4BBF-AFC4-9827A01D38A0}"/>
              </a:ext>
            </a:extLst>
          </p:cNvPr>
          <p:cNvSpPr txBox="1">
            <a:spLocks/>
          </p:cNvSpPr>
          <p:nvPr/>
        </p:nvSpPr>
        <p:spPr>
          <a:xfrm>
            <a:off x="1071826" y="1906474"/>
            <a:ext cx="3147009" cy="576262"/>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US" sz="1600" dirty="0">
                <a:solidFill>
                  <a:schemeClr val="bg1"/>
                </a:solidFill>
              </a:rPr>
              <a:t>Kotler and </a:t>
            </a:r>
            <a:r>
              <a:rPr lang="en-US" sz="1600" dirty="0" err="1">
                <a:solidFill>
                  <a:schemeClr val="bg1"/>
                </a:solidFill>
              </a:rPr>
              <a:t>Amstrong</a:t>
            </a:r>
            <a:r>
              <a:rPr lang="en-US" sz="1600" dirty="0">
                <a:solidFill>
                  <a:schemeClr val="bg1"/>
                </a:solidFill>
              </a:rPr>
              <a:t> (2008)</a:t>
            </a:r>
            <a:endParaRPr lang="en-ID" sz="1600" dirty="0">
              <a:solidFill>
                <a:schemeClr val="bg1"/>
              </a:solidFill>
            </a:endParaRPr>
          </a:p>
        </p:txBody>
      </p:sp>
    </p:spTree>
    <p:extLst>
      <p:ext uri="{BB962C8B-B14F-4D97-AF65-F5344CB8AC3E}">
        <p14:creationId xmlns:p14="http://schemas.microsoft.com/office/powerpoint/2010/main" val="2496957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2719D-39AE-4244-8177-9EC11C96C5FD}"/>
              </a:ext>
            </a:extLst>
          </p:cNvPr>
          <p:cNvSpPr>
            <a:spLocks noGrp="1"/>
          </p:cNvSpPr>
          <p:nvPr>
            <p:ph type="title"/>
          </p:nvPr>
        </p:nvSpPr>
        <p:spPr/>
        <p:txBody>
          <a:bodyPr/>
          <a:lstStyle/>
          <a:p>
            <a:r>
              <a:rPr lang="en-US" dirty="0"/>
              <a:t>METHODE</a:t>
            </a:r>
            <a:endParaRPr lang="en-ID" dirty="0"/>
          </a:p>
        </p:txBody>
      </p:sp>
      <p:sp>
        <p:nvSpPr>
          <p:cNvPr id="3" name="Content Placeholder 2">
            <a:extLst>
              <a:ext uri="{FF2B5EF4-FFF2-40B4-BE49-F238E27FC236}">
                <a16:creationId xmlns:a16="http://schemas.microsoft.com/office/drawing/2014/main" id="{7A3F2EF0-FCDD-4472-8943-3C2CA9CEAA56}"/>
              </a:ext>
            </a:extLst>
          </p:cNvPr>
          <p:cNvSpPr>
            <a:spLocks noGrp="1"/>
          </p:cNvSpPr>
          <p:nvPr>
            <p:ph sz="half" idx="1"/>
          </p:nvPr>
        </p:nvSpPr>
        <p:spPr>
          <a:xfrm>
            <a:off x="947136" y="2406649"/>
            <a:ext cx="4825158" cy="3416301"/>
          </a:xfrm>
        </p:spPr>
        <p:txBody>
          <a:bodyPr>
            <a:noAutofit/>
          </a:bodyPr>
          <a:lstStyle/>
          <a:p>
            <a:r>
              <a:rPr lang="en-US" dirty="0"/>
              <a:t>This research was observation in 3 branches of BSM using </a:t>
            </a:r>
            <a:r>
              <a:rPr lang="en-US" dirty="0" err="1"/>
              <a:t>quistionnaier</a:t>
            </a:r>
            <a:endParaRPr lang="en-US" dirty="0"/>
          </a:p>
          <a:p>
            <a:pPr lvl="1"/>
            <a:r>
              <a:rPr lang="en-US" sz="1800" dirty="0"/>
              <a:t>Kebun Jeruk, West Jakarta</a:t>
            </a:r>
          </a:p>
          <a:p>
            <a:pPr lvl="1"/>
            <a:r>
              <a:rPr lang="en-US" sz="1800" dirty="0" err="1"/>
              <a:t>Mayestik</a:t>
            </a:r>
            <a:r>
              <a:rPr lang="en-US" sz="1800" dirty="0"/>
              <a:t>, South Jakarta</a:t>
            </a:r>
          </a:p>
          <a:p>
            <a:pPr lvl="1"/>
            <a:r>
              <a:rPr lang="en-US" sz="1800" dirty="0"/>
              <a:t>Kelapa Gading, North Jakarta</a:t>
            </a:r>
          </a:p>
          <a:p>
            <a:r>
              <a:rPr lang="en-US" dirty="0"/>
              <a:t>The method used a probability with convenience sampling. Sampel is 100 respondents with the number 39 from the office </a:t>
            </a:r>
            <a:r>
              <a:rPr lang="en-US" dirty="0" err="1"/>
              <a:t>Kebon</a:t>
            </a:r>
            <a:r>
              <a:rPr lang="en-US" dirty="0"/>
              <a:t> Jeruk, 35 </a:t>
            </a:r>
            <a:r>
              <a:rPr lang="en-US" dirty="0" err="1"/>
              <a:t>Mayestik</a:t>
            </a:r>
            <a:r>
              <a:rPr lang="en-US" dirty="0"/>
              <a:t> office, and 26 of Kelapa Gading.</a:t>
            </a:r>
          </a:p>
          <a:p>
            <a:r>
              <a:rPr lang="en-GB" dirty="0">
                <a:ea typeface="Calibri"/>
                <a:cs typeface="Calibri"/>
              </a:rPr>
              <a:t>Data processing with SPSS </a:t>
            </a:r>
            <a:endParaRPr lang="en-US" dirty="0">
              <a:ea typeface="Calibri"/>
              <a:cs typeface="Times New Roman"/>
            </a:endParaRPr>
          </a:p>
          <a:p>
            <a:endParaRPr lang="en-ID" dirty="0"/>
          </a:p>
          <a:p>
            <a:endParaRPr lang="en-ID" dirty="0"/>
          </a:p>
        </p:txBody>
      </p:sp>
      <p:pic>
        <p:nvPicPr>
          <p:cNvPr id="6" name="Content Placeholder 5">
            <a:extLst>
              <a:ext uri="{FF2B5EF4-FFF2-40B4-BE49-F238E27FC236}">
                <a16:creationId xmlns:a16="http://schemas.microsoft.com/office/drawing/2014/main" id="{189AB981-E7FC-4A5F-BE4F-2A67E04B6D64}"/>
              </a:ext>
            </a:extLst>
          </p:cNvPr>
          <p:cNvPicPr>
            <a:picLocks noGrp="1" noChangeAspect="1"/>
          </p:cNvPicPr>
          <p:nvPr>
            <p:ph sz="half" idx="2"/>
          </p:nvPr>
        </p:nvPicPr>
        <p:blipFill>
          <a:blip r:embed="rId2"/>
          <a:stretch>
            <a:fillRect/>
          </a:stretch>
        </p:blipFill>
        <p:spPr>
          <a:xfrm>
            <a:off x="6953958" y="2854037"/>
            <a:ext cx="4431321" cy="252152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4072075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5">
            <a:extLst>
              <a:ext uri="{FF2B5EF4-FFF2-40B4-BE49-F238E27FC236}">
                <a16:creationId xmlns:a16="http://schemas.microsoft.com/office/drawing/2014/main" id="{1F8FF167-582F-4F98-BAEF-4F944EA9CD9F}"/>
              </a:ext>
            </a:extLst>
          </p:cNvPr>
          <p:cNvSpPr txBox="1">
            <a:spLocks/>
          </p:cNvSpPr>
          <p:nvPr/>
        </p:nvSpPr>
        <p:spPr bwMode="gray">
          <a:xfrm>
            <a:off x="1683171" y="781128"/>
            <a:ext cx="8825658" cy="861420"/>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r>
              <a:rPr lang="en-US" sz="4000" dirty="0"/>
              <a:t>RESULT – RESPONDEN PROFILE</a:t>
            </a:r>
            <a:endParaRPr lang="en-ID" sz="4000" dirty="0"/>
          </a:p>
        </p:txBody>
      </p:sp>
      <p:graphicFrame>
        <p:nvGraphicFramePr>
          <p:cNvPr id="6" name="Table 6">
            <a:extLst>
              <a:ext uri="{FF2B5EF4-FFF2-40B4-BE49-F238E27FC236}">
                <a16:creationId xmlns:a16="http://schemas.microsoft.com/office/drawing/2014/main" id="{73C9CA12-1A98-43F4-99A4-09F38B2655A7}"/>
              </a:ext>
            </a:extLst>
          </p:cNvPr>
          <p:cNvGraphicFramePr>
            <a:graphicFrameLocks noGrp="1"/>
          </p:cNvGraphicFramePr>
          <p:nvPr>
            <p:extLst>
              <p:ext uri="{D42A27DB-BD31-4B8C-83A1-F6EECF244321}">
                <p14:modId xmlns:p14="http://schemas.microsoft.com/office/powerpoint/2010/main" val="119187419"/>
              </p:ext>
            </p:extLst>
          </p:nvPr>
        </p:nvGraphicFramePr>
        <p:xfrm>
          <a:off x="923792" y="2104224"/>
          <a:ext cx="5433020" cy="1524000"/>
        </p:xfrm>
        <a:graphic>
          <a:graphicData uri="http://schemas.openxmlformats.org/drawingml/2006/table">
            <a:tbl>
              <a:tblPr firstRow="1" bandRow="1">
                <a:tableStyleId>{5C22544A-7EE6-4342-B048-85BDC9FD1C3A}</a:tableStyleId>
              </a:tblPr>
              <a:tblGrid>
                <a:gridCol w="1868410">
                  <a:extLst>
                    <a:ext uri="{9D8B030D-6E8A-4147-A177-3AD203B41FA5}">
                      <a16:colId xmlns:a16="http://schemas.microsoft.com/office/drawing/2014/main" val="2956494979"/>
                    </a:ext>
                  </a:extLst>
                </a:gridCol>
                <a:gridCol w="1239864">
                  <a:extLst>
                    <a:ext uri="{9D8B030D-6E8A-4147-A177-3AD203B41FA5}">
                      <a16:colId xmlns:a16="http://schemas.microsoft.com/office/drawing/2014/main" val="1296657664"/>
                    </a:ext>
                  </a:extLst>
                </a:gridCol>
                <a:gridCol w="1146875">
                  <a:extLst>
                    <a:ext uri="{9D8B030D-6E8A-4147-A177-3AD203B41FA5}">
                      <a16:colId xmlns:a16="http://schemas.microsoft.com/office/drawing/2014/main" val="2681461482"/>
                    </a:ext>
                  </a:extLst>
                </a:gridCol>
                <a:gridCol w="1177871">
                  <a:extLst>
                    <a:ext uri="{9D8B030D-6E8A-4147-A177-3AD203B41FA5}">
                      <a16:colId xmlns:a16="http://schemas.microsoft.com/office/drawing/2014/main" val="3711638559"/>
                    </a:ext>
                  </a:extLst>
                </a:gridCol>
              </a:tblGrid>
              <a:tr h="262165">
                <a:tc>
                  <a:txBody>
                    <a:bodyPr/>
                    <a:lstStyle/>
                    <a:p>
                      <a:r>
                        <a:rPr lang="en-US" sz="1400" dirty="0">
                          <a:latin typeface="+mj-lt"/>
                        </a:rPr>
                        <a:t>Branch</a:t>
                      </a:r>
                      <a:endParaRPr lang="en-ID" sz="1400" dirty="0">
                        <a:latin typeface="+mj-lt"/>
                      </a:endParaRPr>
                    </a:p>
                  </a:txBody>
                  <a:tcPr/>
                </a:tc>
                <a:tc>
                  <a:txBody>
                    <a:bodyPr/>
                    <a:lstStyle/>
                    <a:p>
                      <a:r>
                        <a:rPr lang="en-US" sz="1400" dirty="0">
                          <a:latin typeface="+mj-lt"/>
                        </a:rPr>
                        <a:t>Women</a:t>
                      </a:r>
                      <a:endParaRPr lang="en-ID" sz="1400" dirty="0">
                        <a:latin typeface="+mj-lt"/>
                      </a:endParaRPr>
                    </a:p>
                  </a:txBody>
                  <a:tcPr/>
                </a:tc>
                <a:tc>
                  <a:txBody>
                    <a:bodyPr/>
                    <a:lstStyle/>
                    <a:p>
                      <a:r>
                        <a:rPr lang="en-US" sz="1400" dirty="0">
                          <a:latin typeface="+mj-lt"/>
                        </a:rPr>
                        <a:t>Men</a:t>
                      </a:r>
                      <a:endParaRPr lang="en-ID" sz="1400" dirty="0">
                        <a:latin typeface="+mj-lt"/>
                      </a:endParaRPr>
                    </a:p>
                  </a:txBody>
                  <a:tcPr/>
                </a:tc>
                <a:tc>
                  <a:txBody>
                    <a:bodyPr/>
                    <a:lstStyle/>
                    <a:p>
                      <a:pPr algn="ctr"/>
                      <a:r>
                        <a:rPr lang="en-US" sz="1400" dirty="0">
                          <a:latin typeface="+mj-lt"/>
                        </a:rPr>
                        <a:t>Total</a:t>
                      </a:r>
                      <a:endParaRPr lang="en-ID" sz="1400" dirty="0">
                        <a:latin typeface="+mj-lt"/>
                      </a:endParaRPr>
                    </a:p>
                  </a:txBody>
                  <a:tcPr/>
                </a:tc>
                <a:extLst>
                  <a:ext uri="{0D108BD9-81ED-4DB2-BD59-A6C34878D82A}">
                    <a16:rowId xmlns:a16="http://schemas.microsoft.com/office/drawing/2014/main" val="3982239095"/>
                  </a:ext>
                </a:extLst>
              </a:tr>
              <a:tr h="262165">
                <a:tc>
                  <a:txBody>
                    <a:bodyPr/>
                    <a:lstStyle/>
                    <a:p>
                      <a:r>
                        <a:rPr lang="en-US" sz="1400" dirty="0" err="1">
                          <a:latin typeface="+mj-lt"/>
                        </a:rPr>
                        <a:t>Kebon</a:t>
                      </a:r>
                      <a:r>
                        <a:rPr lang="en-US" sz="1400" dirty="0">
                          <a:latin typeface="+mj-lt"/>
                        </a:rPr>
                        <a:t> Jeruk</a:t>
                      </a:r>
                      <a:endParaRPr lang="en-ID" sz="1400" dirty="0">
                        <a:latin typeface="+mj-lt"/>
                      </a:endParaRPr>
                    </a:p>
                  </a:txBody>
                  <a:tcPr/>
                </a:tc>
                <a:tc>
                  <a:txBody>
                    <a:bodyPr/>
                    <a:lstStyle/>
                    <a:p>
                      <a:pPr algn="ctr">
                        <a:lnSpc>
                          <a:spcPts val="2000"/>
                        </a:lnSpc>
                        <a:spcAft>
                          <a:spcPts val="0"/>
                        </a:spcAft>
                      </a:pPr>
                      <a:r>
                        <a:rPr lang="en-US" sz="1400" dirty="0">
                          <a:effectLst/>
                          <a:latin typeface="+mj-lt"/>
                          <a:ea typeface="Calibri" panose="020F0502020204030204" pitchFamily="34" charset="0"/>
                          <a:cs typeface="Times New Roman" panose="02020603050405020304" pitchFamily="18" charset="0"/>
                        </a:rPr>
                        <a:t>18</a:t>
                      </a:r>
                      <a:endParaRPr lang="en-ID"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2000"/>
                        </a:lnSpc>
                        <a:spcAft>
                          <a:spcPts val="0"/>
                        </a:spcAft>
                      </a:pPr>
                      <a:r>
                        <a:rPr lang="en-US" sz="1400">
                          <a:effectLst/>
                          <a:latin typeface="+mj-lt"/>
                          <a:ea typeface="Calibri" panose="020F0502020204030204" pitchFamily="34" charset="0"/>
                          <a:cs typeface="Times New Roman" panose="02020603050405020304" pitchFamily="18" charset="0"/>
                        </a:rPr>
                        <a:t>21</a:t>
                      </a:r>
                      <a:endParaRPr lang="en-ID" sz="14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r>
                        <a:rPr lang="en-US" sz="1400" dirty="0">
                          <a:latin typeface="+mj-lt"/>
                        </a:rPr>
                        <a:t>39</a:t>
                      </a:r>
                      <a:endParaRPr lang="en-ID" sz="1400" dirty="0">
                        <a:latin typeface="+mj-lt"/>
                      </a:endParaRPr>
                    </a:p>
                  </a:txBody>
                  <a:tcPr/>
                </a:tc>
                <a:extLst>
                  <a:ext uri="{0D108BD9-81ED-4DB2-BD59-A6C34878D82A}">
                    <a16:rowId xmlns:a16="http://schemas.microsoft.com/office/drawing/2014/main" val="826609192"/>
                  </a:ext>
                </a:extLst>
              </a:tr>
              <a:tr h="262165">
                <a:tc>
                  <a:txBody>
                    <a:bodyPr/>
                    <a:lstStyle/>
                    <a:p>
                      <a:r>
                        <a:rPr lang="en-US" sz="1400" dirty="0" err="1">
                          <a:latin typeface="+mj-lt"/>
                        </a:rPr>
                        <a:t>Mayestik</a:t>
                      </a:r>
                      <a:endParaRPr lang="en-ID" sz="1400" dirty="0">
                        <a:latin typeface="+mj-lt"/>
                      </a:endParaRPr>
                    </a:p>
                  </a:txBody>
                  <a:tcPr/>
                </a:tc>
                <a:tc>
                  <a:txBody>
                    <a:bodyPr/>
                    <a:lstStyle/>
                    <a:p>
                      <a:pPr algn="ctr">
                        <a:lnSpc>
                          <a:spcPts val="2000"/>
                        </a:lnSpc>
                        <a:spcAft>
                          <a:spcPts val="0"/>
                        </a:spcAft>
                      </a:pPr>
                      <a:r>
                        <a:rPr lang="en-US" sz="1400" dirty="0">
                          <a:effectLst/>
                          <a:latin typeface="+mj-lt"/>
                          <a:ea typeface="Calibri" panose="020F0502020204030204" pitchFamily="34" charset="0"/>
                          <a:cs typeface="Times New Roman" panose="02020603050405020304" pitchFamily="18" charset="0"/>
                        </a:rPr>
                        <a:t>14</a:t>
                      </a:r>
                      <a:endParaRPr lang="en-ID"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2000"/>
                        </a:lnSpc>
                        <a:spcAft>
                          <a:spcPts val="0"/>
                        </a:spcAft>
                      </a:pPr>
                      <a:r>
                        <a:rPr lang="en-US" sz="1400">
                          <a:effectLst/>
                          <a:latin typeface="+mj-lt"/>
                          <a:ea typeface="Calibri" panose="020F0502020204030204" pitchFamily="34" charset="0"/>
                          <a:cs typeface="Times New Roman" panose="02020603050405020304" pitchFamily="18" charset="0"/>
                        </a:rPr>
                        <a:t>21</a:t>
                      </a:r>
                      <a:endParaRPr lang="en-ID" sz="14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r>
                        <a:rPr lang="en-US" sz="1400" dirty="0">
                          <a:latin typeface="+mj-lt"/>
                        </a:rPr>
                        <a:t>35</a:t>
                      </a:r>
                      <a:endParaRPr lang="en-ID" sz="1400" dirty="0">
                        <a:latin typeface="+mj-lt"/>
                      </a:endParaRPr>
                    </a:p>
                  </a:txBody>
                  <a:tcPr/>
                </a:tc>
                <a:extLst>
                  <a:ext uri="{0D108BD9-81ED-4DB2-BD59-A6C34878D82A}">
                    <a16:rowId xmlns:a16="http://schemas.microsoft.com/office/drawing/2014/main" val="2299239885"/>
                  </a:ext>
                </a:extLst>
              </a:tr>
              <a:tr h="262165">
                <a:tc>
                  <a:txBody>
                    <a:bodyPr/>
                    <a:lstStyle/>
                    <a:p>
                      <a:r>
                        <a:rPr lang="en-US" sz="1400" dirty="0">
                          <a:latin typeface="+mj-lt"/>
                        </a:rPr>
                        <a:t>Kelapa Gading</a:t>
                      </a:r>
                      <a:endParaRPr lang="en-ID" sz="1400" dirty="0">
                        <a:latin typeface="+mj-lt"/>
                      </a:endParaRPr>
                    </a:p>
                  </a:txBody>
                  <a:tcPr/>
                </a:tc>
                <a:tc>
                  <a:txBody>
                    <a:bodyPr/>
                    <a:lstStyle/>
                    <a:p>
                      <a:pPr algn="ctr">
                        <a:lnSpc>
                          <a:spcPts val="2000"/>
                        </a:lnSpc>
                        <a:spcAft>
                          <a:spcPts val="0"/>
                        </a:spcAft>
                      </a:pPr>
                      <a:r>
                        <a:rPr lang="en-US" sz="1400" dirty="0">
                          <a:effectLst/>
                          <a:latin typeface="+mj-lt"/>
                          <a:ea typeface="Calibri" panose="020F0502020204030204" pitchFamily="34" charset="0"/>
                          <a:cs typeface="Times New Roman" panose="02020603050405020304" pitchFamily="18" charset="0"/>
                        </a:rPr>
                        <a:t>14</a:t>
                      </a:r>
                      <a:endParaRPr lang="en-ID"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2000"/>
                        </a:lnSpc>
                        <a:spcAft>
                          <a:spcPts val="0"/>
                        </a:spcAft>
                      </a:pPr>
                      <a:r>
                        <a:rPr lang="en-US" sz="1400">
                          <a:effectLst/>
                          <a:latin typeface="+mj-lt"/>
                          <a:ea typeface="Calibri" panose="020F0502020204030204" pitchFamily="34" charset="0"/>
                          <a:cs typeface="Times New Roman" panose="02020603050405020304" pitchFamily="18" charset="0"/>
                        </a:rPr>
                        <a:t>12</a:t>
                      </a:r>
                      <a:endParaRPr lang="en-ID" sz="14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r>
                        <a:rPr lang="en-US" sz="1400" dirty="0">
                          <a:latin typeface="+mj-lt"/>
                        </a:rPr>
                        <a:t>26</a:t>
                      </a:r>
                      <a:endParaRPr lang="en-ID" sz="1400" dirty="0">
                        <a:latin typeface="+mj-lt"/>
                      </a:endParaRPr>
                    </a:p>
                  </a:txBody>
                  <a:tcPr/>
                </a:tc>
                <a:extLst>
                  <a:ext uri="{0D108BD9-81ED-4DB2-BD59-A6C34878D82A}">
                    <a16:rowId xmlns:a16="http://schemas.microsoft.com/office/drawing/2014/main" val="2537547225"/>
                  </a:ext>
                </a:extLst>
              </a:tr>
              <a:tr h="262165">
                <a:tc>
                  <a:txBody>
                    <a:bodyPr/>
                    <a:lstStyle/>
                    <a:p>
                      <a:r>
                        <a:rPr lang="en-US" sz="1400" dirty="0">
                          <a:latin typeface="+mj-lt"/>
                        </a:rPr>
                        <a:t>Total</a:t>
                      </a:r>
                      <a:endParaRPr lang="en-ID" sz="1400" dirty="0">
                        <a:latin typeface="+mj-lt"/>
                      </a:endParaRPr>
                    </a:p>
                  </a:txBody>
                  <a:tcPr/>
                </a:tc>
                <a:tc>
                  <a:txBody>
                    <a:bodyPr/>
                    <a:lstStyle/>
                    <a:p>
                      <a:pPr algn="ctr">
                        <a:lnSpc>
                          <a:spcPts val="2000"/>
                        </a:lnSpc>
                        <a:spcAft>
                          <a:spcPts val="0"/>
                        </a:spcAft>
                      </a:pPr>
                      <a:r>
                        <a:rPr lang="en-US" sz="1400">
                          <a:effectLst/>
                          <a:latin typeface="+mj-lt"/>
                          <a:ea typeface="Calibri" panose="020F0502020204030204" pitchFamily="34" charset="0"/>
                          <a:cs typeface="Times New Roman" panose="02020603050405020304" pitchFamily="18" charset="0"/>
                        </a:rPr>
                        <a:t>46</a:t>
                      </a:r>
                      <a:endParaRPr lang="en-ID" sz="14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lnSpc>
                          <a:spcPts val="2000"/>
                        </a:lnSpc>
                        <a:spcAft>
                          <a:spcPts val="0"/>
                        </a:spcAft>
                      </a:pPr>
                      <a:r>
                        <a:rPr lang="en-US" sz="1400" dirty="0">
                          <a:effectLst/>
                          <a:latin typeface="+mj-lt"/>
                          <a:ea typeface="Calibri" panose="020F0502020204030204" pitchFamily="34" charset="0"/>
                          <a:cs typeface="Times New Roman" panose="02020603050405020304" pitchFamily="18" charset="0"/>
                        </a:rPr>
                        <a:t>54</a:t>
                      </a:r>
                      <a:endParaRPr lang="en-ID" sz="14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algn="ctr"/>
                      <a:r>
                        <a:rPr lang="en-US" sz="1400" dirty="0">
                          <a:latin typeface="+mj-lt"/>
                        </a:rPr>
                        <a:t>100</a:t>
                      </a:r>
                      <a:endParaRPr lang="en-ID" sz="1400" dirty="0">
                        <a:latin typeface="+mj-lt"/>
                      </a:endParaRPr>
                    </a:p>
                  </a:txBody>
                  <a:tcPr/>
                </a:tc>
                <a:extLst>
                  <a:ext uri="{0D108BD9-81ED-4DB2-BD59-A6C34878D82A}">
                    <a16:rowId xmlns:a16="http://schemas.microsoft.com/office/drawing/2014/main" val="1495907169"/>
                  </a:ext>
                </a:extLst>
              </a:tr>
            </a:tbl>
          </a:graphicData>
        </a:graphic>
      </p:graphicFrame>
      <p:graphicFrame>
        <p:nvGraphicFramePr>
          <p:cNvPr id="8" name="Table 7">
            <a:extLst>
              <a:ext uri="{FF2B5EF4-FFF2-40B4-BE49-F238E27FC236}">
                <a16:creationId xmlns:a16="http://schemas.microsoft.com/office/drawing/2014/main" id="{F0F0448B-23F6-4574-862C-ED20BDA768FC}"/>
              </a:ext>
            </a:extLst>
          </p:cNvPr>
          <p:cNvGraphicFramePr>
            <a:graphicFrameLocks noGrp="1"/>
          </p:cNvGraphicFramePr>
          <p:nvPr>
            <p:extLst>
              <p:ext uri="{D42A27DB-BD31-4B8C-83A1-F6EECF244321}">
                <p14:modId xmlns:p14="http://schemas.microsoft.com/office/powerpoint/2010/main" val="1883806530"/>
              </p:ext>
            </p:extLst>
          </p:nvPr>
        </p:nvGraphicFramePr>
        <p:xfrm>
          <a:off x="939537" y="4089900"/>
          <a:ext cx="5433018" cy="489205"/>
        </p:xfrm>
        <a:graphic>
          <a:graphicData uri="http://schemas.openxmlformats.org/drawingml/2006/table">
            <a:tbl>
              <a:tblPr firstRow="1" firstCol="1" bandRow="1">
                <a:tableStyleId>{5C22544A-7EE6-4342-B048-85BDC9FD1C3A}</a:tableStyleId>
              </a:tblPr>
              <a:tblGrid>
                <a:gridCol w="1086472">
                  <a:extLst>
                    <a:ext uri="{9D8B030D-6E8A-4147-A177-3AD203B41FA5}">
                      <a16:colId xmlns:a16="http://schemas.microsoft.com/office/drawing/2014/main" val="1387656539"/>
                    </a:ext>
                  </a:extLst>
                </a:gridCol>
                <a:gridCol w="1086472">
                  <a:extLst>
                    <a:ext uri="{9D8B030D-6E8A-4147-A177-3AD203B41FA5}">
                      <a16:colId xmlns:a16="http://schemas.microsoft.com/office/drawing/2014/main" val="769786958"/>
                    </a:ext>
                  </a:extLst>
                </a:gridCol>
                <a:gridCol w="1086472">
                  <a:extLst>
                    <a:ext uri="{9D8B030D-6E8A-4147-A177-3AD203B41FA5}">
                      <a16:colId xmlns:a16="http://schemas.microsoft.com/office/drawing/2014/main" val="4021534300"/>
                    </a:ext>
                  </a:extLst>
                </a:gridCol>
                <a:gridCol w="1086472">
                  <a:extLst>
                    <a:ext uri="{9D8B030D-6E8A-4147-A177-3AD203B41FA5}">
                      <a16:colId xmlns:a16="http://schemas.microsoft.com/office/drawing/2014/main" val="3230127717"/>
                    </a:ext>
                  </a:extLst>
                </a:gridCol>
                <a:gridCol w="1087130">
                  <a:extLst>
                    <a:ext uri="{9D8B030D-6E8A-4147-A177-3AD203B41FA5}">
                      <a16:colId xmlns:a16="http://schemas.microsoft.com/office/drawing/2014/main" val="785404918"/>
                    </a:ext>
                  </a:extLst>
                </a:gridCol>
              </a:tblGrid>
              <a:tr h="0">
                <a:tc>
                  <a:txBody>
                    <a:bodyPr/>
                    <a:lstStyle/>
                    <a:p>
                      <a:pPr algn="just">
                        <a:lnSpc>
                          <a:spcPct val="150000"/>
                        </a:lnSpc>
                        <a:spcAft>
                          <a:spcPts val="0"/>
                        </a:spcAft>
                      </a:pPr>
                      <a:r>
                        <a:rPr lang="en-US" sz="1200">
                          <a:effectLst/>
                        </a:rPr>
                        <a:t>Age</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18-30 year</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31-45 year</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dirty="0">
                          <a:effectLst/>
                        </a:rPr>
                        <a:t>46-55 year</a:t>
                      </a:r>
                      <a:endParaRPr lang="en-ID"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56 years up</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21406580"/>
                  </a:ext>
                </a:extLst>
              </a:tr>
              <a:tr h="0">
                <a:tc>
                  <a:txBody>
                    <a:bodyPr/>
                    <a:lstStyle/>
                    <a:p>
                      <a:pPr algn="just">
                        <a:lnSpc>
                          <a:spcPct val="150000"/>
                        </a:lnSpc>
                        <a:spcAft>
                          <a:spcPts val="0"/>
                        </a:spcAft>
                      </a:pPr>
                      <a:r>
                        <a:rPr lang="en-US" sz="1200">
                          <a:effectLst/>
                        </a:rPr>
                        <a:t>Prosentage</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45%</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46%</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7%</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dirty="0">
                          <a:effectLst/>
                        </a:rPr>
                        <a:t>2%</a:t>
                      </a:r>
                      <a:endParaRPr lang="en-ID"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04819322"/>
                  </a:ext>
                </a:extLst>
              </a:tr>
            </a:tbl>
          </a:graphicData>
        </a:graphic>
      </p:graphicFrame>
      <p:graphicFrame>
        <p:nvGraphicFramePr>
          <p:cNvPr id="9" name="Table 8">
            <a:extLst>
              <a:ext uri="{FF2B5EF4-FFF2-40B4-BE49-F238E27FC236}">
                <a16:creationId xmlns:a16="http://schemas.microsoft.com/office/drawing/2014/main" id="{ACDFED05-63DF-4F9C-A7A2-946A44F8BFE8}"/>
              </a:ext>
            </a:extLst>
          </p:cNvPr>
          <p:cNvGraphicFramePr>
            <a:graphicFrameLocks noGrp="1"/>
          </p:cNvGraphicFramePr>
          <p:nvPr>
            <p:extLst>
              <p:ext uri="{D42A27DB-BD31-4B8C-83A1-F6EECF244321}">
                <p14:modId xmlns:p14="http://schemas.microsoft.com/office/powerpoint/2010/main" val="1415274282"/>
              </p:ext>
            </p:extLst>
          </p:nvPr>
        </p:nvGraphicFramePr>
        <p:xfrm>
          <a:off x="923792" y="4999173"/>
          <a:ext cx="5397500" cy="489205"/>
        </p:xfrm>
        <a:graphic>
          <a:graphicData uri="http://schemas.openxmlformats.org/drawingml/2006/table">
            <a:tbl>
              <a:tblPr firstRow="1" firstCol="1" bandRow="1">
                <a:tableStyleId>{5C22544A-7EE6-4342-B048-85BDC9FD1C3A}</a:tableStyleId>
              </a:tblPr>
              <a:tblGrid>
                <a:gridCol w="1042478">
                  <a:extLst>
                    <a:ext uri="{9D8B030D-6E8A-4147-A177-3AD203B41FA5}">
                      <a16:colId xmlns:a16="http://schemas.microsoft.com/office/drawing/2014/main" val="3502097543"/>
                    </a:ext>
                  </a:extLst>
                </a:gridCol>
                <a:gridCol w="1055562">
                  <a:extLst>
                    <a:ext uri="{9D8B030D-6E8A-4147-A177-3AD203B41FA5}">
                      <a16:colId xmlns:a16="http://schemas.microsoft.com/office/drawing/2014/main" val="2688433938"/>
                    </a:ext>
                  </a:extLst>
                </a:gridCol>
                <a:gridCol w="912723">
                  <a:extLst>
                    <a:ext uri="{9D8B030D-6E8A-4147-A177-3AD203B41FA5}">
                      <a16:colId xmlns:a16="http://schemas.microsoft.com/office/drawing/2014/main" val="1131403825"/>
                    </a:ext>
                  </a:extLst>
                </a:gridCol>
                <a:gridCol w="898901">
                  <a:extLst>
                    <a:ext uri="{9D8B030D-6E8A-4147-A177-3AD203B41FA5}">
                      <a16:colId xmlns:a16="http://schemas.microsoft.com/office/drawing/2014/main" val="1471740985"/>
                    </a:ext>
                  </a:extLst>
                </a:gridCol>
                <a:gridCol w="1487836">
                  <a:extLst>
                    <a:ext uri="{9D8B030D-6E8A-4147-A177-3AD203B41FA5}">
                      <a16:colId xmlns:a16="http://schemas.microsoft.com/office/drawing/2014/main" val="693433865"/>
                    </a:ext>
                  </a:extLst>
                </a:gridCol>
              </a:tblGrid>
              <a:tr h="0">
                <a:tc>
                  <a:txBody>
                    <a:bodyPr/>
                    <a:lstStyle/>
                    <a:p>
                      <a:pPr algn="just">
                        <a:lnSpc>
                          <a:spcPct val="150000"/>
                        </a:lnSpc>
                        <a:spcAft>
                          <a:spcPts val="0"/>
                        </a:spcAft>
                      </a:pPr>
                      <a:r>
                        <a:rPr lang="en-US" sz="1200">
                          <a:effectLst/>
                        </a:rPr>
                        <a:t>Education</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High School</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Diploma</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Bachelor</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Postgraduate up</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63886307"/>
                  </a:ext>
                </a:extLst>
              </a:tr>
              <a:tr h="0">
                <a:tc>
                  <a:txBody>
                    <a:bodyPr/>
                    <a:lstStyle/>
                    <a:p>
                      <a:pPr algn="just">
                        <a:lnSpc>
                          <a:spcPct val="150000"/>
                        </a:lnSpc>
                        <a:spcAft>
                          <a:spcPts val="0"/>
                        </a:spcAft>
                      </a:pPr>
                      <a:r>
                        <a:rPr lang="en-US" sz="1200">
                          <a:effectLst/>
                        </a:rPr>
                        <a:t>Prosentage</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16%</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27%</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dirty="0">
                          <a:effectLst/>
                        </a:rPr>
                        <a:t>50%</a:t>
                      </a:r>
                      <a:endParaRPr lang="en-ID"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dirty="0">
                          <a:effectLst/>
                        </a:rPr>
                        <a:t>7%</a:t>
                      </a:r>
                      <a:endParaRPr lang="en-ID"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4726571"/>
                  </a:ext>
                </a:extLst>
              </a:tr>
            </a:tbl>
          </a:graphicData>
        </a:graphic>
      </p:graphicFrame>
      <p:graphicFrame>
        <p:nvGraphicFramePr>
          <p:cNvPr id="10" name="Table 9">
            <a:extLst>
              <a:ext uri="{FF2B5EF4-FFF2-40B4-BE49-F238E27FC236}">
                <a16:creationId xmlns:a16="http://schemas.microsoft.com/office/drawing/2014/main" id="{E59DE005-6B4B-4292-A0C2-4842870ED2A8}"/>
              </a:ext>
            </a:extLst>
          </p:cNvPr>
          <p:cNvGraphicFramePr>
            <a:graphicFrameLocks noGrp="1"/>
          </p:cNvGraphicFramePr>
          <p:nvPr>
            <p:extLst>
              <p:ext uri="{D42A27DB-BD31-4B8C-83A1-F6EECF244321}">
                <p14:modId xmlns:p14="http://schemas.microsoft.com/office/powerpoint/2010/main" val="4137133912"/>
              </p:ext>
            </p:extLst>
          </p:nvPr>
        </p:nvGraphicFramePr>
        <p:xfrm>
          <a:off x="7220339" y="2097562"/>
          <a:ext cx="3473491" cy="2446533"/>
        </p:xfrm>
        <a:graphic>
          <a:graphicData uri="http://schemas.openxmlformats.org/drawingml/2006/table">
            <a:tbl>
              <a:tblPr firstRow="1" firstCol="1" bandRow="1">
                <a:tableStyleId>{5C22544A-7EE6-4342-B048-85BDC9FD1C3A}</a:tableStyleId>
              </a:tblPr>
              <a:tblGrid>
                <a:gridCol w="2158337">
                  <a:extLst>
                    <a:ext uri="{9D8B030D-6E8A-4147-A177-3AD203B41FA5}">
                      <a16:colId xmlns:a16="http://schemas.microsoft.com/office/drawing/2014/main" val="1036276552"/>
                    </a:ext>
                  </a:extLst>
                </a:gridCol>
                <a:gridCol w="1315154">
                  <a:extLst>
                    <a:ext uri="{9D8B030D-6E8A-4147-A177-3AD203B41FA5}">
                      <a16:colId xmlns:a16="http://schemas.microsoft.com/office/drawing/2014/main" val="772399507"/>
                    </a:ext>
                  </a:extLst>
                </a:gridCol>
              </a:tblGrid>
              <a:tr h="0">
                <a:tc>
                  <a:txBody>
                    <a:bodyPr/>
                    <a:lstStyle/>
                    <a:p>
                      <a:pPr algn="just">
                        <a:lnSpc>
                          <a:spcPct val="150000"/>
                        </a:lnSpc>
                        <a:spcAft>
                          <a:spcPts val="0"/>
                        </a:spcAft>
                      </a:pPr>
                      <a:r>
                        <a:rPr lang="en-US" sz="1200">
                          <a:effectLst/>
                        </a:rPr>
                        <a:t>Work Background</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Prosentase</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20487701"/>
                  </a:ext>
                </a:extLst>
              </a:tr>
              <a:tr h="0">
                <a:tc>
                  <a:txBody>
                    <a:bodyPr/>
                    <a:lstStyle/>
                    <a:p>
                      <a:pPr algn="just">
                        <a:lnSpc>
                          <a:spcPct val="150000"/>
                        </a:lnSpc>
                        <a:spcAft>
                          <a:spcPts val="0"/>
                        </a:spcAft>
                      </a:pPr>
                      <a:r>
                        <a:rPr lang="en-US" sz="1200">
                          <a:effectLst/>
                        </a:rPr>
                        <a:t>Government Employee</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7%</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2758116"/>
                  </a:ext>
                </a:extLst>
              </a:tr>
              <a:tr h="0">
                <a:tc>
                  <a:txBody>
                    <a:bodyPr/>
                    <a:lstStyle/>
                    <a:p>
                      <a:pPr algn="just">
                        <a:lnSpc>
                          <a:spcPct val="150000"/>
                        </a:lnSpc>
                        <a:spcAft>
                          <a:spcPts val="0"/>
                        </a:spcAft>
                      </a:pPr>
                      <a:r>
                        <a:rPr lang="en-US" sz="1200">
                          <a:effectLst/>
                        </a:rPr>
                        <a:t>Private Employee</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53%</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51473370"/>
                  </a:ext>
                </a:extLst>
              </a:tr>
              <a:tr h="0">
                <a:tc>
                  <a:txBody>
                    <a:bodyPr/>
                    <a:lstStyle/>
                    <a:p>
                      <a:pPr algn="just">
                        <a:lnSpc>
                          <a:spcPct val="150000"/>
                        </a:lnSpc>
                        <a:spcAft>
                          <a:spcPts val="0"/>
                        </a:spcAft>
                      </a:pPr>
                      <a:r>
                        <a:rPr lang="en-US" sz="1200">
                          <a:effectLst/>
                        </a:rPr>
                        <a:t>Teacher</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dirty="0">
                          <a:effectLst/>
                        </a:rPr>
                        <a:t>8%</a:t>
                      </a:r>
                      <a:endParaRPr lang="en-ID"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1972457"/>
                  </a:ext>
                </a:extLst>
              </a:tr>
              <a:tr h="0">
                <a:tc>
                  <a:txBody>
                    <a:bodyPr/>
                    <a:lstStyle/>
                    <a:p>
                      <a:pPr algn="just">
                        <a:lnSpc>
                          <a:spcPct val="150000"/>
                        </a:lnSpc>
                        <a:spcAft>
                          <a:spcPts val="0"/>
                        </a:spcAft>
                      </a:pPr>
                      <a:r>
                        <a:rPr lang="en-US" sz="1200">
                          <a:effectLst/>
                        </a:rPr>
                        <a:t>Profesional</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2%</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5464080"/>
                  </a:ext>
                </a:extLst>
              </a:tr>
              <a:tr h="0">
                <a:tc>
                  <a:txBody>
                    <a:bodyPr/>
                    <a:lstStyle/>
                    <a:p>
                      <a:pPr algn="just">
                        <a:lnSpc>
                          <a:spcPct val="150000"/>
                        </a:lnSpc>
                        <a:spcAft>
                          <a:spcPts val="0"/>
                        </a:spcAft>
                      </a:pPr>
                      <a:r>
                        <a:rPr lang="en-US" sz="1200">
                          <a:effectLst/>
                        </a:rPr>
                        <a:t>Businessman</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10%</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7816655"/>
                  </a:ext>
                </a:extLst>
              </a:tr>
              <a:tr h="0">
                <a:tc>
                  <a:txBody>
                    <a:bodyPr/>
                    <a:lstStyle/>
                    <a:p>
                      <a:pPr algn="just">
                        <a:lnSpc>
                          <a:spcPct val="150000"/>
                        </a:lnSpc>
                        <a:spcAft>
                          <a:spcPts val="0"/>
                        </a:spcAft>
                      </a:pPr>
                      <a:r>
                        <a:rPr lang="en-US" sz="1200">
                          <a:effectLst/>
                        </a:rPr>
                        <a:t>Ustadz</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1%</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3876469"/>
                  </a:ext>
                </a:extLst>
              </a:tr>
              <a:tr h="0">
                <a:tc>
                  <a:txBody>
                    <a:bodyPr/>
                    <a:lstStyle/>
                    <a:p>
                      <a:pPr algn="just">
                        <a:lnSpc>
                          <a:spcPct val="150000"/>
                        </a:lnSpc>
                        <a:spcAft>
                          <a:spcPts val="0"/>
                        </a:spcAft>
                      </a:pPr>
                      <a:r>
                        <a:rPr lang="en-US" sz="1200">
                          <a:effectLst/>
                        </a:rPr>
                        <a:t>Lecturer</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5%</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80590580"/>
                  </a:ext>
                </a:extLst>
              </a:tr>
              <a:tr h="0">
                <a:tc>
                  <a:txBody>
                    <a:bodyPr/>
                    <a:lstStyle/>
                    <a:p>
                      <a:pPr algn="just">
                        <a:lnSpc>
                          <a:spcPct val="150000"/>
                        </a:lnSpc>
                        <a:spcAft>
                          <a:spcPts val="0"/>
                        </a:spcAft>
                      </a:pPr>
                      <a:r>
                        <a:rPr lang="en-US" sz="1200">
                          <a:effectLst/>
                        </a:rPr>
                        <a:t>Housewife</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10%</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54194574"/>
                  </a:ext>
                </a:extLst>
              </a:tr>
              <a:tr h="0">
                <a:tc>
                  <a:txBody>
                    <a:bodyPr/>
                    <a:lstStyle/>
                    <a:p>
                      <a:pPr algn="just">
                        <a:lnSpc>
                          <a:spcPct val="150000"/>
                        </a:lnSpc>
                        <a:spcAft>
                          <a:spcPts val="0"/>
                        </a:spcAft>
                      </a:pPr>
                      <a:r>
                        <a:rPr lang="en-US" sz="1200">
                          <a:effectLst/>
                        </a:rPr>
                        <a:t>Others</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dirty="0">
                          <a:effectLst/>
                        </a:rPr>
                        <a:t>4%</a:t>
                      </a:r>
                      <a:endParaRPr lang="en-ID"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8778399"/>
                  </a:ext>
                </a:extLst>
              </a:tr>
            </a:tbl>
          </a:graphicData>
        </a:graphic>
      </p:graphicFrame>
      <p:graphicFrame>
        <p:nvGraphicFramePr>
          <p:cNvPr id="13" name="Table 12">
            <a:extLst>
              <a:ext uri="{FF2B5EF4-FFF2-40B4-BE49-F238E27FC236}">
                <a16:creationId xmlns:a16="http://schemas.microsoft.com/office/drawing/2014/main" id="{9FB9B3EF-B7E7-4DD3-9F44-C7D7BA93DBBC}"/>
              </a:ext>
            </a:extLst>
          </p:cNvPr>
          <p:cNvGraphicFramePr>
            <a:graphicFrameLocks noGrp="1"/>
          </p:cNvGraphicFramePr>
          <p:nvPr>
            <p:extLst>
              <p:ext uri="{D42A27DB-BD31-4B8C-83A1-F6EECF244321}">
                <p14:modId xmlns:p14="http://schemas.microsoft.com/office/powerpoint/2010/main" val="522344381"/>
              </p:ext>
            </p:extLst>
          </p:nvPr>
        </p:nvGraphicFramePr>
        <p:xfrm>
          <a:off x="7220339" y="4754507"/>
          <a:ext cx="3473491" cy="733871"/>
        </p:xfrm>
        <a:graphic>
          <a:graphicData uri="http://schemas.openxmlformats.org/drawingml/2006/table">
            <a:tbl>
              <a:tblPr firstRow="1" firstCol="1" bandRow="1">
                <a:tableStyleId>{5C22544A-7EE6-4342-B048-85BDC9FD1C3A}</a:tableStyleId>
              </a:tblPr>
              <a:tblGrid>
                <a:gridCol w="2317252">
                  <a:extLst>
                    <a:ext uri="{9D8B030D-6E8A-4147-A177-3AD203B41FA5}">
                      <a16:colId xmlns:a16="http://schemas.microsoft.com/office/drawing/2014/main" val="3537664647"/>
                    </a:ext>
                  </a:extLst>
                </a:gridCol>
                <a:gridCol w="1156239">
                  <a:extLst>
                    <a:ext uri="{9D8B030D-6E8A-4147-A177-3AD203B41FA5}">
                      <a16:colId xmlns:a16="http://schemas.microsoft.com/office/drawing/2014/main" val="3117101832"/>
                    </a:ext>
                  </a:extLst>
                </a:gridCol>
              </a:tblGrid>
              <a:tr h="0">
                <a:tc>
                  <a:txBody>
                    <a:bodyPr/>
                    <a:lstStyle/>
                    <a:p>
                      <a:pPr algn="ctr">
                        <a:lnSpc>
                          <a:spcPct val="150000"/>
                        </a:lnSpc>
                        <a:spcAft>
                          <a:spcPts val="0"/>
                        </a:spcAft>
                      </a:pPr>
                      <a:r>
                        <a:rPr lang="en-US" sz="1200">
                          <a:effectLst/>
                        </a:rPr>
                        <a:t>Customer Status</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Prosentage</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23408732"/>
                  </a:ext>
                </a:extLst>
              </a:tr>
              <a:tr h="0">
                <a:tc>
                  <a:txBody>
                    <a:bodyPr/>
                    <a:lstStyle/>
                    <a:p>
                      <a:pPr algn="just">
                        <a:lnSpc>
                          <a:spcPct val="150000"/>
                        </a:lnSpc>
                        <a:spcAft>
                          <a:spcPts val="0"/>
                        </a:spcAft>
                      </a:pPr>
                      <a:r>
                        <a:rPr lang="en-US" sz="1200">
                          <a:effectLst/>
                        </a:rPr>
                        <a:t>Customer Cicilan Emas</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a:effectLst/>
                        </a:rPr>
                        <a:t>71%</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5281108"/>
                  </a:ext>
                </a:extLst>
              </a:tr>
              <a:tr h="0">
                <a:tc>
                  <a:txBody>
                    <a:bodyPr/>
                    <a:lstStyle/>
                    <a:p>
                      <a:pPr algn="just">
                        <a:lnSpc>
                          <a:spcPct val="150000"/>
                        </a:lnSpc>
                        <a:spcAft>
                          <a:spcPts val="0"/>
                        </a:spcAft>
                      </a:pPr>
                      <a:r>
                        <a:rPr lang="en-US" sz="1200">
                          <a:effectLst/>
                        </a:rPr>
                        <a:t>Non Customer Cicilan Emas</a:t>
                      </a:r>
                      <a:endParaRPr lang="en-ID"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n-US" sz="1200" dirty="0">
                          <a:effectLst/>
                        </a:rPr>
                        <a:t>29%</a:t>
                      </a:r>
                      <a:endParaRPr lang="en-ID"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2436116"/>
                  </a:ext>
                </a:extLst>
              </a:tr>
            </a:tbl>
          </a:graphicData>
        </a:graphic>
      </p:graphicFrame>
    </p:spTree>
    <p:extLst>
      <p:ext uri="{BB962C8B-B14F-4D97-AF65-F5344CB8AC3E}">
        <p14:creationId xmlns:p14="http://schemas.microsoft.com/office/powerpoint/2010/main" val="3576781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6D5A8-7846-4363-80A8-E4F6D5B99385}"/>
              </a:ext>
            </a:extLst>
          </p:cNvPr>
          <p:cNvSpPr>
            <a:spLocks noGrp="1"/>
          </p:cNvSpPr>
          <p:nvPr>
            <p:ph type="title"/>
          </p:nvPr>
        </p:nvSpPr>
        <p:spPr>
          <a:xfrm>
            <a:off x="751997" y="1143000"/>
            <a:ext cx="4718903" cy="2286000"/>
          </a:xfrm>
        </p:spPr>
        <p:txBody>
          <a:bodyPr>
            <a:normAutofit/>
          </a:bodyPr>
          <a:lstStyle/>
          <a:p>
            <a:r>
              <a:rPr lang="en-US" sz="1600" dirty="0">
                <a:solidFill>
                  <a:schemeClr val="accent6">
                    <a:lumMod val="40000"/>
                    <a:lumOff val="60000"/>
                  </a:schemeClr>
                </a:solidFill>
              </a:rPr>
              <a:t>Uji F (Simultaneous)</a:t>
            </a:r>
            <a:br>
              <a:rPr lang="en-US" sz="1600" dirty="0"/>
            </a:br>
            <a:r>
              <a:rPr lang="en-US" sz="1600" dirty="0"/>
              <a:t>Data analysis ANOVA F test significance probability value of 0.000 &lt; 0.05</a:t>
            </a:r>
            <a:br>
              <a:rPr lang="en-US" sz="1600" dirty="0"/>
            </a:br>
            <a:r>
              <a:rPr lang="en-US" sz="1600" dirty="0"/>
              <a:t>Mean variable AIDA plus C simultaneous influencing customer's decision to use the product installment gold</a:t>
            </a:r>
            <a:br>
              <a:rPr lang="en-US" sz="1600" dirty="0"/>
            </a:br>
            <a:endParaRPr lang="en-ID" sz="1600" dirty="0"/>
          </a:p>
        </p:txBody>
      </p:sp>
      <p:sp>
        <p:nvSpPr>
          <p:cNvPr id="4" name="Text Placeholder 3">
            <a:extLst>
              <a:ext uri="{FF2B5EF4-FFF2-40B4-BE49-F238E27FC236}">
                <a16:creationId xmlns:a16="http://schemas.microsoft.com/office/drawing/2014/main" id="{BEE1128F-1A00-4DB7-8C2A-68C1308797C6}"/>
              </a:ext>
            </a:extLst>
          </p:cNvPr>
          <p:cNvSpPr>
            <a:spLocks noGrp="1"/>
          </p:cNvSpPr>
          <p:nvPr>
            <p:ph type="body" sz="half" idx="2"/>
          </p:nvPr>
        </p:nvSpPr>
        <p:spPr>
          <a:xfrm>
            <a:off x="751998" y="3735091"/>
            <a:ext cx="4718904" cy="2169763"/>
          </a:xfrm>
        </p:spPr>
        <p:txBody>
          <a:bodyPr>
            <a:noAutofit/>
          </a:bodyPr>
          <a:lstStyle/>
          <a:p>
            <a:r>
              <a:rPr lang="en-US" sz="1600" dirty="0">
                <a:latin typeface="Times New Roman" panose="02020603050405020304" pitchFamily="18" charset="0"/>
                <a:cs typeface="Times New Roman" panose="02020603050405020304" pitchFamily="18" charset="0"/>
              </a:rPr>
              <a:t>Uji T (Partial)</a:t>
            </a:r>
          </a:p>
          <a:p>
            <a:r>
              <a:rPr lang="en-US" sz="1600" dirty="0">
                <a:solidFill>
                  <a:schemeClr val="bg1"/>
                </a:solidFill>
                <a:latin typeface="Times New Roman" panose="02020603050405020304" pitchFamily="18" charset="0"/>
                <a:cs typeface="Times New Roman" panose="02020603050405020304" pitchFamily="18" charset="0"/>
              </a:rPr>
              <a:t>Data analysis ANOVA t test of significance probability value of each variable value </a:t>
            </a:r>
            <a:r>
              <a:rPr lang="en-US" sz="1600" i="1" dirty="0">
                <a:solidFill>
                  <a:schemeClr val="bg1"/>
                </a:solidFill>
                <a:latin typeface="Times New Roman" panose="02020603050405020304" pitchFamily="18" charset="0"/>
                <a:cs typeface="Times New Roman" panose="02020603050405020304" pitchFamily="18" charset="0"/>
              </a:rPr>
              <a:t>attention </a:t>
            </a:r>
            <a:r>
              <a:rPr lang="en-US" sz="1600" dirty="0">
                <a:solidFill>
                  <a:schemeClr val="bg1"/>
                </a:solidFill>
                <a:latin typeface="Times New Roman" panose="02020603050405020304" pitchFamily="18" charset="0"/>
                <a:cs typeface="Times New Roman" panose="02020603050405020304" pitchFamily="18" charset="0"/>
              </a:rPr>
              <a:t>0.227, 0.087 interest, desire 0.107, 0.114 action, and compliance 0.403 all value &gt; 0.05. Mean variable AIDA plus C partial not influencing customer's decision to use the product installment gold</a:t>
            </a:r>
            <a:br>
              <a:rPr lang="en-US" sz="1600" dirty="0">
                <a:latin typeface="Times New Roman" panose="02020603050405020304" pitchFamily="18" charset="0"/>
                <a:cs typeface="Times New Roman" panose="02020603050405020304" pitchFamily="18" charset="0"/>
              </a:rPr>
            </a:br>
            <a:endParaRPr lang="en-US" sz="1600" dirty="0">
              <a:solidFill>
                <a:schemeClr val="bg1"/>
              </a:solidFill>
              <a:latin typeface="Times New Roman" panose="02020603050405020304" pitchFamily="18" charset="0"/>
              <a:cs typeface="Times New Roman" panose="02020603050405020304" pitchFamily="18" charset="0"/>
            </a:endParaRPr>
          </a:p>
          <a:p>
            <a:endParaRPr lang="en-ID" sz="1600" dirty="0">
              <a:latin typeface="Times New Roman" panose="02020603050405020304" pitchFamily="18" charset="0"/>
              <a:cs typeface="Times New Roman" panose="02020603050405020304" pitchFamily="18" charset="0"/>
            </a:endParaRPr>
          </a:p>
        </p:txBody>
      </p:sp>
      <p:sp>
        <p:nvSpPr>
          <p:cNvPr id="5" name="Subtitle 5">
            <a:extLst>
              <a:ext uri="{FF2B5EF4-FFF2-40B4-BE49-F238E27FC236}">
                <a16:creationId xmlns:a16="http://schemas.microsoft.com/office/drawing/2014/main" id="{4B1A1158-A813-4518-9DAE-A02511B76D4C}"/>
              </a:ext>
            </a:extLst>
          </p:cNvPr>
          <p:cNvSpPr txBox="1">
            <a:spLocks/>
          </p:cNvSpPr>
          <p:nvPr/>
        </p:nvSpPr>
        <p:spPr bwMode="gray">
          <a:xfrm>
            <a:off x="2186226" y="559245"/>
            <a:ext cx="1850443" cy="861420"/>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US" sz="4000" dirty="0"/>
              <a:t>RESULT</a:t>
            </a:r>
            <a:endParaRPr lang="en-ID" sz="4000" dirty="0"/>
          </a:p>
        </p:txBody>
      </p:sp>
      <p:sp>
        <p:nvSpPr>
          <p:cNvPr id="7" name="Content Placeholder 2">
            <a:extLst>
              <a:ext uri="{FF2B5EF4-FFF2-40B4-BE49-F238E27FC236}">
                <a16:creationId xmlns:a16="http://schemas.microsoft.com/office/drawing/2014/main" id="{981DBF78-C698-4387-BAA3-617F40E5E02D}"/>
              </a:ext>
            </a:extLst>
          </p:cNvPr>
          <p:cNvSpPr txBox="1">
            <a:spLocks/>
          </p:cNvSpPr>
          <p:nvPr/>
        </p:nvSpPr>
        <p:spPr>
          <a:xfrm>
            <a:off x="5775701" y="1124992"/>
            <a:ext cx="6596408" cy="4001079"/>
          </a:xfrm>
          <a:prstGeom prst="roundRect">
            <a:avLst>
              <a:gd name="adj" fmla="val 1858"/>
            </a:avLst>
          </a:prstGeom>
          <a:effectLst>
            <a:outerShdw blurRad="50800" dist="50800" dir="5400000" algn="tl" rotWithShape="0">
              <a:srgbClr val="000000">
                <a:alpha val="43000"/>
              </a:srgbClr>
            </a:outerShdw>
          </a:effectLst>
        </p:spPr>
        <p:txBody>
          <a:bodyPr vert="horz" lIns="91440" tIns="45720" rIns="91440" bIns="45720" rtlCol="0" anchor="t">
            <a:noAutofit/>
          </a:bodyPr>
          <a:lstStyle>
            <a:lvl1pPr marL="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600" b="0" i="0"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600" b="0" i="0"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600" b="0" i="0"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600" b="0" i="0"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600" b="0" i="0"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600" b="0" i="0"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600" b="0" i="0"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600" b="0" i="0" kern="1200">
                <a:solidFill>
                  <a:schemeClr val="tx1">
                    <a:lumMod val="75000"/>
                    <a:lumOff val="25000"/>
                  </a:schemeClr>
                </a:solidFill>
                <a:latin typeface="+mn-lt"/>
                <a:ea typeface="+mn-ea"/>
                <a:cs typeface="+mn-cs"/>
              </a:defRPr>
            </a:lvl9pPr>
          </a:lstStyle>
          <a:p>
            <a:r>
              <a:rPr lang="en-US" sz="1400" dirty="0"/>
              <a:t>Multiple linear regression equation as follows:</a:t>
            </a:r>
            <a:endParaRPr lang="en-ID" sz="1400" dirty="0"/>
          </a:p>
          <a:p>
            <a:r>
              <a:rPr lang="en-US" sz="1400" dirty="0"/>
              <a:t> Y = 3.670 - 0.086X1 + 0.111X2 + 0.178X3 0.156X4 + 0.059 + X5 + e</a:t>
            </a:r>
          </a:p>
          <a:p>
            <a:r>
              <a:rPr lang="en-US" sz="1400" dirty="0"/>
              <a:t>Negative in variable : Attention</a:t>
            </a:r>
          </a:p>
          <a:p>
            <a:r>
              <a:rPr lang="en-US" sz="1400" dirty="0"/>
              <a:t>Positive in variable : Interest, Desire, Action, and Compliance</a:t>
            </a:r>
          </a:p>
          <a:p>
            <a:endParaRPr lang="en-US" sz="1400" dirty="0"/>
          </a:p>
          <a:p>
            <a:endParaRPr lang="en-US" sz="1400" dirty="0"/>
          </a:p>
          <a:p>
            <a:r>
              <a:rPr lang="en-US" sz="1400" dirty="0"/>
              <a:t>Coefficient of determination (adjusted R-square) of 0.323. </a:t>
            </a:r>
          </a:p>
          <a:p>
            <a:r>
              <a:rPr lang="en-US" sz="1400" dirty="0"/>
              <a:t>That variable </a:t>
            </a:r>
            <a:r>
              <a:rPr lang="en-US" sz="1400" i="1" dirty="0"/>
              <a:t>attention, interest, desire, action, </a:t>
            </a:r>
            <a:r>
              <a:rPr lang="en-US" sz="1400" dirty="0"/>
              <a:t>and compliance, contributing 32.3% to the influence of the customer's decision to use the product installment gold. </a:t>
            </a:r>
          </a:p>
          <a:p>
            <a:r>
              <a:rPr lang="en-US" sz="1400" dirty="0"/>
              <a:t>While the remaining 67.7% is influenced by other variables not examined in this study</a:t>
            </a:r>
            <a:endParaRPr lang="en-ID" sz="1400" dirty="0"/>
          </a:p>
          <a:p>
            <a:endParaRPr lang="en-ID" sz="1400" dirty="0"/>
          </a:p>
          <a:p>
            <a:endParaRPr lang="en-ID" sz="1400" dirty="0"/>
          </a:p>
          <a:p>
            <a:endParaRPr lang="en-ID" sz="1400" dirty="0"/>
          </a:p>
        </p:txBody>
      </p:sp>
      <p:pic>
        <p:nvPicPr>
          <p:cNvPr id="9" name="Picture 8">
            <a:extLst>
              <a:ext uri="{FF2B5EF4-FFF2-40B4-BE49-F238E27FC236}">
                <a16:creationId xmlns:a16="http://schemas.microsoft.com/office/drawing/2014/main" id="{DBF33746-A206-4A52-8651-F3722646A1F5}"/>
              </a:ext>
            </a:extLst>
          </p:cNvPr>
          <p:cNvPicPr>
            <a:picLocks noChangeAspect="1"/>
          </p:cNvPicPr>
          <p:nvPr/>
        </p:nvPicPr>
        <p:blipFill>
          <a:blip r:embed="rId2"/>
          <a:stretch>
            <a:fillRect/>
          </a:stretch>
        </p:blipFill>
        <p:spPr>
          <a:xfrm>
            <a:off x="9892145" y="5176547"/>
            <a:ext cx="2050473" cy="1112921"/>
          </a:xfrm>
          <a:prstGeom prst="rect">
            <a:avLst/>
          </a:prstGeom>
          <a:ln>
            <a:noFill/>
          </a:ln>
          <a:effectLst>
            <a:softEdge rad="112500"/>
          </a:effectLst>
        </p:spPr>
      </p:pic>
    </p:spTree>
    <p:extLst>
      <p:ext uri="{BB962C8B-B14F-4D97-AF65-F5344CB8AC3E}">
        <p14:creationId xmlns:p14="http://schemas.microsoft.com/office/powerpoint/2010/main" val="3553673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C2D8146-6DC4-4339-912E-47C745DB169C}"/>
              </a:ext>
            </a:extLst>
          </p:cNvPr>
          <p:cNvPicPr>
            <a:picLocks noChangeAspect="1"/>
          </p:cNvPicPr>
          <p:nvPr/>
        </p:nvPicPr>
        <p:blipFill>
          <a:blip r:embed="rId2"/>
          <a:stretch>
            <a:fillRect/>
          </a:stretch>
        </p:blipFill>
        <p:spPr>
          <a:xfrm>
            <a:off x="1801236" y="277358"/>
            <a:ext cx="2568918" cy="1367865"/>
          </a:xfrm>
          <a:prstGeom prst="rect">
            <a:avLst/>
          </a:prstGeom>
        </p:spPr>
      </p:pic>
      <p:sp>
        <p:nvSpPr>
          <p:cNvPr id="2" name="Title 1">
            <a:extLst>
              <a:ext uri="{FF2B5EF4-FFF2-40B4-BE49-F238E27FC236}">
                <a16:creationId xmlns:a16="http://schemas.microsoft.com/office/drawing/2014/main" id="{E39E36CC-37C6-45BE-B799-139824C472BF}"/>
              </a:ext>
            </a:extLst>
          </p:cNvPr>
          <p:cNvSpPr>
            <a:spLocks noGrp="1"/>
          </p:cNvSpPr>
          <p:nvPr>
            <p:ph type="ctrTitle"/>
          </p:nvPr>
        </p:nvSpPr>
        <p:spPr>
          <a:xfrm>
            <a:off x="697591" y="1453330"/>
            <a:ext cx="4776208" cy="4503776"/>
          </a:xfrm>
        </p:spPr>
        <p:txBody>
          <a:bodyPr/>
          <a:lstStyle/>
          <a:p>
            <a:pPr algn="ctr"/>
            <a:r>
              <a:rPr lang="en-ID" sz="1400" dirty="0">
                <a:solidFill>
                  <a:schemeClr val="bg1"/>
                </a:solidFill>
              </a:rPr>
              <a:t>Respondent's profile 54% was represented by female larger than men 46%. The age range of 45% from 18 to 30 years, and with a slightly different percentage of 46% ranged in ages from 31 to 45 years. The educational background is dominated by graduate  is 50%, and the occupation dominant from private employee at 53%.</a:t>
            </a:r>
            <a:br>
              <a:rPr lang="en-ID" sz="1400" dirty="0">
                <a:solidFill>
                  <a:schemeClr val="bg1"/>
                </a:solidFill>
              </a:rPr>
            </a:br>
            <a:br>
              <a:rPr lang="en-ID" sz="1400" dirty="0">
                <a:solidFill>
                  <a:schemeClr val="bg1"/>
                </a:solidFill>
              </a:rPr>
            </a:br>
            <a:r>
              <a:rPr lang="en-ID" sz="1400" dirty="0">
                <a:solidFill>
                  <a:schemeClr val="bg1"/>
                </a:solidFill>
              </a:rPr>
              <a:t>From this data customers are productive age with work as private employees and educational background is graduate. As for customers who are 71% customer gold </a:t>
            </a:r>
            <a:r>
              <a:rPr lang="en-ID" sz="1400" dirty="0" err="1">
                <a:solidFill>
                  <a:schemeClr val="bg1"/>
                </a:solidFill>
              </a:rPr>
              <a:t>installments</a:t>
            </a:r>
            <a:r>
              <a:rPr lang="en-ID" sz="1400" dirty="0">
                <a:solidFill>
                  <a:schemeClr val="bg1"/>
                </a:solidFill>
              </a:rPr>
              <a:t>, and  who are not gold customer is 29%.</a:t>
            </a:r>
            <a:br>
              <a:rPr lang="en-ID" sz="1400" dirty="0">
                <a:solidFill>
                  <a:schemeClr val="bg1"/>
                </a:solidFill>
              </a:rPr>
            </a:br>
            <a:br>
              <a:rPr lang="en-ID" sz="1400" dirty="0">
                <a:solidFill>
                  <a:schemeClr val="bg1"/>
                </a:solidFill>
              </a:rPr>
            </a:br>
            <a:r>
              <a:rPr lang="en-ID" sz="1400" dirty="0">
                <a:solidFill>
                  <a:schemeClr val="bg1"/>
                </a:solidFill>
              </a:rPr>
              <a:t>According to Kotler and Keller (2009), one that influences purchasing </a:t>
            </a:r>
            <a:r>
              <a:rPr lang="en-ID" sz="1400" dirty="0" err="1">
                <a:solidFill>
                  <a:schemeClr val="bg1"/>
                </a:solidFill>
              </a:rPr>
              <a:t>behavior</a:t>
            </a:r>
            <a:r>
              <a:rPr lang="en-ID" sz="1400" dirty="0">
                <a:solidFill>
                  <a:schemeClr val="bg1"/>
                </a:solidFill>
              </a:rPr>
              <a:t> is a personal factor that will have a direct impact, namely age, stages of the buyer's life cycle, work, economic conditions, personality, self-concept, and value. </a:t>
            </a:r>
          </a:p>
        </p:txBody>
      </p:sp>
      <p:sp>
        <p:nvSpPr>
          <p:cNvPr id="5" name="Rectangle 4">
            <a:extLst>
              <a:ext uri="{FF2B5EF4-FFF2-40B4-BE49-F238E27FC236}">
                <a16:creationId xmlns:a16="http://schemas.microsoft.com/office/drawing/2014/main" id="{DE45BFB1-3B0D-416F-80CF-A48A5F16C2AF}"/>
              </a:ext>
            </a:extLst>
          </p:cNvPr>
          <p:cNvSpPr/>
          <p:nvPr/>
        </p:nvSpPr>
        <p:spPr>
          <a:xfrm>
            <a:off x="6096000" y="1181450"/>
            <a:ext cx="4776208" cy="5047536"/>
          </a:xfrm>
          <a:prstGeom prst="rect">
            <a:avLst/>
          </a:prstGeom>
        </p:spPr>
        <p:txBody>
          <a:bodyPr wrap="square">
            <a:spAutoFit/>
          </a:bodyPr>
          <a:lstStyle/>
          <a:p>
            <a:pPr algn="ctr"/>
            <a:r>
              <a:rPr lang="en-US" sz="1400" dirty="0">
                <a:solidFill>
                  <a:schemeClr val="bg1"/>
                </a:solidFill>
              </a:rPr>
              <a:t>By gender female respondents was 54% but the product has not become a housewives choice. From respondents profile is only 10%. The characteristics of these products can be paid in installments every month for two years with a minimum ownership of 10 grams seems to be like cashflow of housewife.</a:t>
            </a:r>
            <a:endParaRPr lang="en-ID" sz="1400" dirty="0">
              <a:solidFill>
                <a:schemeClr val="bg1"/>
              </a:solidFill>
            </a:endParaRPr>
          </a:p>
          <a:p>
            <a:pPr algn="ctr"/>
            <a:endParaRPr lang="en-ID" sz="1400" dirty="0">
              <a:solidFill>
                <a:schemeClr val="bg1"/>
              </a:solidFill>
            </a:endParaRPr>
          </a:p>
          <a:p>
            <a:pPr algn="ctr"/>
            <a:r>
              <a:rPr lang="en-ID" sz="1400" dirty="0">
                <a:solidFill>
                  <a:schemeClr val="bg1"/>
                </a:solidFill>
              </a:rPr>
              <a:t>One function of gold </a:t>
            </a:r>
            <a:r>
              <a:rPr lang="en-ID" sz="1400" dirty="0" err="1">
                <a:solidFill>
                  <a:schemeClr val="bg1"/>
                </a:solidFill>
              </a:rPr>
              <a:t>installment</a:t>
            </a:r>
            <a:r>
              <a:rPr lang="en-ID" sz="1400" dirty="0">
                <a:solidFill>
                  <a:schemeClr val="bg1"/>
                </a:solidFill>
              </a:rPr>
              <a:t> products is that they can be used as investment products because customers own gold   they assets will automatically increase. And in economic terms, gold has a relatively increasing value from year to year.</a:t>
            </a:r>
          </a:p>
          <a:p>
            <a:pPr algn="ctr"/>
            <a:endParaRPr lang="en-ID" sz="1400" dirty="0">
              <a:solidFill>
                <a:schemeClr val="bg1"/>
              </a:solidFill>
            </a:endParaRPr>
          </a:p>
          <a:p>
            <a:pPr algn="ctr"/>
            <a:r>
              <a:rPr lang="en-ID" sz="1400" dirty="0">
                <a:solidFill>
                  <a:schemeClr val="bg1"/>
                </a:solidFill>
              </a:rPr>
              <a:t>Category the product in BSM is financing products, where the procedure used is the provision of financing  self financing at least 20% of the acquisition price of gold and 80% is the financing ceiling. The gold collateral automatically guaranteed and physically will be deposited by the Bank. It’s safe because as long as the financing the object of financing is used as the basis of the financing guarantee itself.</a:t>
            </a:r>
          </a:p>
          <a:p>
            <a:pPr algn="ctr"/>
            <a:endParaRPr lang="en-ID" sz="1400" dirty="0">
              <a:solidFill>
                <a:schemeClr val="bg1"/>
              </a:solidFill>
            </a:endParaRPr>
          </a:p>
        </p:txBody>
      </p:sp>
      <p:sp>
        <p:nvSpPr>
          <p:cNvPr id="7" name="Title 1">
            <a:extLst>
              <a:ext uri="{FF2B5EF4-FFF2-40B4-BE49-F238E27FC236}">
                <a16:creationId xmlns:a16="http://schemas.microsoft.com/office/drawing/2014/main" id="{6EC710C0-7C1B-4BA0-B50D-0E77250D0A46}"/>
              </a:ext>
            </a:extLst>
          </p:cNvPr>
          <p:cNvSpPr txBox="1">
            <a:spLocks/>
          </p:cNvSpPr>
          <p:nvPr/>
        </p:nvSpPr>
        <p:spPr bwMode="gray">
          <a:xfrm>
            <a:off x="4974401" y="-239729"/>
            <a:ext cx="2821960" cy="706964"/>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dirty="0">
                <a:solidFill>
                  <a:schemeClr val="tx1"/>
                </a:solidFill>
              </a:rPr>
              <a:t>DESCRIPTION</a:t>
            </a:r>
            <a:endParaRPr lang="en-ID" sz="2400" dirty="0">
              <a:solidFill>
                <a:schemeClr val="tx1"/>
              </a:solidFill>
            </a:endParaRPr>
          </a:p>
        </p:txBody>
      </p:sp>
    </p:spTree>
    <p:extLst>
      <p:ext uri="{BB962C8B-B14F-4D97-AF65-F5344CB8AC3E}">
        <p14:creationId xmlns:p14="http://schemas.microsoft.com/office/powerpoint/2010/main" val="2085388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9A23226-BEA2-4F2E-A92F-4BD424C589EB}"/>
              </a:ext>
            </a:extLst>
          </p:cNvPr>
          <p:cNvPicPr>
            <a:picLocks noChangeAspect="1"/>
          </p:cNvPicPr>
          <p:nvPr/>
        </p:nvPicPr>
        <p:blipFill>
          <a:blip r:embed="rId2"/>
          <a:stretch>
            <a:fillRect/>
          </a:stretch>
        </p:blipFill>
        <p:spPr>
          <a:xfrm>
            <a:off x="7141028" y="80811"/>
            <a:ext cx="2914650" cy="1571625"/>
          </a:xfrm>
          <a:prstGeom prst="rect">
            <a:avLst/>
          </a:prstGeom>
        </p:spPr>
      </p:pic>
      <p:sp>
        <p:nvSpPr>
          <p:cNvPr id="3" name="Title 2">
            <a:extLst>
              <a:ext uri="{FF2B5EF4-FFF2-40B4-BE49-F238E27FC236}">
                <a16:creationId xmlns:a16="http://schemas.microsoft.com/office/drawing/2014/main" id="{56C56D21-2CD3-49EB-B517-020C24115746}"/>
              </a:ext>
            </a:extLst>
          </p:cNvPr>
          <p:cNvSpPr>
            <a:spLocks noGrp="1"/>
          </p:cNvSpPr>
          <p:nvPr>
            <p:ph type="title"/>
          </p:nvPr>
        </p:nvSpPr>
        <p:spPr>
          <a:xfrm>
            <a:off x="879184" y="590248"/>
            <a:ext cx="3865134" cy="552752"/>
          </a:xfrm>
        </p:spPr>
        <p:txBody>
          <a:bodyPr>
            <a:normAutofit fontScale="90000"/>
          </a:bodyPr>
          <a:lstStyle/>
          <a:p>
            <a:r>
              <a:rPr lang="en-US" dirty="0"/>
              <a:t>Description</a:t>
            </a:r>
            <a:endParaRPr lang="en-ID" dirty="0"/>
          </a:p>
        </p:txBody>
      </p:sp>
      <p:sp>
        <p:nvSpPr>
          <p:cNvPr id="4" name="Content Placeholder 3">
            <a:extLst>
              <a:ext uri="{FF2B5EF4-FFF2-40B4-BE49-F238E27FC236}">
                <a16:creationId xmlns:a16="http://schemas.microsoft.com/office/drawing/2014/main" id="{CFC76B96-2742-4057-96A5-FAEE6C7C50EF}"/>
              </a:ext>
            </a:extLst>
          </p:cNvPr>
          <p:cNvSpPr>
            <a:spLocks noGrp="1"/>
          </p:cNvSpPr>
          <p:nvPr>
            <p:ph type="body" sz="half" idx="2"/>
          </p:nvPr>
        </p:nvSpPr>
        <p:spPr>
          <a:xfrm>
            <a:off x="1140440" y="1620256"/>
            <a:ext cx="4128246" cy="3822599"/>
          </a:xfrm>
        </p:spPr>
        <p:txBody>
          <a:bodyPr>
            <a:normAutofit/>
          </a:bodyPr>
          <a:lstStyle/>
          <a:p>
            <a:r>
              <a:rPr lang="en-US" dirty="0"/>
              <a:t>From analysis F test variable AIDA + C </a:t>
            </a:r>
            <a:r>
              <a:rPr lang="en-US" dirty="0" err="1"/>
              <a:t>simultant</a:t>
            </a:r>
            <a:r>
              <a:rPr lang="en-US" dirty="0"/>
              <a:t> influence the customer's decision to use the product installment gold. </a:t>
            </a:r>
          </a:p>
          <a:p>
            <a:r>
              <a:rPr lang="en-US" dirty="0"/>
              <a:t>The marketing process in which the effective delivery of messages is a continuous process of attention, interest, desire, and action. A customer who paid attention (attention) with a product will arise interest (interest) to begin gathering information about the product or service being offered, and compare with the product and other similar services. After that arises desire (desire) from the customer to wear or use the product. And last is the action (action) to use the product or service being offered.</a:t>
            </a:r>
            <a:endParaRPr lang="en-ID" dirty="0"/>
          </a:p>
          <a:p>
            <a:endParaRPr lang="en-ID" dirty="0"/>
          </a:p>
        </p:txBody>
      </p:sp>
      <p:sp>
        <p:nvSpPr>
          <p:cNvPr id="7" name="Rectangle: Rounded Corners 6">
            <a:extLst>
              <a:ext uri="{FF2B5EF4-FFF2-40B4-BE49-F238E27FC236}">
                <a16:creationId xmlns:a16="http://schemas.microsoft.com/office/drawing/2014/main" id="{4CDD2F51-767F-4AD4-89A4-C91BC8A3EAB3}"/>
              </a:ext>
            </a:extLst>
          </p:cNvPr>
          <p:cNvSpPr/>
          <p:nvPr/>
        </p:nvSpPr>
        <p:spPr>
          <a:xfrm>
            <a:off x="6212114" y="1652436"/>
            <a:ext cx="5747658" cy="4631055"/>
          </a:xfrm>
          <a:prstGeom prst="round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spcAft>
                <a:spcPts val="0"/>
              </a:spcAft>
            </a:pPr>
            <a:endParaRPr lang="en-ID" sz="1400" dirty="0">
              <a:solidFill>
                <a:schemeClr val="accent5">
                  <a:lumMod val="50000"/>
                </a:schemeClr>
              </a:solidFill>
              <a:latin typeface="+mj-lt"/>
              <a:ea typeface="Calibri" panose="020F0502020204030204" pitchFamily="34" charset="0"/>
              <a:cs typeface="Times New Roman" panose="02020603050405020304" pitchFamily="18" charset="0"/>
            </a:endParaRPr>
          </a:p>
          <a:p>
            <a:pPr>
              <a:spcAft>
                <a:spcPts val="0"/>
              </a:spcAft>
            </a:pPr>
            <a:r>
              <a:rPr lang="en-ID" sz="1400" dirty="0">
                <a:solidFill>
                  <a:schemeClr val="accent5">
                    <a:lumMod val="50000"/>
                  </a:schemeClr>
                </a:solidFill>
                <a:latin typeface="+mj-lt"/>
                <a:ea typeface="Calibri" panose="020F0502020204030204" pitchFamily="34" charset="0"/>
                <a:cs typeface="Times New Roman" panose="02020603050405020304" pitchFamily="18" charset="0"/>
              </a:rPr>
              <a:t>The coefficient of determination is 0.323 means the variables of attention, interest, desire, action, and compliance contributed 32.3% to the customer's decision to use gold </a:t>
            </a:r>
            <a:r>
              <a:rPr lang="en-ID" sz="1400" dirty="0" err="1">
                <a:solidFill>
                  <a:schemeClr val="accent5">
                    <a:lumMod val="50000"/>
                  </a:schemeClr>
                </a:solidFill>
                <a:latin typeface="+mj-lt"/>
                <a:ea typeface="Calibri" panose="020F0502020204030204" pitchFamily="34" charset="0"/>
                <a:cs typeface="Times New Roman" panose="02020603050405020304" pitchFamily="18" charset="0"/>
              </a:rPr>
              <a:t>installment</a:t>
            </a:r>
            <a:r>
              <a:rPr lang="en-ID" sz="1400" dirty="0">
                <a:solidFill>
                  <a:schemeClr val="accent5">
                    <a:lumMod val="50000"/>
                  </a:schemeClr>
                </a:solidFill>
                <a:latin typeface="+mj-lt"/>
                <a:ea typeface="Calibri" panose="020F0502020204030204" pitchFamily="34" charset="0"/>
                <a:cs typeface="Times New Roman" panose="02020603050405020304" pitchFamily="18" charset="0"/>
              </a:rPr>
              <a:t> products. While other variables not examined were 67.7%</a:t>
            </a:r>
          </a:p>
          <a:p>
            <a:r>
              <a:rPr lang="en-ID" sz="1400" dirty="0">
                <a:solidFill>
                  <a:schemeClr val="accent5">
                    <a:lumMod val="50000"/>
                  </a:schemeClr>
                </a:solidFill>
                <a:latin typeface="+mj-lt"/>
              </a:rPr>
              <a:t>Its different from research by Haryanto (2019) with topic “The Effectiveness of Advertising on The Decision of BPRS Customers in Madura”  value coefficient of determination of 0.824 which means that the AIDA variable of 82.4% has contributed to the decision of prospective customers to become BPRS customers in Madura. </a:t>
            </a:r>
          </a:p>
          <a:p>
            <a:pPr>
              <a:spcAft>
                <a:spcPts val="0"/>
              </a:spcAft>
            </a:pPr>
            <a:endParaRPr lang="en-ID" sz="1400" dirty="0">
              <a:solidFill>
                <a:schemeClr val="accent5">
                  <a:lumMod val="50000"/>
                </a:schemeClr>
              </a:solidFill>
              <a:latin typeface="+mj-lt"/>
              <a:ea typeface="Calibri" panose="020F0502020204030204" pitchFamily="34" charset="0"/>
              <a:cs typeface="Times New Roman" panose="02020603050405020304" pitchFamily="18" charset="0"/>
            </a:endParaRPr>
          </a:p>
          <a:p>
            <a:pPr>
              <a:spcAft>
                <a:spcPts val="0"/>
              </a:spcAft>
            </a:pPr>
            <a:r>
              <a:rPr lang="en-US" sz="1400" dirty="0">
                <a:solidFill>
                  <a:schemeClr val="accent5">
                    <a:lumMod val="50000"/>
                  </a:schemeClr>
                </a:solidFill>
                <a:latin typeface="+mj-lt"/>
              </a:rPr>
              <a:t>Promotion in BPRS Madura in the local area, so it can be done with a persuasive approach. Compared by Bank Syariah Mandiri with national scale, promotion certainly a national strategy or policy from the center and not a policy of the branch office.  Furthermore, it can also mean the promotion not done optimally by Bank Syariah Mandiri.</a:t>
            </a:r>
            <a:endParaRPr lang="en-ID" sz="1400" dirty="0">
              <a:solidFill>
                <a:schemeClr val="accent5">
                  <a:lumMod val="50000"/>
                </a:schemeClr>
              </a:solidFill>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88598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681</TotalTime>
  <Words>1370</Words>
  <Application>Microsoft Office PowerPoint</Application>
  <PresentationFormat>Widescreen</PresentationFormat>
  <Paragraphs>134</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Century Gothic</vt:lpstr>
      <vt:lpstr>inherit</vt:lpstr>
      <vt:lpstr>Times New Roman</vt:lpstr>
      <vt:lpstr>Wingdings 3</vt:lpstr>
      <vt:lpstr>Ion Boardroom</vt:lpstr>
      <vt:lpstr>ANALYSIS OF FACTORS  INFLUENCING CUSTOMER USING GOLD INSTALLMENT PRODUCT  IN BANK SYARIAH MANDIRI JAKARTA </vt:lpstr>
      <vt:lpstr>INTRODUCTION</vt:lpstr>
      <vt:lpstr>PowerPoint Presentation</vt:lpstr>
      <vt:lpstr>PowerPoint Presentation</vt:lpstr>
      <vt:lpstr>METHODE</vt:lpstr>
      <vt:lpstr>PowerPoint Presentation</vt:lpstr>
      <vt:lpstr>Uji F (Simultaneous) Data analysis ANOVA F test significance probability value of 0.000 &lt; 0.05 Mean variable AIDA plus C simultaneous influencing customer's decision to use the product installment gold </vt:lpstr>
      <vt:lpstr>Respondent's profile 54% was represented by female larger than men 46%. The age range of 45% from 18 to 30 years, and with a slightly different percentage of 46% ranged in ages from 31 to 45 years. The educational background is dominated by graduate  is 50%, and the occupation dominant from private employee at 53%.  From this data customers are productive age with work as private employees and educational background is graduate. As for customers who are 71% customer gold installments, and  who are not gold customer is 29%.  According to Kotler and Keller (2009), one that influences purchasing behavior is a personal factor that will have a direct impact, namely age, stages of the buyer's life cycle, work, economic conditions, personality, self-concept, and value. </vt:lpstr>
      <vt:lpstr>Description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61</cp:revision>
  <dcterms:created xsi:type="dcterms:W3CDTF">2020-02-17T04:29:32Z</dcterms:created>
  <dcterms:modified xsi:type="dcterms:W3CDTF">2020-02-18T08:08:15Z</dcterms:modified>
</cp:coreProperties>
</file>