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537" r:id="rId3"/>
    <p:sldId id="538" r:id="rId4"/>
    <p:sldId id="552" r:id="rId5"/>
    <p:sldId id="553" r:id="rId6"/>
    <p:sldId id="539" r:id="rId7"/>
    <p:sldId id="540" r:id="rId8"/>
    <p:sldId id="541" r:id="rId9"/>
    <p:sldId id="542" r:id="rId10"/>
    <p:sldId id="543" r:id="rId11"/>
    <p:sldId id="544" r:id="rId12"/>
    <p:sldId id="545" r:id="rId13"/>
    <p:sldId id="546" r:id="rId14"/>
    <p:sldId id="547" r:id="rId15"/>
    <p:sldId id="548" r:id="rId16"/>
    <p:sldId id="549" r:id="rId17"/>
    <p:sldId id="550" r:id="rId18"/>
    <p:sldId id="551" r:id="rId19"/>
  </p:sldIdLst>
  <p:sldSz cx="9144000" cy="6858000" type="screen4x3"/>
  <p:notesSz cx="6815138" cy="9942513"/>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3300"/>
    <a:srgbClr val="E2DD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70" d="100"/>
          <a:sy n="70" d="100"/>
        </p:scale>
        <p:origin x="74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38"/>
    </p:cViewPr>
  </p:sorterViewPr>
  <p:notesViewPr>
    <p:cSldViewPr>
      <p:cViewPr varScale="1">
        <p:scale>
          <a:sx n="48" d="100"/>
          <a:sy n="48" d="100"/>
        </p:scale>
        <p:origin x="-2988" y="-108"/>
      </p:cViewPr>
      <p:guideLst>
        <p:guide orient="horz" pos="3131"/>
        <p:guide pos="214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sus\Documents\ITB%20AD%20Hesti\Tobacco%20control\Ahmad%20Dahlan%20Tobacco%20Control\PENGAJIAN%20RAMADHAN%20ITB%20AD%202019%20Survey%20Response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asus\Documents\ITB%20AD%20Hesti\Tobacco%20control\Ahmad%20Dahlan%20Tobacco%20Control\PENGAJIAN%20RAMADHAN%20ITB%20AD%202019%20Survey%20Response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cap="all" baseline="0">
                <a:solidFill>
                  <a:schemeClr val="tx1">
                    <a:lumMod val="65000"/>
                    <a:lumOff val="35000"/>
                  </a:schemeClr>
                </a:solidFill>
                <a:latin typeface="+mn-lt"/>
                <a:ea typeface="+mn-ea"/>
                <a:cs typeface="+mn-cs"/>
              </a:defRPr>
            </a:pPr>
            <a:r>
              <a:rPr lang="en-US" sz="1100"/>
              <a:t>Haram Fatwa Smoking by the Tarjih Assembly</a:t>
            </a:r>
          </a:p>
        </c:rich>
      </c:tx>
      <c:layout/>
      <c:overlay val="0"/>
      <c:spPr>
        <a:noFill/>
        <a:ln>
          <a:noFill/>
        </a:ln>
        <a:effectLst/>
      </c:spPr>
      <c:txPr>
        <a:bodyPr rot="0" spcFirstLastPara="1" vertOverflow="ellipsis" vert="horz" wrap="square" anchor="ctr" anchorCtr="1"/>
        <a:lstStyle/>
        <a:p>
          <a:pPr>
            <a:defRPr sz="1100"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dPt>
          <c:dLbls>
            <c:dLbl>
              <c:idx val="0"/>
              <c:layout/>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a:t>Agree</a:t>
                    </a:r>
                    <a:r>
                      <a:rPr lang="en-US" baseline="0"/>
                      <a:t>
</a:t>
                    </a:r>
                    <a:fld id="{4175B26F-5B46-440C-AC7A-F8332D8754EB}" type="PERCENTAGE">
                      <a:rPr lang="en-US" baseline="0"/>
                      <a:pPr>
                        <a:defRPr/>
                      </a:pPr>
                      <a:t>[PERCENTAGE]</a:t>
                    </a:fld>
                    <a:endParaRPr lang="en-US" baseline="0"/>
                  </a:p>
                </c:rich>
              </c:tx>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1"/>
              <c:layout/>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a:t>Disagree</a:t>
                    </a:r>
                    <a:r>
                      <a:rPr lang="en-US" baseline="0"/>
                      <a:t> 15%</a:t>
                    </a:r>
                    <a:endParaRPr lang="en-US"/>
                  </a:p>
                </c:rich>
              </c:tx>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layout/>
                </c:ext>
              </c:extLst>
            </c:dLbl>
            <c:spPr>
              <a:solidFill>
                <a:sysClr val="window" lastClr="FFFFFF">
                  <a:alpha val="90000"/>
                </a:sysClr>
              </a:solidFill>
              <a:ln w="12700" cap="flat" cmpd="sng" algn="ctr">
                <a:solidFill>
                  <a:srgbClr val="4F81BD"/>
                </a:solidFill>
                <a:round/>
              </a:ln>
              <a:effectLst>
                <a:outerShdw blurRad="50800" dist="38100" dir="2700000" algn="tl" rotWithShape="0">
                  <a:srgbClr val="4F81BD">
                    <a:lumMod val="75000"/>
                    <a:alpha val="40000"/>
                  </a:srgbClr>
                </a:outerShdw>
              </a:effectLst>
            </c:sp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PieChart!$A$205:$A$206</c:f>
              <c:strCache>
                <c:ptCount val="2"/>
                <c:pt idx="0">
                  <c:v>Setuju</c:v>
                </c:pt>
                <c:pt idx="1">
                  <c:v>Tidak Setuju</c:v>
                </c:pt>
              </c:strCache>
            </c:strRef>
          </c:cat>
          <c:val>
            <c:numRef>
              <c:f>PieChart!$B$205:$B$206</c:f>
              <c:numCache>
                <c:formatCode>0%</c:formatCode>
                <c:ptCount val="2"/>
                <c:pt idx="0">
                  <c:v>0.85310734463276838</c:v>
                </c:pt>
                <c:pt idx="1">
                  <c:v>0.14689265536723164</c:v>
                </c:pt>
              </c:numCache>
            </c:numRef>
          </c:val>
        </c:ser>
        <c:dLbls>
          <c:dLblPos val="in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cap="all"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Tanfidz About the Haram Of Smoking</a:t>
            </a:r>
          </a:p>
        </c:rich>
      </c:tx>
      <c:layout/>
      <c:overlay val="0"/>
      <c:spPr>
        <a:noFill/>
        <a:ln>
          <a:noFill/>
        </a:ln>
        <a:effectLst/>
      </c:spPr>
      <c:txPr>
        <a:bodyPr rot="0" spcFirstLastPara="1" vertOverflow="ellipsis" vert="horz" wrap="square" anchor="ctr" anchorCtr="1"/>
        <a:lstStyle/>
        <a:p>
          <a:pPr>
            <a:defRPr sz="1200" b="1" i="0" u="none" strike="noStrike" kern="1200" cap="all"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dPt>
          <c:dLbls>
            <c:dLbl>
              <c:idx val="0"/>
              <c:layout/>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a:t>Agree</a:t>
                    </a:r>
                    <a:r>
                      <a:rPr lang="en-US" baseline="0"/>
                      <a:t>
</a:t>
                    </a:r>
                    <a:fld id="{D95874DD-D73C-45E9-9F99-6983E0566B40}" type="PERCENTAGE">
                      <a:rPr lang="en-US" baseline="0"/>
                      <a:pPr>
                        <a:defRPr/>
                      </a:pPr>
                      <a:t>[PERCENTAGE]</a:t>
                    </a:fld>
                    <a:endParaRPr lang="en-US" baseline="0"/>
                  </a:p>
                </c:rich>
              </c:tx>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1"/>
              <c:layout/>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a:t>Disagree</a:t>
                    </a:r>
                    <a:r>
                      <a:rPr lang="en-US" baseline="0"/>
                      <a:t>
</a:t>
                    </a:r>
                    <a:fld id="{538CA219-B288-42AC-8E4E-43F2F02354F9}" type="PERCENTAGE">
                      <a:rPr lang="en-US" baseline="0"/>
                      <a:pPr>
                        <a:defRPr>
                          <a:solidFill>
                            <a:schemeClr val="accent1"/>
                          </a:solidFill>
                        </a:defRPr>
                      </a:pPr>
                      <a:t>[PERCENTAGE]</a:t>
                    </a:fld>
                    <a:endParaRPr lang="en-US" baseline="0"/>
                  </a:p>
                </c:rich>
              </c:tx>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solidFill>
                <a:sysClr val="window" lastClr="FFFFFF">
                  <a:alpha val="90000"/>
                </a:sysClr>
              </a:solidFill>
              <a:ln w="12700" cap="flat" cmpd="sng" algn="ctr">
                <a:solidFill>
                  <a:srgbClr val="4F81BD"/>
                </a:solidFill>
                <a:round/>
              </a:ln>
              <a:effectLst>
                <a:outerShdw blurRad="50800" dist="38100" dir="2700000" algn="tl" rotWithShape="0">
                  <a:srgbClr val="4F81BD">
                    <a:lumMod val="75000"/>
                    <a:alpha val="40000"/>
                  </a:srgbClr>
                </a:outerShdw>
              </a:effectLst>
            </c:sp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PieChart!$A$225:$A$226</c:f>
              <c:strCache>
                <c:ptCount val="2"/>
                <c:pt idx="0">
                  <c:v>Setuju</c:v>
                </c:pt>
                <c:pt idx="1">
                  <c:v>Tidak Setuju</c:v>
                </c:pt>
              </c:strCache>
            </c:strRef>
          </c:cat>
          <c:val>
            <c:numRef>
              <c:f>PieChart!$B$225:$B$226</c:f>
              <c:numCache>
                <c:formatCode>0%</c:formatCode>
                <c:ptCount val="2"/>
                <c:pt idx="0">
                  <c:v>0.83050847457627119</c:v>
                </c:pt>
                <c:pt idx="1">
                  <c:v>0.16949152542372881</c:v>
                </c:pt>
              </c:numCache>
            </c:numRef>
          </c:val>
        </c:ser>
        <c:dLbls>
          <c:dLblPos val="inEnd"/>
          <c:showLegendKey val="0"/>
          <c:showVal val="0"/>
          <c:showCatName val="0"/>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r>
              <a:rPr lang="en-US" sz="1100">
                <a:latin typeface="Times New Roman" panose="02020603050405020304" pitchFamily="18" charset="0"/>
                <a:cs typeface="Times New Roman" panose="02020603050405020304" pitchFamily="18" charset="0"/>
              </a:rPr>
              <a:t>Cigarette price IDR 50,000</a:t>
            </a:r>
            <a:r>
              <a:rPr lang="en-US" sz="1100" baseline="0">
                <a:latin typeface="Times New Roman" panose="02020603050405020304" pitchFamily="18" charset="0"/>
                <a:cs typeface="Times New Roman" panose="02020603050405020304" pitchFamily="18" charset="0"/>
              </a:rPr>
              <a:t>,-</a:t>
            </a:r>
            <a:endParaRPr lang="en-US" sz="1100">
              <a:latin typeface="Times New Roman" panose="02020603050405020304" pitchFamily="18" charset="0"/>
              <a:cs typeface="Times New Roman" panose="02020603050405020304" pitchFamily="18" charset="0"/>
            </a:endParaRPr>
          </a:p>
        </c:rich>
      </c:tx>
      <c:layout>
        <c:manualLayout>
          <c:xMode val="edge"/>
          <c:yMode val="edge"/>
          <c:x val="0.23779897810579323"/>
          <c:y val="2.5193848862920091E-2"/>
        </c:manualLayout>
      </c:layout>
      <c:overlay val="0"/>
      <c:spPr>
        <a:noFill/>
        <a:ln>
          <a:noFill/>
        </a:ln>
        <a:effectLst/>
      </c:spPr>
      <c:txPr>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dPt>
          <c:dLbls>
            <c:dLbl>
              <c:idx val="0"/>
              <c:layout/>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baseline="0"/>
                      <a:t>Agree
</a:t>
                    </a:r>
                    <a:fld id="{0E2201DB-39E7-4D63-82A7-18692D7584AA}" type="PERCENTAGE">
                      <a:rPr lang="en-US" baseline="0"/>
                      <a:pPr>
                        <a:defRPr/>
                      </a:pPr>
                      <a:t>[PERCENTAGE]</a:t>
                    </a:fld>
                    <a:endParaRPr lang="en-US" baseline="0"/>
                  </a:p>
                </c:rich>
              </c:tx>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1"/>
              <c:layout/>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a:t>DIsagree</a:t>
                    </a:r>
                    <a:r>
                      <a:rPr lang="en-US" baseline="0"/>
                      <a:t>
</a:t>
                    </a:r>
                    <a:fld id="{0532104B-9A60-4A23-9E12-AED6C5155F62}" type="PERCENTAGE">
                      <a:rPr lang="en-US" baseline="0"/>
                      <a:pPr>
                        <a:defRPr>
                          <a:solidFill>
                            <a:schemeClr val="accent1"/>
                          </a:solidFill>
                        </a:defRPr>
                      </a:pPr>
                      <a:t>[PERCENTAGE]</a:t>
                    </a:fld>
                    <a:endParaRPr lang="en-US" baseline="0"/>
                  </a:p>
                </c:rich>
              </c:tx>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solidFill>
                <a:sysClr val="window" lastClr="FFFFFF">
                  <a:alpha val="90000"/>
                </a:sysClr>
              </a:solidFill>
              <a:ln w="12700" cap="flat" cmpd="sng" algn="ctr">
                <a:solidFill>
                  <a:srgbClr val="4F81BD"/>
                </a:solidFill>
                <a:round/>
              </a:ln>
              <a:effectLst>
                <a:outerShdw blurRad="50800" dist="38100" dir="2700000" algn="tl" rotWithShape="0">
                  <a:srgbClr val="4F81BD">
                    <a:lumMod val="75000"/>
                    <a:alpha val="40000"/>
                  </a:srgbClr>
                </a:outerShdw>
              </a:effectLst>
            </c:sp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PieChart!$A$262:$A$263</c:f>
              <c:strCache>
                <c:ptCount val="2"/>
                <c:pt idx="0">
                  <c:v>Setuju</c:v>
                </c:pt>
                <c:pt idx="1">
                  <c:v>Tidak Setuju</c:v>
                </c:pt>
              </c:strCache>
            </c:strRef>
          </c:cat>
          <c:val>
            <c:numRef>
              <c:f>PieChart!$B$262:$B$263</c:f>
              <c:numCache>
                <c:formatCode>0%</c:formatCode>
                <c:ptCount val="2"/>
                <c:pt idx="0">
                  <c:v>0.69491525423728817</c:v>
                </c:pt>
                <c:pt idx="1">
                  <c:v>0.30508474576271188</c:v>
                </c:pt>
              </c:numCache>
            </c:numRef>
          </c:val>
        </c:ser>
        <c:dLbls>
          <c:dLblPos val="in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cap="all"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100">
                <a:latin typeface="Times New Roman" panose="02020603050405020304" pitchFamily="18" charset="0"/>
                <a:cs typeface="Times New Roman" panose="02020603050405020304" pitchFamily="18" charset="0"/>
              </a:rPr>
              <a:t>Minimum Age Restrictions 18 years</a:t>
            </a:r>
          </a:p>
        </c:rich>
      </c:tx>
      <c:layout/>
      <c:overlay val="0"/>
      <c:spPr>
        <a:noFill/>
        <a:ln>
          <a:noFill/>
        </a:ln>
        <a:effectLst/>
      </c:spPr>
      <c:txPr>
        <a:bodyPr rot="0" spcFirstLastPara="1" vertOverflow="ellipsis" vert="horz" wrap="square" anchor="ctr" anchorCtr="1"/>
        <a:lstStyle/>
        <a:p>
          <a:pPr>
            <a:defRPr sz="1100" b="1" i="0" u="none" strike="noStrike" kern="1200" cap="all"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dPt>
          <c:dLbls>
            <c:dLbl>
              <c:idx val="0"/>
              <c:layout/>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a:t>Agree</a:t>
                    </a:r>
                    <a:r>
                      <a:rPr lang="en-US" baseline="0"/>
                      <a:t>
</a:t>
                    </a:r>
                    <a:fld id="{9DB05C12-90DA-47B9-AD19-4DB4CD39F270}" type="PERCENTAGE">
                      <a:rPr lang="en-US" baseline="0"/>
                      <a:pPr>
                        <a:defRPr/>
                      </a:pPr>
                      <a:t>[PERCENTAGE]</a:t>
                    </a:fld>
                    <a:endParaRPr lang="en-US" baseline="0"/>
                  </a:p>
                </c:rich>
              </c:tx>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1"/>
              <c:layout/>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a:t>Disagree</a:t>
                    </a:r>
                    <a:r>
                      <a:rPr lang="en-US" baseline="0"/>
                      <a:t>
</a:t>
                    </a:r>
                    <a:fld id="{959644B7-6283-4E9F-BC4F-C454E06DBD55}" type="PERCENTAGE">
                      <a:rPr lang="en-US" baseline="0"/>
                      <a:pPr>
                        <a:defRPr>
                          <a:solidFill>
                            <a:schemeClr val="accent1"/>
                          </a:solidFill>
                        </a:defRPr>
                      </a:pPr>
                      <a:t>[PERCENTAGE]</a:t>
                    </a:fld>
                    <a:endParaRPr lang="en-US" baseline="0"/>
                  </a:p>
                </c:rich>
              </c:tx>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solidFill>
                <a:sysClr val="window" lastClr="FFFFFF">
                  <a:alpha val="90000"/>
                </a:sysClr>
              </a:solidFill>
              <a:ln w="12700" cap="flat" cmpd="sng" algn="ctr">
                <a:solidFill>
                  <a:srgbClr val="4F81BD"/>
                </a:solidFill>
                <a:round/>
              </a:ln>
              <a:effectLst>
                <a:outerShdw blurRad="50800" dist="38100" dir="2700000" algn="tl" rotWithShape="0">
                  <a:srgbClr val="4F81BD">
                    <a:lumMod val="75000"/>
                    <a:alpha val="40000"/>
                  </a:srgbClr>
                </a:outerShdw>
              </a:effectLst>
            </c:sp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PieChart!$A$281:$A$282</c:f>
              <c:strCache>
                <c:ptCount val="2"/>
                <c:pt idx="0">
                  <c:v>Setuju</c:v>
                </c:pt>
                <c:pt idx="1">
                  <c:v>Tidak Setuju</c:v>
                </c:pt>
              </c:strCache>
            </c:strRef>
          </c:cat>
          <c:val>
            <c:numRef>
              <c:f>PieChart!$B$281:$B$282</c:f>
              <c:numCache>
                <c:formatCode>0%</c:formatCode>
                <c:ptCount val="2"/>
                <c:pt idx="0">
                  <c:v>0.6384180790960452</c:v>
                </c:pt>
                <c:pt idx="1">
                  <c:v>0.3615819209039548</c:v>
                </c:pt>
              </c:numCache>
            </c:numRef>
          </c:val>
        </c:ser>
        <c:dLbls>
          <c:dLblPos val="inEnd"/>
          <c:showLegendKey val="0"/>
          <c:showVal val="0"/>
          <c:showCatName val="0"/>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cap="all"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100">
                <a:latin typeface="Times New Roman" panose="02020603050405020304" pitchFamily="18" charset="0"/>
                <a:cs typeface="Times New Roman" panose="02020603050405020304" pitchFamily="18" charset="0"/>
              </a:rPr>
              <a:t>Mandatory KTR in Muhammadiyah Charitable Enterprises</a:t>
            </a:r>
          </a:p>
        </c:rich>
      </c:tx>
      <c:overlay val="0"/>
      <c:spPr>
        <a:noFill/>
        <a:ln>
          <a:noFill/>
        </a:ln>
        <a:effectLst/>
      </c:spPr>
      <c:txPr>
        <a:bodyPr rot="0" spcFirstLastPara="1" vertOverflow="ellipsis" vert="horz" wrap="square" anchor="ctr" anchorCtr="1"/>
        <a:lstStyle/>
        <a:p>
          <a:pPr>
            <a:defRPr sz="1100" b="1" i="0" u="none" strike="noStrike" kern="1200" cap="all"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dPt>
          <c:dLbls>
            <c:dLbl>
              <c:idx val="0"/>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a:t>Agree</a:t>
                    </a:r>
                    <a:r>
                      <a:rPr lang="en-US" baseline="0"/>
                      <a:t>
</a:t>
                    </a:r>
                    <a:fld id="{E2726AFF-6EFC-40AD-A833-DF57F0273D71}" type="PERCENTAGE">
                      <a:rPr lang="en-US" baseline="0"/>
                      <a:pPr>
                        <a:defRPr/>
                      </a:pPr>
                      <a:t>[PERCENTAGE]</a:t>
                    </a:fld>
                    <a:endParaRPr lang="en-US" baseline="0"/>
                  </a:p>
                </c:rich>
              </c:tx>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dlblFieldTable/>
                  <c15:showDataLabelsRange val="0"/>
                </c:ext>
              </c:extLst>
            </c:dLbl>
            <c:dLbl>
              <c:idx val="1"/>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baseline="0"/>
                      <a:t>Disagree
</a:t>
                    </a:r>
                    <a:fld id="{BFB55D78-AB9A-4147-BE83-F470AE19513C}" type="PERCENTAGE">
                      <a:rPr lang="en-US" baseline="0"/>
                      <a:pPr>
                        <a:defRPr>
                          <a:solidFill>
                            <a:schemeClr val="accent1"/>
                          </a:solidFill>
                        </a:defRPr>
                      </a:pPr>
                      <a:t>[PERCENTAGE]</a:t>
                    </a:fld>
                    <a:endParaRPr lang="en-US" baseline="0"/>
                  </a:p>
                </c:rich>
              </c:tx>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dlblFieldTable/>
                  <c15:showDataLabelsRange val="0"/>
                </c:ext>
              </c:extLst>
            </c:dLbl>
            <c:spPr>
              <a:solidFill>
                <a:sysClr val="window" lastClr="FFFFFF">
                  <a:alpha val="90000"/>
                </a:sysClr>
              </a:solidFill>
              <a:ln w="12700" cap="flat" cmpd="sng" algn="ctr">
                <a:solidFill>
                  <a:srgbClr val="4F81BD"/>
                </a:solidFill>
                <a:round/>
              </a:ln>
              <a:effectLst>
                <a:outerShdw blurRad="50800" dist="38100" dir="2700000" algn="tl" rotWithShape="0">
                  <a:srgbClr val="4F81BD">
                    <a:lumMod val="75000"/>
                    <a:alpha val="40000"/>
                  </a:srgbClr>
                </a:outerShdw>
              </a:effectLst>
            </c:sp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PieChart!$A$299:$A$300</c:f>
              <c:strCache>
                <c:ptCount val="2"/>
                <c:pt idx="0">
                  <c:v>Setuju</c:v>
                </c:pt>
                <c:pt idx="1">
                  <c:v>Tidak Setuju</c:v>
                </c:pt>
              </c:strCache>
            </c:strRef>
          </c:cat>
          <c:val>
            <c:numRef>
              <c:f>PieChart!$B$299:$B$300</c:f>
              <c:numCache>
                <c:formatCode>0%</c:formatCode>
                <c:ptCount val="2"/>
                <c:pt idx="0">
                  <c:v>0.63276836158192096</c:v>
                </c:pt>
                <c:pt idx="1">
                  <c:v>0.3672316384180791</c:v>
                </c:pt>
              </c:numCache>
            </c:numRef>
          </c:val>
        </c:ser>
        <c:dLbls>
          <c:dLblPos val="inEnd"/>
          <c:showLegendKey val="0"/>
          <c:showVal val="0"/>
          <c:showCatName val="0"/>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cap="all"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100">
                <a:latin typeface="Times New Roman" panose="02020603050405020304" pitchFamily="18" charset="0"/>
                <a:cs typeface="Times New Roman" panose="02020603050405020304" pitchFamily="18" charset="0"/>
              </a:rPr>
              <a:t>Mandatory Ban on Advertising, Promotion and Sponsorship in Muhammadiyah Charitable Enterprises</a:t>
            </a:r>
          </a:p>
        </c:rich>
      </c:tx>
      <c:layout>
        <c:manualLayout>
          <c:xMode val="edge"/>
          <c:yMode val="edge"/>
          <c:x val="0.11157584262363243"/>
          <c:y val="3.5596236969234682E-2"/>
        </c:manualLayout>
      </c:layout>
      <c:overlay val="0"/>
      <c:spPr>
        <a:noFill/>
        <a:ln>
          <a:noFill/>
        </a:ln>
        <a:effectLst/>
      </c:spPr>
      <c:txPr>
        <a:bodyPr rot="0" spcFirstLastPara="1" vertOverflow="ellipsis" vert="horz" wrap="square" anchor="ctr" anchorCtr="1"/>
        <a:lstStyle/>
        <a:p>
          <a:pPr>
            <a:defRPr sz="1100" b="1" i="0" u="none" strike="noStrike" kern="1200" cap="all"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5762807280915744"/>
          <c:y val="0.42420382165605097"/>
          <c:w val="0.80108838431225371"/>
          <c:h val="0.52190102890739831"/>
        </c:manualLayout>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dPt>
          <c:dLbls>
            <c:dLbl>
              <c:idx val="0"/>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baseline="0"/>
                      <a:t>Agree
</a:t>
                    </a:r>
                    <a:fld id="{6DBAF180-6718-41E7-AABB-96A46DDC6CD6}" type="PERCENTAGE">
                      <a:rPr lang="en-US" baseline="0"/>
                      <a:pPr>
                        <a:defRPr/>
                      </a:pPr>
                      <a:t>[PERCENTAGE]</a:t>
                    </a:fld>
                    <a:endParaRPr lang="en-US" baseline="0"/>
                  </a:p>
                </c:rich>
              </c:tx>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dlblFieldTable/>
                  <c15:showDataLabelsRange val="0"/>
                </c:ext>
              </c:extLst>
            </c:dLbl>
            <c:dLbl>
              <c:idx val="1"/>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a:t>Disagree</a:t>
                    </a:r>
                    <a:r>
                      <a:rPr lang="en-US" baseline="0"/>
                      <a:t>
</a:t>
                    </a:r>
                    <a:fld id="{0AC0B464-5566-413A-84FA-9E29CCAB92E5}" type="PERCENTAGE">
                      <a:rPr lang="en-US" baseline="0"/>
                      <a:pPr>
                        <a:defRPr>
                          <a:solidFill>
                            <a:schemeClr val="accent1"/>
                          </a:solidFill>
                        </a:defRPr>
                      </a:pPr>
                      <a:t>[PERCENTAGE]</a:t>
                    </a:fld>
                    <a:endParaRPr lang="en-US" baseline="0"/>
                  </a:p>
                </c:rich>
              </c:tx>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dlblFieldTable/>
                  <c15:showDataLabelsRange val="0"/>
                </c:ext>
              </c:extLst>
            </c:dLbl>
            <c:spPr>
              <a:solidFill>
                <a:sysClr val="window" lastClr="FFFFFF">
                  <a:alpha val="90000"/>
                </a:sysClr>
              </a:solidFill>
              <a:ln w="12700" cap="flat" cmpd="sng" algn="ctr">
                <a:solidFill>
                  <a:srgbClr val="4F81BD"/>
                </a:solidFill>
                <a:round/>
              </a:ln>
              <a:effectLst>
                <a:outerShdw blurRad="50800" dist="38100" dir="2700000" algn="tl" rotWithShape="0">
                  <a:srgbClr val="4F81BD">
                    <a:lumMod val="75000"/>
                    <a:alpha val="40000"/>
                  </a:srgbClr>
                </a:outerShdw>
              </a:effectLst>
            </c:sp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PieChart!$A$319:$A$320</c:f>
              <c:strCache>
                <c:ptCount val="2"/>
                <c:pt idx="0">
                  <c:v>Setuju</c:v>
                </c:pt>
                <c:pt idx="1">
                  <c:v>Tidak Setuju</c:v>
                </c:pt>
              </c:strCache>
            </c:strRef>
          </c:cat>
          <c:val>
            <c:numRef>
              <c:f>PieChart!$B$319:$B$320</c:f>
              <c:numCache>
                <c:formatCode>0%</c:formatCode>
                <c:ptCount val="2"/>
                <c:pt idx="0">
                  <c:v>0.60451977401129942</c:v>
                </c:pt>
                <c:pt idx="1">
                  <c:v>0.39548022598870058</c:v>
                </c:pt>
              </c:numCache>
            </c:numRef>
          </c:val>
        </c:ser>
        <c:dLbls>
          <c:dLblPos val="inEnd"/>
          <c:showLegendKey val="0"/>
          <c:showVal val="0"/>
          <c:showCatName val="0"/>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cap="all"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100">
                <a:latin typeface="Times New Roman" panose="02020603050405020304" pitchFamily="18" charset="0"/>
                <a:cs typeface="Times New Roman" panose="02020603050405020304" pitchFamily="18" charset="0"/>
              </a:rPr>
              <a:t>Smoking hazard material is included in the AIKA curriculum</a:t>
            </a:r>
          </a:p>
        </c:rich>
      </c:tx>
      <c:overlay val="0"/>
      <c:spPr>
        <a:noFill/>
        <a:ln>
          <a:noFill/>
        </a:ln>
        <a:effectLst/>
      </c:spPr>
      <c:txPr>
        <a:bodyPr rot="0" spcFirstLastPara="1" vertOverflow="ellipsis" vert="horz" wrap="square" anchor="ctr" anchorCtr="1"/>
        <a:lstStyle/>
        <a:p>
          <a:pPr>
            <a:defRPr sz="1100" b="1" i="0" u="none" strike="noStrike" kern="1200" cap="all"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dPt>
          <c:dLbls>
            <c:dLbl>
              <c:idx val="0"/>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a:t>Agree</a:t>
                    </a:r>
                    <a:r>
                      <a:rPr lang="en-US" baseline="0"/>
                      <a:t>
</a:t>
                    </a:r>
                    <a:fld id="{A694DA24-40EE-4EE5-A511-EF3B520559DE}" type="PERCENTAGE">
                      <a:rPr lang="en-US" baseline="0"/>
                      <a:pPr>
                        <a:defRPr/>
                      </a:pPr>
                      <a:t>[PERCENTAGE]</a:t>
                    </a:fld>
                    <a:endParaRPr lang="en-US" baseline="0"/>
                  </a:p>
                </c:rich>
              </c:tx>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dlblFieldTable/>
                  <c15:showDataLabelsRange val="0"/>
                </c:ext>
              </c:extLst>
            </c:dLbl>
            <c:dLbl>
              <c:idx val="1"/>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a:t>Disagree</a:t>
                    </a:r>
                    <a:r>
                      <a:rPr lang="en-US" baseline="0"/>
                      <a:t>
</a:t>
                    </a:r>
                    <a:fld id="{B4549804-D67E-46C4-983C-33159D8D82F3}" type="PERCENTAGE">
                      <a:rPr lang="en-US" baseline="0"/>
                      <a:pPr>
                        <a:defRPr>
                          <a:solidFill>
                            <a:schemeClr val="accent1"/>
                          </a:solidFill>
                        </a:defRPr>
                      </a:pPr>
                      <a:t>[PERCENTAGE]</a:t>
                    </a:fld>
                    <a:endParaRPr lang="en-US" baseline="0"/>
                  </a:p>
                </c:rich>
              </c:tx>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dlblFieldTable/>
                  <c15:showDataLabelsRange val="0"/>
                </c:ext>
              </c:extLst>
            </c:dLbl>
            <c:spPr>
              <a:solidFill>
                <a:sysClr val="window" lastClr="FFFFFF">
                  <a:alpha val="90000"/>
                </a:sysClr>
              </a:solidFill>
              <a:ln w="12700" cap="flat" cmpd="sng" algn="ctr">
                <a:solidFill>
                  <a:srgbClr val="4F81BD"/>
                </a:solidFill>
                <a:round/>
              </a:ln>
              <a:effectLst>
                <a:outerShdw blurRad="50800" dist="38100" dir="2700000" algn="tl" rotWithShape="0">
                  <a:srgbClr val="4F81BD">
                    <a:lumMod val="75000"/>
                    <a:alpha val="40000"/>
                  </a:srgbClr>
                </a:outerShdw>
              </a:effectLst>
            </c:sp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PieChart!$A$339:$A$340</c:f>
              <c:strCache>
                <c:ptCount val="2"/>
                <c:pt idx="0">
                  <c:v>Setuju</c:v>
                </c:pt>
                <c:pt idx="1">
                  <c:v>Tidak Setuju</c:v>
                </c:pt>
              </c:strCache>
            </c:strRef>
          </c:cat>
          <c:val>
            <c:numRef>
              <c:f>PieChart!$B$339:$B$340</c:f>
              <c:numCache>
                <c:formatCode>General</c:formatCode>
                <c:ptCount val="2"/>
                <c:pt idx="0">
                  <c:v>0.59322033898305082</c:v>
                </c:pt>
                <c:pt idx="1">
                  <c:v>0.40677966101694918</c:v>
                </c:pt>
              </c:numCache>
            </c:numRef>
          </c:val>
        </c:ser>
        <c:dLbls>
          <c:dLblPos val="inEnd"/>
          <c:showLegendKey val="0"/>
          <c:showVal val="0"/>
          <c:showCatName val="0"/>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cap="all"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The Committee is Firm in Prohibiting Smoking Participants</a:t>
            </a:r>
          </a:p>
        </c:rich>
      </c:tx>
      <c:overlay val="0"/>
      <c:spPr>
        <a:noFill/>
        <a:ln>
          <a:noFill/>
        </a:ln>
        <a:effectLst/>
      </c:spPr>
      <c:txPr>
        <a:bodyPr rot="0" spcFirstLastPara="1" vertOverflow="ellipsis" vert="horz" wrap="square" anchor="ctr" anchorCtr="1"/>
        <a:lstStyle/>
        <a:p>
          <a:pPr>
            <a:defRPr sz="1200" b="1" i="0" u="none" strike="noStrike" kern="1200" cap="all"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dPt>
          <c:dLbls>
            <c:dLbl>
              <c:idx val="0"/>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a:t>Agree</a:t>
                    </a:r>
                    <a:r>
                      <a:rPr lang="en-US" baseline="0"/>
                      <a:t>
</a:t>
                    </a:r>
                    <a:fld id="{CB9454C2-C107-4420-A748-31B3890B6869}" type="PERCENTAGE">
                      <a:rPr lang="en-US" baseline="0"/>
                      <a:pPr>
                        <a:defRPr/>
                      </a:pPr>
                      <a:t>[PERCENTAGE]</a:t>
                    </a:fld>
                    <a:endParaRPr lang="en-US" baseline="0"/>
                  </a:p>
                </c:rich>
              </c:tx>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inEnd"/>
              <c:showLegendKey val="0"/>
              <c:showVal val="0"/>
              <c:showCatName val="1"/>
              <c:showSerName val="0"/>
              <c:showPercent val="1"/>
              <c:showBubbleSize val="0"/>
              <c:extLst>
                <c:ext xmlns:c15="http://schemas.microsoft.com/office/drawing/2012/chart" uri="{CE6537A1-D6FC-4f65-9D91-7224C49458BB}">
                  <c15:dlblFieldTable/>
                  <c15:showDataLabelsRange val="0"/>
                </c:ext>
              </c:extLst>
            </c:dLbl>
            <c:dLbl>
              <c:idx val="1"/>
              <c:layout>
                <c:manualLayout>
                  <c:x val="0.12495403871095771"/>
                  <c:y val="6.4527844050517466E-2"/>
                </c:manualLayout>
              </c:layout>
              <c:tx>
                <c:rich>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r>
                      <a:rPr lang="en-US"/>
                      <a:t>Disagree</a:t>
                    </a:r>
                    <a:r>
                      <a:rPr lang="en-US" baseline="0"/>
                      <a:t>
</a:t>
                    </a:r>
                    <a:fld id="{C6E574F9-FE4B-4396-8EA0-7805FE1A57E3}" type="PERCENTAGE">
                      <a:rPr lang="en-US" baseline="0"/>
                      <a:pPr>
                        <a:defRPr>
                          <a:solidFill>
                            <a:schemeClr val="accent1"/>
                          </a:solidFill>
                        </a:defRPr>
                      </a:pPr>
                      <a:t>[PERCENTAGE]</a:t>
                    </a:fld>
                    <a:endParaRPr lang="en-US" baseline="0"/>
                  </a:p>
                </c:rich>
              </c:tx>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000" b="0" i="0" u="none" strike="noStrike" kern="1200" baseline="0">
                      <a:solidFill>
                        <a:schemeClr val="accent1"/>
                      </a:solidFill>
                      <a:effectLst/>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Lst>
            </c:dLbl>
            <c:spPr>
              <a:solidFill>
                <a:sysClr val="window" lastClr="FFFFFF">
                  <a:alpha val="90000"/>
                </a:sysClr>
              </a:solidFill>
              <a:ln w="12700" cap="flat" cmpd="sng" algn="ctr">
                <a:solidFill>
                  <a:srgbClr val="4F81BD"/>
                </a:solidFill>
                <a:round/>
              </a:ln>
              <a:effectLst>
                <a:outerShdw blurRad="50800" dist="38100" dir="2700000" algn="tl" rotWithShape="0">
                  <a:srgbClr val="4F81BD">
                    <a:lumMod val="75000"/>
                    <a:alpha val="40000"/>
                  </a:srgbClr>
                </a:outerShdw>
              </a:effectLst>
            </c:sp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PieChart!$A$359:$A$360</c:f>
              <c:strCache>
                <c:ptCount val="2"/>
                <c:pt idx="0">
                  <c:v>Setuju</c:v>
                </c:pt>
                <c:pt idx="1">
                  <c:v>Tidak Setuju</c:v>
                </c:pt>
              </c:strCache>
            </c:strRef>
          </c:cat>
          <c:val>
            <c:numRef>
              <c:f>PieChart!$B$359:$B$360</c:f>
              <c:numCache>
                <c:formatCode>0%</c:formatCode>
                <c:ptCount val="2"/>
                <c:pt idx="0">
                  <c:v>0.55932203389830504</c:v>
                </c:pt>
                <c:pt idx="1">
                  <c:v>0.44067796610169491</c:v>
                </c:pt>
              </c:numCache>
            </c:numRef>
          </c:val>
        </c:ser>
        <c:dLbls>
          <c:dLblPos val="inEnd"/>
          <c:showLegendKey val="0"/>
          <c:showVal val="0"/>
          <c:showCatName val="0"/>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2750" cy="496888"/>
          </a:xfrm>
          <a:prstGeom prst="rect">
            <a:avLst/>
          </a:prstGeom>
        </p:spPr>
        <p:txBody>
          <a:bodyPr vert="horz" lIns="91430" tIns="45715" rIns="91430" bIns="45715"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60800" y="0"/>
            <a:ext cx="2952750" cy="496888"/>
          </a:xfrm>
          <a:prstGeom prst="rect">
            <a:avLst/>
          </a:prstGeom>
        </p:spPr>
        <p:txBody>
          <a:bodyPr vert="horz" lIns="91430" tIns="45715" rIns="91430" bIns="45715" rtlCol="0"/>
          <a:lstStyle>
            <a:lvl1pPr algn="r" eaLnBrk="1" fontAlgn="auto" hangingPunct="1">
              <a:spcBef>
                <a:spcPts val="0"/>
              </a:spcBef>
              <a:spcAft>
                <a:spcPts val="0"/>
              </a:spcAft>
              <a:defRPr sz="1200">
                <a:latin typeface="+mn-lt"/>
                <a:cs typeface="+mn-cs"/>
              </a:defRPr>
            </a:lvl1pPr>
          </a:lstStyle>
          <a:p>
            <a:pPr>
              <a:defRPr/>
            </a:pPr>
            <a:fld id="{3A28926A-FDC9-48AD-9919-139A8A51E44A}" type="datetimeFigureOut">
              <a:rPr lang="en-US"/>
              <a:pPr>
                <a:defRPr/>
              </a:pPr>
              <a:t>2/17/2020</a:t>
            </a:fld>
            <a:endParaRPr lang="en-US"/>
          </a:p>
        </p:txBody>
      </p:sp>
      <p:sp>
        <p:nvSpPr>
          <p:cNvPr id="4" name="Footer Placeholder 3"/>
          <p:cNvSpPr>
            <a:spLocks noGrp="1"/>
          </p:cNvSpPr>
          <p:nvPr>
            <p:ph type="ftr" sz="quarter" idx="2"/>
          </p:nvPr>
        </p:nvSpPr>
        <p:spPr>
          <a:xfrm>
            <a:off x="0" y="9444038"/>
            <a:ext cx="2952750" cy="496887"/>
          </a:xfrm>
          <a:prstGeom prst="rect">
            <a:avLst/>
          </a:prstGeom>
        </p:spPr>
        <p:txBody>
          <a:bodyPr vert="horz" lIns="91430" tIns="45715" rIns="91430" bIns="45715"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60800" y="9444038"/>
            <a:ext cx="2952750" cy="496887"/>
          </a:xfrm>
          <a:prstGeom prst="rect">
            <a:avLst/>
          </a:prstGeom>
        </p:spPr>
        <p:txBody>
          <a:bodyPr vert="horz" wrap="square" lIns="91430" tIns="45715" rIns="91430" bIns="45715"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4A784516-1AF5-4A7C-BA6B-B4A8C166DBE4}" type="slidenum">
              <a:rPr lang="en-US"/>
              <a:pPr>
                <a:defRPr/>
              </a:pPr>
              <a:t>‹#›</a:t>
            </a:fld>
            <a:endParaRPr lang="en-US"/>
          </a:p>
        </p:txBody>
      </p:sp>
    </p:spTree>
    <p:extLst>
      <p:ext uri="{BB962C8B-B14F-4D97-AF65-F5344CB8AC3E}">
        <p14:creationId xmlns:p14="http://schemas.microsoft.com/office/powerpoint/2010/main" val="1523973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2750" cy="496888"/>
          </a:xfrm>
          <a:prstGeom prst="rect">
            <a:avLst/>
          </a:prstGeom>
        </p:spPr>
        <p:txBody>
          <a:bodyPr vert="horz" lIns="91430" tIns="45715" rIns="91430" bIns="45715"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60800" y="0"/>
            <a:ext cx="2952750" cy="496888"/>
          </a:xfrm>
          <a:prstGeom prst="rect">
            <a:avLst/>
          </a:prstGeom>
        </p:spPr>
        <p:txBody>
          <a:bodyPr vert="horz" lIns="91430" tIns="45715" rIns="91430" bIns="45715" rtlCol="0"/>
          <a:lstStyle>
            <a:lvl1pPr algn="r" eaLnBrk="1" fontAlgn="auto" hangingPunct="1">
              <a:spcBef>
                <a:spcPts val="0"/>
              </a:spcBef>
              <a:spcAft>
                <a:spcPts val="0"/>
              </a:spcAft>
              <a:defRPr sz="1200">
                <a:latin typeface="+mn-lt"/>
                <a:cs typeface="+mn-cs"/>
              </a:defRPr>
            </a:lvl1pPr>
          </a:lstStyle>
          <a:p>
            <a:pPr>
              <a:defRPr/>
            </a:pPr>
            <a:fld id="{D3E6008E-A374-42E8-B5FC-1494045C6916}" type="datetimeFigureOut">
              <a:rPr lang="en-US"/>
              <a:pPr>
                <a:defRPr/>
              </a:pPr>
              <a:t>2/17/2020</a:t>
            </a:fld>
            <a:endParaRPr lang="en-US"/>
          </a:p>
        </p:txBody>
      </p:sp>
      <p:sp>
        <p:nvSpPr>
          <p:cNvPr id="4" name="Slide Image Placeholder 3"/>
          <p:cNvSpPr>
            <a:spLocks noGrp="1" noRot="1" noChangeAspect="1"/>
          </p:cNvSpPr>
          <p:nvPr>
            <p:ph type="sldImg" idx="2"/>
          </p:nvPr>
        </p:nvSpPr>
        <p:spPr>
          <a:xfrm>
            <a:off x="923925" y="746125"/>
            <a:ext cx="4968875" cy="3727450"/>
          </a:xfrm>
          <a:prstGeom prst="rect">
            <a:avLst/>
          </a:prstGeom>
          <a:noFill/>
          <a:ln w="12700">
            <a:solidFill>
              <a:prstClr val="black"/>
            </a:solidFill>
          </a:ln>
        </p:spPr>
        <p:txBody>
          <a:bodyPr vert="horz" lIns="91430" tIns="45715" rIns="91430" bIns="45715" rtlCol="0" anchor="ctr"/>
          <a:lstStyle/>
          <a:p>
            <a:pPr lvl="0"/>
            <a:endParaRPr lang="en-US" noProof="0"/>
          </a:p>
        </p:txBody>
      </p:sp>
      <p:sp>
        <p:nvSpPr>
          <p:cNvPr id="5" name="Notes Placeholder 4"/>
          <p:cNvSpPr>
            <a:spLocks noGrp="1"/>
          </p:cNvSpPr>
          <p:nvPr>
            <p:ph type="body" sz="quarter" idx="3"/>
          </p:nvPr>
        </p:nvSpPr>
        <p:spPr>
          <a:xfrm>
            <a:off x="681038" y="4722813"/>
            <a:ext cx="5453062" cy="4473575"/>
          </a:xfrm>
          <a:prstGeom prst="rect">
            <a:avLst/>
          </a:prstGeom>
        </p:spPr>
        <p:txBody>
          <a:bodyPr vert="horz" lIns="91430" tIns="45715" rIns="91430" bIns="4571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44038"/>
            <a:ext cx="2952750" cy="496887"/>
          </a:xfrm>
          <a:prstGeom prst="rect">
            <a:avLst/>
          </a:prstGeom>
        </p:spPr>
        <p:txBody>
          <a:bodyPr vert="horz" lIns="91430" tIns="45715" rIns="91430" bIns="45715"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60800" y="9444038"/>
            <a:ext cx="2952750" cy="496887"/>
          </a:xfrm>
          <a:prstGeom prst="rect">
            <a:avLst/>
          </a:prstGeom>
        </p:spPr>
        <p:txBody>
          <a:bodyPr vert="horz" wrap="square" lIns="91430" tIns="45715" rIns="91430" bIns="45715"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AA6EE0BA-092A-4D8A-90C0-FF353A8839B0}" type="slidenum">
              <a:rPr lang="en-US"/>
              <a:pPr>
                <a:defRPr/>
              </a:pPr>
              <a:t>‹#›</a:t>
            </a:fld>
            <a:endParaRPr lang="en-US"/>
          </a:p>
        </p:txBody>
      </p:sp>
    </p:spTree>
    <p:extLst>
      <p:ext uri="{BB962C8B-B14F-4D97-AF65-F5344CB8AC3E}">
        <p14:creationId xmlns:p14="http://schemas.microsoft.com/office/powerpoint/2010/main" val="39735128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6553200"/>
            <a:ext cx="9144000" cy="2794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a:xfrm>
            <a:off x="457200" y="6248400"/>
            <a:ext cx="2133600" cy="365125"/>
          </a:xfrm>
        </p:spPr>
        <p:txBody>
          <a:bodyPr/>
          <a:lstStyle>
            <a:lvl1pPr>
              <a:defRPr/>
            </a:lvl1pPr>
          </a:lstStyle>
          <a:p>
            <a:pPr>
              <a:defRPr/>
            </a:pPr>
            <a:fld id="{E068D67F-B693-462C-94DB-DA8DA37B449D}" type="datetime1">
              <a:rPr lang="en-US"/>
              <a:pPr>
                <a:defRPr/>
              </a:pPr>
              <a:t>2/17/2020</a:t>
            </a:fld>
            <a:endParaRPr lang="en-US"/>
          </a:p>
        </p:txBody>
      </p:sp>
      <p:sp>
        <p:nvSpPr>
          <p:cNvPr id="6" name="Footer Placeholder 4"/>
          <p:cNvSpPr>
            <a:spLocks noGrp="1"/>
          </p:cNvSpPr>
          <p:nvPr>
            <p:ph type="ftr" sz="quarter" idx="11"/>
          </p:nvPr>
        </p:nvSpPr>
        <p:spPr>
          <a:xfrm>
            <a:off x="3124200" y="6248400"/>
            <a:ext cx="2895600" cy="365125"/>
          </a:xfr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248400"/>
            <a:ext cx="2133600" cy="365125"/>
          </a:xfrm>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pPr>
              <a:defRPr/>
            </a:pPr>
            <a:fld id="{488E1F4F-43BB-4F1D-87C8-5288BF456F53}" type="slidenum">
              <a:rPr lang="en-US"/>
              <a:pPr>
                <a:defRPr/>
              </a:pPr>
              <a:t>‹#›</a:t>
            </a:fld>
            <a:endParaRPr lang="en-US"/>
          </a:p>
        </p:txBody>
      </p:sp>
    </p:spTree>
    <p:extLst>
      <p:ext uri="{BB962C8B-B14F-4D97-AF65-F5344CB8AC3E}">
        <p14:creationId xmlns:p14="http://schemas.microsoft.com/office/powerpoint/2010/main" val="917733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Rectangle 3"/>
          <p:cNvSpPr/>
          <p:nvPr userDrawn="1"/>
        </p:nvSpPr>
        <p:spPr>
          <a:xfrm>
            <a:off x="0" y="6553200"/>
            <a:ext cx="9144000" cy="2794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881AA01-00F6-41CD-A1E1-AD4A343926DD}" type="datetime1">
              <a:rPr lang="en-US"/>
              <a:pPr>
                <a:defRPr/>
              </a:pPr>
              <a:t>2/17/2020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pPr>
              <a:defRPr/>
            </a:pPr>
            <a:fld id="{4494F67B-1BD3-4CB5-8B34-DFD952D0E010}" type="slidenum">
              <a:rPr lang="en-US"/>
              <a:pPr>
                <a:defRPr/>
              </a:pPr>
              <a:t>‹#›</a:t>
            </a:fld>
            <a:endParaRPr lang="en-US"/>
          </a:p>
        </p:txBody>
      </p:sp>
    </p:spTree>
    <p:extLst>
      <p:ext uri="{BB962C8B-B14F-4D97-AF65-F5344CB8AC3E}">
        <p14:creationId xmlns:p14="http://schemas.microsoft.com/office/powerpoint/2010/main" val="2727723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userDrawn="1"/>
        </p:nvSpPr>
        <p:spPr>
          <a:xfrm>
            <a:off x="0" y="6553200"/>
            <a:ext cx="9144000" cy="2794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7971556-ED7B-4BB3-8D08-751B420B02F3}" type="datetime1">
              <a:rPr lang="en-US"/>
              <a:pPr>
                <a:defRPr/>
              </a:pPr>
              <a:t>2/17/2020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pPr>
              <a:defRPr/>
            </a:pPr>
            <a:fld id="{4DF14329-553A-4F8E-B916-A0F437DCB76B}" type="slidenum">
              <a:rPr lang="en-US"/>
              <a:pPr>
                <a:defRPr/>
              </a:pPr>
              <a:t>‹#›</a:t>
            </a:fld>
            <a:endParaRPr lang="en-US"/>
          </a:p>
        </p:txBody>
      </p:sp>
    </p:spTree>
    <p:extLst>
      <p:ext uri="{BB962C8B-B14F-4D97-AF65-F5344CB8AC3E}">
        <p14:creationId xmlns:p14="http://schemas.microsoft.com/office/powerpoint/2010/main" val="2164160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6553200"/>
            <a:ext cx="9144000" cy="2794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0DB9FBC-A07E-409B-A4FC-7F7B42365EE4}" type="datetime1">
              <a:rPr lang="en-US"/>
              <a:pPr>
                <a:defRPr/>
              </a:pPr>
              <a:t>2/17/2020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pPr>
              <a:defRPr/>
            </a:pPr>
            <a:fld id="{A3EF19E2-4F0F-4009-910D-9E94C35CF64B}" type="slidenum">
              <a:rPr lang="en-US"/>
              <a:pPr>
                <a:defRPr/>
              </a:pPr>
              <a:t>‹#›</a:t>
            </a:fld>
            <a:endParaRPr lang="en-US"/>
          </a:p>
        </p:txBody>
      </p:sp>
    </p:spTree>
    <p:extLst>
      <p:ext uri="{BB962C8B-B14F-4D97-AF65-F5344CB8AC3E}">
        <p14:creationId xmlns:p14="http://schemas.microsoft.com/office/powerpoint/2010/main" val="3298711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userDrawn="1"/>
        </p:nvSpPr>
        <p:spPr>
          <a:xfrm>
            <a:off x="0" y="6553200"/>
            <a:ext cx="9144000" cy="2794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25AE1B5-B0C8-49C2-B2E7-D43689E9EA5E}" type="datetime1">
              <a:rPr lang="en-US"/>
              <a:pPr>
                <a:defRPr/>
              </a:pPr>
              <a:t>2/17/2020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pPr>
              <a:defRPr/>
            </a:pPr>
            <a:fld id="{13AA7540-FCDB-4D62-867F-3087C5C9371A}" type="slidenum">
              <a:rPr lang="en-US"/>
              <a:pPr>
                <a:defRPr/>
              </a:pPr>
              <a:t>‹#›</a:t>
            </a:fld>
            <a:endParaRPr lang="en-US"/>
          </a:p>
        </p:txBody>
      </p:sp>
    </p:spTree>
    <p:extLst>
      <p:ext uri="{BB962C8B-B14F-4D97-AF65-F5344CB8AC3E}">
        <p14:creationId xmlns:p14="http://schemas.microsoft.com/office/powerpoint/2010/main" val="3818130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userDrawn="1"/>
        </p:nvSpPr>
        <p:spPr>
          <a:xfrm>
            <a:off x="0" y="6553200"/>
            <a:ext cx="9144000" cy="2794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fld id="{E7F2F635-E245-4C38-8BCC-7F030AD16ACD}" type="datetime1">
              <a:rPr lang="en-US"/>
              <a:pPr>
                <a:defRPr/>
              </a:pPr>
              <a:t>2/17/2020</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pPr>
              <a:defRPr/>
            </a:pPr>
            <a:fld id="{08379233-227B-403E-9EA8-4E99DC259BED}" type="slidenum">
              <a:rPr lang="en-US"/>
              <a:pPr>
                <a:defRPr/>
              </a:pPr>
              <a:t>‹#›</a:t>
            </a:fld>
            <a:endParaRPr lang="en-US"/>
          </a:p>
        </p:txBody>
      </p:sp>
    </p:spTree>
    <p:extLst>
      <p:ext uri="{BB962C8B-B14F-4D97-AF65-F5344CB8AC3E}">
        <p14:creationId xmlns:p14="http://schemas.microsoft.com/office/powerpoint/2010/main" val="1869684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userDrawn="1"/>
        </p:nvSpPr>
        <p:spPr>
          <a:xfrm>
            <a:off x="0" y="6553200"/>
            <a:ext cx="9144000" cy="2794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p:txBody>
          <a:bodyPr/>
          <a:lstStyle>
            <a:lvl1pPr>
              <a:defRPr/>
            </a:lvl1pPr>
          </a:lstStyle>
          <a:p>
            <a:pPr>
              <a:defRPr/>
            </a:pPr>
            <a:fld id="{D4F8FFC9-F734-48EA-B64E-AB121CD483B1}" type="datetime1">
              <a:rPr lang="en-US"/>
              <a:pPr>
                <a:defRPr/>
              </a:pPr>
              <a:t>2/17/2020</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pPr>
              <a:defRPr/>
            </a:pPr>
            <a:fld id="{DE620F02-5B12-43C1-83B4-7891D2E11178}" type="slidenum">
              <a:rPr lang="en-US"/>
              <a:pPr>
                <a:defRPr/>
              </a:pPr>
              <a:t>‹#›</a:t>
            </a:fld>
            <a:endParaRPr lang="en-US"/>
          </a:p>
        </p:txBody>
      </p:sp>
    </p:spTree>
    <p:extLst>
      <p:ext uri="{BB962C8B-B14F-4D97-AF65-F5344CB8AC3E}">
        <p14:creationId xmlns:p14="http://schemas.microsoft.com/office/powerpoint/2010/main" val="1198845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userDrawn="1"/>
        </p:nvSpPr>
        <p:spPr>
          <a:xfrm>
            <a:off x="0" y="6553200"/>
            <a:ext cx="9144000" cy="2794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fld id="{584F9ABB-3AED-4777-BA31-CFC723A5E325}" type="datetime1">
              <a:rPr lang="en-US"/>
              <a:pPr>
                <a:defRPr/>
              </a:pPr>
              <a:t>2/17/2020</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pPr>
              <a:defRPr/>
            </a:pPr>
            <a:fld id="{445350A5-65C4-4785-B1CF-AB58CA7F7560}" type="slidenum">
              <a:rPr lang="en-US"/>
              <a:pPr>
                <a:defRPr/>
              </a:pPr>
              <a:t>‹#›</a:t>
            </a:fld>
            <a:endParaRPr lang="en-US"/>
          </a:p>
        </p:txBody>
      </p:sp>
    </p:spTree>
    <p:extLst>
      <p:ext uri="{BB962C8B-B14F-4D97-AF65-F5344CB8AC3E}">
        <p14:creationId xmlns:p14="http://schemas.microsoft.com/office/powerpoint/2010/main" val="3914239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6553200"/>
            <a:ext cx="9144000" cy="2794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Date Placeholder 1"/>
          <p:cNvSpPr>
            <a:spLocks noGrp="1"/>
          </p:cNvSpPr>
          <p:nvPr>
            <p:ph type="dt" sz="half" idx="10"/>
          </p:nvPr>
        </p:nvSpPr>
        <p:spPr/>
        <p:txBody>
          <a:bodyPr/>
          <a:lstStyle>
            <a:lvl1pPr>
              <a:defRPr/>
            </a:lvl1pPr>
          </a:lstStyle>
          <a:p>
            <a:pPr>
              <a:defRPr/>
            </a:pPr>
            <a:fld id="{1C21F2E2-E51B-471E-94F9-9472E20876D1}" type="datetime1">
              <a:rPr lang="en-US"/>
              <a:pPr>
                <a:defRPr/>
              </a:pPr>
              <a:t>2/17/2020</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pPr>
              <a:defRPr/>
            </a:pPr>
            <a:fld id="{3CD86FBD-6A09-48E3-85AC-041CC21B9022}" type="slidenum">
              <a:rPr lang="en-US"/>
              <a:pPr>
                <a:defRPr/>
              </a:pPr>
              <a:t>‹#›</a:t>
            </a:fld>
            <a:endParaRPr lang="en-US"/>
          </a:p>
        </p:txBody>
      </p:sp>
    </p:spTree>
    <p:extLst>
      <p:ext uri="{BB962C8B-B14F-4D97-AF65-F5344CB8AC3E}">
        <p14:creationId xmlns:p14="http://schemas.microsoft.com/office/powerpoint/2010/main" val="3023845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userDrawn="1"/>
        </p:nvSpPr>
        <p:spPr>
          <a:xfrm>
            <a:off x="0" y="6553200"/>
            <a:ext cx="9144000" cy="2794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BB5B9A1A-74E3-4228-941C-1D9836075DCD}" type="datetime1">
              <a:rPr lang="en-US"/>
              <a:pPr>
                <a:defRPr/>
              </a:pPr>
              <a:t>2/17/2020</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pPr>
              <a:defRPr/>
            </a:pPr>
            <a:fld id="{F769D629-7F95-4BFD-A8D4-1B6AA6A8B2A4}" type="slidenum">
              <a:rPr lang="en-US"/>
              <a:pPr>
                <a:defRPr/>
              </a:pPr>
              <a:t>‹#›</a:t>
            </a:fld>
            <a:endParaRPr lang="en-US"/>
          </a:p>
        </p:txBody>
      </p:sp>
    </p:spTree>
    <p:extLst>
      <p:ext uri="{BB962C8B-B14F-4D97-AF65-F5344CB8AC3E}">
        <p14:creationId xmlns:p14="http://schemas.microsoft.com/office/powerpoint/2010/main" val="394034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userDrawn="1"/>
        </p:nvSpPr>
        <p:spPr>
          <a:xfrm>
            <a:off x="0" y="6553200"/>
            <a:ext cx="9144000" cy="2794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B783CCEC-C3B0-47AE-B504-0814EF623D14}" type="datetime1">
              <a:rPr lang="en-US"/>
              <a:pPr>
                <a:defRPr/>
              </a:pPr>
              <a:t>2/17/2020</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pPr>
              <a:defRPr/>
            </a:pPr>
            <a:fld id="{91749858-22D6-4D51-AC56-3789EFFB3F96}" type="slidenum">
              <a:rPr lang="en-US"/>
              <a:pPr>
                <a:defRPr/>
              </a:pPr>
              <a:t>‹#›</a:t>
            </a:fld>
            <a:endParaRPr lang="en-US"/>
          </a:p>
        </p:txBody>
      </p:sp>
    </p:spTree>
    <p:extLst>
      <p:ext uri="{BB962C8B-B14F-4D97-AF65-F5344CB8AC3E}">
        <p14:creationId xmlns:p14="http://schemas.microsoft.com/office/powerpoint/2010/main" val="355449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E6DCAC"/>
            </a:gs>
            <a:gs pos="12000">
              <a:srgbClr val="E6D78A"/>
            </a:gs>
            <a:gs pos="30000">
              <a:srgbClr val="C7AC4C"/>
            </a:gs>
            <a:gs pos="45000">
              <a:srgbClr val="E6D78A"/>
            </a:gs>
            <a:gs pos="77000">
              <a:srgbClr val="C7AC4C"/>
            </a:gs>
            <a:gs pos="100000">
              <a:srgbClr val="E6DCAC"/>
            </a:gs>
          </a:gsLst>
          <a:lin ang="54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04529EA-B815-49F1-A2AC-CE4D75C35B9F}" type="datetime1">
              <a:rPr lang="en-US"/>
              <a:pPr>
                <a:defRPr/>
              </a:pPr>
              <a:t>2/17/2020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cs typeface="+mn-cs"/>
              </a:defRPr>
            </a:lvl1pPr>
          </a:lstStyle>
          <a:p>
            <a:pPr>
              <a:defRPr/>
            </a:pPr>
            <a:r>
              <a:rPr lang="en-US"/>
              <a:t>1</a:t>
            </a:r>
          </a:p>
        </p:txBody>
      </p:sp>
    </p:spTree>
  </p:cSld>
  <p:clrMap bg1="lt1" tx1="dk1" bg2="lt2" tx2="dk2" accent1="accent1" accent2="accent2" accent3="accent3" accent4="accent4" accent5="accent5" accent6="accent6" hlink="hlink" folHlink="folHlink"/>
  <p:sldLayoutIdLst>
    <p:sldLayoutId id="2147484609" r:id="rId1"/>
    <p:sldLayoutId id="2147484610" r:id="rId2"/>
    <p:sldLayoutId id="2147484611" r:id="rId3"/>
    <p:sldLayoutId id="2147484612" r:id="rId4"/>
    <p:sldLayoutId id="2147484613" r:id="rId5"/>
    <p:sldLayoutId id="2147484614" r:id="rId6"/>
    <p:sldLayoutId id="2147484615" r:id="rId7"/>
    <p:sldLayoutId id="2147484616" r:id="rId8"/>
    <p:sldLayoutId id="2147484617" r:id="rId9"/>
    <p:sldLayoutId id="2147484618" r:id="rId10"/>
    <p:sldLayoutId id="214748461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2954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7" name="TextBox 5"/>
          <p:cNvSpPr txBox="1">
            <a:spLocks noChangeArrowheads="1"/>
          </p:cNvSpPr>
          <p:nvPr/>
        </p:nvSpPr>
        <p:spPr bwMode="auto">
          <a:xfrm>
            <a:off x="0" y="1327150"/>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sz="2000" b="1" smtClean="0">
                <a:solidFill>
                  <a:schemeClr val="bg1"/>
                </a:solidFill>
              </a:rPr>
              <a:t>Halal Conference - February 19</a:t>
            </a:r>
            <a:r>
              <a:rPr lang="en-US" sz="2000" b="1" baseline="30000" smtClean="0">
                <a:solidFill>
                  <a:schemeClr val="bg1"/>
                </a:solidFill>
              </a:rPr>
              <a:t>th</a:t>
            </a:r>
            <a:r>
              <a:rPr lang="en-US" sz="2000" b="1" smtClean="0">
                <a:solidFill>
                  <a:schemeClr val="bg1"/>
                </a:solidFill>
              </a:rPr>
              <a:t> 2020</a:t>
            </a:r>
            <a:endParaRPr lang="en-US" sz="2000" b="1">
              <a:solidFill>
                <a:schemeClr val="bg1"/>
              </a:solidFill>
            </a:endParaRPr>
          </a:p>
        </p:txBody>
      </p:sp>
      <p:sp>
        <p:nvSpPr>
          <p:cNvPr id="9" name="Rectangle 8"/>
          <p:cNvSpPr/>
          <p:nvPr/>
        </p:nvSpPr>
        <p:spPr>
          <a:xfrm>
            <a:off x="0" y="2590800"/>
            <a:ext cx="9144000" cy="1752600"/>
          </a:xfrm>
          <a:prstGeom prst="rect">
            <a:avLst/>
          </a:prstGeom>
          <a:solidFill>
            <a:srgbClr val="E2DD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90" name="Title 1"/>
          <p:cNvSpPr>
            <a:spLocks noGrp="1"/>
          </p:cNvSpPr>
          <p:nvPr>
            <p:ph type="ctrTitle"/>
          </p:nvPr>
        </p:nvSpPr>
        <p:spPr>
          <a:xfrm>
            <a:off x="0" y="2116540"/>
            <a:ext cx="8610600" cy="1922060"/>
          </a:xfrm>
        </p:spPr>
        <p:txBody>
          <a:bodyPr/>
          <a:lstStyle/>
          <a:p>
            <a:pPr eaLnBrk="1" hangingPunct="1"/>
            <a:r>
              <a:rPr lang="sv-SE" sz="3200" b="1" smtClean="0">
                <a:solidFill>
                  <a:srgbClr val="0000CC"/>
                </a:solidFill>
              </a:rPr>
              <a:t/>
            </a:r>
            <a:br>
              <a:rPr lang="sv-SE" sz="3200" b="1" smtClean="0">
                <a:solidFill>
                  <a:srgbClr val="0000CC"/>
                </a:solidFill>
              </a:rPr>
            </a:br>
            <a:r>
              <a:rPr lang="en-US" sz="3200" b="1">
                <a:solidFill>
                  <a:srgbClr val="0000CC"/>
                </a:solidFill>
              </a:rPr>
              <a:t>Research on the Attitudes of Muhammadiyah Members towards Fatwa Majlis Tarjih and Tajdid Muhammadiyah Central Leaders.</a:t>
            </a:r>
            <a:br>
              <a:rPr lang="en-US" sz="3200" b="1">
                <a:solidFill>
                  <a:srgbClr val="0000CC"/>
                </a:solidFill>
              </a:rPr>
            </a:br>
            <a:r>
              <a:rPr lang="en-US" sz="3200" b="1">
                <a:solidFill>
                  <a:srgbClr val="0000CC"/>
                </a:solidFill>
              </a:rPr>
              <a:t>Case Study: Cigarette Haram Fatwa</a:t>
            </a:r>
            <a:br>
              <a:rPr lang="en-US" sz="3200" b="1">
                <a:solidFill>
                  <a:srgbClr val="0000CC"/>
                </a:solidFill>
              </a:rPr>
            </a:br>
            <a:endParaRPr lang="en-US" sz="4800" b="1" smtClean="0">
              <a:solidFill>
                <a:srgbClr val="0000CC"/>
              </a:solidFill>
            </a:endParaRPr>
          </a:p>
        </p:txBody>
      </p:sp>
      <p:sp>
        <p:nvSpPr>
          <p:cNvPr id="10" name="Rectangle 9"/>
          <p:cNvSpPr/>
          <p:nvPr/>
        </p:nvSpPr>
        <p:spPr>
          <a:xfrm>
            <a:off x="0" y="0"/>
            <a:ext cx="9144000" cy="1295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pic>
        <p:nvPicPr>
          <p:cNvPr id="16392" name="Picture 3" descr="D:\MP1\Tulisan\DATA WA KETUA\IMG-20181124-WA003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0"/>
            <a:ext cx="15430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3" name="TextBox 10"/>
          <p:cNvSpPr txBox="1">
            <a:spLocks noChangeArrowheads="1"/>
          </p:cNvSpPr>
          <p:nvPr/>
        </p:nvSpPr>
        <p:spPr bwMode="auto">
          <a:xfrm>
            <a:off x="152400" y="6553200"/>
            <a:ext cx="411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id-ID" sz="1400" b="1">
                <a:solidFill>
                  <a:schemeClr val="bg1"/>
                </a:solidFill>
              </a:rPr>
              <a:t>Institut Teknologi dan Bisnis Ahmad Dahlan, Jakarta</a:t>
            </a:r>
            <a:endParaRPr lang="en-US" sz="1400" b="1">
              <a:solidFill>
                <a:schemeClr val="bg1"/>
              </a:solidFill>
            </a:endParaRPr>
          </a:p>
        </p:txBody>
      </p:sp>
      <p:sp>
        <p:nvSpPr>
          <p:cNvPr id="2" name="Subtitle 1"/>
          <p:cNvSpPr>
            <a:spLocks noGrp="1"/>
          </p:cNvSpPr>
          <p:nvPr>
            <p:ph type="subTitle" idx="1"/>
          </p:nvPr>
        </p:nvSpPr>
        <p:spPr>
          <a:xfrm>
            <a:off x="1104900" y="4352499"/>
            <a:ext cx="6400800" cy="1752600"/>
          </a:xfrm>
        </p:spPr>
        <p:txBody>
          <a:bodyPr/>
          <a:lstStyle/>
          <a:p>
            <a:r>
              <a:rPr lang="en-US" sz="2400"/>
              <a:t>By: Diyah Hesti K., Nur'aini, Roosita M.D., Adi Musharianto, Sarli Amri T.P., Mukhaer </a:t>
            </a:r>
            <a:r>
              <a:rPr lang="en-US" sz="2400" smtClean="0"/>
              <a:t>Pakanna</a:t>
            </a:r>
          </a:p>
          <a:p>
            <a:r>
              <a:rPr lang="en-US" sz="2400" smtClean="0"/>
              <a:t>Presenter : Diyah Hesti K.</a:t>
            </a:r>
          </a:p>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Application of FCTC</a:t>
            </a:r>
          </a:p>
        </p:txBody>
      </p:sp>
      <p:sp>
        <p:nvSpPr>
          <p:cNvPr id="3" name="Content Placeholder 2"/>
          <p:cNvSpPr>
            <a:spLocks noGrp="1"/>
          </p:cNvSpPr>
          <p:nvPr>
            <p:ph idx="1"/>
          </p:nvPr>
        </p:nvSpPr>
        <p:spPr/>
        <p:txBody>
          <a:bodyPr/>
          <a:lstStyle/>
          <a:p>
            <a:r>
              <a:rPr lang="en-US" sz="2400" smtClean="0"/>
              <a:t>Cigarette haram fatwa </a:t>
            </a:r>
            <a:r>
              <a:rPr lang="en-US" sz="2400"/>
              <a:t>has the message of implementing FCTC or Framework Convention on Tobacco Control (FCTC) to strengthen the foundation for tobacco control efforts in the context of optimal public health development. FCTC policies include:</a:t>
            </a:r>
          </a:p>
          <a:p>
            <a:r>
              <a:rPr lang="en-US" sz="2400"/>
              <a:t>Cigarette Price Increase to control cigarette consumption</a:t>
            </a:r>
          </a:p>
          <a:p>
            <a:r>
              <a:rPr lang="en-US" sz="2400"/>
              <a:t>Prohibit cigarette advertisements</a:t>
            </a:r>
          </a:p>
          <a:p>
            <a:r>
              <a:rPr lang="en-US" sz="2400"/>
              <a:t>Application of KTR</a:t>
            </a:r>
          </a:p>
          <a:p>
            <a:r>
              <a:rPr lang="en-US" sz="2400"/>
              <a:t>Ramadan study respondents were asked their opinions regarding the application of this FCTC policy in Muhammadiyah and the results were as follows:</a:t>
            </a:r>
            <a:endParaRPr lang="en-US" sz="2400" smtClean="0"/>
          </a:p>
          <a:p>
            <a:pPr marL="457200" indent="-457200">
              <a:buFont typeface="+mj-lt"/>
              <a:buAutoNum type="arabicPeriod"/>
            </a:pPr>
            <a:endParaRPr lang="en-US" sz="2400"/>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10</a:t>
            </a:fld>
            <a:endParaRPr lang="en-US"/>
          </a:p>
        </p:txBody>
      </p:sp>
    </p:spTree>
    <p:extLst>
      <p:ext uri="{BB962C8B-B14F-4D97-AF65-F5344CB8AC3E}">
        <p14:creationId xmlns:p14="http://schemas.microsoft.com/office/powerpoint/2010/main" val="252326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Cigarette Prices</a:t>
            </a:r>
          </a:p>
        </p:txBody>
      </p:sp>
      <p:sp>
        <p:nvSpPr>
          <p:cNvPr id="3" name="Content Placeholder 2"/>
          <p:cNvSpPr>
            <a:spLocks noGrp="1"/>
          </p:cNvSpPr>
          <p:nvPr>
            <p:ph idx="1"/>
          </p:nvPr>
        </p:nvSpPr>
        <p:spPr/>
        <p:txBody>
          <a:bodyPr/>
          <a:lstStyle/>
          <a:p>
            <a:r>
              <a:rPr lang="en-US"/>
              <a:t>Cigarette Prices Raised: 77% of respondents agreed</a:t>
            </a:r>
          </a:p>
          <a:p>
            <a:r>
              <a:rPr lang="en-US"/>
              <a:t>Cigarette prices raised to Rp 50,000: 69% </a:t>
            </a:r>
            <a:r>
              <a:rPr lang="en-US" smtClean="0"/>
              <a:t>agree</a:t>
            </a:r>
          </a:p>
          <a:p>
            <a:pPr marL="0" indent="0">
              <a:buNone/>
            </a:pPr>
            <a:endParaRPr lang="en-US"/>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11</a:t>
            </a:fld>
            <a:endParaRPr lang="en-US"/>
          </a:p>
        </p:txBody>
      </p:sp>
      <p:graphicFrame>
        <p:nvGraphicFramePr>
          <p:cNvPr id="6" name="Chart 5"/>
          <p:cNvGraphicFramePr/>
          <p:nvPr>
            <p:extLst>
              <p:ext uri="{D42A27DB-BD31-4B8C-83A1-F6EECF244321}">
                <p14:modId xmlns:p14="http://schemas.microsoft.com/office/powerpoint/2010/main" val="3951947575"/>
              </p:ext>
            </p:extLst>
          </p:nvPr>
        </p:nvGraphicFramePr>
        <p:xfrm>
          <a:off x="3124200" y="3733800"/>
          <a:ext cx="3241040" cy="19989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416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Minimum Age Restrictions 18 years</a:t>
            </a:r>
          </a:p>
        </p:txBody>
      </p:sp>
      <p:sp>
        <p:nvSpPr>
          <p:cNvPr id="3" name="Content Placeholder 2"/>
          <p:cNvSpPr>
            <a:spLocks noGrp="1"/>
          </p:cNvSpPr>
          <p:nvPr>
            <p:ph idx="1"/>
          </p:nvPr>
        </p:nvSpPr>
        <p:spPr/>
        <p:txBody>
          <a:bodyPr/>
          <a:lstStyle/>
          <a:p>
            <a:r>
              <a:rPr lang="en-US" sz="2400"/>
              <a:t>The government's target to reduce the prevalence of child smoking to 5.4% was not achieved but instead increased sharply to 9.1% (Riskedas 2018). Efforts to limit the purchase of cigarettes with a minimum age limit of 18 years turned out to be supported by the majority of the sample members of Muhammadiyah. As many as 64% support the minimum age limit of 18 years</a:t>
            </a:r>
            <a:r>
              <a:rPr lang="en-US" sz="2400" smtClean="0"/>
              <a:t>.</a:t>
            </a:r>
          </a:p>
          <a:p>
            <a:endParaRPr lang="en-US" sz="2400"/>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12</a:t>
            </a:fld>
            <a:endParaRPr lang="en-US"/>
          </a:p>
        </p:txBody>
      </p:sp>
      <p:graphicFrame>
        <p:nvGraphicFramePr>
          <p:cNvPr id="6" name="Chart 5"/>
          <p:cNvGraphicFramePr/>
          <p:nvPr>
            <p:extLst>
              <p:ext uri="{D42A27DB-BD31-4B8C-83A1-F6EECF244321}">
                <p14:modId xmlns:p14="http://schemas.microsoft.com/office/powerpoint/2010/main" val="1757711482"/>
              </p:ext>
            </p:extLst>
          </p:nvPr>
        </p:nvGraphicFramePr>
        <p:xfrm>
          <a:off x="2590800" y="4405920"/>
          <a:ext cx="3397885" cy="17259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8055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50"/>
            <a:ext cx="8229600" cy="1143000"/>
          </a:xfrm>
        </p:spPr>
        <p:txBody>
          <a:bodyPr/>
          <a:lstStyle/>
          <a:p>
            <a:r>
              <a:rPr lang="en-US" sz="3200"/>
              <a:t>The No Smoking Area (KTR) is implemented in all Muhammadiyah charitable businesses</a:t>
            </a:r>
          </a:p>
        </p:txBody>
      </p:sp>
      <p:sp>
        <p:nvSpPr>
          <p:cNvPr id="3" name="Content Placeholder 2"/>
          <p:cNvSpPr>
            <a:spLocks noGrp="1"/>
          </p:cNvSpPr>
          <p:nvPr>
            <p:ph idx="1"/>
          </p:nvPr>
        </p:nvSpPr>
        <p:spPr/>
        <p:txBody>
          <a:bodyPr/>
          <a:lstStyle/>
          <a:p>
            <a:r>
              <a:rPr lang="en-US" sz="2400"/>
              <a:t>The adoption of cigarette haram fatwas from the Tarjih and Tajdid Council of Muhammadiyah will require the No Smoking Area (KTR) to all Muhammadiyah charitable businesses. As many as 63% of the sample members of Muhammadiyah agreed to apply this </a:t>
            </a:r>
            <a:r>
              <a:rPr lang="en-US" sz="2400" smtClean="0"/>
              <a:t>KTR</a:t>
            </a:r>
          </a:p>
          <a:p>
            <a:endParaRPr lang="en-US" sz="2400"/>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13</a:t>
            </a:fld>
            <a:endParaRPr lang="en-US"/>
          </a:p>
        </p:txBody>
      </p:sp>
      <p:graphicFrame>
        <p:nvGraphicFramePr>
          <p:cNvPr id="6" name="Chart 5"/>
          <p:cNvGraphicFramePr/>
          <p:nvPr>
            <p:extLst>
              <p:ext uri="{D42A27DB-BD31-4B8C-83A1-F6EECF244321}">
                <p14:modId xmlns:p14="http://schemas.microsoft.com/office/powerpoint/2010/main" val="1469191798"/>
              </p:ext>
            </p:extLst>
          </p:nvPr>
        </p:nvGraphicFramePr>
        <p:xfrm>
          <a:off x="2832100" y="3863181"/>
          <a:ext cx="3721100" cy="21566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85140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Mandatory Ban on Advertising, Promotion and Sponsorship in Muhammadiyah Charitable Enterprises</a:t>
            </a:r>
          </a:p>
        </p:txBody>
      </p:sp>
      <p:sp>
        <p:nvSpPr>
          <p:cNvPr id="3" name="Content Placeholder 2"/>
          <p:cNvSpPr>
            <a:spLocks noGrp="1"/>
          </p:cNvSpPr>
          <p:nvPr>
            <p:ph idx="1"/>
          </p:nvPr>
        </p:nvSpPr>
        <p:spPr/>
        <p:txBody>
          <a:bodyPr/>
          <a:lstStyle/>
          <a:p>
            <a:r>
              <a:rPr lang="en-US" sz="2400"/>
              <a:t>The declaration of a cigarette product is haram and has consequences forbidding Muslims not only to use the product but also from trade in it. There is a need to ban advertising, promotion and sponsorship in all Muhammadiyah business charities. This view is supported by 60% of the sample of Muhammadiyah members. </a:t>
            </a:r>
            <a:endParaRPr lang="en-US" sz="2400" smtClean="0"/>
          </a:p>
          <a:p>
            <a:pPr marL="0" indent="0">
              <a:buNone/>
            </a:pPr>
            <a:endParaRPr lang="en-US" sz="2400" smtClean="0"/>
          </a:p>
          <a:p>
            <a:endParaRPr lang="en-US" sz="2400"/>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14</a:t>
            </a:fld>
            <a:endParaRPr lang="en-US"/>
          </a:p>
        </p:txBody>
      </p:sp>
      <p:graphicFrame>
        <p:nvGraphicFramePr>
          <p:cNvPr id="6" name="Chart 5"/>
          <p:cNvGraphicFramePr/>
          <p:nvPr>
            <p:extLst>
              <p:ext uri="{D42A27DB-BD31-4B8C-83A1-F6EECF244321}">
                <p14:modId xmlns:p14="http://schemas.microsoft.com/office/powerpoint/2010/main" val="4033206441"/>
              </p:ext>
            </p:extLst>
          </p:nvPr>
        </p:nvGraphicFramePr>
        <p:xfrm>
          <a:off x="2819400" y="3962400"/>
          <a:ext cx="3383915" cy="25920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4049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Material of the danger of smoking entered into the curriculum of Al Islam and Kemuhammadiyahan</a:t>
            </a:r>
          </a:p>
        </p:txBody>
      </p:sp>
      <p:sp>
        <p:nvSpPr>
          <p:cNvPr id="3" name="Content Placeholder 2"/>
          <p:cNvSpPr>
            <a:spLocks noGrp="1"/>
          </p:cNvSpPr>
          <p:nvPr>
            <p:ph idx="1"/>
          </p:nvPr>
        </p:nvSpPr>
        <p:spPr/>
        <p:txBody>
          <a:bodyPr/>
          <a:lstStyle/>
          <a:p>
            <a:r>
              <a:rPr lang="en-US" sz="2400"/>
              <a:t>The promotion of cigarette haram fatwas needs to be included in the dangers of smoking in the curriculum of Al Islam and Kemuhammadiyahan (AIKA). As many as 59% of the sample members of Muhammadiyah agreed with the cigarette illicit fatwa </a:t>
            </a:r>
            <a:r>
              <a:rPr lang="en-US" sz="2400" smtClean="0"/>
              <a:t>taught </a:t>
            </a:r>
            <a:r>
              <a:rPr lang="en-US" sz="2400"/>
              <a:t>in the AIKA curriculum</a:t>
            </a:r>
            <a:r>
              <a:rPr lang="en-US" sz="2400" smtClean="0"/>
              <a:t>.</a:t>
            </a:r>
          </a:p>
          <a:p>
            <a:endParaRPr lang="en-US" sz="2400"/>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15</a:t>
            </a:fld>
            <a:endParaRPr lang="en-US"/>
          </a:p>
        </p:txBody>
      </p:sp>
      <p:graphicFrame>
        <p:nvGraphicFramePr>
          <p:cNvPr id="7" name="Chart 6"/>
          <p:cNvGraphicFramePr/>
          <p:nvPr>
            <p:extLst>
              <p:ext uri="{D42A27DB-BD31-4B8C-83A1-F6EECF244321}">
                <p14:modId xmlns:p14="http://schemas.microsoft.com/office/powerpoint/2010/main" val="714082177"/>
              </p:ext>
            </p:extLst>
          </p:nvPr>
        </p:nvGraphicFramePr>
        <p:xfrm>
          <a:off x="2514600" y="3810000"/>
          <a:ext cx="3657600" cy="18421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74141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Committee Firmly In Prohibiting Smoking Participants</a:t>
            </a:r>
          </a:p>
        </p:txBody>
      </p:sp>
      <p:sp>
        <p:nvSpPr>
          <p:cNvPr id="3" name="Content Placeholder 2"/>
          <p:cNvSpPr>
            <a:spLocks noGrp="1"/>
          </p:cNvSpPr>
          <p:nvPr>
            <p:ph idx="1"/>
          </p:nvPr>
        </p:nvSpPr>
        <p:spPr/>
        <p:txBody>
          <a:bodyPr/>
          <a:lstStyle/>
          <a:p>
            <a:r>
              <a:rPr lang="en-US" sz="2400"/>
              <a:t>Ramadan recitation activities that are routinely organized by Muhammadiyah are expected to be more assertive in banning smoking participants. Smoking is harmful to oneself and others who are exposed to cigarette smoke because cigarettes are addictive and dangerous substances as agreed upon by medical experts and academics and therefore smoking is against Islamic principles. </a:t>
            </a:r>
            <a:endParaRPr lang="en-US" sz="2400" smtClean="0"/>
          </a:p>
          <a:p>
            <a:endParaRPr lang="en-US" sz="2400" smtClean="0"/>
          </a:p>
          <a:p>
            <a:endParaRPr lang="en-US" sz="2400" smtClean="0"/>
          </a:p>
          <a:p>
            <a:pPr marL="0" indent="0">
              <a:buNone/>
            </a:pPr>
            <a:endParaRPr lang="en-US" sz="2400"/>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16</a:t>
            </a:fld>
            <a:endParaRPr lang="en-US"/>
          </a:p>
        </p:txBody>
      </p:sp>
      <p:graphicFrame>
        <p:nvGraphicFramePr>
          <p:cNvPr id="6" name="Chart 5"/>
          <p:cNvGraphicFramePr/>
          <p:nvPr>
            <p:extLst>
              <p:ext uri="{D42A27DB-BD31-4B8C-83A1-F6EECF244321}">
                <p14:modId xmlns:p14="http://schemas.microsoft.com/office/powerpoint/2010/main" val="3123468663"/>
              </p:ext>
            </p:extLst>
          </p:nvPr>
        </p:nvGraphicFramePr>
        <p:xfrm>
          <a:off x="2895600" y="4284028"/>
          <a:ext cx="3527425" cy="18421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877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a:t>Policy Recommendations</a:t>
            </a:r>
          </a:p>
        </p:txBody>
      </p:sp>
      <p:sp>
        <p:nvSpPr>
          <p:cNvPr id="3" name="Content Placeholder 2"/>
          <p:cNvSpPr>
            <a:spLocks noGrp="1"/>
          </p:cNvSpPr>
          <p:nvPr>
            <p:ph idx="1"/>
          </p:nvPr>
        </p:nvSpPr>
        <p:spPr>
          <a:xfrm>
            <a:off x="457200" y="1417638"/>
            <a:ext cx="8229600" cy="4708525"/>
          </a:xfrm>
        </p:spPr>
        <p:txBody>
          <a:bodyPr/>
          <a:lstStyle/>
          <a:p>
            <a:r>
              <a:rPr lang="en-US" sz="2400"/>
              <a:t>After 10 years of smoking forbidden fatwa was issued by Muhammadiyah, many people already know the dangers of smoking, including information on the pack of cigarettes themselves (except for electronic cigarettes, there are still no packs with warnings about smoking). With this assumption, it is appropriate for the application of smoking haram fatwa at the stage of total prohibition through the Muhammadiyah tanfidz decision.</a:t>
            </a:r>
          </a:p>
          <a:p>
            <a:r>
              <a:rPr lang="en-US" sz="2400"/>
              <a:t>Case studies on the adoption of smoking haram fatwas in Saudi Arabia can be a lesson for Muhammadiyah. Saudi Arabia's health minister and NGOs work together to run education programs in schools and for adults, monitor policy implementation, run smoking cessation clinics and take part in FCTC.</a:t>
            </a:r>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17</a:t>
            </a:fld>
            <a:endParaRPr lang="en-US"/>
          </a:p>
        </p:txBody>
      </p:sp>
    </p:spTree>
    <p:extLst>
      <p:ext uri="{BB962C8B-B14F-4D97-AF65-F5344CB8AC3E}">
        <p14:creationId xmlns:p14="http://schemas.microsoft.com/office/powerpoint/2010/main" val="1665311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sz="2400"/>
              <a:t>MTCC UMY also offered the concept of "Friends Comfortable Camp" for the implementation of the No Smoking Area which could become a guideline for all Muhammadiyah charities. Other initiatives also carried out by Muhammadiyah Tobacco Control for the integrity pact of the Muhammadiyah business charity administrator are non-smokers.</a:t>
            </a:r>
          </a:p>
          <a:p>
            <a:endParaRPr lang="en-US" sz="2400"/>
          </a:p>
          <a:p>
            <a:endParaRPr lang="en-US" sz="2400"/>
          </a:p>
          <a:p>
            <a:endParaRPr lang="en-US" sz="2400"/>
          </a:p>
          <a:p>
            <a:r>
              <a:rPr lang="en-US" sz="2400"/>
              <a:t>       That's all THANK YOU</a:t>
            </a:r>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18</a:t>
            </a:fld>
            <a:endParaRPr lang="en-US"/>
          </a:p>
        </p:txBody>
      </p:sp>
    </p:spTree>
    <p:extLst>
      <p:ext uri="{BB962C8B-B14F-4D97-AF65-F5344CB8AC3E}">
        <p14:creationId xmlns:p14="http://schemas.microsoft.com/office/powerpoint/2010/main" val="3256884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66700" y="533400"/>
            <a:ext cx="8229600" cy="563563"/>
          </a:xfrm>
        </p:spPr>
        <p:txBody>
          <a:bodyPr/>
          <a:lstStyle/>
          <a:p>
            <a:pPr eaLnBrk="1" hangingPunct="1"/>
            <a:r>
              <a:rPr lang="en-US" sz="3200" b="1" smtClean="0">
                <a:solidFill>
                  <a:srgbClr val="FF0000"/>
                </a:solidFill>
              </a:rPr>
              <a:t>Introduction</a:t>
            </a:r>
            <a:endParaRPr lang="id-ID" sz="3200" b="1" smtClean="0">
              <a:solidFill>
                <a:srgbClr val="FF0000"/>
              </a:solidFill>
            </a:endParaRPr>
          </a:p>
        </p:txBody>
      </p:sp>
      <p:sp>
        <p:nvSpPr>
          <p:cNvPr id="16387" name="Content Placeholder 2"/>
          <p:cNvSpPr>
            <a:spLocks noGrp="1"/>
          </p:cNvSpPr>
          <p:nvPr>
            <p:ph idx="1"/>
          </p:nvPr>
        </p:nvSpPr>
        <p:spPr>
          <a:xfrm>
            <a:off x="266700" y="1096963"/>
            <a:ext cx="8610600" cy="5761037"/>
          </a:xfrm>
        </p:spPr>
        <p:txBody>
          <a:bodyPr/>
          <a:lstStyle/>
          <a:p>
            <a:pPr algn="just" eaLnBrk="1" hangingPunct="1">
              <a:spcBef>
                <a:spcPts val="600"/>
              </a:spcBef>
              <a:defRPr/>
            </a:pPr>
            <a:r>
              <a:rPr lang="en-US" sz="2400"/>
              <a:t>Review of Fatwa forbidden cigarette from the Tarjih Assembly and Tajdid PP Muhammadiyah 2010 number 6 / SM / MTT / III / </a:t>
            </a:r>
            <a:r>
              <a:rPr lang="en-US" sz="2400" smtClean="0"/>
              <a:t>2010</a:t>
            </a:r>
          </a:p>
          <a:p>
            <a:pPr algn="just" eaLnBrk="1" hangingPunct="1">
              <a:spcBef>
                <a:spcPts val="600"/>
              </a:spcBef>
              <a:defRPr/>
            </a:pPr>
            <a:r>
              <a:rPr lang="en-US" sz="2400"/>
              <a:t>An important message regarding the prohibition of cigarettes is</a:t>
            </a:r>
          </a:p>
          <a:p>
            <a:pPr lvl="1" algn="just" eaLnBrk="1" hangingPunct="1">
              <a:spcBef>
                <a:spcPts val="600"/>
              </a:spcBef>
              <a:defRPr/>
            </a:pPr>
            <a:r>
              <a:rPr lang="en-US" sz="2000"/>
              <a:t>The law is obliged to strive for the maintenance and improvement of the highest degree of public health and create an environment conducive to the realization of a healthy living condition that is the right of every person and is part of the goals of sharia (maqashid syariah)</a:t>
            </a:r>
          </a:p>
          <a:p>
            <a:pPr lvl="1" algn="just" eaLnBrk="1" hangingPunct="1">
              <a:spcBef>
                <a:spcPts val="600"/>
              </a:spcBef>
              <a:defRPr/>
            </a:pPr>
            <a:r>
              <a:rPr lang="en-US" sz="2000"/>
              <a:t>Smoking is illegal.</a:t>
            </a:r>
          </a:p>
          <a:p>
            <a:pPr lvl="1" algn="just" eaLnBrk="1" hangingPunct="1">
              <a:spcBef>
                <a:spcPts val="600"/>
              </a:spcBef>
              <a:defRPr/>
            </a:pPr>
            <a:r>
              <a:rPr lang="en-US" sz="2000"/>
              <a:t>Those who have not or do not smoke must avoid themselves and their families from smoking experiments</a:t>
            </a:r>
          </a:p>
          <a:p>
            <a:pPr lvl="1" algn="just" eaLnBrk="1" hangingPunct="1">
              <a:spcBef>
                <a:spcPts val="600"/>
              </a:spcBef>
              <a:defRPr/>
            </a:pPr>
            <a:r>
              <a:rPr lang="en-US" sz="2000"/>
              <a:t>Those who have already become smokers are required to make an effort and try according to their ability to quit smoking</a:t>
            </a:r>
            <a:endParaRPr lang="en-US" sz="1600"/>
          </a:p>
          <a:p>
            <a:pPr algn="just" eaLnBrk="1" hangingPunct="1">
              <a:spcBef>
                <a:spcPts val="600"/>
              </a:spcBef>
              <a:defRPr/>
            </a:pPr>
            <a:endParaRPr lang="en-US" sz="2400" smtClean="0"/>
          </a:p>
          <a:p>
            <a:pPr marL="0" indent="0" algn="just" eaLnBrk="1" hangingPunct="1">
              <a:spcBef>
                <a:spcPts val="600"/>
              </a:spcBef>
              <a:buFont typeface="Arial" charset="0"/>
              <a:buNone/>
              <a:defRPr/>
            </a:pPr>
            <a:endParaRPr lang="id-ID"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lvl="1"/>
            <a:r>
              <a:rPr lang="en-US" sz="2000"/>
              <a:t>This fatwa is applied keeping in mind the principles of at-tadrij (gradually), at-taisir (convenience), and ‘adam al-haraj (not to complicate).</a:t>
            </a:r>
          </a:p>
          <a:p>
            <a:pPr lvl="1"/>
            <a:r>
              <a:rPr lang="en-US" sz="2000" smtClean="0"/>
              <a:t>To </a:t>
            </a:r>
            <a:r>
              <a:rPr lang="en-US" sz="2000"/>
              <a:t>the Muhammadiyah Association, it is recommended that they actively participate in tobacco control efforts as part of efforts to maintain and improve the optimal degree of public health and within the framework of amar makruf nahi munkar.</a:t>
            </a:r>
          </a:p>
          <a:p>
            <a:pPr lvl="1"/>
            <a:r>
              <a:rPr lang="en-US" sz="2000" smtClean="0"/>
              <a:t>All </a:t>
            </a:r>
            <a:r>
              <a:rPr lang="en-US" sz="2000"/>
              <a:t>functionaries of the Muhammadiyah Persyarikatan management at all levels should be role models in an effort to create a society free from the dangers of smoking.</a:t>
            </a:r>
          </a:p>
          <a:p>
            <a:pPr lvl="1"/>
            <a:r>
              <a:rPr lang="en-US" sz="2000" smtClean="0"/>
              <a:t>The </a:t>
            </a:r>
            <a:r>
              <a:rPr lang="en-US" sz="2000"/>
              <a:t>government is expected to ratify the Framework Convention on Tobacco Control (FCTC)</a:t>
            </a:r>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3</a:t>
            </a:fld>
            <a:endParaRPr lang="en-US"/>
          </a:p>
        </p:txBody>
      </p:sp>
    </p:spTree>
    <p:extLst>
      <p:ext uri="{BB962C8B-B14F-4D97-AF65-F5344CB8AC3E}">
        <p14:creationId xmlns:p14="http://schemas.microsoft.com/office/powerpoint/2010/main" val="3149672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Research </a:t>
            </a:r>
            <a:endParaRPr lang="en-US"/>
          </a:p>
        </p:txBody>
      </p:sp>
      <p:sp>
        <p:nvSpPr>
          <p:cNvPr id="3" name="Content Placeholder 2"/>
          <p:cNvSpPr>
            <a:spLocks noGrp="1"/>
          </p:cNvSpPr>
          <p:nvPr>
            <p:ph idx="1"/>
          </p:nvPr>
        </p:nvSpPr>
        <p:spPr/>
        <p:txBody>
          <a:bodyPr/>
          <a:lstStyle/>
          <a:p>
            <a:r>
              <a:rPr lang="en-US" sz="2400"/>
              <a:t>This research was conducted to find out how much Muhammadiyah's support for tobacco control is measured by a statement of attitude regarding the following matters:</a:t>
            </a:r>
          </a:p>
          <a:p>
            <a:r>
              <a:rPr lang="en-US" sz="2400"/>
              <a:t>1.1.	Attitudes towards cigarette consumption of Muhammadiyah members.</a:t>
            </a:r>
          </a:p>
          <a:p>
            <a:r>
              <a:rPr lang="en-US" sz="2400"/>
              <a:t>1.2.	Tarjih Council fatwa policy on the prohibition of smoking.</a:t>
            </a:r>
          </a:p>
          <a:p>
            <a:r>
              <a:rPr lang="en-US" sz="2400"/>
              <a:t>1.3.	Opinion if the Tarjih Council fatwa on the prohibition of smoking is </a:t>
            </a:r>
            <a:r>
              <a:rPr lang="en-US" sz="2400" smtClean="0"/>
              <a:t>being regulated (tanfidz). </a:t>
            </a:r>
            <a:endParaRPr lang="en-US" sz="2400"/>
          </a:p>
          <a:p>
            <a:r>
              <a:rPr lang="en-US" sz="2400"/>
              <a:t>1.4.	Opinion if the price of cigarettes is raised.</a:t>
            </a:r>
          </a:p>
          <a:p>
            <a:r>
              <a:rPr lang="en-US" sz="2400"/>
              <a:t>1.5.	Opinion if the price of cigarettes is raised to Rp 50,000.</a:t>
            </a:r>
          </a:p>
          <a:p>
            <a:endParaRPr lang="en-US"/>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4</a:t>
            </a:fld>
            <a:endParaRPr lang="en-US"/>
          </a:p>
        </p:txBody>
      </p:sp>
    </p:spTree>
    <p:extLst>
      <p:ext uri="{BB962C8B-B14F-4D97-AF65-F5344CB8AC3E}">
        <p14:creationId xmlns:p14="http://schemas.microsoft.com/office/powerpoint/2010/main" val="2684855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a:t>1.6.	Opinion if every cigarette purchase is at least 18 years old with an obligation to show identity.</a:t>
            </a:r>
          </a:p>
          <a:p>
            <a:r>
              <a:rPr lang="en-US" sz="2400"/>
              <a:t>1.7.	Opinion if the No Smoking Area (KTR) is applied in all Muhammadiyah charitable businesses.</a:t>
            </a:r>
          </a:p>
          <a:p>
            <a:r>
              <a:rPr lang="en-US" sz="2400"/>
              <a:t>1.8.	Opinion if the Prohibition of Advertising, Promotion and Sponsorship is applied in all Muhammadiyah business charities.</a:t>
            </a:r>
          </a:p>
          <a:p>
            <a:r>
              <a:rPr lang="en-US" sz="2400"/>
              <a:t>1.9.	Opinion if the material danger of smoking into the curriculum of Al Islam and Kemuhammadiyahan.</a:t>
            </a:r>
          </a:p>
          <a:p>
            <a:r>
              <a:rPr lang="en-US" sz="2400" smtClean="0"/>
              <a:t>1.10. Opinion </a:t>
            </a:r>
            <a:r>
              <a:rPr lang="en-US" sz="2400"/>
              <a:t>if the committee takes a firm stand in </a:t>
            </a:r>
            <a:r>
              <a:rPr lang="en-US" sz="2400" smtClean="0"/>
              <a:t> participants </a:t>
            </a:r>
            <a:r>
              <a:rPr lang="en-US" sz="2400" smtClean="0"/>
              <a:t>who </a:t>
            </a:r>
            <a:r>
              <a:rPr lang="en-US" sz="2400"/>
              <a:t>smoke</a:t>
            </a:r>
          </a:p>
          <a:p>
            <a:endParaRPr lang="en-US"/>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5</a:t>
            </a:fld>
            <a:endParaRPr lang="en-US"/>
          </a:p>
        </p:txBody>
      </p:sp>
    </p:spTree>
    <p:extLst>
      <p:ext uri="{BB962C8B-B14F-4D97-AF65-F5344CB8AC3E}">
        <p14:creationId xmlns:p14="http://schemas.microsoft.com/office/powerpoint/2010/main" val="1061415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7443"/>
            <a:ext cx="8229600" cy="1143000"/>
          </a:xfrm>
        </p:spPr>
        <p:txBody>
          <a:bodyPr/>
          <a:lstStyle/>
          <a:p>
            <a:r>
              <a:rPr lang="en-US" sz="3200">
                <a:solidFill>
                  <a:srgbClr val="FF0000"/>
                </a:solidFill>
              </a:rPr>
              <a:t>Research methods</a:t>
            </a:r>
          </a:p>
        </p:txBody>
      </p:sp>
      <p:sp>
        <p:nvSpPr>
          <p:cNvPr id="3" name="Content Placeholder 2"/>
          <p:cNvSpPr>
            <a:spLocks noGrp="1"/>
          </p:cNvSpPr>
          <p:nvPr>
            <p:ph idx="1"/>
          </p:nvPr>
        </p:nvSpPr>
        <p:spPr>
          <a:xfrm>
            <a:off x="457200" y="990600"/>
            <a:ext cx="8229600" cy="5135563"/>
          </a:xfrm>
        </p:spPr>
        <p:txBody>
          <a:bodyPr/>
          <a:lstStyle/>
          <a:p>
            <a:r>
              <a:rPr lang="en-US" sz="2800"/>
              <a:t>Research Theme: Muhammadiyah's attitude towards tobacco control after the issuance of an illicit fatwa on cigarettes by Majlis Tarjih &amp; Tajdid Muhammadiyah</a:t>
            </a:r>
          </a:p>
          <a:p>
            <a:r>
              <a:rPr lang="en-US" sz="2800"/>
              <a:t>Time: Ramadan Recitation 1440 H, May 12, 2019 took place at ITB Ahmad Dahlan Jakarta</a:t>
            </a:r>
          </a:p>
          <a:p>
            <a:r>
              <a:rPr lang="en-US" sz="2800"/>
              <a:t>Research Methods: Descriptive research to find out how smoking behavior of Muhammadiyah residents and support for tobacco control such as rising cigarette prices, limiting the circulation of cigarettes, KTR and smoking bans on Muhammadiyah events</a:t>
            </a:r>
            <a:endParaRPr lang="en-US" smtClean="0"/>
          </a:p>
          <a:p>
            <a:endParaRPr lang="en-US"/>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6</a:t>
            </a:fld>
            <a:endParaRPr lang="en-US"/>
          </a:p>
        </p:txBody>
      </p:sp>
    </p:spTree>
    <p:extLst>
      <p:ext uri="{BB962C8B-B14F-4D97-AF65-F5344CB8AC3E}">
        <p14:creationId xmlns:p14="http://schemas.microsoft.com/office/powerpoint/2010/main" val="3629997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a:solidFill>
                  <a:srgbClr val="FF0000"/>
                </a:solidFill>
              </a:rPr>
              <a:t>Sample Composition</a:t>
            </a:r>
          </a:p>
        </p:txBody>
      </p:sp>
      <p:sp>
        <p:nvSpPr>
          <p:cNvPr id="3" name="Content Placeholder 2"/>
          <p:cNvSpPr>
            <a:spLocks noGrp="1"/>
          </p:cNvSpPr>
          <p:nvPr>
            <p:ph idx="1"/>
          </p:nvPr>
        </p:nvSpPr>
        <p:spPr>
          <a:xfrm>
            <a:off x="457200" y="1219200"/>
            <a:ext cx="8229600" cy="4906963"/>
          </a:xfrm>
        </p:spPr>
        <p:txBody>
          <a:bodyPr/>
          <a:lstStyle/>
          <a:p>
            <a:r>
              <a:rPr lang="en-US" sz="2400"/>
              <a:t>A sample of 177 people were randomly drawn from a total of 750 participants.</a:t>
            </a:r>
          </a:p>
          <a:p>
            <a:r>
              <a:rPr lang="en-US" sz="2400"/>
              <a:t>75% Men, 25% Women of varied ages</a:t>
            </a:r>
          </a:p>
          <a:p>
            <a:pPr marL="0" indent="0">
              <a:buNone/>
            </a:pPr>
            <a:r>
              <a:rPr lang="en-US" sz="2400" smtClean="0"/>
              <a:t>Male					 </a:t>
            </a:r>
            <a:r>
              <a:rPr lang="en-US" sz="2400"/>
              <a:t>Female</a:t>
            </a:r>
          </a:p>
          <a:p>
            <a:pPr marL="0" indent="0">
              <a:buNone/>
            </a:pPr>
            <a:endParaRPr lang="en-US" sz="2400" smtClean="0"/>
          </a:p>
          <a:p>
            <a:pPr marL="0" indent="0">
              <a:buNone/>
            </a:pPr>
            <a:endParaRPr lang="en-US" sz="2400"/>
          </a:p>
          <a:p>
            <a:pPr marL="0" indent="0">
              <a:buNone/>
            </a:pPr>
            <a:endParaRPr lang="en-US" sz="2400" smtClean="0"/>
          </a:p>
          <a:p>
            <a:pPr marL="0" indent="0">
              <a:buNone/>
            </a:pPr>
            <a:endParaRPr lang="en-US" sz="2400"/>
          </a:p>
          <a:p>
            <a:endParaRPr lang="en-US" sz="2400" smtClean="0"/>
          </a:p>
          <a:p>
            <a:r>
              <a:rPr lang="en-US" sz="2400" smtClean="0"/>
              <a:t>12 % from sample are smoker</a:t>
            </a:r>
          </a:p>
          <a:p>
            <a:pPr marL="0" indent="0">
              <a:buNone/>
            </a:pPr>
            <a:endParaRPr lang="en-US" sz="2400" smtClean="0"/>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7</a:t>
            </a:fld>
            <a:endParaRPr lang="en-US"/>
          </a:p>
        </p:txBody>
      </p:sp>
      <p:pic>
        <p:nvPicPr>
          <p:cNvPr id="5" name="Picture 4"/>
          <p:cNvPicPr>
            <a:picLocks noChangeAspect="1"/>
          </p:cNvPicPr>
          <p:nvPr/>
        </p:nvPicPr>
        <p:blipFill>
          <a:blip r:embed="rId2"/>
          <a:stretch>
            <a:fillRect/>
          </a:stretch>
        </p:blipFill>
        <p:spPr>
          <a:xfrm>
            <a:off x="152400" y="2971800"/>
            <a:ext cx="4495800" cy="2226607"/>
          </a:xfrm>
          <a:prstGeom prst="rect">
            <a:avLst/>
          </a:prstGeom>
        </p:spPr>
      </p:pic>
      <p:pic>
        <p:nvPicPr>
          <p:cNvPr id="6" name="Picture 5"/>
          <p:cNvPicPr>
            <a:picLocks noChangeAspect="1"/>
          </p:cNvPicPr>
          <p:nvPr/>
        </p:nvPicPr>
        <p:blipFill>
          <a:blip r:embed="rId3"/>
          <a:stretch>
            <a:fillRect/>
          </a:stretch>
        </p:blipFill>
        <p:spPr>
          <a:xfrm>
            <a:off x="4794310" y="3009899"/>
            <a:ext cx="4314265" cy="2095501"/>
          </a:xfrm>
          <a:prstGeom prst="rect">
            <a:avLst/>
          </a:prstGeom>
        </p:spPr>
      </p:pic>
    </p:spTree>
    <p:extLst>
      <p:ext uri="{BB962C8B-B14F-4D97-AF65-F5344CB8AC3E}">
        <p14:creationId xmlns:p14="http://schemas.microsoft.com/office/powerpoint/2010/main" val="1073795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Tarjih Council Fatwa Policy on the Haram of Smoking</a:t>
            </a:r>
          </a:p>
        </p:txBody>
      </p:sp>
      <p:sp>
        <p:nvSpPr>
          <p:cNvPr id="3" name="Content Placeholder 2"/>
          <p:cNvSpPr>
            <a:spLocks noGrp="1"/>
          </p:cNvSpPr>
          <p:nvPr>
            <p:ph idx="1"/>
          </p:nvPr>
        </p:nvSpPr>
        <p:spPr/>
        <p:txBody>
          <a:bodyPr/>
          <a:lstStyle/>
          <a:p>
            <a:r>
              <a:rPr lang="en-US"/>
              <a:t>85% of the sample agreed to the cigarette </a:t>
            </a:r>
            <a:r>
              <a:rPr lang="en-US" smtClean="0"/>
              <a:t>haram </a:t>
            </a:r>
            <a:r>
              <a:rPr lang="en-US"/>
              <a:t>fatwa</a:t>
            </a:r>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8</a:t>
            </a:fld>
            <a:endParaRPr lang="en-US"/>
          </a:p>
        </p:txBody>
      </p:sp>
      <p:graphicFrame>
        <p:nvGraphicFramePr>
          <p:cNvPr id="7" name="Chart 6"/>
          <p:cNvGraphicFramePr/>
          <p:nvPr>
            <p:extLst>
              <p:ext uri="{D42A27DB-BD31-4B8C-83A1-F6EECF244321}">
                <p14:modId xmlns:p14="http://schemas.microsoft.com/office/powerpoint/2010/main" val="377088585"/>
              </p:ext>
            </p:extLst>
          </p:nvPr>
        </p:nvGraphicFramePr>
        <p:xfrm>
          <a:off x="2785427" y="2971800"/>
          <a:ext cx="3767773" cy="2538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35121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Fatwa Majelis Tarjih on the Haram of Smoking Done</a:t>
            </a:r>
          </a:p>
        </p:txBody>
      </p:sp>
      <p:sp>
        <p:nvSpPr>
          <p:cNvPr id="3" name="Content Placeholder 2"/>
          <p:cNvSpPr>
            <a:spLocks noGrp="1"/>
          </p:cNvSpPr>
          <p:nvPr>
            <p:ph idx="1"/>
          </p:nvPr>
        </p:nvSpPr>
        <p:spPr/>
        <p:txBody>
          <a:bodyPr/>
          <a:lstStyle/>
          <a:p>
            <a:r>
              <a:rPr lang="en-US" sz="2400"/>
              <a:t>Tanfidz, which can be interpreted as the implementation phase, needs to be done to become a provision that must be carried out properly and as a guide and reference</a:t>
            </a:r>
          </a:p>
          <a:p>
            <a:r>
              <a:rPr lang="en-US" sz="2400"/>
              <a:t>83% of Muhammadiyah recitation study respondents agreed tanfidz about the prohibition of </a:t>
            </a:r>
            <a:r>
              <a:rPr lang="en-US" sz="2400" smtClean="0"/>
              <a:t>smoking</a:t>
            </a:r>
          </a:p>
          <a:p>
            <a:endParaRPr lang="en-US" sz="2400"/>
          </a:p>
        </p:txBody>
      </p:sp>
      <p:sp>
        <p:nvSpPr>
          <p:cNvPr id="4" name="Slide Number Placeholder 3"/>
          <p:cNvSpPr>
            <a:spLocks noGrp="1"/>
          </p:cNvSpPr>
          <p:nvPr>
            <p:ph type="sldNum" sz="quarter" idx="12"/>
          </p:nvPr>
        </p:nvSpPr>
        <p:spPr/>
        <p:txBody>
          <a:bodyPr/>
          <a:lstStyle/>
          <a:p>
            <a:pPr>
              <a:defRPr/>
            </a:pPr>
            <a:fld id="{A3EF19E2-4F0F-4009-910D-9E94C35CF64B}" type="slidenum">
              <a:rPr lang="en-US" smtClean="0"/>
              <a:pPr>
                <a:defRPr/>
              </a:pPr>
              <a:t>9</a:t>
            </a:fld>
            <a:endParaRPr lang="en-US"/>
          </a:p>
        </p:txBody>
      </p:sp>
      <p:graphicFrame>
        <p:nvGraphicFramePr>
          <p:cNvPr id="6" name="Chart 5"/>
          <p:cNvGraphicFramePr/>
          <p:nvPr>
            <p:extLst>
              <p:ext uri="{D42A27DB-BD31-4B8C-83A1-F6EECF244321}">
                <p14:modId xmlns:p14="http://schemas.microsoft.com/office/powerpoint/2010/main" val="37194205"/>
              </p:ext>
            </p:extLst>
          </p:nvPr>
        </p:nvGraphicFramePr>
        <p:xfrm>
          <a:off x="2512676" y="3733800"/>
          <a:ext cx="4018915" cy="21494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2677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3707</TotalTime>
  <Words>1188</Words>
  <Application>Microsoft Office PowerPoint</Application>
  <PresentationFormat>On-screen Show (4:3)</PresentationFormat>
  <Paragraphs>115</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 Research on the Attitudes of Muhammadiyah Members towards Fatwa Majlis Tarjih and Tajdid Muhammadiyah Central Leaders. Case Study: Cigarette Haram Fatwa </vt:lpstr>
      <vt:lpstr>Introduction</vt:lpstr>
      <vt:lpstr>PowerPoint Presentation</vt:lpstr>
      <vt:lpstr>Research </vt:lpstr>
      <vt:lpstr>PowerPoint Presentation</vt:lpstr>
      <vt:lpstr>Research methods</vt:lpstr>
      <vt:lpstr>Sample Composition</vt:lpstr>
      <vt:lpstr>Tarjih Council Fatwa Policy on the Haram of Smoking</vt:lpstr>
      <vt:lpstr>Fatwa Majelis Tarjih on the Haram of Smoking Done</vt:lpstr>
      <vt:lpstr>Application of FCTC</vt:lpstr>
      <vt:lpstr>Cigarette Prices</vt:lpstr>
      <vt:lpstr>Minimum Age Restrictions 18 years</vt:lpstr>
      <vt:lpstr>The No Smoking Area (KTR) is implemented in all Muhammadiyah charitable businesses</vt:lpstr>
      <vt:lpstr>Mandatory Ban on Advertising, Promotion and Sponsorship in Muhammadiyah Charitable Enterprises</vt:lpstr>
      <vt:lpstr>Material of the danger of smoking entered into the curriculum of Al Islam and Kemuhammadiyahan</vt:lpstr>
      <vt:lpstr>The Committee Firmly In Prohibiting Smoking Participants</vt:lpstr>
      <vt:lpstr>Policy Recommendations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BADAI KRISIS EKONOMI Dan</dc:title>
  <dc:creator>edi</dc:creator>
  <cp:lastModifiedBy>asus</cp:lastModifiedBy>
  <cp:revision>404</cp:revision>
  <dcterms:created xsi:type="dcterms:W3CDTF">2011-11-29T08:46:38Z</dcterms:created>
  <dcterms:modified xsi:type="dcterms:W3CDTF">2020-02-17T14:35:45Z</dcterms:modified>
</cp:coreProperties>
</file>