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266" r:id="rId3"/>
    <p:sldId id="284" r:id="rId4"/>
    <p:sldId id="285" r:id="rId5"/>
    <p:sldId id="270" r:id="rId6"/>
    <p:sldId id="279" r:id="rId7"/>
    <p:sldId id="271" r:id="rId8"/>
    <p:sldId id="282" r:id="rId9"/>
    <p:sldId id="273" r:id="rId10"/>
    <p:sldId id="288" r:id="rId11"/>
    <p:sldId id="299" r:id="rId12"/>
    <p:sldId id="289" r:id="rId13"/>
    <p:sldId id="290" r:id="rId14"/>
    <p:sldId id="291" r:id="rId15"/>
    <p:sldId id="292" r:id="rId16"/>
    <p:sldId id="293" r:id="rId17"/>
    <p:sldId id="294" r:id="rId18"/>
    <p:sldId id="295" r:id="rId19"/>
    <p:sldId id="297" r:id="rId20"/>
    <p:sldId id="296" r:id="rId21"/>
    <p:sldId id="298" r:id="rId22"/>
    <p:sldId id="28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12FE15"/>
    <a:srgbClr val="FFFFFF"/>
    <a:srgbClr val="63DF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5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DA7E67-EBAA-44A5-AF96-6604AC70B331}" type="datetimeFigureOut">
              <a:rPr lang="id-ID" smtClean="0"/>
              <a:pPr/>
              <a:t>15/02/2020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B27540-C38F-4514-8740-74F5F9B31AAF}" type="slidenum">
              <a:rPr lang="id-ID" smtClean="0"/>
              <a:pPr/>
              <a:t>‹#›</a:t>
            </a:fld>
            <a:endParaRPr lang="id-ID"/>
          </a:p>
        </p:txBody>
      </p:sp>
    </p:spTree>
    <p:extLst>
      <p:ext uri="{BB962C8B-B14F-4D97-AF65-F5344CB8AC3E}">
        <p14:creationId xmlns:p14="http://schemas.microsoft.com/office/powerpoint/2010/main" val="1050019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27540-C38F-4514-8740-74F5F9B31AAF}" type="slidenum">
              <a:rPr lang="id-ID" smtClean="0"/>
              <a:pPr/>
              <a:t>1</a:t>
            </a:fld>
            <a:endParaRPr lang="id-ID"/>
          </a:p>
        </p:txBody>
      </p:sp>
    </p:spTree>
    <p:extLst>
      <p:ext uri="{BB962C8B-B14F-4D97-AF65-F5344CB8AC3E}">
        <p14:creationId xmlns:p14="http://schemas.microsoft.com/office/powerpoint/2010/main" val="21516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FE986B6-288C-4D98-BDA6-1043A4449B88}" type="datetimeFigureOut">
              <a:rPr lang="en-US" smtClean="0"/>
              <a:pPr/>
              <a:t>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F7B0D7-F5F6-455B-8875-3B40A9183B1A}"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5582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FE986B6-288C-4D98-BDA6-1043A4449B88}" type="datetimeFigureOut">
              <a:rPr lang="en-US" smtClean="0"/>
              <a:pPr/>
              <a:t>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F7B0D7-F5F6-455B-8875-3B40A9183B1A}" type="slidenum">
              <a:rPr lang="en-US" smtClean="0"/>
              <a:pPr/>
              <a:t>‹#›</a:t>
            </a:fld>
            <a:endParaRPr lang="en-US"/>
          </a:p>
        </p:txBody>
      </p:sp>
    </p:spTree>
    <p:extLst>
      <p:ext uri="{BB962C8B-B14F-4D97-AF65-F5344CB8AC3E}">
        <p14:creationId xmlns:p14="http://schemas.microsoft.com/office/powerpoint/2010/main" val="2503864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FE986B6-288C-4D98-BDA6-1043A4449B88}" type="datetimeFigureOut">
              <a:rPr lang="en-US" smtClean="0"/>
              <a:pPr/>
              <a:t>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F7B0D7-F5F6-455B-8875-3B40A9183B1A}" type="slidenum">
              <a:rPr lang="en-US" smtClean="0"/>
              <a:pPr/>
              <a:t>‹#›</a:t>
            </a:fld>
            <a:endParaRPr lang="en-US"/>
          </a:p>
        </p:txBody>
      </p:sp>
    </p:spTree>
    <p:extLst>
      <p:ext uri="{BB962C8B-B14F-4D97-AF65-F5344CB8AC3E}">
        <p14:creationId xmlns:p14="http://schemas.microsoft.com/office/powerpoint/2010/main" val="1428967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FE986B6-288C-4D98-BDA6-1043A4449B88}" type="datetimeFigureOut">
              <a:rPr lang="en-US" smtClean="0"/>
              <a:pPr/>
              <a:t>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F7B0D7-F5F6-455B-8875-3B40A9183B1A}" type="slidenum">
              <a:rPr lang="en-US" smtClean="0"/>
              <a:pPr/>
              <a:t>‹#›</a:t>
            </a:fld>
            <a:endParaRPr lang="en-US"/>
          </a:p>
        </p:txBody>
      </p:sp>
    </p:spTree>
    <p:extLst>
      <p:ext uri="{BB962C8B-B14F-4D97-AF65-F5344CB8AC3E}">
        <p14:creationId xmlns:p14="http://schemas.microsoft.com/office/powerpoint/2010/main" val="200108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E986B6-288C-4D98-BDA6-1043A4449B88}" type="datetimeFigureOut">
              <a:rPr lang="en-US" smtClean="0"/>
              <a:pPr/>
              <a:t>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F7B0D7-F5F6-455B-8875-3B40A9183B1A}"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5098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FE986B6-288C-4D98-BDA6-1043A4449B88}" type="datetimeFigureOut">
              <a:rPr lang="en-US" smtClean="0"/>
              <a:pPr/>
              <a:t>2/15/2020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F7B0D7-F5F6-455B-8875-3B40A9183B1A}" type="slidenum">
              <a:rPr lang="en-US" smtClean="0"/>
              <a:pPr/>
              <a:t>‹#›</a:t>
            </a:fld>
            <a:endParaRPr lang="en-US"/>
          </a:p>
        </p:txBody>
      </p:sp>
    </p:spTree>
    <p:extLst>
      <p:ext uri="{BB962C8B-B14F-4D97-AF65-F5344CB8AC3E}">
        <p14:creationId xmlns:p14="http://schemas.microsoft.com/office/powerpoint/2010/main" val="1084380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FE986B6-288C-4D98-BDA6-1043A4449B88}" type="datetimeFigureOut">
              <a:rPr lang="en-US" smtClean="0"/>
              <a:pPr/>
              <a:t>2/15/2020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F7B0D7-F5F6-455B-8875-3B40A9183B1A}" type="slidenum">
              <a:rPr lang="en-US" smtClean="0"/>
              <a:pPr/>
              <a:t>‹#›</a:t>
            </a:fld>
            <a:endParaRPr lang="en-US"/>
          </a:p>
        </p:txBody>
      </p:sp>
    </p:spTree>
    <p:extLst>
      <p:ext uri="{BB962C8B-B14F-4D97-AF65-F5344CB8AC3E}">
        <p14:creationId xmlns:p14="http://schemas.microsoft.com/office/powerpoint/2010/main" val="1585400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FE986B6-288C-4D98-BDA6-1043A4449B88}" type="datetimeFigureOut">
              <a:rPr lang="en-US" smtClean="0"/>
              <a:pPr/>
              <a:t>2/15/2020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F7B0D7-F5F6-455B-8875-3B40A9183B1A}" type="slidenum">
              <a:rPr lang="en-US" smtClean="0"/>
              <a:pPr/>
              <a:t>‹#›</a:t>
            </a:fld>
            <a:endParaRPr lang="en-US"/>
          </a:p>
        </p:txBody>
      </p:sp>
    </p:spTree>
    <p:extLst>
      <p:ext uri="{BB962C8B-B14F-4D97-AF65-F5344CB8AC3E}">
        <p14:creationId xmlns:p14="http://schemas.microsoft.com/office/powerpoint/2010/main" val="1627245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FE986B6-288C-4D98-BDA6-1043A4449B88}" type="datetimeFigureOut">
              <a:rPr lang="en-US" smtClean="0"/>
              <a:pPr/>
              <a:t>2/15/2020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2DF7B0D7-F5F6-455B-8875-3B40A9183B1A}" type="slidenum">
              <a:rPr lang="en-US" smtClean="0"/>
              <a:pPr/>
              <a:t>‹#›</a:t>
            </a:fld>
            <a:endParaRPr lang="en-US"/>
          </a:p>
        </p:txBody>
      </p:sp>
    </p:spTree>
    <p:extLst>
      <p:ext uri="{BB962C8B-B14F-4D97-AF65-F5344CB8AC3E}">
        <p14:creationId xmlns:p14="http://schemas.microsoft.com/office/powerpoint/2010/main" val="1001811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0FE986B6-288C-4D98-BDA6-1043A4449B88}" type="datetimeFigureOut">
              <a:rPr lang="en-US" smtClean="0"/>
              <a:pPr/>
              <a:t>2/15/2020</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DF7B0D7-F5F6-455B-8875-3B40A9183B1A}" type="slidenum">
              <a:rPr lang="en-US" smtClean="0"/>
              <a:pPr/>
              <a:t>‹#›</a:t>
            </a:fld>
            <a:endParaRPr lang="en-US"/>
          </a:p>
        </p:txBody>
      </p:sp>
    </p:spTree>
    <p:extLst>
      <p:ext uri="{BB962C8B-B14F-4D97-AF65-F5344CB8AC3E}">
        <p14:creationId xmlns:p14="http://schemas.microsoft.com/office/powerpoint/2010/main" val="4284675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E986B6-288C-4D98-BDA6-1043A4449B88}" type="datetimeFigureOut">
              <a:rPr lang="en-US" smtClean="0"/>
              <a:pPr/>
              <a:t>2/15/2020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F7B0D7-F5F6-455B-8875-3B40A9183B1A}" type="slidenum">
              <a:rPr lang="en-US" smtClean="0"/>
              <a:pPr/>
              <a:t>‹#›</a:t>
            </a:fld>
            <a:endParaRPr lang="en-US"/>
          </a:p>
        </p:txBody>
      </p:sp>
    </p:spTree>
    <p:extLst>
      <p:ext uri="{BB962C8B-B14F-4D97-AF65-F5344CB8AC3E}">
        <p14:creationId xmlns:p14="http://schemas.microsoft.com/office/powerpoint/2010/main" val="3271275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lumMod val="75000"/>
              </a:schemeClr>
            </a:gs>
            <a:gs pos="39000">
              <a:srgbClr val="00B050">
                <a:alpha val="51000"/>
                <a:lumMod val="22000"/>
                <a:lumOff val="78000"/>
              </a:srgbClr>
            </a:gs>
            <a:gs pos="75000">
              <a:schemeClr val="bg2">
                <a:lumMod val="90000"/>
              </a:schemeClr>
            </a:gs>
            <a:gs pos="100000">
              <a:srgbClr val="002060">
                <a:alpha val="56000"/>
              </a:srgbClr>
            </a:gs>
          </a:gsLst>
          <a:lin ang="5400000" scaled="0"/>
          <a:tileRect/>
        </a:gradFill>
        <a:effectLst/>
      </p:bgPr>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0FE986B6-288C-4D98-BDA6-1043A4449B88}" type="datetimeFigureOut">
              <a:rPr lang="en-US" smtClean="0"/>
              <a:pPr/>
              <a:t>2/15/2020</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2DF7B0D7-F5F6-455B-8875-3B40A9183B1A}" type="slidenum">
              <a:rPr lang="en-US" smtClean="0"/>
              <a:pPr/>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74311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3563888" y="493724"/>
            <a:ext cx="1800200" cy="1800200"/>
          </a:xfrm>
          <a:prstGeom prst="ellipse">
            <a:avLst/>
          </a:prstGeom>
          <a:blipFill dpi="0" rotWithShape="1">
            <a:blip r:embed="rId3">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 name="Title 1"/>
          <p:cNvSpPr>
            <a:spLocks noGrp="1"/>
          </p:cNvSpPr>
          <p:nvPr>
            <p:ph type="ctrTitle"/>
          </p:nvPr>
        </p:nvSpPr>
        <p:spPr>
          <a:xfrm>
            <a:off x="762000" y="2102991"/>
            <a:ext cx="7772400" cy="1470025"/>
          </a:xfrm>
          <a:noFill/>
          <a:ln>
            <a:no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id-ID" sz="2800" b="1" dirty="0">
                <a:latin typeface="Cambria" pitchFamily="18" charset="0"/>
              </a:rPr>
              <a:t>PENGARUH </a:t>
            </a:r>
            <a:r>
              <a:rPr lang="en-US" sz="2800" b="1" dirty="0">
                <a:latin typeface="Cambria" pitchFamily="18" charset="0"/>
              </a:rPr>
              <a:t>L</a:t>
            </a:r>
            <a:r>
              <a:rPr lang="id-ID" sz="2800" b="1" dirty="0">
                <a:latin typeface="Cambria" pitchFamily="18" charset="0"/>
              </a:rPr>
              <a:t>INGKUNGAN KERJA DAN </a:t>
            </a:r>
            <a:r>
              <a:rPr lang="id-ID" sz="2800" b="1" dirty="0" smtClean="0">
                <a:latin typeface="Cambria" pitchFamily="18" charset="0"/>
              </a:rPr>
              <a:t>PERSEPSI DUKUNGAN ORGANISASI TERHADAP KINERJA KARYAWAN PADA PT. SOLID SUPER STEEL</a:t>
            </a:r>
            <a:endParaRPr lang="en-US" sz="2800" dirty="0">
              <a:latin typeface="Cambria" pitchFamily="18" charset="0"/>
            </a:endParaRPr>
          </a:p>
        </p:txBody>
      </p:sp>
      <p:sp>
        <p:nvSpPr>
          <p:cNvPr id="3" name="Subtitle 2"/>
          <p:cNvSpPr>
            <a:spLocks noGrp="1"/>
          </p:cNvSpPr>
          <p:nvPr>
            <p:ph type="subTitle" idx="1"/>
          </p:nvPr>
        </p:nvSpPr>
        <p:spPr>
          <a:xfrm>
            <a:off x="1466850" y="3733800"/>
            <a:ext cx="6438900" cy="1567408"/>
          </a:xfrm>
        </p:spPr>
        <p:txBody>
          <a:bodyPr>
            <a:noAutofit/>
          </a:bodyPr>
          <a:lstStyle/>
          <a:p>
            <a:pPr algn="ctr"/>
            <a:r>
              <a:rPr lang="id-ID" sz="1800" b="1" dirty="0" smtClean="0">
                <a:solidFill>
                  <a:schemeClr val="accent3">
                    <a:lumMod val="50000"/>
                  </a:schemeClr>
                </a:solidFill>
                <a:latin typeface="Times New Roman" panose="02020603050405020304" pitchFamily="18" charset="0"/>
                <a:cs typeface="Times New Roman" panose="02020603050405020304" pitchFamily="18" charset="0"/>
              </a:rPr>
              <a:t>ELIFELETO WARUWU</a:t>
            </a:r>
            <a:endParaRPr lang="en-US" sz="1800" b="1" dirty="0">
              <a:solidFill>
                <a:schemeClr val="accent3">
                  <a:lumMod val="50000"/>
                </a:schemeClr>
              </a:solidFill>
              <a:latin typeface="Times New Roman" panose="02020603050405020304" pitchFamily="18" charset="0"/>
              <a:cs typeface="Times New Roman" panose="02020603050405020304" pitchFamily="18" charset="0"/>
            </a:endParaRPr>
          </a:p>
          <a:p>
            <a:pPr algn="ctr"/>
            <a:endParaRPr lang="id-ID" sz="1600" b="1" dirty="0">
              <a:solidFill>
                <a:schemeClr val="accent3">
                  <a:lumMod val="50000"/>
                </a:schemeClr>
              </a:solidFill>
            </a:endParaRPr>
          </a:p>
          <a:p>
            <a:pPr algn="ctr"/>
            <a:r>
              <a:rPr lang="id-ID" sz="1600" b="1" u="sng" dirty="0" smtClean="0">
                <a:solidFill>
                  <a:schemeClr val="accent3">
                    <a:lumMod val="50000"/>
                  </a:schemeClr>
                </a:solidFill>
                <a:latin typeface="Times New Roman" pitchFamily="18" charset="0"/>
                <a:cs typeface="Times New Roman" pitchFamily="18" charset="0"/>
              </a:rPr>
              <a:t>Pembimbing</a:t>
            </a:r>
            <a:r>
              <a:rPr lang="id-ID" sz="1600" b="1" dirty="0" smtClean="0">
                <a:solidFill>
                  <a:schemeClr val="accent3">
                    <a:lumMod val="50000"/>
                  </a:schemeClr>
                </a:solidFill>
                <a:latin typeface="Times New Roman" pitchFamily="18" charset="0"/>
                <a:cs typeface="Times New Roman" pitchFamily="18" charset="0"/>
              </a:rPr>
              <a:t> ;</a:t>
            </a:r>
          </a:p>
          <a:p>
            <a:pPr algn="ctr"/>
            <a:r>
              <a:rPr lang="id-ID" sz="1600" b="1" dirty="0" smtClean="0">
                <a:solidFill>
                  <a:schemeClr val="accent3">
                    <a:lumMod val="50000"/>
                  </a:schemeClr>
                </a:solidFill>
                <a:latin typeface="Times New Roman" pitchFamily="18" charset="0"/>
                <a:cs typeface="Times New Roman" pitchFamily="18" charset="0"/>
              </a:rPr>
              <a:t>DRa. SULISTYO SETI UTAMI, mm.</a:t>
            </a:r>
            <a:endParaRPr lang="en-US" sz="1600" b="1" dirty="0" smtClean="0">
              <a:solidFill>
                <a:schemeClr val="accent3">
                  <a:lumMod val="50000"/>
                </a:schemeClr>
              </a:solidFill>
              <a:latin typeface="Times New Roman" pitchFamily="18" charset="0"/>
              <a:cs typeface="Times New Roman" pitchFamily="18" charset="0"/>
            </a:endParaRPr>
          </a:p>
          <a:p>
            <a:pPr algn="ctr"/>
            <a:endParaRPr lang="en-US" sz="1600" b="1" dirty="0">
              <a:solidFill>
                <a:schemeClr val="accent3">
                  <a:lumMod val="50000"/>
                </a:schemeClr>
              </a:solidFill>
            </a:endParaRPr>
          </a:p>
        </p:txBody>
      </p:sp>
      <p:sp>
        <p:nvSpPr>
          <p:cNvPr id="5" name="Subtitle 2"/>
          <p:cNvSpPr txBox="1">
            <a:spLocks/>
          </p:cNvSpPr>
          <p:nvPr/>
        </p:nvSpPr>
        <p:spPr>
          <a:xfrm>
            <a:off x="0" y="5301208"/>
            <a:ext cx="9144000" cy="1080120"/>
          </a:xfrm>
          <a:prstGeom prst="rect">
            <a:avLst/>
          </a:prstGeom>
        </p:spPr>
        <p:txBody>
          <a:bodyPr vert="horz" lIns="91440" tIns="45720" rIns="91440" bIns="45720" rtlCol="0">
            <a:noAutofit/>
          </a:bodyPr>
          <a:lstStyle>
            <a:lvl1pPr marL="0" indent="0" algn="l" defTabSz="914400" rtl="0" eaLnBrk="1" latinLnBrk="0" hangingPunct="1">
              <a:spcBef>
                <a:spcPct val="20000"/>
              </a:spcBef>
              <a:buClr>
                <a:schemeClr val="accent1"/>
              </a:buClr>
              <a:buSzPct val="85000"/>
              <a:buFont typeface="Arial" pitchFamily="34" charset="0"/>
              <a:buNone/>
              <a:defRPr sz="2400" kern="1200">
                <a:solidFill>
                  <a:schemeClr val="tx1">
                    <a:lumMod val="75000"/>
                    <a:lumOff val="25000"/>
                  </a:schemeClr>
                </a:solidFill>
                <a:latin typeface="+mn-lt"/>
                <a:ea typeface="+mn-ea"/>
                <a:cs typeface="+mn-cs"/>
              </a:defRPr>
            </a:lvl1pPr>
            <a:lvl2pPr marL="457200" indent="0" algn="ctr" defTabSz="914400" rtl="0" eaLnBrk="1" latinLnBrk="0" hangingPunct="1">
              <a:spcBef>
                <a:spcPct val="20000"/>
              </a:spcBef>
              <a:buClr>
                <a:schemeClr val="accent1"/>
              </a:buClr>
              <a:buSzPct val="85000"/>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90000"/>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100000"/>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9pPr>
          </a:lstStyle>
          <a:p>
            <a:pPr algn="ctr">
              <a:lnSpc>
                <a:spcPct val="70000"/>
              </a:lnSpc>
            </a:pPr>
            <a:r>
              <a:rPr lang="en-US" b="1" dirty="0">
                <a:solidFill>
                  <a:srgbClr val="C00000"/>
                </a:solidFill>
                <a:latin typeface="Times New Roman" pitchFamily="18" charset="0"/>
                <a:cs typeface="Times New Roman" pitchFamily="18" charset="0"/>
              </a:rPr>
              <a:t>INSTITUT TEKNOLOGI DAN BISNIS AHMAD DAHLAN</a:t>
            </a:r>
          </a:p>
          <a:p>
            <a:pPr algn="ctr">
              <a:lnSpc>
                <a:spcPct val="70000"/>
              </a:lnSpc>
            </a:pPr>
            <a:r>
              <a:rPr lang="id-ID" b="1" dirty="0" smtClean="0">
                <a:solidFill>
                  <a:srgbClr val="C00000"/>
                </a:solidFill>
                <a:latin typeface="Times New Roman" pitchFamily="18" charset="0"/>
                <a:cs typeface="Times New Roman" pitchFamily="18" charset="0"/>
              </a:rPr>
              <a:t>JAKARTA</a:t>
            </a:r>
            <a:endParaRPr lang="id-ID" b="1" dirty="0">
              <a:solidFill>
                <a:srgbClr val="C00000"/>
              </a:solidFill>
              <a:latin typeface="Times New Roman" pitchFamily="18" charset="0"/>
              <a:cs typeface="Times New Roman" pitchFamily="18" charset="0"/>
            </a:endParaRPr>
          </a:p>
          <a:p>
            <a:pPr algn="ctr">
              <a:lnSpc>
                <a:spcPct val="70000"/>
              </a:lnSpc>
            </a:pPr>
            <a:r>
              <a:rPr lang="id-ID" b="1" dirty="0" smtClean="0">
                <a:solidFill>
                  <a:srgbClr val="C00000"/>
                </a:solidFill>
                <a:latin typeface="Times New Roman" pitchFamily="18" charset="0"/>
                <a:cs typeface="Times New Roman" pitchFamily="18" charset="0"/>
              </a:rPr>
              <a:t>2020</a:t>
            </a:r>
            <a:endParaRPr lang="en-US"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89054499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ppt_w</p:attrName>
                                        </p:attrNameLst>
                                      </p:cBhvr>
                                      <p:tavLst>
                                        <p:tav tm="0" fmla="#ppt_w*sin(2.5*pi*$)">
                                          <p:val>
                                            <p:fltVal val="0"/>
                                          </p:val>
                                        </p:tav>
                                        <p:tav tm="100000">
                                          <p:val>
                                            <p:fltVal val="1"/>
                                          </p:val>
                                        </p:tav>
                                      </p:tavLst>
                                    </p:anim>
                                    <p:anim calcmode="lin" valueType="num">
                                      <p:cBhvr>
                                        <p:cTn id="9" dur="2000" fill="hold"/>
                                        <p:tgtEl>
                                          <p:spTgt spid="7"/>
                                        </p:tgtEl>
                                        <p:attrNameLst>
                                          <p:attrName>ppt_h</p:attrName>
                                        </p:attrNameLst>
                                      </p:cBhvr>
                                      <p:tavLst>
                                        <p:tav tm="0">
                                          <p:val>
                                            <p:strVal val="#ppt_h"/>
                                          </p:val>
                                        </p:tav>
                                        <p:tav tm="100000">
                                          <p:val>
                                            <p:strVal val="#ppt_h"/>
                                          </p:val>
                                        </p:tav>
                                      </p:tavLst>
                                    </p:anim>
                                  </p:childTnLst>
                                </p:cTn>
                              </p:par>
                              <p:par>
                                <p:cTn id="10" presetID="53" presetClass="entr" presetSubtype="16" fill="hold" grpId="0" nodeType="withEffect">
                                  <p:stCondLst>
                                    <p:cond delay="250"/>
                                  </p:stCondLst>
                                  <p:childTnLst>
                                    <p:set>
                                      <p:cBhvr>
                                        <p:cTn id="11" dur="1" fill="hold">
                                          <p:stCondLst>
                                            <p:cond delay="0"/>
                                          </p:stCondLst>
                                        </p:cTn>
                                        <p:tgtEl>
                                          <p:spTgt spid="2"/>
                                        </p:tgtEl>
                                        <p:attrNameLst>
                                          <p:attrName>style.visibility</p:attrName>
                                        </p:attrNameLst>
                                      </p:cBhvr>
                                      <p:to>
                                        <p:strVal val="visible"/>
                                      </p:to>
                                    </p:set>
                                    <p:anim calcmode="lin" valueType="num">
                                      <p:cBhvr>
                                        <p:cTn id="12" dur="1000" fill="hold"/>
                                        <p:tgtEl>
                                          <p:spTgt spid="2"/>
                                        </p:tgtEl>
                                        <p:attrNameLst>
                                          <p:attrName>ppt_w</p:attrName>
                                        </p:attrNameLst>
                                      </p:cBhvr>
                                      <p:tavLst>
                                        <p:tav tm="0">
                                          <p:val>
                                            <p:fltVal val="0"/>
                                          </p:val>
                                        </p:tav>
                                        <p:tav tm="100000">
                                          <p:val>
                                            <p:strVal val="#ppt_w"/>
                                          </p:val>
                                        </p:tav>
                                      </p:tavLst>
                                    </p:anim>
                                    <p:anim calcmode="lin" valueType="num">
                                      <p:cBhvr>
                                        <p:cTn id="13" dur="1000" fill="hold"/>
                                        <p:tgtEl>
                                          <p:spTgt spid="2"/>
                                        </p:tgtEl>
                                        <p:attrNameLst>
                                          <p:attrName>ppt_h</p:attrName>
                                        </p:attrNameLst>
                                      </p:cBhvr>
                                      <p:tavLst>
                                        <p:tav tm="0">
                                          <p:val>
                                            <p:fltVal val="0"/>
                                          </p:val>
                                        </p:tav>
                                        <p:tav tm="100000">
                                          <p:val>
                                            <p:strVal val="#ppt_h"/>
                                          </p:val>
                                        </p:tav>
                                      </p:tavLst>
                                    </p:anim>
                                    <p:animEffect transition="in" filter="fade">
                                      <p:cBhvr>
                                        <p:cTn id="14" dur="1000"/>
                                        <p:tgtEl>
                                          <p:spTgt spid="2"/>
                                        </p:tgtEl>
                                      </p:cBhvr>
                                    </p:animEffect>
                                  </p:childTnLst>
                                </p:cTn>
                              </p:par>
                            </p:childTnLst>
                          </p:cTn>
                        </p:par>
                        <p:par>
                          <p:cTn id="15" fill="hold">
                            <p:stCondLst>
                              <p:cond delay="2000"/>
                            </p:stCondLst>
                            <p:childTnLst>
                              <p:par>
                                <p:cTn id="16" presetID="53" presetClass="entr" presetSubtype="16"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p:cTn id="1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0" dur="500"/>
                                        <p:tgtEl>
                                          <p:spTgt spid="3">
                                            <p:txEl>
                                              <p:pRg st="2" end="2"/>
                                            </p:txEl>
                                          </p:spTgt>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p:cTn id="2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5" dur="500"/>
                                        <p:tgtEl>
                                          <p:spTgt spid="3">
                                            <p:txEl>
                                              <p:pRg st="0" end="0"/>
                                            </p:txEl>
                                          </p:spTgt>
                                        </p:tgtEl>
                                      </p:cBhvr>
                                    </p:animEffect>
                                  </p:childTnLst>
                                </p:cTn>
                              </p:par>
                            </p:childTnLst>
                          </p:cTn>
                        </p:par>
                        <p:par>
                          <p:cTn id="26" fill="hold">
                            <p:stCondLst>
                              <p:cond delay="2500"/>
                            </p:stCondLst>
                            <p:childTnLst>
                              <p:par>
                                <p:cTn id="27" presetID="53" presetClass="entr" presetSubtype="16" fill="hold" grpId="0"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1" dur="500"/>
                                        <p:tgtEl>
                                          <p:spTgt spid="3">
                                            <p:txEl>
                                              <p:pRg st="3" end="3"/>
                                            </p:txEl>
                                          </p:spTgt>
                                        </p:tgtEl>
                                      </p:cBhvr>
                                    </p:animEffect>
                                  </p:childTnLst>
                                </p:cTn>
                              </p:par>
                            </p:childTnLst>
                          </p:cTn>
                        </p:par>
                        <p:par>
                          <p:cTn id="32" fill="hold">
                            <p:stCondLst>
                              <p:cond delay="3000"/>
                            </p:stCondLst>
                            <p:childTnLst>
                              <p:par>
                                <p:cTn id="33" presetID="53" presetClass="entr" presetSubtype="16" fill="hold" nodeType="after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p:cTn id="35" dur="2000" fill="hold"/>
                                        <p:tgtEl>
                                          <p:spTgt spid="5"/>
                                        </p:tgtEl>
                                        <p:attrNameLst>
                                          <p:attrName>ppt_w</p:attrName>
                                        </p:attrNameLst>
                                      </p:cBhvr>
                                      <p:tavLst>
                                        <p:tav tm="0">
                                          <p:val>
                                            <p:fltVal val="0"/>
                                          </p:val>
                                        </p:tav>
                                        <p:tav tm="100000">
                                          <p:val>
                                            <p:strVal val="#ppt_w"/>
                                          </p:val>
                                        </p:tav>
                                      </p:tavLst>
                                    </p:anim>
                                    <p:anim calcmode="lin" valueType="num">
                                      <p:cBhvr>
                                        <p:cTn id="36" dur="2000" fill="hold"/>
                                        <p:tgtEl>
                                          <p:spTgt spid="5"/>
                                        </p:tgtEl>
                                        <p:attrNameLst>
                                          <p:attrName>ppt_h</p:attrName>
                                        </p:attrNameLst>
                                      </p:cBhvr>
                                      <p:tavLst>
                                        <p:tav tm="0">
                                          <p:val>
                                            <p:fltVal val="0"/>
                                          </p:val>
                                        </p:tav>
                                        <p:tav tm="100000">
                                          <p:val>
                                            <p:strVal val="#ppt_h"/>
                                          </p:val>
                                        </p:tav>
                                      </p:tavLst>
                                    </p:anim>
                                    <p:animEffect transition="in" filter="fade">
                                      <p:cBhvr>
                                        <p:cTn id="3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214290"/>
            <a:ext cx="8429684" cy="1165005"/>
          </a:xfrm>
        </p:spPr>
        <p:txBody>
          <a:bodyPr/>
          <a:lstStyle/>
          <a:p>
            <a:r>
              <a:rPr lang="id-ID" dirty="0">
                <a:solidFill>
                  <a:schemeClr val="tx1"/>
                </a:solidFill>
                <a:latin typeface="Cambria" pitchFamily="18" charset="0"/>
              </a:rPr>
              <a:t>Teknik Analisis Data</a:t>
            </a:r>
            <a:endParaRPr lang="en-US" dirty="0">
              <a:solidFill>
                <a:schemeClr val="tx1"/>
              </a:solidFill>
              <a:latin typeface="Cambria" pitchFamily="18" charset="0"/>
            </a:endParaRPr>
          </a:p>
        </p:txBody>
      </p:sp>
      <p:sp>
        <p:nvSpPr>
          <p:cNvPr id="6" name="Content Placeholder 5"/>
          <p:cNvSpPr>
            <a:spLocks noGrp="1"/>
          </p:cNvSpPr>
          <p:nvPr>
            <p:ph idx="1"/>
          </p:nvPr>
        </p:nvSpPr>
        <p:spPr>
          <a:xfrm>
            <a:off x="285720" y="1465906"/>
            <a:ext cx="2786082" cy="536166"/>
          </a:xfrm>
          <a:prstGeom prst="rect">
            <a:avLst/>
          </a:prstGeom>
          <a:solidFill>
            <a:schemeClr val="bg2">
              <a:lumMod val="9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normAutofit/>
          </a:bodyPr>
          <a:lstStyle/>
          <a:p>
            <a:pPr marL="0" indent="0" algn="ctr">
              <a:buNone/>
            </a:pPr>
            <a:r>
              <a:rPr lang="id-ID" sz="1600" dirty="0" smtClean="0">
                <a:solidFill>
                  <a:schemeClr val="tx1"/>
                </a:solidFill>
                <a:latin typeface="Times New Roman" panose="02020603050405020304" pitchFamily="18" charset="0"/>
                <a:cs typeface="Times New Roman" panose="02020603050405020304" pitchFamily="18" charset="0"/>
              </a:rPr>
              <a:t>Uji Kualitas Data</a:t>
            </a:r>
            <a:endParaRPr lang="en-US" sz="1600" dirty="0">
              <a:solidFill>
                <a:schemeClr val="tx1"/>
              </a:solidFill>
              <a:latin typeface="Times New Roman" panose="02020603050405020304" pitchFamily="18" charset="0"/>
              <a:cs typeface="Times New Roman" panose="02020603050405020304" pitchFamily="18" charset="0"/>
            </a:endParaRPr>
          </a:p>
        </p:txBody>
      </p:sp>
      <p:sp>
        <p:nvSpPr>
          <p:cNvPr id="7" name="Content Placeholder 5"/>
          <p:cNvSpPr txBox="1">
            <a:spLocks/>
          </p:cNvSpPr>
          <p:nvPr/>
        </p:nvSpPr>
        <p:spPr>
          <a:xfrm>
            <a:off x="285720" y="3072950"/>
            <a:ext cx="2786082" cy="500066"/>
          </a:xfrm>
          <a:prstGeom prst="rect">
            <a:avLst/>
          </a:prstGeom>
          <a:solidFill>
            <a:schemeClr val="bg2">
              <a:lumMod val="90000"/>
            </a:schemeClr>
          </a:solidFill>
          <a:ln w="9525" cap="flat" cmpd="sng" algn="ctr">
            <a:noFill/>
            <a:prstDash val="soli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dk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dk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dk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dk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dk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dk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dk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dk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dk1"/>
                </a:solidFill>
                <a:latin typeface="+mn-lt"/>
                <a:ea typeface="+mn-ea"/>
                <a:cs typeface="+mn-cs"/>
              </a:defRPr>
            </a:lvl9pPr>
          </a:lstStyle>
          <a:p>
            <a:pPr marL="0" indent="0" algn="ctr">
              <a:buFont typeface="Arial" pitchFamily="34" charset="0"/>
              <a:buNone/>
            </a:pPr>
            <a:r>
              <a:rPr lang="id-ID" sz="1600" noProof="1" smtClean="0">
                <a:solidFill>
                  <a:schemeClr val="tx1"/>
                </a:solidFill>
                <a:latin typeface="Times New Roman" panose="02020603050405020304" pitchFamily="18" charset="0"/>
                <a:cs typeface="Times New Roman" panose="02020603050405020304" pitchFamily="18" charset="0"/>
              </a:rPr>
              <a:t>Uji Asumsi Klasik</a:t>
            </a:r>
            <a:endParaRPr lang="id-ID" sz="1600" noProof="1">
              <a:solidFill>
                <a:schemeClr val="tx1"/>
              </a:solidFill>
              <a:latin typeface="Times New Roman" panose="02020603050405020304" pitchFamily="18" charset="0"/>
              <a:cs typeface="Times New Roman" panose="02020603050405020304" pitchFamily="18" charset="0"/>
            </a:endParaRPr>
          </a:p>
        </p:txBody>
      </p:sp>
      <p:sp>
        <p:nvSpPr>
          <p:cNvPr id="8" name="Notched Right Arrow 7"/>
          <p:cNvSpPr/>
          <p:nvPr/>
        </p:nvSpPr>
        <p:spPr>
          <a:xfrm>
            <a:off x="3143240" y="1608782"/>
            <a:ext cx="1039906" cy="228600"/>
          </a:xfrm>
          <a:prstGeom prst="notchedRightArrow">
            <a:avLst/>
          </a:prstGeom>
          <a:solidFill>
            <a:schemeClr val="accent1">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endParaRPr lang="en-US" b="1">
              <a:ln/>
              <a:solidFill>
                <a:schemeClr val="accent5">
                  <a:tint val="50000"/>
                  <a:satMod val="180000"/>
                </a:schemeClr>
              </a:solidFill>
            </a:endParaRPr>
          </a:p>
        </p:txBody>
      </p:sp>
      <p:sp>
        <p:nvSpPr>
          <p:cNvPr id="11" name="Content Placeholder 5"/>
          <p:cNvSpPr txBox="1">
            <a:spLocks/>
          </p:cNvSpPr>
          <p:nvPr/>
        </p:nvSpPr>
        <p:spPr>
          <a:xfrm>
            <a:off x="4357686" y="1340768"/>
            <a:ext cx="4000528" cy="931436"/>
          </a:xfrm>
          <a:prstGeom prst="rect">
            <a:avLst/>
          </a:prstGeom>
          <a:solidFill>
            <a:schemeClr val="bg2"/>
          </a:solidFill>
          <a:ln w="9525" cap="flat" cmpd="sng" algn="ctr">
            <a:noFill/>
            <a:prstDash val="soli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dk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dk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dk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dk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dk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dk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dk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dk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dk1"/>
                </a:solidFill>
                <a:latin typeface="+mn-lt"/>
                <a:ea typeface="+mn-ea"/>
                <a:cs typeface="+mn-cs"/>
              </a:defRPr>
            </a:lvl9pPr>
          </a:lstStyle>
          <a:p>
            <a:pPr marL="342900" indent="-342900">
              <a:lnSpc>
                <a:spcPct val="150000"/>
              </a:lnSpc>
              <a:buClrTx/>
              <a:buFont typeface="+mj-lt"/>
              <a:buAutoNum type="arabicPeriod"/>
            </a:pPr>
            <a:r>
              <a:rPr lang="id-ID" sz="1400" dirty="0">
                <a:latin typeface="Times New Roman" pitchFamily="18" charset="0"/>
                <a:cs typeface="Times New Roman" pitchFamily="18" charset="0"/>
              </a:rPr>
              <a:t>Uji Validitas ( r hitung &gt; r tabel maka </a:t>
            </a:r>
            <a:r>
              <a:rPr lang="id-ID" sz="1400" dirty="0" smtClean="0">
                <a:latin typeface="Times New Roman" pitchFamily="18" charset="0"/>
                <a:cs typeface="Times New Roman" pitchFamily="18" charset="0"/>
              </a:rPr>
              <a:t>valid)</a:t>
            </a:r>
          </a:p>
          <a:p>
            <a:pPr marL="342900" indent="-342900">
              <a:buClrTx/>
              <a:buFont typeface="+mj-lt"/>
              <a:buAutoNum type="arabicPeriod"/>
            </a:pPr>
            <a:r>
              <a:rPr lang="id-ID" sz="1400" dirty="0" smtClean="0">
                <a:latin typeface="Times New Roman" pitchFamily="18" charset="0"/>
                <a:cs typeface="Times New Roman" pitchFamily="18" charset="0"/>
              </a:rPr>
              <a:t>Uji </a:t>
            </a:r>
            <a:r>
              <a:rPr lang="id-ID" sz="1400" dirty="0">
                <a:latin typeface="Times New Roman" pitchFamily="18" charset="0"/>
                <a:cs typeface="Times New Roman" pitchFamily="18" charset="0"/>
              </a:rPr>
              <a:t>Reliabilitas ( nilai cronbach alpha &gt; 0,60 maka </a:t>
            </a:r>
            <a:r>
              <a:rPr lang="id-ID" sz="1400" dirty="0" smtClean="0">
                <a:latin typeface="Times New Roman" pitchFamily="18" charset="0"/>
                <a:cs typeface="Times New Roman" pitchFamily="18" charset="0"/>
              </a:rPr>
              <a:t>reliabel)</a:t>
            </a:r>
            <a:endParaRPr lang="en-US" sz="1400" dirty="0">
              <a:latin typeface="Times New Roman" pitchFamily="18" charset="0"/>
              <a:cs typeface="Times New Roman" pitchFamily="18" charset="0"/>
            </a:endParaRPr>
          </a:p>
        </p:txBody>
      </p:sp>
      <p:sp>
        <p:nvSpPr>
          <p:cNvPr id="12" name="Rectangle 11"/>
          <p:cNvSpPr/>
          <p:nvPr/>
        </p:nvSpPr>
        <p:spPr>
          <a:xfrm>
            <a:off x="4357686" y="2479007"/>
            <a:ext cx="4000528" cy="1814089"/>
          </a:xfrm>
          <a:prstGeom prst="rect">
            <a:avLst/>
          </a:prstGeom>
          <a:solidFill>
            <a:schemeClr val="bg2"/>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lstStyle/>
          <a:p>
            <a:pPr marL="342900" indent="-342900">
              <a:buAutoNum type="arabicPeriod"/>
            </a:pPr>
            <a:r>
              <a:rPr lang="id-ID" sz="1400" dirty="0" smtClean="0">
                <a:latin typeface="Times New Roman" pitchFamily="18" charset="0"/>
                <a:cs typeface="Times New Roman" pitchFamily="18" charset="0"/>
              </a:rPr>
              <a:t>Uji Normalitas (nilai asym sig &gt; 0,05 maka berdistribusi normal)</a:t>
            </a:r>
          </a:p>
          <a:p>
            <a:pPr marL="342900" indent="-342900">
              <a:buAutoNum type="arabicPeriod"/>
            </a:pPr>
            <a:r>
              <a:rPr lang="id-ID" sz="1400" dirty="0" smtClean="0">
                <a:latin typeface="Times New Roman" pitchFamily="18" charset="0"/>
                <a:cs typeface="Times New Roman" pitchFamily="18" charset="0"/>
              </a:rPr>
              <a:t>Uji </a:t>
            </a:r>
            <a:r>
              <a:rPr lang="id-ID" sz="1400" dirty="0" smtClean="0">
                <a:latin typeface="Times New Roman" pitchFamily="18" charset="0"/>
                <a:cs typeface="Times New Roman" pitchFamily="18" charset="0"/>
              </a:rPr>
              <a:t>autokorelasi </a:t>
            </a:r>
            <a:r>
              <a:rPr lang="id-ID" sz="1400" dirty="0" smtClean="0">
                <a:latin typeface="Times New Roman" pitchFamily="18" charset="0"/>
                <a:cs typeface="Times New Roman" pitchFamily="18" charset="0"/>
              </a:rPr>
              <a:t>(metode uji Durbin-Watson</a:t>
            </a:r>
            <a:r>
              <a:rPr lang="id-ID" sz="1400" dirty="0" smtClean="0">
                <a:latin typeface="Times New Roman" pitchFamily="18" charset="0"/>
                <a:cs typeface="Times New Roman" pitchFamily="18" charset="0"/>
              </a:rPr>
              <a:t>)</a:t>
            </a:r>
          </a:p>
          <a:p>
            <a:pPr marL="576000" indent="-252000">
              <a:buFont typeface="+mj-lt"/>
              <a:buAutoNum type="alphaLcParenR"/>
            </a:pPr>
            <a:r>
              <a:rPr lang="id-ID" sz="1400" dirty="0" smtClean="0">
                <a:latin typeface="Times New Roman" pitchFamily="18" charset="0"/>
                <a:cs typeface="Times New Roman" pitchFamily="18" charset="0"/>
              </a:rPr>
              <a:t>D-W (-2 ) Autokorelasi positif</a:t>
            </a:r>
          </a:p>
          <a:p>
            <a:pPr marL="576000" indent="-252000">
              <a:buFont typeface="+mj-lt"/>
              <a:buAutoNum type="alphaLcParenR"/>
            </a:pPr>
            <a:r>
              <a:rPr lang="id-ID" sz="1400" dirty="0" smtClean="0">
                <a:latin typeface="Times New Roman" pitchFamily="18" charset="0"/>
                <a:cs typeface="Times New Roman" pitchFamily="18" charset="0"/>
              </a:rPr>
              <a:t>D-W (di antara -2 s/d +2) tidak ada autokorelasi </a:t>
            </a:r>
          </a:p>
          <a:p>
            <a:pPr marL="576000" indent="-252000">
              <a:buFont typeface="+mj-lt"/>
              <a:buAutoNum type="alphaLcParenR"/>
            </a:pPr>
            <a:r>
              <a:rPr lang="id-ID" sz="1400" dirty="0" smtClean="0">
                <a:latin typeface="Times New Roman" pitchFamily="18" charset="0"/>
                <a:cs typeface="Times New Roman" pitchFamily="18" charset="0"/>
              </a:rPr>
              <a:t>D-W (di atas +2) Autokorelasi negatif </a:t>
            </a:r>
            <a:endParaRPr lang="id-ID" sz="1400" dirty="0" smtClean="0">
              <a:latin typeface="Times New Roman" pitchFamily="18" charset="0"/>
              <a:cs typeface="Times New Roman" pitchFamily="18" charset="0"/>
            </a:endParaRPr>
          </a:p>
          <a:p>
            <a:pPr marL="342900" indent="-342900">
              <a:buFontTx/>
              <a:buAutoNum type="arabicPeriod"/>
            </a:pPr>
            <a:r>
              <a:rPr lang="id-ID" sz="1400" dirty="0" smtClean="0">
                <a:latin typeface="Times New Roman" pitchFamily="18" charset="0"/>
                <a:cs typeface="Times New Roman" pitchFamily="18" charset="0"/>
              </a:rPr>
              <a:t>Uji Regresi Linear berganda.</a:t>
            </a:r>
          </a:p>
        </p:txBody>
      </p:sp>
      <p:sp>
        <p:nvSpPr>
          <p:cNvPr id="13" name="Notched Right Arrow 12"/>
          <p:cNvSpPr/>
          <p:nvPr/>
        </p:nvSpPr>
        <p:spPr>
          <a:xfrm>
            <a:off x="3143240" y="3215826"/>
            <a:ext cx="1039906" cy="228600"/>
          </a:xfrm>
          <a:prstGeom prst="notchedRightArrow">
            <a:avLst/>
          </a:prstGeom>
          <a:solidFill>
            <a:schemeClr val="accent1">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endParaRPr lang="en-US" b="1">
              <a:ln/>
              <a:solidFill>
                <a:schemeClr val="accent5">
                  <a:tint val="50000"/>
                  <a:satMod val="180000"/>
                </a:schemeClr>
              </a:solidFill>
            </a:endParaRPr>
          </a:p>
        </p:txBody>
      </p:sp>
      <p:sp>
        <p:nvSpPr>
          <p:cNvPr id="14" name="Content Placeholder 3"/>
          <p:cNvSpPr txBox="1">
            <a:spLocks/>
          </p:cNvSpPr>
          <p:nvPr/>
        </p:nvSpPr>
        <p:spPr>
          <a:xfrm>
            <a:off x="285720" y="4657126"/>
            <a:ext cx="2786082" cy="500066"/>
          </a:xfrm>
          <a:prstGeom prst="rect">
            <a:avLst/>
          </a:prstGeom>
          <a:solidFill>
            <a:schemeClr val="bg2">
              <a:lumMod val="90000"/>
            </a:schemeClr>
          </a:solidFill>
          <a:ln w="9525" cap="flat" cmpd="sng" algn="ctr">
            <a:noFill/>
            <a:prstDash val="soli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dk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dk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dk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dk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dk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dk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dk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dk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dk1"/>
                </a:solidFill>
                <a:latin typeface="+mn-lt"/>
                <a:ea typeface="+mn-ea"/>
                <a:cs typeface="+mn-cs"/>
              </a:defRPr>
            </a:lvl9pPr>
          </a:lstStyle>
          <a:p>
            <a:pPr marL="0" indent="0" algn="ctr">
              <a:buFont typeface="Arial" pitchFamily="34" charset="0"/>
              <a:buNone/>
            </a:pPr>
            <a:r>
              <a:rPr lang="id-ID" sz="1600" dirty="0" smtClean="0">
                <a:solidFill>
                  <a:schemeClr val="tx1"/>
                </a:solidFill>
                <a:latin typeface="Times New Roman" panose="02020603050405020304" pitchFamily="18" charset="0"/>
                <a:cs typeface="Times New Roman" panose="02020603050405020304" pitchFamily="18" charset="0"/>
              </a:rPr>
              <a:t>Uji Koefisien</a:t>
            </a:r>
            <a:endParaRPr lang="en-US" sz="1600" dirty="0">
              <a:solidFill>
                <a:schemeClr val="tx1"/>
              </a:solidFill>
              <a:latin typeface="Times New Roman" panose="02020603050405020304" pitchFamily="18" charset="0"/>
              <a:cs typeface="Times New Roman" panose="02020603050405020304" pitchFamily="18" charset="0"/>
            </a:endParaRPr>
          </a:p>
        </p:txBody>
      </p:sp>
      <p:sp>
        <p:nvSpPr>
          <p:cNvPr id="15" name="Notched Right Arrow 14"/>
          <p:cNvSpPr/>
          <p:nvPr/>
        </p:nvSpPr>
        <p:spPr>
          <a:xfrm>
            <a:off x="3143240" y="4784576"/>
            <a:ext cx="1039906" cy="228600"/>
          </a:xfrm>
          <a:prstGeom prst="notchedRightArrow">
            <a:avLst/>
          </a:prstGeom>
          <a:solidFill>
            <a:schemeClr val="accent1">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endParaRPr lang="en-US" b="1">
              <a:ln/>
              <a:solidFill>
                <a:schemeClr val="accent5">
                  <a:tint val="50000"/>
                  <a:satMod val="180000"/>
                </a:schemeClr>
              </a:solidFill>
            </a:endParaRPr>
          </a:p>
        </p:txBody>
      </p:sp>
      <p:sp>
        <p:nvSpPr>
          <p:cNvPr id="16" name="Rectangle 15"/>
          <p:cNvSpPr/>
          <p:nvPr/>
        </p:nvSpPr>
        <p:spPr>
          <a:xfrm>
            <a:off x="4351151" y="4509120"/>
            <a:ext cx="4007063" cy="792088"/>
          </a:xfrm>
          <a:prstGeom prst="rect">
            <a:avLst/>
          </a:prstGeom>
          <a:solidFill>
            <a:schemeClr val="bg2"/>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lstStyle/>
          <a:p>
            <a:pPr marL="342900" indent="-342900">
              <a:buAutoNum type="arabicPeriod"/>
            </a:pPr>
            <a:r>
              <a:rPr lang="id-ID" sz="1400" dirty="0" smtClean="0">
                <a:latin typeface="Times New Roman" panose="02020603050405020304" pitchFamily="18" charset="0"/>
                <a:cs typeface="Times New Roman" panose="02020603050405020304" pitchFamily="18" charset="0"/>
              </a:rPr>
              <a:t>Uji Koefisien Korelasi (dikonsultasikan dgn tabel interprestasi)</a:t>
            </a:r>
          </a:p>
          <a:p>
            <a:pPr marL="342900" indent="-342900">
              <a:lnSpc>
                <a:spcPct val="150000"/>
              </a:lnSpc>
              <a:buAutoNum type="arabicPeriod"/>
            </a:pPr>
            <a:r>
              <a:rPr lang="id-ID" sz="1400" dirty="0" smtClean="0">
                <a:latin typeface="Times New Roman" panose="02020603050405020304" pitchFamily="18" charset="0"/>
                <a:cs typeface="Times New Roman" panose="02020603050405020304" pitchFamily="18" charset="0"/>
              </a:rPr>
              <a:t>Uji Koefisien Determinasi </a:t>
            </a:r>
            <a:r>
              <a:rPr lang="id-ID" sz="1400" dirty="0">
                <a:latin typeface="Times New Roman" panose="02020603050405020304" pitchFamily="18" charset="0"/>
                <a:cs typeface="Times New Roman" panose="02020603050405020304" pitchFamily="18" charset="0"/>
              </a:rPr>
              <a:t>(R</a:t>
            </a:r>
            <a:r>
              <a:rPr lang="id-ID" sz="1400" baseline="30000" dirty="0">
                <a:latin typeface="Times New Roman" panose="02020603050405020304" pitchFamily="18" charset="0"/>
                <a:cs typeface="Times New Roman" panose="02020603050405020304" pitchFamily="18" charset="0"/>
              </a:rPr>
              <a:t>2</a:t>
            </a:r>
            <a:r>
              <a:rPr lang="id-ID" sz="1400" dirty="0" smtClean="0">
                <a:latin typeface="Times New Roman" panose="02020603050405020304" pitchFamily="18" charset="0"/>
                <a:cs typeface="Times New Roman" panose="02020603050405020304" pitchFamily="18" charset="0"/>
              </a:rPr>
              <a:t>)</a:t>
            </a:r>
          </a:p>
        </p:txBody>
      </p:sp>
      <p:sp>
        <p:nvSpPr>
          <p:cNvPr id="17" name="Rectangle 16"/>
          <p:cNvSpPr/>
          <p:nvPr/>
        </p:nvSpPr>
        <p:spPr>
          <a:xfrm>
            <a:off x="285720" y="5594940"/>
            <a:ext cx="2786082" cy="500066"/>
          </a:xfrm>
          <a:prstGeom prst="rect">
            <a:avLst/>
          </a:prstGeom>
          <a:solidFill>
            <a:schemeClr val="bg2">
              <a:lumMod val="9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id-ID" dirty="0" smtClean="0">
                <a:solidFill>
                  <a:schemeClr val="tx1"/>
                </a:solidFill>
                <a:latin typeface="Times New Roman" pitchFamily="18" charset="0"/>
                <a:cs typeface="Times New Roman" pitchFamily="18" charset="0"/>
              </a:rPr>
              <a:t>Uji Hipotesis</a:t>
            </a:r>
            <a:endParaRPr lang="en-US" dirty="0">
              <a:solidFill>
                <a:schemeClr val="tx1"/>
              </a:solidFill>
              <a:latin typeface="Times New Roman" pitchFamily="18" charset="0"/>
              <a:cs typeface="Times New Roman" pitchFamily="18" charset="0"/>
            </a:endParaRPr>
          </a:p>
        </p:txBody>
      </p:sp>
      <p:sp>
        <p:nvSpPr>
          <p:cNvPr id="18" name="Notched Right Arrow 17"/>
          <p:cNvSpPr/>
          <p:nvPr/>
        </p:nvSpPr>
        <p:spPr>
          <a:xfrm>
            <a:off x="3143240" y="5737816"/>
            <a:ext cx="1039906" cy="228600"/>
          </a:xfrm>
          <a:prstGeom prst="notchedRightArrow">
            <a:avLst/>
          </a:prstGeom>
          <a:solidFill>
            <a:schemeClr val="accent1">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endParaRPr lang="en-US" b="1">
              <a:ln/>
              <a:solidFill>
                <a:schemeClr val="accent5">
                  <a:tint val="50000"/>
                  <a:satMod val="180000"/>
                </a:schemeClr>
              </a:solidFill>
            </a:endParaRPr>
          </a:p>
        </p:txBody>
      </p:sp>
      <p:sp>
        <p:nvSpPr>
          <p:cNvPr id="19" name="Rectangle 18"/>
          <p:cNvSpPr/>
          <p:nvPr/>
        </p:nvSpPr>
        <p:spPr>
          <a:xfrm>
            <a:off x="4357686" y="5445224"/>
            <a:ext cx="4000528" cy="864096"/>
          </a:xfrm>
          <a:prstGeom prst="rect">
            <a:avLst/>
          </a:prstGeom>
          <a:solidFill>
            <a:schemeClr val="bg2"/>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lstStyle/>
          <a:p>
            <a:pPr marL="342900" indent="-342900">
              <a:lnSpc>
                <a:spcPct val="150000"/>
              </a:lnSpc>
              <a:buAutoNum type="arabicPeriod"/>
            </a:pPr>
            <a:r>
              <a:rPr lang="id-ID" sz="1400" dirty="0" smtClean="0">
                <a:latin typeface="Times New Roman" panose="02020603050405020304" pitchFamily="18" charset="0"/>
                <a:cs typeface="Times New Roman" panose="02020603050405020304" pitchFamily="18" charset="0"/>
              </a:rPr>
              <a:t>Uji Parsial (T) – </a:t>
            </a:r>
            <a:r>
              <a:rPr lang="id-ID" sz="1400" noProof="1" smtClean="0">
                <a:latin typeface="Times New Roman" pitchFamily="18" charset="0"/>
                <a:cs typeface="Times New Roman" pitchFamily="18" charset="0"/>
              </a:rPr>
              <a:t>t</a:t>
            </a:r>
            <a:r>
              <a:rPr lang="id-ID" sz="1400" baseline="-25000" noProof="1" smtClean="0">
                <a:latin typeface="Times New Roman" pitchFamily="18" charset="0"/>
                <a:cs typeface="Times New Roman" pitchFamily="18" charset="0"/>
              </a:rPr>
              <a:t>hitung</a:t>
            </a:r>
            <a:r>
              <a:rPr lang="id-ID" sz="1400" dirty="0" smtClean="0">
                <a:latin typeface="Times New Roman" panose="02020603050405020304" pitchFamily="18" charset="0"/>
                <a:cs typeface="Times New Roman" panose="02020603050405020304" pitchFamily="18" charset="0"/>
              </a:rPr>
              <a:t> &gt; t</a:t>
            </a:r>
            <a:r>
              <a:rPr lang="id-ID" sz="1400" baseline="-25000" dirty="0">
                <a:latin typeface="Times New Roman" pitchFamily="18" charset="0"/>
                <a:cs typeface="Times New Roman" pitchFamily="18" charset="0"/>
              </a:rPr>
              <a:t>tabel</a:t>
            </a:r>
            <a:r>
              <a:rPr lang="id-ID" sz="1400" dirty="0" smtClean="0">
                <a:latin typeface="Times New Roman" panose="02020603050405020304" pitchFamily="18" charset="0"/>
                <a:cs typeface="Times New Roman" panose="02020603050405020304" pitchFamily="18" charset="0"/>
              </a:rPr>
              <a:t> maka berpengaruh</a:t>
            </a:r>
          </a:p>
          <a:p>
            <a:pPr marL="342900" indent="-342900">
              <a:buAutoNum type="arabicPeriod"/>
            </a:pPr>
            <a:r>
              <a:rPr lang="id-ID" sz="1400" dirty="0" smtClean="0">
                <a:latin typeface="Times New Roman" panose="02020603050405020304" pitchFamily="18" charset="0"/>
                <a:cs typeface="Times New Roman" panose="02020603050405020304" pitchFamily="18" charset="0"/>
              </a:rPr>
              <a:t>Uji Simultan (F) – f</a:t>
            </a:r>
            <a:r>
              <a:rPr lang="id-ID" sz="1400" baseline="-25000" dirty="0" smtClean="0">
                <a:latin typeface="Times New Roman" pitchFamily="18" charset="0"/>
                <a:cs typeface="Times New Roman" pitchFamily="18" charset="0"/>
              </a:rPr>
              <a:t>hitung</a:t>
            </a:r>
            <a:r>
              <a:rPr lang="id-ID" sz="1400" dirty="0" smtClean="0">
                <a:latin typeface="Times New Roman" panose="02020603050405020304" pitchFamily="18" charset="0"/>
                <a:cs typeface="Times New Roman" panose="02020603050405020304" pitchFamily="18" charset="0"/>
              </a:rPr>
              <a:t>&gt; f</a:t>
            </a:r>
            <a:r>
              <a:rPr lang="id-ID" sz="1400" baseline="-25000" dirty="0" smtClean="0">
                <a:latin typeface="Times New Roman" pitchFamily="18" charset="0"/>
                <a:cs typeface="Times New Roman" pitchFamily="18" charset="0"/>
              </a:rPr>
              <a:t>tabel </a:t>
            </a:r>
            <a:r>
              <a:rPr lang="id-ID" sz="1400" dirty="0" smtClean="0">
                <a:latin typeface="Times New Roman" panose="02020603050405020304" pitchFamily="18" charset="0"/>
                <a:cs typeface="Times New Roman" panose="02020603050405020304" pitchFamily="18" charset="0"/>
              </a:rPr>
              <a:t>maka berpengaruh secara simultan (bersama-sama)</a:t>
            </a:r>
          </a:p>
          <a:p>
            <a:endParaRPr lang="en-US" sz="1400" dirty="0">
              <a:latin typeface="Times New Roman" panose="02020603050405020304" pitchFamily="18" charset="0"/>
              <a:cs typeface="Times New Roman" panose="02020603050405020304" pitchFamily="18" charset="0"/>
            </a:endParaRPr>
          </a:p>
        </p:txBody>
      </p:sp>
      <p:sp>
        <p:nvSpPr>
          <p:cNvPr id="21" name="Oval 20"/>
          <p:cNvSpPr/>
          <p:nvPr/>
        </p:nvSpPr>
        <p:spPr>
          <a:xfrm>
            <a:off x="7164288" y="44624"/>
            <a:ext cx="1224136" cy="1224136"/>
          </a:xfrm>
          <a:prstGeom prst="ellipse">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426992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anim calcmode="lin" valueType="num">
                                      <p:cBhvr>
                                        <p:cTn id="8" dur="500" fill="hold"/>
                                        <p:tgtEl>
                                          <p:spTgt spid="6"/>
                                        </p:tgtEl>
                                        <p:attrNameLst>
                                          <p:attrName>ppt_x</p:attrName>
                                        </p:attrNameLst>
                                      </p:cBhvr>
                                      <p:tavLst>
                                        <p:tav tm="0">
                                          <p:val>
                                            <p:strVal val="#ppt_x"/>
                                          </p:val>
                                        </p:tav>
                                        <p:tav tm="100000">
                                          <p:val>
                                            <p:strVal val="#ppt_x"/>
                                          </p:val>
                                        </p:tav>
                                      </p:tavLst>
                                    </p:anim>
                                    <p:anim calcmode="lin" valueType="num">
                                      <p:cBhvr>
                                        <p:cTn id="9" dur="500" fill="hold"/>
                                        <p:tgtEl>
                                          <p:spTgt spid="6"/>
                                        </p:tgtEl>
                                        <p:attrNameLst>
                                          <p:attrName>ppt_y</p:attrName>
                                        </p:attrNameLst>
                                      </p:cBhvr>
                                      <p:tavLst>
                                        <p:tav tm="0">
                                          <p:val>
                                            <p:strVal val="#ppt_y+.1"/>
                                          </p:val>
                                        </p:tav>
                                        <p:tav tm="100000">
                                          <p:val>
                                            <p:strVal val="#ppt_y"/>
                                          </p:val>
                                        </p:tav>
                                      </p:tavLst>
                                    </p:anim>
                                  </p:childTnLst>
                                </p:cTn>
                              </p:par>
                              <p:par>
                                <p:cTn id="10" presetID="45" presetClass="entr" presetSubtype="0" fill="hold" grpId="0" nodeType="withEffect">
                                  <p:stCondLst>
                                    <p:cond delay="0"/>
                                  </p:stCondLst>
                                  <p:iterate type="lt">
                                    <p:tmPct val="10000"/>
                                  </p:iterate>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anim calcmode="lin" valueType="num">
                                      <p:cBhvr>
                                        <p:cTn id="13" dur="500" fill="hold"/>
                                        <p:tgtEl>
                                          <p:spTgt spid="2"/>
                                        </p:tgtEl>
                                        <p:attrNameLst>
                                          <p:attrName>ppt_w</p:attrName>
                                        </p:attrNameLst>
                                      </p:cBhvr>
                                      <p:tavLst>
                                        <p:tav tm="0" fmla="#ppt_w*sin(2.5*pi*$)">
                                          <p:val>
                                            <p:fltVal val="0"/>
                                          </p:val>
                                        </p:tav>
                                        <p:tav tm="100000">
                                          <p:val>
                                            <p:fltVal val="1"/>
                                          </p:val>
                                        </p:tav>
                                      </p:tavLst>
                                    </p:anim>
                                    <p:anim calcmode="lin" valueType="num">
                                      <p:cBhvr>
                                        <p:cTn id="14" dur="500" fill="hold"/>
                                        <p:tgtEl>
                                          <p:spTgt spid="2"/>
                                        </p:tgtEl>
                                        <p:attrNameLst>
                                          <p:attrName>ppt_h</p:attrName>
                                        </p:attrNameLst>
                                      </p:cBhvr>
                                      <p:tavLst>
                                        <p:tav tm="0">
                                          <p:val>
                                            <p:strVal val="#ppt_h"/>
                                          </p:val>
                                        </p:tav>
                                        <p:tav tm="100000">
                                          <p:val>
                                            <p:strVal val="#ppt_h"/>
                                          </p:val>
                                        </p:tav>
                                      </p:tavLst>
                                    </p:anim>
                                  </p:childTnLst>
                                </p:cTn>
                              </p:par>
                              <p:par>
                                <p:cTn id="15" presetID="45" presetClass="entr" presetSubtype="0"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2000"/>
                                        <p:tgtEl>
                                          <p:spTgt spid="21"/>
                                        </p:tgtEl>
                                      </p:cBhvr>
                                    </p:animEffect>
                                    <p:anim calcmode="lin" valueType="num">
                                      <p:cBhvr>
                                        <p:cTn id="18" dur="2000" fill="hold"/>
                                        <p:tgtEl>
                                          <p:spTgt spid="21"/>
                                        </p:tgtEl>
                                        <p:attrNameLst>
                                          <p:attrName>ppt_w</p:attrName>
                                        </p:attrNameLst>
                                      </p:cBhvr>
                                      <p:tavLst>
                                        <p:tav tm="0" fmla="#ppt_w*sin(2.5*pi*$)">
                                          <p:val>
                                            <p:fltVal val="0"/>
                                          </p:val>
                                        </p:tav>
                                        <p:tav tm="100000">
                                          <p:val>
                                            <p:fltVal val="1"/>
                                          </p:val>
                                        </p:tav>
                                      </p:tavLst>
                                    </p:anim>
                                    <p:anim calcmode="lin" valueType="num">
                                      <p:cBhvr>
                                        <p:cTn id="19" dur="2000" fill="hold"/>
                                        <p:tgtEl>
                                          <p:spTgt spid="21"/>
                                        </p:tgtEl>
                                        <p:attrNameLst>
                                          <p:attrName>ppt_h</p:attrName>
                                        </p:attrNameLst>
                                      </p:cBhvr>
                                      <p:tavLst>
                                        <p:tav tm="0">
                                          <p:val>
                                            <p:strVal val="#ppt_h"/>
                                          </p:val>
                                        </p:tav>
                                        <p:tav tm="100000">
                                          <p:val>
                                            <p:strVal val="#ppt_h"/>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anim calcmode="lin" valueType="num">
                                      <p:cBhvr>
                                        <p:cTn id="24" dur="500" fill="hold"/>
                                        <p:tgtEl>
                                          <p:spTgt spid="7"/>
                                        </p:tgtEl>
                                        <p:attrNameLst>
                                          <p:attrName>ppt_x</p:attrName>
                                        </p:attrNameLst>
                                      </p:cBhvr>
                                      <p:tavLst>
                                        <p:tav tm="0">
                                          <p:val>
                                            <p:strVal val="#ppt_x"/>
                                          </p:val>
                                        </p:tav>
                                        <p:tav tm="100000">
                                          <p:val>
                                            <p:strVal val="#ppt_x"/>
                                          </p:val>
                                        </p:tav>
                                      </p:tavLst>
                                    </p:anim>
                                    <p:anim calcmode="lin" valueType="num">
                                      <p:cBhvr>
                                        <p:cTn id="25" dur="500" fill="hold"/>
                                        <p:tgtEl>
                                          <p:spTgt spid="7"/>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31" presetClass="entr" presetSubtype="0"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p:cTn id="29" dur="500" fill="hold"/>
                                        <p:tgtEl>
                                          <p:spTgt spid="14"/>
                                        </p:tgtEl>
                                        <p:attrNameLst>
                                          <p:attrName>ppt_w</p:attrName>
                                        </p:attrNameLst>
                                      </p:cBhvr>
                                      <p:tavLst>
                                        <p:tav tm="0">
                                          <p:val>
                                            <p:fltVal val="0"/>
                                          </p:val>
                                        </p:tav>
                                        <p:tav tm="100000">
                                          <p:val>
                                            <p:strVal val="#ppt_w"/>
                                          </p:val>
                                        </p:tav>
                                      </p:tavLst>
                                    </p:anim>
                                    <p:anim calcmode="lin" valueType="num">
                                      <p:cBhvr>
                                        <p:cTn id="30" dur="500" fill="hold"/>
                                        <p:tgtEl>
                                          <p:spTgt spid="14"/>
                                        </p:tgtEl>
                                        <p:attrNameLst>
                                          <p:attrName>ppt_h</p:attrName>
                                        </p:attrNameLst>
                                      </p:cBhvr>
                                      <p:tavLst>
                                        <p:tav tm="0">
                                          <p:val>
                                            <p:fltVal val="0"/>
                                          </p:val>
                                        </p:tav>
                                        <p:tav tm="100000">
                                          <p:val>
                                            <p:strVal val="#ppt_h"/>
                                          </p:val>
                                        </p:tav>
                                      </p:tavLst>
                                    </p:anim>
                                    <p:anim calcmode="lin" valueType="num">
                                      <p:cBhvr>
                                        <p:cTn id="31" dur="500" fill="hold"/>
                                        <p:tgtEl>
                                          <p:spTgt spid="14"/>
                                        </p:tgtEl>
                                        <p:attrNameLst>
                                          <p:attrName>style.rotation</p:attrName>
                                        </p:attrNameLst>
                                      </p:cBhvr>
                                      <p:tavLst>
                                        <p:tav tm="0">
                                          <p:val>
                                            <p:fltVal val="90"/>
                                          </p:val>
                                        </p:tav>
                                        <p:tav tm="100000">
                                          <p:val>
                                            <p:fltVal val="0"/>
                                          </p:val>
                                        </p:tav>
                                      </p:tavLst>
                                    </p:anim>
                                    <p:animEffect transition="in" filter="fade">
                                      <p:cBhvr>
                                        <p:cTn id="32" dur="500"/>
                                        <p:tgtEl>
                                          <p:spTgt spid="14"/>
                                        </p:tgtEl>
                                      </p:cBhvr>
                                    </p:animEffect>
                                  </p:childTnLst>
                                </p:cTn>
                              </p:par>
                            </p:childTnLst>
                          </p:cTn>
                        </p:par>
                        <p:par>
                          <p:cTn id="33" fill="hold">
                            <p:stCondLst>
                              <p:cond delay="3000"/>
                            </p:stCondLst>
                            <p:childTnLst>
                              <p:par>
                                <p:cTn id="34" presetID="25" presetClass="entr" presetSubtype="0" fill="hold" grpId="0" nodeType="afterEffect">
                                  <p:stCondLst>
                                    <p:cond delay="0"/>
                                  </p:stCondLst>
                                  <p:childTnLst>
                                    <p:set>
                                      <p:cBhvr>
                                        <p:cTn id="35" dur="1" fill="hold">
                                          <p:stCondLst>
                                            <p:cond delay="0"/>
                                          </p:stCondLst>
                                        </p:cTn>
                                        <p:tgtEl>
                                          <p:spTgt spid="17"/>
                                        </p:tgtEl>
                                        <p:attrNameLst>
                                          <p:attrName>style.visibility</p:attrName>
                                        </p:attrNameLst>
                                      </p:cBhvr>
                                      <p:to>
                                        <p:strVal val="visible"/>
                                      </p:to>
                                    </p:set>
                                    <p:anim calcmode="lin" valueType="num">
                                      <p:cBhvr>
                                        <p:cTn id="36" dur="250" decel="50000" fill="hold">
                                          <p:stCondLst>
                                            <p:cond delay="0"/>
                                          </p:stCondLst>
                                        </p:cTn>
                                        <p:tgtEl>
                                          <p:spTgt spid="17"/>
                                        </p:tgtEl>
                                        <p:attrNameLst>
                                          <p:attrName>style.rotation</p:attrName>
                                        </p:attrNameLst>
                                      </p:cBhvr>
                                      <p:tavLst>
                                        <p:tav tm="0">
                                          <p:val>
                                            <p:fltVal val="-90"/>
                                          </p:val>
                                        </p:tav>
                                        <p:tav tm="100000">
                                          <p:val>
                                            <p:fltVal val="0"/>
                                          </p:val>
                                        </p:tav>
                                      </p:tavLst>
                                    </p:anim>
                                    <p:anim calcmode="lin" valueType="num">
                                      <p:cBhvr>
                                        <p:cTn id="37" dur="250" decel="50000" fill="hold">
                                          <p:stCondLst>
                                            <p:cond delay="0"/>
                                          </p:stCondLst>
                                        </p:cTn>
                                        <p:tgtEl>
                                          <p:spTgt spid="17"/>
                                        </p:tgtEl>
                                        <p:attrNameLst>
                                          <p:attrName>ppt_w</p:attrName>
                                        </p:attrNameLst>
                                      </p:cBhvr>
                                      <p:tavLst>
                                        <p:tav tm="0">
                                          <p:val>
                                            <p:strVal val="#ppt_w"/>
                                          </p:val>
                                        </p:tav>
                                        <p:tav tm="100000">
                                          <p:val>
                                            <p:strVal val="#ppt_w*.05"/>
                                          </p:val>
                                        </p:tav>
                                      </p:tavLst>
                                    </p:anim>
                                    <p:anim calcmode="lin" valueType="num">
                                      <p:cBhvr>
                                        <p:cTn id="38" dur="250" accel="50000" fill="hold">
                                          <p:stCondLst>
                                            <p:cond delay="250"/>
                                          </p:stCondLst>
                                        </p:cTn>
                                        <p:tgtEl>
                                          <p:spTgt spid="17"/>
                                        </p:tgtEl>
                                        <p:attrNameLst>
                                          <p:attrName>ppt_w</p:attrName>
                                        </p:attrNameLst>
                                      </p:cBhvr>
                                      <p:tavLst>
                                        <p:tav tm="0">
                                          <p:val>
                                            <p:strVal val="#ppt_w*.05"/>
                                          </p:val>
                                        </p:tav>
                                        <p:tav tm="100000">
                                          <p:val>
                                            <p:strVal val="#ppt_w"/>
                                          </p:val>
                                        </p:tav>
                                      </p:tavLst>
                                    </p:anim>
                                    <p:anim calcmode="lin" valueType="num">
                                      <p:cBhvr>
                                        <p:cTn id="39" dur="500" fill="hold"/>
                                        <p:tgtEl>
                                          <p:spTgt spid="17"/>
                                        </p:tgtEl>
                                        <p:attrNameLst>
                                          <p:attrName>ppt_h</p:attrName>
                                        </p:attrNameLst>
                                      </p:cBhvr>
                                      <p:tavLst>
                                        <p:tav tm="0">
                                          <p:val>
                                            <p:strVal val="#ppt_h"/>
                                          </p:val>
                                        </p:tav>
                                        <p:tav tm="100000">
                                          <p:val>
                                            <p:strVal val="#ppt_h"/>
                                          </p:val>
                                        </p:tav>
                                      </p:tavLst>
                                    </p:anim>
                                    <p:anim calcmode="lin" valueType="num">
                                      <p:cBhvr>
                                        <p:cTn id="40" dur="250" decel="50000" fill="hold">
                                          <p:stCondLst>
                                            <p:cond delay="0"/>
                                          </p:stCondLst>
                                        </p:cTn>
                                        <p:tgtEl>
                                          <p:spTgt spid="17"/>
                                        </p:tgtEl>
                                        <p:attrNameLst>
                                          <p:attrName>ppt_x</p:attrName>
                                        </p:attrNameLst>
                                      </p:cBhvr>
                                      <p:tavLst>
                                        <p:tav tm="0">
                                          <p:val>
                                            <p:strVal val="#ppt_x+.4"/>
                                          </p:val>
                                        </p:tav>
                                        <p:tav tm="100000">
                                          <p:val>
                                            <p:strVal val="#ppt_x"/>
                                          </p:val>
                                        </p:tav>
                                      </p:tavLst>
                                    </p:anim>
                                    <p:anim calcmode="lin" valueType="num">
                                      <p:cBhvr>
                                        <p:cTn id="41" dur="250" decel="50000" fill="hold">
                                          <p:stCondLst>
                                            <p:cond delay="0"/>
                                          </p:stCondLst>
                                        </p:cTn>
                                        <p:tgtEl>
                                          <p:spTgt spid="17"/>
                                        </p:tgtEl>
                                        <p:attrNameLst>
                                          <p:attrName>ppt_y</p:attrName>
                                        </p:attrNameLst>
                                      </p:cBhvr>
                                      <p:tavLst>
                                        <p:tav tm="0">
                                          <p:val>
                                            <p:strVal val="#ppt_y-.2"/>
                                          </p:val>
                                        </p:tav>
                                        <p:tav tm="100000">
                                          <p:val>
                                            <p:strVal val="#ppt_y+.1"/>
                                          </p:val>
                                        </p:tav>
                                      </p:tavLst>
                                    </p:anim>
                                    <p:anim calcmode="lin" valueType="num">
                                      <p:cBhvr>
                                        <p:cTn id="42" dur="250" accel="50000" fill="hold">
                                          <p:stCondLst>
                                            <p:cond delay="250"/>
                                          </p:stCondLst>
                                        </p:cTn>
                                        <p:tgtEl>
                                          <p:spTgt spid="17"/>
                                        </p:tgtEl>
                                        <p:attrNameLst>
                                          <p:attrName>ppt_y</p:attrName>
                                        </p:attrNameLst>
                                      </p:cBhvr>
                                      <p:tavLst>
                                        <p:tav tm="0">
                                          <p:val>
                                            <p:strVal val="#ppt_y+.1"/>
                                          </p:val>
                                        </p:tav>
                                        <p:tav tm="100000">
                                          <p:val>
                                            <p:strVal val="#ppt_y"/>
                                          </p:val>
                                        </p:tav>
                                      </p:tavLst>
                                    </p:anim>
                                    <p:animEffect transition="in" filter="fade">
                                      <p:cBhvr>
                                        <p:cTn id="43" dur="500" decel="50000">
                                          <p:stCondLst>
                                            <p:cond delay="0"/>
                                          </p:stCondLst>
                                        </p:cTn>
                                        <p:tgtEl>
                                          <p:spTgt spid="17"/>
                                        </p:tgtEl>
                                      </p:cBhvr>
                                    </p:animEffect>
                                  </p:childTnLst>
                                </p:cTn>
                              </p:par>
                            </p:childTnLst>
                          </p:cTn>
                        </p:par>
                        <p:par>
                          <p:cTn id="44" fill="hold">
                            <p:stCondLst>
                              <p:cond delay="3500"/>
                            </p:stCondLst>
                            <p:childTnLst>
                              <p:par>
                                <p:cTn id="45" presetID="12" presetClass="entr" presetSubtype="4" fill="hold" grpId="0" nodeType="after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slide(fromBottom)">
                                      <p:cBhvr>
                                        <p:cTn id="47" dur="750"/>
                                        <p:tgtEl>
                                          <p:spTgt spid="8"/>
                                        </p:tgtEl>
                                      </p:cBhvr>
                                    </p:animEffect>
                                  </p:childTnLst>
                                </p:cTn>
                              </p:par>
                              <p:par>
                                <p:cTn id="48" presetID="50" presetClass="entr" presetSubtype="0" decel="100000" fill="hold" grpId="0" nodeType="withEffect">
                                  <p:stCondLst>
                                    <p:cond delay="0"/>
                                  </p:stCondLst>
                                  <p:childTnLst>
                                    <p:set>
                                      <p:cBhvr>
                                        <p:cTn id="49" dur="1" fill="hold">
                                          <p:stCondLst>
                                            <p:cond delay="0"/>
                                          </p:stCondLst>
                                        </p:cTn>
                                        <p:tgtEl>
                                          <p:spTgt spid="11"/>
                                        </p:tgtEl>
                                        <p:attrNameLst>
                                          <p:attrName>style.visibility</p:attrName>
                                        </p:attrNameLst>
                                      </p:cBhvr>
                                      <p:to>
                                        <p:strVal val="visible"/>
                                      </p:to>
                                    </p:set>
                                    <p:anim calcmode="lin" valueType="num">
                                      <p:cBhvr>
                                        <p:cTn id="50" dur="1000" fill="hold"/>
                                        <p:tgtEl>
                                          <p:spTgt spid="11"/>
                                        </p:tgtEl>
                                        <p:attrNameLst>
                                          <p:attrName>ppt_w</p:attrName>
                                        </p:attrNameLst>
                                      </p:cBhvr>
                                      <p:tavLst>
                                        <p:tav tm="0">
                                          <p:val>
                                            <p:strVal val="#ppt_w+.3"/>
                                          </p:val>
                                        </p:tav>
                                        <p:tav tm="100000">
                                          <p:val>
                                            <p:strVal val="#ppt_w"/>
                                          </p:val>
                                        </p:tav>
                                      </p:tavLst>
                                    </p:anim>
                                    <p:anim calcmode="lin" valueType="num">
                                      <p:cBhvr>
                                        <p:cTn id="51" dur="1000" fill="hold"/>
                                        <p:tgtEl>
                                          <p:spTgt spid="11"/>
                                        </p:tgtEl>
                                        <p:attrNameLst>
                                          <p:attrName>ppt_h</p:attrName>
                                        </p:attrNameLst>
                                      </p:cBhvr>
                                      <p:tavLst>
                                        <p:tav tm="0">
                                          <p:val>
                                            <p:strVal val="#ppt_h"/>
                                          </p:val>
                                        </p:tav>
                                        <p:tav tm="100000">
                                          <p:val>
                                            <p:strVal val="#ppt_h"/>
                                          </p:val>
                                        </p:tav>
                                      </p:tavLst>
                                    </p:anim>
                                    <p:animEffect transition="in" filter="fade">
                                      <p:cBhvr>
                                        <p:cTn id="52" dur="1000"/>
                                        <p:tgtEl>
                                          <p:spTgt spid="11"/>
                                        </p:tgtEl>
                                      </p:cBhvr>
                                    </p:animEffect>
                                  </p:childTnLst>
                                </p:cTn>
                              </p:par>
                            </p:childTnLst>
                          </p:cTn>
                        </p:par>
                        <p:par>
                          <p:cTn id="53" fill="hold">
                            <p:stCondLst>
                              <p:cond delay="4500"/>
                            </p:stCondLst>
                            <p:childTnLst>
                              <p:par>
                                <p:cTn id="54" presetID="29" presetClass="entr" presetSubtype="0" fill="hold" grpId="0" nodeType="afterEffect">
                                  <p:stCondLst>
                                    <p:cond delay="0"/>
                                  </p:stCondLst>
                                  <p:childTnLst>
                                    <p:set>
                                      <p:cBhvr>
                                        <p:cTn id="55" dur="1" fill="hold">
                                          <p:stCondLst>
                                            <p:cond delay="0"/>
                                          </p:stCondLst>
                                        </p:cTn>
                                        <p:tgtEl>
                                          <p:spTgt spid="13"/>
                                        </p:tgtEl>
                                        <p:attrNameLst>
                                          <p:attrName>style.visibility</p:attrName>
                                        </p:attrNameLst>
                                      </p:cBhvr>
                                      <p:to>
                                        <p:strVal val="visible"/>
                                      </p:to>
                                    </p:set>
                                    <p:anim calcmode="lin" valueType="num">
                                      <p:cBhvr>
                                        <p:cTn id="56" dur="750" fill="hold"/>
                                        <p:tgtEl>
                                          <p:spTgt spid="13"/>
                                        </p:tgtEl>
                                        <p:attrNameLst>
                                          <p:attrName>ppt_x</p:attrName>
                                        </p:attrNameLst>
                                      </p:cBhvr>
                                      <p:tavLst>
                                        <p:tav tm="0">
                                          <p:val>
                                            <p:strVal val="#ppt_x-.2"/>
                                          </p:val>
                                        </p:tav>
                                        <p:tav tm="100000">
                                          <p:val>
                                            <p:strVal val="#ppt_x"/>
                                          </p:val>
                                        </p:tav>
                                      </p:tavLst>
                                    </p:anim>
                                    <p:anim calcmode="lin" valueType="num">
                                      <p:cBhvr>
                                        <p:cTn id="57" dur="75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58" dur="750"/>
                                        <p:tgtEl>
                                          <p:spTgt spid="13"/>
                                        </p:tgtEl>
                                      </p:cBhvr>
                                    </p:animEffect>
                                  </p:childTnLst>
                                </p:cTn>
                              </p:par>
                              <p:par>
                                <p:cTn id="59" presetID="29" presetClass="entr" presetSubtype="0" fill="hold" grpId="0" nodeType="with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p:cTn id="61" dur="1000" fill="hold"/>
                                        <p:tgtEl>
                                          <p:spTgt spid="12"/>
                                        </p:tgtEl>
                                        <p:attrNameLst>
                                          <p:attrName>ppt_x</p:attrName>
                                        </p:attrNameLst>
                                      </p:cBhvr>
                                      <p:tavLst>
                                        <p:tav tm="0">
                                          <p:val>
                                            <p:strVal val="#ppt_x-.2"/>
                                          </p:val>
                                        </p:tav>
                                        <p:tav tm="100000">
                                          <p:val>
                                            <p:strVal val="#ppt_x"/>
                                          </p:val>
                                        </p:tav>
                                      </p:tavLst>
                                    </p:anim>
                                    <p:anim calcmode="lin" valueType="num">
                                      <p:cBhvr>
                                        <p:cTn id="62"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63" dur="1000"/>
                                        <p:tgtEl>
                                          <p:spTgt spid="12"/>
                                        </p:tgtEl>
                                      </p:cBhvr>
                                    </p:animEffect>
                                  </p:childTnLst>
                                </p:cTn>
                              </p:par>
                            </p:childTnLst>
                          </p:cTn>
                        </p:par>
                        <p:par>
                          <p:cTn id="64" fill="hold">
                            <p:stCondLst>
                              <p:cond delay="5500"/>
                            </p:stCondLst>
                            <p:childTnLst>
                              <p:par>
                                <p:cTn id="65" presetID="49" presetClass="entr" presetSubtype="0" decel="100000" fill="hold" grpId="0" nodeType="afterEffect">
                                  <p:stCondLst>
                                    <p:cond delay="0"/>
                                  </p:stCondLst>
                                  <p:childTnLst>
                                    <p:set>
                                      <p:cBhvr>
                                        <p:cTn id="66" dur="1" fill="hold">
                                          <p:stCondLst>
                                            <p:cond delay="0"/>
                                          </p:stCondLst>
                                        </p:cTn>
                                        <p:tgtEl>
                                          <p:spTgt spid="15"/>
                                        </p:tgtEl>
                                        <p:attrNameLst>
                                          <p:attrName>style.visibility</p:attrName>
                                        </p:attrNameLst>
                                      </p:cBhvr>
                                      <p:to>
                                        <p:strVal val="visible"/>
                                      </p:to>
                                    </p:set>
                                    <p:anim calcmode="lin" valueType="num">
                                      <p:cBhvr>
                                        <p:cTn id="67" dur="750" fill="hold"/>
                                        <p:tgtEl>
                                          <p:spTgt spid="15"/>
                                        </p:tgtEl>
                                        <p:attrNameLst>
                                          <p:attrName>ppt_w</p:attrName>
                                        </p:attrNameLst>
                                      </p:cBhvr>
                                      <p:tavLst>
                                        <p:tav tm="0">
                                          <p:val>
                                            <p:fltVal val="0"/>
                                          </p:val>
                                        </p:tav>
                                        <p:tav tm="100000">
                                          <p:val>
                                            <p:strVal val="#ppt_w"/>
                                          </p:val>
                                        </p:tav>
                                      </p:tavLst>
                                    </p:anim>
                                    <p:anim calcmode="lin" valueType="num">
                                      <p:cBhvr>
                                        <p:cTn id="68" dur="750" fill="hold"/>
                                        <p:tgtEl>
                                          <p:spTgt spid="15"/>
                                        </p:tgtEl>
                                        <p:attrNameLst>
                                          <p:attrName>ppt_h</p:attrName>
                                        </p:attrNameLst>
                                      </p:cBhvr>
                                      <p:tavLst>
                                        <p:tav tm="0">
                                          <p:val>
                                            <p:fltVal val="0"/>
                                          </p:val>
                                        </p:tav>
                                        <p:tav tm="100000">
                                          <p:val>
                                            <p:strVal val="#ppt_h"/>
                                          </p:val>
                                        </p:tav>
                                      </p:tavLst>
                                    </p:anim>
                                    <p:anim calcmode="lin" valueType="num">
                                      <p:cBhvr>
                                        <p:cTn id="69" dur="750" fill="hold"/>
                                        <p:tgtEl>
                                          <p:spTgt spid="15"/>
                                        </p:tgtEl>
                                        <p:attrNameLst>
                                          <p:attrName>style.rotation</p:attrName>
                                        </p:attrNameLst>
                                      </p:cBhvr>
                                      <p:tavLst>
                                        <p:tav tm="0">
                                          <p:val>
                                            <p:fltVal val="360"/>
                                          </p:val>
                                        </p:tav>
                                        <p:tav tm="100000">
                                          <p:val>
                                            <p:fltVal val="0"/>
                                          </p:val>
                                        </p:tav>
                                      </p:tavLst>
                                    </p:anim>
                                    <p:animEffect transition="in" filter="fade">
                                      <p:cBhvr>
                                        <p:cTn id="70" dur="750"/>
                                        <p:tgtEl>
                                          <p:spTgt spid="15"/>
                                        </p:tgtEl>
                                      </p:cBhvr>
                                    </p:animEffect>
                                  </p:childTnLst>
                                </p:cTn>
                              </p:par>
                              <p:par>
                                <p:cTn id="71" presetID="49" presetClass="entr" presetSubtype="0" decel="100000" fill="hold" grpId="0" nodeType="withEffect">
                                  <p:stCondLst>
                                    <p:cond delay="0"/>
                                  </p:stCondLst>
                                  <p:childTnLst>
                                    <p:set>
                                      <p:cBhvr>
                                        <p:cTn id="72" dur="1" fill="hold">
                                          <p:stCondLst>
                                            <p:cond delay="0"/>
                                          </p:stCondLst>
                                        </p:cTn>
                                        <p:tgtEl>
                                          <p:spTgt spid="16"/>
                                        </p:tgtEl>
                                        <p:attrNameLst>
                                          <p:attrName>style.visibility</p:attrName>
                                        </p:attrNameLst>
                                      </p:cBhvr>
                                      <p:to>
                                        <p:strVal val="visible"/>
                                      </p:to>
                                    </p:set>
                                    <p:anim calcmode="lin" valueType="num">
                                      <p:cBhvr>
                                        <p:cTn id="73" dur="500" fill="hold"/>
                                        <p:tgtEl>
                                          <p:spTgt spid="16"/>
                                        </p:tgtEl>
                                        <p:attrNameLst>
                                          <p:attrName>ppt_w</p:attrName>
                                        </p:attrNameLst>
                                      </p:cBhvr>
                                      <p:tavLst>
                                        <p:tav tm="0">
                                          <p:val>
                                            <p:fltVal val="0"/>
                                          </p:val>
                                        </p:tav>
                                        <p:tav tm="100000">
                                          <p:val>
                                            <p:strVal val="#ppt_w"/>
                                          </p:val>
                                        </p:tav>
                                      </p:tavLst>
                                    </p:anim>
                                    <p:anim calcmode="lin" valueType="num">
                                      <p:cBhvr>
                                        <p:cTn id="74" dur="500" fill="hold"/>
                                        <p:tgtEl>
                                          <p:spTgt spid="16"/>
                                        </p:tgtEl>
                                        <p:attrNameLst>
                                          <p:attrName>ppt_h</p:attrName>
                                        </p:attrNameLst>
                                      </p:cBhvr>
                                      <p:tavLst>
                                        <p:tav tm="0">
                                          <p:val>
                                            <p:fltVal val="0"/>
                                          </p:val>
                                        </p:tav>
                                        <p:tav tm="100000">
                                          <p:val>
                                            <p:strVal val="#ppt_h"/>
                                          </p:val>
                                        </p:tav>
                                      </p:tavLst>
                                    </p:anim>
                                    <p:anim calcmode="lin" valueType="num">
                                      <p:cBhvr>
                                        <p:cTn id="75" dur="500" fill="hold"/>
                                        <p:tgtEl>
                                          <p:spTgt spid="16"/>
                                        </p:tgtEl>
                                        <p:attrNameLst>
                                          <p:attrName>style.rotation</p:attrName>
                                        </p:attrNameLst>
                                      </p:cBhvr>
                                      <p:tavLst>
                                        <p:tav tm="0">
                                          <p:val>
                                            <p:fltVal val="360"/>
                                          </p:val>
                                        </p:tav>
                                        <p:tav tm="100000">
                                          <p:val>
                                            <p:fltVal val="0"/>
                                          </p:val>
                                        </p:tav>
                                      </p:tavLst>
                                    </p:anim>
                                    <p:animEffect transition="in" filter="fade">
                                      <p:cBhvr>
                                        <p:cTn id="76" dur="500"/>
                                        <p:tgtEl>
                                          <p:spTgt spid="16"/>
                                        </p:tgtEl>
                                      </p:cBhvr>
                                    </p:animEffect>
                                  </p:childTnLst>
                                </p:cTn>
                              </p:par>
                            </p:childTnLst>
                          </p:cTn>
                        </p:par>
                        <p:par>
                          <p:cTn id="77" fill="hold">
                            <p:stCondLst>
                              <p:cond delay="6250"/>
                            </p:stCondLst>
                            <p:childTnLst>
                              <p:par>
                                <p:cTn id="78" presetID="15" presetClass="entr" presetSubtype="0" fill="hold" grpId="0" nodeType="afterEffect">
                                  <p:stCondLst>
                                    <p:cond delay="0"/>
                                  </p:stCondLst>
                                  <p:childTnLst>
                                    <p:set>
                                      <p:cBhvr>
                                        <p:cTn id="79" dur="1" fill="hold">
                                          <p:stCondLst>
                                            <p:cond delay="0"/>
                                          </p:stCondLst>
                                        </p:cTn>
                                        <p:tgtEl>
                                          <p:spTgt spid="18"/>
                                        </p:tgtEl>
                                        <p:attrNameLst>
                                          <p:attrName>style.visibility</p:attrName>
                                        </p:attrNameLst>
                                      </p:cBhvr>
                                      <p:to>
                                        <p:strVal val="visible"/>
                                      </p:to>
                                    </p:set>
                                    <p:anim calcmode="lin" valueType="num">
                                      <p:cBhvr>
                                        <p:cTn id="80" dur="750" fill="hold"/>
                                        <p:tgtEl>
                                          <p:spTgt spid="18"/>
                                        </p:tgtEl>
                                        <p:attrNameLst>
                                          <p:attrName>ppt_w</p:attrName>
                                        </p:attrNameLst>
                                      </p:cBhvr>
                                      <p:tavLst>
                                        <p:tav tm="0">
                                          <p:val>
                                            <p:fltVal val="0"/>
                                          </p:val>
                                        </p:tav>
                                        <p:tav tm="100000">
                                          <p:val>
                                            <p:strVal val="#ppt_w"/>
                                          </p:val>
                                        </p:tav>
                                      </p:tavLst>
                                    </p:anim>
                                    <p:anim calcmode="lin" valueType="num">
                                      <p:cBhvr>
                                        <p:cTn id="81" dur="750" fill="hold"/>
                                        <p:tgtEl>
                                          <p:spTgt spid="18"/>
                                        </p:tgtEl>
                                        <p:attrNameLst>
                                          <p:attrName>ppt_h</p:attrName>
                                        </p:attrNameLst>
                                      </p:cBhvr>
                                      <p:tavLst>
                                        <p:tav tm="0">
                                          <p:val>
                                            <p:fltVal val="0"/>
                                          </p:val>
                                        </p:tav>
                                        <p:tav tm="100000">
                                          <p:val>
                                            <p:strVal val="#ppt_h"/>
                                          </p:val>
                                        </p:tav>
                                      </p:tavLst>
                                    </p:anim>
                                    <p:anim calcmode="lin" valueType="num">
                                      <p:cBhvr>
                                        <p:cTn id="82" dur="750" fill="hold"/>
                                        <p:tgtEl>
                                          <p:spTgt spid="18"/>
                                        </p:tgtEl>
                                        <p:attrNameLst>
                                          <p:attrName>ppt_x</p:attrName>
                                        </p:attrNameLst>
                                      </p:cBhvr>
                                      <p:tavLst>
                                        <p:tav tm="0" fmla="#ppt_x+(cos(-2*pi*(1-$))*-#ppt_x-sin(-2*pi*(1-$))*(1-#ppt_y))*(1-$)">
                                          <p:val>
                                            <p:fltVal val="0"/>
                                          </p:val>
                                        </p:tav>
                                        <p:tav tm="100000">
                                          <p:val>
                                            <p:fltVal val="1"/>
                                          </p:val>
                                        </p:tav>
                                      </p:tavLst>
                                    </p:anim>
                                    <p:anim calcmode="lin" valueType="num">
                                      <p:cBhvr>
                                        <p:cTn id="83" dur="750" fill="hold"/>
                                        <p:tgtEl>
                                          <p:spTgt spid="18"/>
                                        </p:tgtEl>
                                        <p:attrNameLst>
                                          <p:attrName>ppt_y</p:attrName>
                                        </p:attrNameLst>
                                      </p:cBhvr>
                                      <p:tavLst>
                                        <p:tav tm="0" fmla="#ppt_y+(sin(-2*pi*(1-$))*-#ppt_x+cos(-2*pi*(1-$))*(1-#ppt_y))*(1-$)">
                                          <p:val>
                                            <p:fltVal val="0"/>
                                          </p:val>
                                        </p:tav>
                                        <p:tav tm="100000">
                                          <p:val>
                                            <p:fltVal val="1"/>
                                          </p:val>
                                        </p:tav>
                                      </p:tavLst>
                                    </p:anim>
                                  </p:childTnLst>
                                </p:cTn>
                              </p:par>
                              <p:par>
                                <p:cTn id="84" presetID="15" presetClass="entr" presetSubtype="0" fill="hold" grpId="0" nodeType="withEffect">
                                  <p:stCondLst>
                                    <p:cond delay="0"/>
                                  </p:stCondLst>
                                  <p:childTnLst>
                                    <p:set>
                                      <p:cBhvr>
                                        <p:cTn id="85" dur="1" fill="hold">
                                          <p:stCondLst>
                                            <p:cond delay="0"/>
                                          </p:stCondLst>
                                        </p:cTn>
                                        <p:tgtEl>
                                          <p:spTgt spid="19"/>
                                        </p:tgtEl>
                                        <p:attrNameLst>
                                          <p:attrName>style.visibility</p:attrName>
                                        </p:attrNameLst>
                                      </p:cBhvr>
                                      <p:to>
                                        <p:strVal val="visible"/>
                                      </p:to>
                                    </p:set>
                                    <p:anim calcmode="lin" valueType="num">
                                      <p:cBhvr>
                                        <p:cTn id="86" dur="500" fill="hold"/>
                                        <p:tgtEl>
                                          <p:spTgt spid="19"/>
                                        </p:tgtEl>
                                        <p:attrNameLst>
                                          <p:attrName>ppt_w</p:attrName>
                                        </p:attrNameLst>
                                      </p:cBhvr>
                                      <p:tavLst>
                                        <p:tav tm="0">
                                          <p:val>
                                            <p:fltVal val="0"/>
                                          </p:val>
                                        </p:tav>
                                        <p:tav tm="100000">
                                          <p:val>
                                            <p:strVal val="#ppt_w"/>
                                          </p:val>
                                        </p:tav>
                                      </p:tavLst>
                                    </p:anim>
                                    <p:anim calcmode="lin" valueType="num">
                                      <p:cBhvr>
                                        <p:cTn id="87" dur="500" fill="hold"/>
                                        <p:tgtEl>
                                          <p:spTgt spid="19"/>
                                        </p:tgtEl>
                                        <p:attrNameLst>
                                          <p:attrName>ppt_h</p:attrName>
                                        </p:attrNameLst>
                                      </p:cBhvr>
                                      <p:tavLst>
                                        <p:tav tm="0">
                                          <p:val>
                                            <p:fltVal val="0"/>
                                          </p:val>
                                        </p:tav>
                                        <p:tav tm="100000">
                                          <p:val>
                                            <p:strVal val="#ppt_h"/>
                                          </p:val>
                                        </p:tav>
                                      </p:tavLst>
                                    </p:anim>
                                    <p:anim calcmode="lin" valueType="num">
                                      <p:cBhvr>
                                        <p:cTn id="88" dur="500" fill="hold"/>
                                        <p:tgtEl>
                                          <p:spTgt spid="19"/>
                                        </p:tgtEl>
                                        <p:attrNameLst>
                                          <p:attrName>ppt_x</p:attrName>
                                        </p:attrNameLst>
                                      </p:cBhvr>
                                      <p:tavLst>
                                        <p:tav tm="0" fmla="#ppt_x+(cos(-2*pi*(1-$))*-#ppt_x-sin(-2*pi*(1-$))*(1-#ppt_y))*(1-$)">
                                          <p:val>
                                            <p:fltVal val="0"/>
                                          </p:val>
                                        </p:tav>
                                        <p:tav tm="100000">
                                          <p:val>
                                            <p:fltVal val="1"/>
                                          </p:val>
                                        </p:tav>
                                      </p:tavLst>
                                    </p:anim>
                                    <p:anim calcmode="lin" valueType="num">
                                      <p:cBhvr>
                                        <p:cTn id="89" dur="500" fill="hold"/>
                                        <p:tgtEl>
                                          <p:spTgt spid="1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7" grpId="0" animBg="1"/>
      <p:bldP spid="8" grpId="0" animBg="1"/>
      <p:bldP spid="11" grpId="0" animBg="1"/>
      <p:bldP spid="12" grpId="0" animBg="1"/>
      <p:bldP spid="13" grpId="0" animBg="1"/>
      <p:bldP spid="14" grpId="0" animBg="1"/>
      <p:bldP spid="15" grpId="0" animBg="1"/>
      <p:bldP spid="16" grpId="0" animBg="1"/>
      <p:bldP spid="17" grpId="0" animBg="1"/>
      <p:bldP spid="18" grpId="0" animBg="1"/>
      <p:bldP spid="19" grpId="0" animBg="1"/>
      <p:bldP spid="2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14290"/>
            <a:ext cx="7888960" cy="1165005"/>
          </a:xfrm>
        </p:spPr>
        <p:txBody>
          <a:bodyPr>
            <a:normAutofit/>
          </a:bodyPr>
          <a:lstStyle/>
          <a:p>
            <a:r>
              <a:rPr lang="id-ID" dirty="0" smtClean="0">
                <a:solidFill>
                  <a:schemeClr val="tx1"/>
                </a:solidFill>
                <a:latin typeface="Cambria" pitchFamily="18" charset="0"/>
              </a:rPr>
              <a:t>Tabel Korelasi</a:t>
            </a:r>
            <a:endParaRPr lang="en-US" dirty="0">
              <a:solidFill>
                <a:schemeClr val="tx1"/>
              </a:solidFill>
              <a:latin typeface="Cambria" pitchFamily="18" charset="0"/>
            </a:endParaRPr>
          </a:p>
        </p:txBody>
      </p:sp>
      <p:sp>
        <p:nvSpPr>
          <p:cNvPr id="21" name="Oval 20"/>
          <p:cNvSpPr/>
          <p:nvPr/>
        </p:nvSpPr>
        <p:spPr>
          <a:xfrm>
            <a:off x="7164288" y="44624"/>
            <a:ext cx="1224136" cy="1224136"/>
          </a:xfrm>
          <a:prstGeom prst="ellipse">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66274745"/>
              </p:ext>
            </p:extLst>
          </p:nvPr>
        </p:nvGraphicFramePr>
        <p:xfrm>
          <a:off x="755576" y="1772815"/>
          <a:ext cx="7632848" cy="3780420"/>
        </p:xfrm>
        <a:graphic>
          <a:graphicData uri="http://schemas.openxmlformats.org/drawingml/2006/table">
            <a:tbl>
              <a:tblPr firstRow="1" firstCol="1" bandRow="1">
                <a:tableStyleId>{5C22544A-7EE6-4342-B048-85BDC9FD1C3A}</a:tableStyleId>
              </a:tblPr>
              <a:tblGrid>
                <a:gridCol w="3776296"/>
                <a:gridCol w="3856552"/>
              </a:tblGrid>
              <a:tr h="540060">
                <a:tc gridSpan="2">
                  <a:txBody>
                    <a:bodyPr/>
                    <a:lstStyle/>
                    <a:p>
                      <a:pPr algn="ctr">
                        <a:lnSpc>
                          <a:spcPct val="107000"/>
                        </a:lnSpc>
                        <a:spcAft>
                          <a:spcPts val="0"/>
                        </a:spcAft>
                      </a:pPr>
                      <a:r>
                        <a:rPr lang="en-US" sz="2800" dirty="0" err="1">
                          <a:effectLst/>
                          <a:latin typeface="Times New Roman" pitchFamily="18" charset="0"/>
                          <a:cs typeface="Times New Roman" pitchFamily="18" charset="0"/>
                        </a:rPr>
                        <a:t>Koefisien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Korelasi</a:t>
                      </a:r>
                      <a:endParaRPr lang="id-ID" sz="2400" dirty="0">
                        <a:effectLst/>
                        <a:latin typeface="Times New Roman" pitchFamily="18" charset="0"/>
                        <a:ea typeface="Calibri"/>
                        <a:cs typeface="Times New Roman" pitchFamily="18" charset="0"/>
                      </a:endParaRPr>
                    </a:p>
                  </a:txBody>
                  <a:tcPr marL="68580" marR="68580" marT="0" marB="0" anchor="ctr">
                    <a:solidFill>
                      <a:schemeClr val="bg2">
                        <a:lumMod val="75000"/>
                      </a:schemeClr>
                    </a:solidFill>
                  </a:tcPr>
                </a:tc>
                <a:tc hMerge="1">
                  <a:txBody>
                    <a:bodyPr/>
                    <a:lstStyle/>
                    <a:p>
                      <a:endParaRPr lang="id-ID"/>
                    </a:p>
                  </a:txBody>
                  <a:tcPr/>
                </a:tc>
              </a:tr>
              <a:tr h="540060">
                <a:tc>
                  <a:txBody>
                    <a:bodyPr/>
                    <a:lstStyle/>
                    <a:p>
                      <a:pPr algn="ctr">
                        <a:lnSpc>
                          <a:spcPct val="107000"/>
                        </a:lnSpc>
                        <a:spcAft>
                          <a:spcPts val="0"/>
                        </a:spcAft>
                      </a:pPr>
                      <a:r>
                        <a:rPr lang="en-US" sz="2800" dirty="0">
                          <a:effectLst/>
                          <a:latin typeface="Times New Roman" pitchFamily="18" charset="0"/>
                          <a:cs typeface="Times New Roman" pitchFamily="18" charset="0"/>
                        </a:rPr>
                        <a:t>Internal </a:t>
                      </a:r>
                      <a:r>
                        <a:rPr lang="en-US" sz="2800" dirty="0" err="1">
                          <a:effectLst/>
                          <a:latin typeface="Times New Roman" pitchFamily="18" charset="0"/>
                          <a:cs typeface="Times New Roman" pitchFamily="18" charset="0"/>
                        </a:rPr>
                        <a:t>Koefisien</a:t>
                      </a:r>
                      <a:endParaRPr lang="id-ID" sz="2400" dirty="0">
                        <a:effectLst/>
                        <a:latin typeface="Times New Roman" pitchFamily="18" charset="0"/>
                        <a:ea typeface="Calibri"/>
                        <a:cs typeface="Times New Roman" pitchFamily="18" charset="0"/>
                      </a:endParaRPr>
                    </a:p>
                  </a:txBody>
                  <a:tcPr marL="68580" marR="68580" marT="0" marB="0" anchor="ctr">
                    <a:solidFill>
                      <a:schemeClr val="bg2">
                        <a:lumMod val="25000"/>
                      </a:schemeClr>
                    </a:solidFill>
                  </a:tcPr>
                </a:tc>
                <a:tc>
                  <a:txBody>
                    <a:bodyPr/>
                    <a:lstStyle/>
                    <a:p>
                      <a:pPr algn="ctr">
                        <a:lnSpc>
                          <a:spcPct val="107000"/>
                        </a:lnSpc>
                        <a:spcAft>
                          <a:spcPts val="0"/>
                        </a:spcAft>
                      </a:pPr>
                      <a:r>
                        <a:rPr lang="en-US" sz="2800" dirty="0">
                          <a:solidFill>
                            <a:schemeClr val="bg1"/>
                          </a:solidFill>
                          <a:effectLst/>
                          <a:latin typeface="Times New Roman" pitchFamily="18" charset="0"/>
                          <a:cs typeface="Times New Roman" pitchFamily="18" charset="0"/>
                        </a:rPr>
                        <a:t>Tingkat </a:t>
                      </a:r>
                      <a:r>
                        <a:rPr lang="en-US" sz="2800" dirty="0" err="1" smtClean="0">
                          <a:solidFill>
                            <a:schemeClr val="bg1"/>
                          </a:solidFill>
                          <a:effectLst/>
                          <a:latin typeface="Times New Roman" pitchFamily="18" charset="0"/>
                          <a:cs typeface="Times New Roman" pitchFamily="18" charset="0"/>
                        </a:rPr>
                        <a:t>Hubungan</a:t>
                      </a:r>
                      <a:endParaRPr lang="id-ID" sz="2400" dirty="0">
                        <a:solidFill>
                          <a:schemeClr val="bg1"/>
                        </a:solidFill>
                        <a:effectLst/>
                        <a:latin typeface="Times New Roman" pitchFamily="18" charset="0"/>
                        <a:ea typeface="Calibri"/>
                        <a:cs typeface="Times New Roman" pitchFamily="18" charset="0"/>
                      </a:endParaRPr>
                    </a:p>
                  </a:txBody>
                  <a:tcPr marL="68580" marR="68580" marT="0" marB="0" anchor="ctr">
                    <a:solidFill>
                      <a:schemeClr val="bg2">
                        <a:lumMod val="25000"/>
                      </a:schemeClr>
                    </a:solidFill>
                  </a:tcPr>
                </a:tc>
              </a:tr>
              <a:tr h="540060">
                <a:tc>
                  <a:txBody>
                    <a:bodyPr/>
                    <a:lstStyle/>
                    <a:p>
                      <a:pPr algn="ctr">
                        <a:lnSpc>
                          <a:spcPct val="107000"/>
                        </a:lnSpc>
                        <a:spcAft>
                          <a:spcPts val="0"/>
                        </a:spcAft>
                      </a:pPr>
                      <a:r>
                        <a:rPr lang="en-US" sz="2800">
                          <a:effectLst/>
                          <a:latin typeface="Times New Roman" pitchFamily="18" charset="0"/>
                          <a:cs typeface="Times New Roman" pitchFamily="18" charset="0"/>
                        </a:rPr>
                        <a:t>0,000-0,199</a:t>
                      </a:r>
                      <a:endParaRPr lang="id-ID" sz="2400">
                        <a:effectLst/>
                        <a:latin typeface="Times New Roman" pitchFamily="18" charset="0"/>
                        <a:ea typeface="Calibri"/>
                        <a:cs typeface="Times New Roman" pitchFamily="18" charset="0"/>
                      </a:endParaRPr>
                    </a:p>
                  </a:txBody>
                  <a:tcPr marL="68580" marR="68580" marT="0" marB="0" anchor="ctr"/>
                </a:tc>
                <a:tc>
                  <a:txBody>
                    <a:bodyPr/>
                    <a:lstStyle/>
                    <a:p>
                      <a:pPr algn="ctr">
                        <a:lnSpc>
                          <a:spcPct val="107000"/>
                        </a:lnSpc>
                        <a:spcAft>
                          <a:spcPts val="0"/>
                        </a:spcAft>
                      </a:pPr>
                      <a:r>
                        <a:rPr lang="en-US" sz="2800" dirty="0" err="1">
                          <a:effectLst/>
                          <a:latin typeface="Times New Roman" pitchFamily="18" charset="0"/>
                          <a:cs typeface="Times New Roman" pitchFamily="18" charset="0"/>
                        </a:rPr>
                        <a:t>Sangat</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Rendah</a:t>
                      </a:r>
                      <a:endParaRPr lang="id-ID" sz="2400" dirty="0">
                        <a:effectLst/>
                        <a:latin typeface="Times New Roman" pitchFamily="18" charset="0"/>
                        <a:ea typeface="Calibri"/>
                        <a:cs typeface="Times New Roman" pitchFamily="18" charset="0"/>
                      </a:endParaRPr>
                    </a:p>
                  </a:txBody>
                  <a:tcPr marL="68580" marR="68580" marT="0" marB="0" anchor="ctr"/>
                </a:tc>
              </a:tr>
              <a:tr h="540060">
                <a:tc>
                  <a:txBody>
                    <a:bodyPr/>
                    <a:lstStyle/>
                    <a:p>
                      <a:pPr algn="ctr">
                        <a:lnSpc>
                          <a:spcPct val="107000"/>
                        </a:lnSpc>
                        <a:spcAft>
                          <a:spcPts val="0"/>
                        </a:spcAft>
                      </a:pPr>
                      <a:r>
                        <a:rPr lang="en-US" sz="2800">
                          <a:effectLst/>
                          <a:latin typeface="Times New Roman" pitchFamily="18" charset="0"/>
                          <a:cs typeface="Times New Roman" pitchFamily="18" charset="0"/>
                        </a:rPr>
                        <a:t>0,200-0,399</a:t>
                      </a:r>
                      <a:endParaRPr lang="id-ID" sz="2400">
                        <a:effectLst/>
                        <a:latin typeface="Times New Roman" pitchFamily="18" charset="0"/>
                        <a:ea typeface="Calibri"/>
                        <a:cs typeface="Times New Roman" pitchFamily="18" charset="0"/>
                      </a:endParaRPr>
                    </a:p>
                  </a:txBody>
                  <a:tcPr marL="68580" marR="68580" marT="0" marB="0" anchor="ctr"/>
                </a:tc>
                <a:tc>
                  <a:txBody>
                    <a:bodyPr/>
                    <a:lstStyle/>
                    <a:p>
                      <a:pPr algn="ctr">
                        <a:lnSpc>
                          <a:spcPct val="107000"/>
                        </a:lnSpc>
                        <a:spcAft>
                          <a:spcPts val="0"/>
                        </a:spcAft>
                      </a:pPr>
                      <a:r>
                        <a:rPr lang="en-US" sz="2800">
                          <a:effectLst/>
                          <a:latin typeface="Times New Roman" pitchFamily="18" charset="0"/>
                          <a:cs typeface="Times New Roman" pitchFamily="18" charset="0"/>
                        </a:rPr>
                        <a:t>Rendah</a:t>
                      </a:r>
                      <a:endParaRPr lang="id-ID" sz="2400">
                        <a:effectLst/>
                        <a:latin typeface="Times New Roman" pitchFamily="18" charset="0"/>
                        <a:ea typeface="Calibri"/>
                        <a:cs typeface="Times New Roman" pitchFamily="18" charset="0"/>
                      </a:endParaRPr>
                    </a:p>
                  </a:txBody>
                  <a:tcPr marL="68580" marR="68580" marT="0" marB="0" anchor="ctr"/>
                </a:tc>
              </a:tr>
              <a:tr h="540060">
                <a:tc>
                  <a:txBody>
                    <a:bodyPr/>
                    <a:lstStyle/>
                    <a:p>
                      <a:pPr algn="ctr">
                        <a:lnSpc>
                          <a:spcPct val="107000"/>
                        </a:lnSpc>
                        <a:spcAft>
                          <a:spcPts val="0"/>
                        </a:spcAft>
                      </a:pPr>
                      <a:r>
                        <a:rPr lang="en-US" sz="2800">
                          <a:effectLst/>
                          <a:latin typeface="Times New Roman" pitchFamily="18" charset="0"/>
                          <a:cs typeface="Times New Roman" pitchFamily="18" charset="0"/>
                        </a:rPr>
                        <a:t>0,400-0,599</a:t>
                      </a:r>
                      <a:endParaRPr lang="id-ID" sz="2400">
                        <a:effectLst/>
                        <a:latin typeface="Times New Roman" pitchFamily="18" charset="0"/>
                        <a:ea typeface="Calibri"/>
                        <a:cs typeface="Times New Roman" pitchFamily="18" charset="0"/>
                      </a:endParaRPr>
                    </a:p>
                  </a:txBody>
                  <a:tcPr marL="68580" marR="68580" marT="0" marB="0" anchor="ctr"/>
                </a:tc>
                <a:tc>
                  <a:txBody>
                    <a:bodyPr/>
                    <a:lstStyle/>
                    <a:p>
                      <a:pPr algn="ctr">
                        <a:lnSpc>
                          <a:spcPct val="107000"/>
                        </a:lnSpc>
                        <a:spcAft>
                          <a:spcPts val="0"/>
                        </a:spcAft>
                      </a:pPr>
                      <a:r>
                        <a:rPr lang="en-US" sz="2800">
                          <a:effectLst/>
                          <a:latin typeface="Times New Roman" pitchFamily="18" charset="0"/>
                          <a:cs typeface="Times New Roman" pitchFamily="18" charset="0"/>
                        </a:rPr>
                        <a:t>Sedang</a:t>
                      </a:r>
                      <a:endParaRPr lang="id-ID" sz="2400">
                        <a:effectLst/>
                        <a:latin typeface="Times New Roman" pitchFamily="18" charset="0"/>
                        <a:ea typeface="Calibri"/>
                        <a:cs typeface="Times New Roman" pitchFamily="18" charset="0"/>
                      </a:endParaRPr>
                    </a:p>
                  </a:txBody>
                  <a:tcPr marL="68580" marR="68580" marT="0" marB="0" anchor="ctr"/>
                </a:tc>
              </a:tr>
              <a:tr h="540060">
                <a:tc>
                  <a:txBody>
                    <a:bodyPr/>
                    <a:lstStyle/>
                    <a:p>
                      <a:pPr algn="ctr">
                        <a:lnSpc>
                          <a:spcPct val="107000"/>
                        </a:lnSpc>
                        <a:spcAft>
                          <a:spcPts val="0"/>
                        </a:spcAft>
                      </a:pPr>
                      <a:r>
                        <a:rPr lang="en-US" sz="2800">
                          <a:effectLst/>
                          <a:latin typeface="Times New Roman" pitchFamily="18" charset="0"/>
                          <a:cs typeface="Times New Roman" pitchFamily="18" charset="0"/>
                        </a:rPr>
                        <a:t>0,600-0,799</a:t>
                      </a:r>
                      <a:endParaRPr lang="id-ID" sz="2400">
                        <a:effectLst/>
                        <a:latin typeface="Times New Roman" pitchFamily="18" charset="0"/>
                        <a:ea typeface="Calibri"/>
                        <a:cs typeface="Times New Roman" pitchFamily="18" charset="0"/>
                      </a:endParaRPr>
                    </a:p>
                  </a:txBody>
                  <a:tcPr marL="68580" marR="68580" marT="0" marB="0" anchor="ctr"/>
                </a:tc>
                <a:tc>
                  <a:txBody>
                    <a:bodyPr/>
                    <a:lstStyle/>
                    <a:p>
                      <a:pPr algn="ctr">
                        <a:lnSpc>
                          <a:spcPct val="107000"/>
                        </a:lnSpc>
                        <a:spcAft>
                          <a:spcPts val="0"/>
                        </a:spcAft>
                      </a:pPr>
                      <a:r>
                        <a:rPr lang="en-US" sz="2800">
                          <a:effectLst/>
                          <a:latin typeface="Times New Roman" pitchFamily="18" charset="0"/>
                          <a:cs typeface="Times New Roman" pitchFamily="18" charset="0"/>
                        </a:rPr>
                        <a:t>Kuat</a:t>
                      </a:r>
                      <a:endParaRPr lang="id-ID" sz="2400">
                        <a:effectLst/>
                        <a:latin typeface="Times New Roman" pitchFamily="18" charset="0"/>
                        <a:ea typeface="Calibri"/>
                        <a:cs typeface="Times New Roman" pitchFamily="18" charset="0"/>
                      </a:endParaRPr>
                    </a:p>
                  </a:txBody>
                  <a:tcPr marL="68580" marR="68580" marT="0" marB="0" anchor="ctr"/>
                </a:tc>
              </a:tr>
              <a:tr h="540060">
                <a:tc>
                  <a:txBody>
                    <a:bodyPr/>
                    <a:lstStyle/>
                    <a:p>
                      <a:pPr algn="ctr">
                        <a:lnSpc>
                          <a:spcPct val="107000"/>
                        </a:lnSpc>
                        <a:spcAft>
                          <a:spcPts val="0"/>
                        </a:spcAft>
                      </a:pPr>
                      <a:r>
                        <a:rPr lang="en-US" sz="2800">
                          <a:effectLst/>
                          <a:latin typeface="Times New Roman" pitchFamily="18" charset="0"/>
                          <a:cs typeface="Times New Roman" pitchFamily="18" charset="0"/>
                        </a:rPr>
                        <a:t>0,800-1,000</a:t>
                      </a:r>
                      <a:endParaRPr lang="id-ID" sz="2400">
                        <a:effectLst/>
                        <a:latin typeface="Times New Roman" pitchFamily="18" charset="0"/>
                        <a:ea typeface="Calibri"/>
                        <a:cs typeface="Times New Roman" pitchFamily="18" charset="0"/>
                      </a:endParaRPr>
                    </a:p>
                  </a:txBody>
                  <a:tcPr marL="68580" marR="68580" marT="0" marB="0" anchor="ctr"/>
                </a:tc>
                <a:tc>
                  <a:txBody>
                    <a:bodyPr/>
                    <a:lstStyle/>
                    <a:p>
                      <a:pPr algn="ctr">
                        <a:lnSpc>
                          <a:spcPct val="107000"/>
                        </a:lnSpc>
                        <a:spcAft>
                          <a:spcPts val="0"/>
                        </a:spcAft>
                      </a:pPr>
                      <a:r>
                        <a:rPr lang="en-US" sz="2800" dirty="0" err="1">
                          <a:effectLst/>
                          <a:latin typeface="Times New Roman" pitchFamily="18" charset="0"/>
                          <a:cs typeface="Times New Roman" pitchFamily="18" charset="0"/>
                        </a:rPr>
                        <a:t>Sangat</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Kuat</a:t>
                      </a:r>
                      <a:endParaRPr lang="id-ID" sz="2400" dirty="0">
                        <a:effectLst/>
                        <a:latin typeface="Times New Roman" pitchFamily="18" charset="0"/>
                        <a:ea typeface="Calibri"/>
                        <a:cs typeface="Times New Roman" pitchFamily="18" charset="0"/>
                      </a:endParaRPr>
                    </a:p>
                  </a:txBody>
                  <a:tcPr marL="68580" marR="68580" marT="0" marB="0" anchor="ctr"/>
                </a:tc>
              </a:tr>
            </a:tbl>
          </a:graphicData>
        </a:graphic>
      </p:graphicFrame>
    </p:spTree>
    <p:extLst>
      <p:ext uri="{BB962C8B-B14F-4D97-AF65-F5344CB8AC3E}">
        <p14:creationId xmlns:p14="http://schemas.microsoft.com/office/powerpoint/2010/main" val="4203618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ppt_w</p:attrName>
                                        </p:attrNameLst>
                                      </p:cBhvr>
                                      <p:tavLst>
                                        <p:tav tm="0" fmla="#ppt_w*sin(2.5*pi*$)">
                                          <p:val>
                                            <p:fltVal val="0"/>
                                          </p:val>
                                        </p:tav>
                                        <p:tav tm="100000">
                                          <p:val>
                                            <p:fltVal val="1"/>
                                          </p:val>
                                        </p:tav>
                                      </p:tavLst>
                                    </p:anim>
                                    <p:anim calcmode="lin" valueType="num">
                                      <p:cBhvr>
                                        <p:cTn id="9" dur="500" fill="hold"/>
                                        <p:tgtEl>
                                          <p:spTgt spid="2"/>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2000"/>
                                        <p:tgtEl>
                                          <p:spTgt spid="21"/>
                                        </p:tgtEl>
                                      </p:cBhvr>
                                    </p:animEffect>
                                    <p:anim calcmode="lin" valueType="num">
                                      <p:cBhvr>
                                        <p:cTn id="13" dur="2000" fill="hold"/>
                                        <p:tgtEl>
                                          <p:spTgt spid="21"/>
                                        </p:tgtEl>
                                        <p:attrNameLst>
                                          <p:attrName>ppt_w</p:attrName>
                                        </p:attrNameLst>
                                      </p:cBhvr>
                                      <p:tavLst>
                                        <p:tav tm="0" fmla="#ppt_w*sin(2.5*pi*$)">
                                          <p:val>
                                            <p:fltVal val="0"/>
                                          </p:val>
                                        </p:tav>
                                        <p:tav tm="100000">
                                          <p:val>
                                            <p:fltVal val="1"/>
                                          </p:val>
                                        </p:tav>
                                      </p:tavLst>
                                    </p:anim>
                                    <p:anim calcmode="lin" valueType="num">
                                      <p:cBhvr>
                                        <p:cTn id="14" dur="2000" fill="hold"/>
                                        <p:tgtEl>
                                          <p:spTgt spid="21"/>
                                        </p:tgtEl>
                                        <p:attrNameLst>
                                          <p:attrName>ppt_h</p:attrName>
                                        </p:attrNameLst>
                                      </p:cBhvr>
                                      <p:tavLst>
                                        <p:tav tm="0">
                                          <p:val>
                                            <p:strVal val="#ppt_h"/>
                                          </p:val>
                                        </p:tav>
                                        <p:tav tm="100000">
                                          <p:val>
                                            <p:strVal val="#ppt_h"/>
                                          </p:val>
                                        </p:tav>
                                      </p:tavLst>
                                    </p:anim>
                                  </p:childTnLst>
                                </p:cTn>
                              </p:par>
                              <p:par>
                                <p:cTn id="15" presetID="2" presetClass="entr" presetSubtype="4"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1500" fill="hold"/>
                                        <p:tgtEl>
                                          <p:spTgt spid="4"/>
                                        </p:tgtEl>
                                        <p:attrNameLst>
                                          <p:attrName>ppt_x</p:attrName>
                                        </p:attrNameLst>
                                      </p:cBhvr>
                                      <p:tavLst>
                                        <p:tav tm="0">
                                          <p:val>
                                            <p:strVal val="#ppt_x"/>
                                          </p:val>
                                        </p:tav>
                                        <p:tav tm="100000">
                                          <p:val>
                                            <p:strVal val="#ppt_x"/>
                                          </p:val>
                                        </p:tav>
                                      </p:tavLst>
                                    </p:anim>
                                    <p:anim calcmode="lin" valueType="num">
                                      <p:cBhvr additive="base">
                                        <p:cTn id="18" dur="1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val 20"/>
          <p:cNvSpPr/>
          <p:nvPr/>
        </p:nvSpPr>
        <p:spPr>
          <a:xfrm>
            <a:off x="7164288" y="116632"/>
            <a:ext cx="1224136" cy="1224136"/>
          </a:xfrm>
          <a:prstGeom prst="ellipse">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Title 1"/>
          <p:cNvSpPr>
            <a:spLocks noGrp="1"/>
          </p:cNvSpPr>
          <p:nvPr>
            <p:ph type="title"/>
          </p:nvPr>
        </p:nvSpPr>
        <p:spPr>
          <a:xfrm>
            <a:off x="142844" y="44624"/>
            <a:ext cx="8429684" cy="1584176"/>
          </a:xfrm>
        </p:spPr>
        <p:txBody>
          <a:bodyPr>
            <a:normAutofit/>
          </a:bodyPr>
          <a:lstStyle/>
          <a:p>
            <a:pPr lvl="0"/>
            <a:r>
              <a:rPr lang="id-ID" dirty="0" smtClean="0">
                <a:solidFill>
                  <a:schemeClr val="tx1"/>
                </a:solidFill>
                <a:latin typeface="Cambria" pitchFamily="18" charset="0"/>
              </a:rPr>
              <a:t>Hasil &amp; Pembahasan</a:t>
            </a:r>
            <a:br>
              <a:rPr lang="id-ID" dirty="0" smtClean="0">
                <a:solidFill>
                  <a:schemeClr val="tx1"/>
                </a:solidFill>
                <a:latin typeface="Cambria" pitchFamily="18" charset="0"/>
              </a:rPr>
            </a:br>
            <a:r>
              <a:rPr lang="id-ID" sz="2800" dirty="0" smtClean="0">
                <a:solidFill>
                  <a:schemeClr val="tx1"/>
                </a:solidFill>
                <a:latin typeface="Cambria" pitchFamily="18" charset="0"/>
              </a:rPr>
              <a:t>1. </a:t>
            </a:r>
            <a:r>
              <a:rPr lang="id-ID" sz="2800" dirty="0" smtClean="0">
                <a:solidFill>
                  <a:schemeClr val="tx1"/>
                </a:solidFill>
                <a:latin typeface="Times New Roman" pitchFamily="18" charset="0"/>
                <a:cs typeface="Times New Roman" pitchFamily="18" charset="0"/>
              </a:rPr>
              <a:t>Uji </a:t>
            </a:r>
            <a:r>
              <a:rPr lang="id-ID" sz="2800" dirty="0">
                <a:solidFill>
                  <a:schemeClr val="tx1"/>
                </a:solidFill>
                <a:latin typeface="Times New Roman" pitchFamily="18" charset="0"/>
                <a:cs typeface="Times New Roman" pitchFamily="18" charset="0"/>
              </a:rPr>
              <a:t>validitas variabel Lingkungan </a:t>
            </a:r>
            <a:r>
              <a:rPr lang="id-ID" sz="2800" dirty="0" smtClean="0">
                <a:solidFill>
                  <a:schemeClr val="tx1"/>
                </a:solidFill>
                <a:latin typeface="Times New Roman" pitchFamily="18" charset="0"/>
                <a:cs typeface="Times New Roman" pitchFamily="18" charset="0"/>
              </a:rPr>
              <a:t>kerja</a:t>
            </a:r>
            <a:endParaRPr lang="en-US" sz="2800" dirty="0">
              <a:solidFill>
                <a:schemeClr val="tx1"/>
              </a:solidFill>
              <a:latin typeface="Cambria" pitchFamily="18"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1076035477"/>
              </p:ext>
            </p:extLst>
          </p:nvPr>
        </p:nvGraphicFramePr>
        <p:xfrm>
          <a:off x="827584" y="1772813"/>
          <a:ext cx="7560840" cy="4536506"/>
        </p:xfrm>
        <a:graphic>
          <a:graphicData uri="http://schemas.openxmlformats.org/drawingml/2006/table">
            <a:tbl>
              <a:tblPr firstRow="1" firstCol="1" bandRow="1">
                <a:tableStyleId>{5C22544A-7EE6-4342-B048-85BDC9FD1C3A}</a:tableStyleId>
              </a:tblPr>
              <a:tblGrid>
                <a:gridCol w="2154973"/>
                <a:gridCol w="1801532"/>
                <a:gridCol w="1751948"/>
                <a:gridCol w="1852387"/>
              </a:tblGrid>
              <a:tr h="427689">
                <a:tc gridSpan="4">
                  <a:txBody>
                    <a:bodyPr/>
                    <a:lstStyle/>
                    <a:p>
                      <a:pPr algn="ctr">
                        <a:lnSpc>
                          <a:spcPct val="115000"/>
                        </a:lnSpc>
                        <a:spcAft>
                          <a:spcPts val="0"/>
                        </a:spcAft>
                      </a:pPr>
                      <a:r>
                        <a:rPr lang="en-US" sz="1600" b="1" dirty="0" err="1">
                          <a:solidFill>
                            <a:schemeClr val="tx1"/>
                          </a:solidFill>
                          <a:effectLst/>
                          <a:latin typeface="Times New Roman" pitchFamily="18" charset="0"/>
                          <a:cs typeface="Times New Roman" pitchFamily="18" charset="0"/>
                        </a:rPr>
                        <a:t>Hasil</a:t>
                      </a:r>
                      <a:r>
                        <a:rPr lang="en-US" sz="1600" b="1" dirty="0">
                          <a:solidFill>
                            <a:schemeClr val="tx1"/>
                          </a:solidFill>
                          <a:effectLst/>
                          <a:latin typeface="Times New Roman" pitchFamily="18" charset="0"/>
                          <a:cs typeface="Times New Roman" pitchFamily="18" charset="0"/>
                        </a:rPr>
                        <a:t> </a:t>
                      </a:r>
                      <a:r>
                        <a:rPr lang="en-US" sz="1600" b="1" dirty="0" err="1">
                          <a:solidFill>
                            <a:schemeClr val="tx1"/>
                          </a:solidFill>
                          <a:effectLst/>
                          <a:latin typeface="Times New Roman" pitchFamily="18" charset="0"/>
                          <a:cs typeface="Times New Roman" pitchFamily="18" charset="0"/>
                        </a:rPr>
                        <a:t>Uji</a:t>
                      </a:r>
                      <a:r>
                        <a:rPr lang="en-US" sz="1600" b="1" dirty="0">
                          <a:solidFill>
                            <a:schemeClr val="tx1"/>
                          </a:solidFill>
                          <a:effectLst/>
                          <a:latin typeface="Times New Roman" pitchFamily="18" charset="0"/>
                          <a:cs typeface="Times New Roman" pitchFamily="18" charset="0"/>
                        </a:rPr>
                        <a:t> </a:t>
                      </a:r>
                      <a:r>
                        <a:rPr lang="en-US" sz="1600" b="1" dirty="0" err="1">
                          <a:solidFill>
                            <a:schemeClr val="tx1"/>
                          </a:solidFill>
                          <a:effectLst/>
                          <a:latin typeface="Times New Roman" pitchFamily="18" charset="0"/>
                          <a:cs typeface="Times New Roman" pitchFamily="18" charset="0"/>
                        </a:rPr>
                        <a:t>Validitas</a:t>
                      </a:r>
                      <a:r>
                        <a:rPr lang="en-US" sz="1600" b="1" dirty="0">
                          <a:solidFill>
                            <a:schemeClr val="tx1"/>
                          </a:solidFill>
                          <a:effectLst/>
                          <a:latin typeface="Times New Roman" pitchFamily="18" charset="0"/>
                          <a:cs typeface="Times New Roman" pitchFamily="18" charset="0"/>
                        </a:rPr>
                        <a:t> </a:t>
                      </a:r>
                      <a:r>
                        <a:rPr lang="en-US" sz="1600" b="1" dirty="0" err="1">
                          <a:solidFill>
                            <a:schemeClr val="tx1"/>
                          </a:solidFill>
                          <a:effectLst/>
                          <a:latin typeface="Times New Roman" pitchFamily="18" charset="0"/>
                          <a:cs typeface="Times New Roman" pitchFamily="18" charset="0"/>
                        </a:rPr>
                        <a:t>Variabel</a:t>
                      </a:r>
                      <a:r>
                        <a:rPr lang="en-US" sz="1600" b="1" dirty="0">
                          <a:solidFill>
                            <a:schemeClr val="tx1"/>
                          </a:solidFill>
                          <a:effectLst/>
                          <a:latin typeface="Times New Roman" pitchFamily="18" charset="0"/>
                          <a:cs typeface="Times New Roman" pitchFamily="18" charset="0"/>
                        </a:rPr>
                        <a:t> </a:t>
                      </a:r>
                      <a:r>
                        <a:rPr lang="en-US" sz="1600" b="1" dirty="0" err="1">
                          <a:solidFill>
                            <a:schemeClr val="tx1"/>
                          </a:solidFill>
                          <a:effectLst/>
                          <a:latin typeface="Times New Roman" pitchFamily="18" charset="0"/>
                          <a:cs typeface="Times New Roman" pitchFamily="18" charset="0"/>
                        </a:rPr>
                        <a:t>Lingkungan</a:t>
                      </a:r>
                      <a:r>
                        <a:rPr lang="en-US" sz="1600" b="1" dirty="0">
                          <a:solidFill>
                            <a:schemeClr val="tx1"/>
                          </a:solidFill>
                          <a:effectLst/>
                          <a:latin typeface="Times New Roman" pitchFamily="18" charset="0"/>
                          <a:cs typeface="Times New Roman" pitchFamily="18" charset="0"/>
                        </a:rPr>
                        <a:t> </a:t>
                      </a:r>
                      <a:r>
                        <a:rPr lang="en-US" sz="1600" b="1" dirty="0" err="1">
                          <a:solidFill>
                            <a:schemeClr val="tx1"/>
                          </a:solidFill>
                          <a:effectLst/>
                          <a:latin typeface="Times New Roman" pitchFamily="18" charset="0"/>
                          <a:cs typeface="Times New Roman" pitchFamily="18" charset="0"/>
                        </a:rPr>
                        <a:t>Kerja</a:t>
                      </a:r>
                      <a:r>
                        <a:rPr lang="en-US" sz="1600" b="1" dirty="0">
                          <a:solidFill>
                            <a:schemeClr val="tx1"/>
                          </a:solidFill>
                          <a:effectLst/>
                          <a:latin typeface="Times New Roman" pitchFamily="18" charset="0"/>
                          <a:cs typeface="Times New Roman" pitchFamily="18" charset="0"/>
                        </a:rPr>
                        <a:t>(X</a:t>
                      </a:r>
                      <a:r>
                        <a:rPr lang="en-US" sz="1600" b="1" baseline="-25000" dirty="0">
                          <a:solidFill>
                            <a:schemeClr val="tx1"/>
                          </a:solidFill>
                          <a:effectLst/>
                          <a:latin typeface="Times New Roman" pitchFamily="18" charset="0"/>
                          <a:cs typeface="Times New Roman" pitchFamily="18" charset="0"/>
                        </a:rPr>
                        <a:t>1</a:t>
                      </a:r>
                      <a:r>
                        <a:rPr lang="en-US" sz="1600" b="1" dirty="0">
                          <a:solidFill>
                            <a:schemeClr val="tx1"/>
                          </a:solidFill>
                          <a:effectLst/>
                          <a:latin typeface="Times New Roman" pitchFamily="18" charset="0"/>
                          <a:cs typeface="Times New Roman" pitchFamily="18" charset="0"/>
                        </a:rPr>
                        <a:t>)</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75000"/>
                      </a:schemeClr>
                    </a:solidFill>
                  </a:tcPr>
                </a:tc>
                <a:tc hMerge="1">
                  <a:txBody>
                    <a:bodyPr/>
                    <a:lstStyle/>
                    <a:p>
                      <a:endParaRPr lang="id-ID"/>
                    </a:p>
                  </a:txBody>
                  <a:tcPr/>
                </a:tc>
                <a:tc hMerge="1">
                  <a:txBody>
                    <a:bodyPr/>
                    <a:lstStyle/>
                    <a:p>
                      <a:endParaRPr lang="id-ID"/>
                    </a:p>
                  </a:txBody>
                  <a:tcPr/>
                </a:tc>
                <a:tc hMerge="1">
                  <a:txBody>
                    <a:bodyPr/>
                    <a:lstStyle/>
                    <a:p>
                      <a:endParaRPr lang="id-ID"/>
                    </a:p>
                  </a:txBody>
                  <a:tcPr/>
                </a:tc>
              </a:tr>
              <a:tr h="427689">
                <a:tc>
                  <a:txBody>
                    <a:bodyPr/>
                    <a:lstStyle/>
                    <a:p>
                      <a:pPr algn="ctr">
                        <a:lnSpc>
                          <a:spcPct val="115000"/>
                        </a:lnSpc>
                        <a:spcAft>
                          <a:spcPts val="0"/>
                        </a:spcAft>
                      </a:pPr>
                      <a:r>
                        <a:rPr lang="en-US" sz="1600" b="1" dirty="0" err="1">
                          <a:solidFill>
                            <a:schemeClr val="bg1"/>
                          </a:solidFill>
                          <a:effectLst/>
                          <a:latin typeface="Times New Roman" pitchFamily="18" charset="0"/>
                          <a:cs typeface="Times New Roman" pitchFamily="18" charset="0"/>
                        </a:rPr>
                        <a:t>Pernyataan</a:t>
                      </a:r>
                      <a:endParaRPr lang="id-ID" sz="1400" b="1" dirty="0">
                        <a:solidFill>
                          <a:schemeClr val="bg1"/>
                        </a:solidFill>
                        <a:effectLst/>
                        <a:latin typeface="Times New Roman" pitchFamily="18" charset="0"/>
                        <a:ea typeface="Calibri"/>
                        <a:cs typeface="Times New Roman" pitchFamily="18" charset="0"/>
                      </a:endParaRPr>
                    </a:p>
                  </a:txBody>
                  <a:tcPr marL="68580" marR="68580" marT="0" marB="0" anchor="ctr">
                    <a:solidFill>
                      <a:schemeClr val="bg2">
                        <a:lumMod val="10000"/>
                      </a:schemeClr>
                    </a:solidFill>
                  </a:tcPr>
                </a:tc>
                <a:tc>
                  <a:txBody>
                    <a:bodyPr/>
                    <a:lstStyle/>
                    <a:p>
                      <a:pPr algn="ctr">
                        <a:lnSpc>
                          <a:spcPct val="115000"/>
                        </a:lnSpc>
                        <a:spcAft>
                          <a:spcPts val="0"/>
                        </a:spcAft>
                      </a:pPr>
                      <a:r>
                        <a:rPr lang="en-US" sz="1600" b="1" dirty="0" err="1">
                          <a:solidFill>
                            <a:schemeClr val="bg1"/>
                          </a:solidFill>
                          <a:effectLst/>
                          <a:latin typeface="Times New Roman" pitchFamily="18" charset="0"/>
                          <a:cs typeface="Times New Roman" pitchFamily="18" charset="0"/>
                        </a:rPr>
                        <a:t>r</a:t>
                      </a:r>
                      <a:r>
                        <a:rPr lang="en-US" sz="1600" b="1" baseline="-25000" dirty="0" err="1">
                          <a:solidFill>
                            <a:schemeClr val="bg1"/>
                          </a:solidFill>
                          <a:effectLst/>
                          <a:latin typeface="Times New Roman" pitchFamily="18" charset="0"/>
                          <a:cs typeface="Times New Roman" pitchFamily="18" charset="0"/>
                        </a:rPr>
                        <a:t>hitung</a:t>
                      </a:r>
                      <a:endParaRPr lang="id-ID" sz="1400" b="1" dirty="0">
                        <a:solidFill>
                          <a:schemeClr val="bg1"/>
                        </a:solidFill>
                        <a:effectLst/>
                        <a:latin typeface="Times New Roman" pitchFamily="18" charset="0"/>
                        <a:ea typeface="Calibri"/>
                        <a:cs typeface="Times New Roman" pitchFamily="18" charset="0"/>
                      </a:endParaRPr>
                    </a:p>
                  </a:txBody>
                  <a:tcPr marL="68580" marR="68580" marT="0" marB="0" anchor="ctr">
                    <a:solidFill>
                      <a:schemeClr val="bg2">
                        <a:lumMod val="10000"/>
                      </a:schemeClr>
                    </a:solidFill>
                  </a:tcPr>
                </a:tc>
                <a:tc>
                  <a:txBody>
                    <a:bodyPr/>
                    <a:lstStyle/>
                    <a:p>
                      <a:pPr marL="9525" algn="ctr">
                        <a:lnSpc>
                          <a:spcPct val="115000"/>
                        </a:lnSpc>
                        <a:spcAft>
                          <a:spcPts val="0"/>
                        </a:spcAft>
                      </a:pPr>
                      <a:r>
                        <a:rPr lang="id-ID" sz="1600" b="1" noProof="1" smtClean="0">
                          <a:solidFill>
                            <a:schemeClr val="bg1"/>
                          </a:solidFill>
                          <a:effectLst/>
                          <a:latin typeface="Times New Roman" pitchFamily="18" charset="0"/>
                          <a:cs typeface="Times New Roman" pitchFamily="18" charset="0"/>
                        </a:rPr>
                        <a:t>r</a:t>
                      </a:r>
                      <a:r>
                        <a:rPr lang="id-ID" sz="1600" b="1" baseline="-25000" noProof="1" smtClean="0">
                          <a:solidFill>
                            <a:schemeClr val="bg1"/>
                          </a:solidFill>
                          <a:effectLst/>
                          <a:latin typeface="Times New Roman" pitchFamily="18" charset="0"/>
                          <a:cs typeface="Times New Roman" pitchFamily="18" charset="0"/>
                        </a:rPr>
                        <a:t>tabel</a:t>
                      </a:r>
                      <a:endParaRPr lang="id-ID" sz="1400" b="1" noProof="1">
                        <a:solidFill>
                          <a:schemeClr val="bg1"/>
                        </a:solidFill>
                        <a:effectLst/>
                        <a:latin typeface="Times New Roman" pitchFamily="18" charset="0"/>
                        <a:ea typeface="Calibri"/>
                        <a:cs typeface="Times New Roman" pitchFamily="18" charset="0"/>
                      </a:endParaRPr>
                    </a:p>
                  </a:txBody>
                  <a:tcPr marL="68580" marR="68580" marT="0" marB="0" anchor="ctr">
                    <a:solidFill>
                      <a:schemeClr val="bg2">
                        <a:lumMod val="10000"/>
                      </a:schemeClr>
                    </a:solidFill>
                  </a:tcPr>
                </a:tc>
                <a:tc>
                  <a:txBody>
                    <a:bodyPr/>
                    <a:lstStyle/>
                    <a:p>
                      <a:pPr algn="ctr">
                        <a:lnSpc>
                          <a:spcPct val="115000"/>
                        </a:lnSpc>
                        <a:spcAft>
                          <a:spcPts val="0"/>
                        </a:spcAft>
                      </a:pPr>
                      <a:r>
                        <a:rPr lang="id-ID" sz="1600" b="1" noProof="1" smtClean="0">
                          <a:solidFill>
                            <a:schemeClr val="bg1"/>
                          </a:solidFill>
                          <a:effectLst/>
                          <a:latin typeface="Times New Roman" pitchFamily="18" charset="0"/>
                          <a:cs typeface="Times New Roman" pitchFamily="18" charset="0"/>
                        </a:rPr>
                        <a:t>Kesimpulan</a:t>
                      </a:r>
                      <a:endParaRPr lang="id-ID" sz="1400" b="1" noProof="1">
                        <a:solidFill>
                          <a:schemeClr val="bg1"/>
                        </a:solidFill>
                        <a:effectLst/>
                        <a:latin typeface="Times New Roman" pitchFamily="18" charset="0"/>
                        <a:ea typeface="Calibri"/>
                        <a:cs typeface="Times New Roman" pitchFamily="18" charset="0"/>
                      </a:endParaRPr>
                    </a:p>
                  </a:txBody>
                  <a:tcPr marL="68580" marR="68580" marT="0" marB="0" anchor="ctr">
                    <a:solidFill>
                      <a:schemeClr val="bg2">
                        <a:lumMod val="10000"/>
                      </a:schemeClr>
                    </a:solidFill>
                  </a:tcPr>
                </a:tc>
              </a:tr>
              <a:tr h="460141">
                <a:tc>
                  <a:txBody>
                    <a:bodyPr/>
                    <a:lstStyle/>
                    <a:p>
                      <a:pPr algn="ctr">
                        <a:lnSpc>
                          <a:spcPct val="115000"/>
                        </a:lnSpc>
                        <a:spcAft>
                          <a:spcPts val="0"/>
                        </a:spcAft>
                      </a:pPr>
                      <a:r>
                        <a:rPr lang="en-US" sz="1600" b="1" dirty="0" err="1">
                          <a:solidFill>
                            <a:schemeClr val="tx1"/>
                          </a:solidFill>
                          <a:effectLst/>
                          <a:latin typeface="Times New Roman" pitchFamily="18" charset="0"/>
                          <a:cs typeface="Times New Roman" pitchFamily="18" charset="0"/>
                        </a:rPr>
                        <a:t>Pernyataan</a:t>
                      </a:r>
                      <a:r>
                        <a:rPr lang="en-US" sz="1600" b="1" dirty="0">
                          <a:solidFill>
                            <a:schemeClr val="tx1"/>
                          </a:solidFill>
                          <a:effectLst/>
                          <a:latin typeface="Times New Roman" pitchFamily="18" charset="0"/>
                          <a:cs typeface="Times New Roman" pitchFamily="18" charset="0"/>
                        </a:rPr>
                        <a:t>  1</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75000"/>
                      </a:schemeClr>
                    </a:solidFill>
                  </a:tcPr>
                </a:tc>
                <a:tc>
                  <a:txBody>
                    <a:bodyPr/>
                    <a:lstStyle/>
                    <a:p>
                      <a:pPr algn="ctr">
                        <a:lnSpc>
                          <a:spcPct val="115000"/>
                        </a:lnSpc>
                        <a:spcAft>
                          <a:spcPts val="0"/>
                        </a:spcAft>
                      </a:pPr>
                      <a:r>
                        <a:rPr lang="en-US" sz="1400" b="1" dirty="0">
                          <a:solidFill>
                            <a:schemeClr val="tx1"/>
                          </a:solidFill>
                          <a:effectLst/>
                          <a:latin typeface="Times New Roman" pitchFamily="18" charset="0"/>
                          <a:cs typeface="Times New Roman" pitchFamily="18" charset="0"/>
                        </a:rPr>
                        <a:t>0,9069</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a:solidFill>
                            <a:schemeClr val="tx1"/>
                          </a:solidFill>
                          <a:effectLst/>
                          <a:latin typeface="Times New Roman" pitchFamily="18" charset="0"/>
                          <a:cs typeface="Times New Roman" pitchFamily="18" charset="0"/>
                        </a:rPr>
                        <a:t>0,2404</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Valid</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r>
              <a:tr h="460141">
                <a:tc>
                  <a:txBody>
                    <a:bodyPr/>
                    <a:lstStyle/>
                    <a:p>
                      <a:pPr algn="ctr">
                        <a:lnSpc>
                          <a:spcPct val="115000"/>
                        </a:lnSpc>
                        <a:spcAft>
                          <a:spcPts val="0"/>
                        </a:spcAft>
                      </a:pPr>
                      <a:r>
                        <a:rPr lang="en-US" sz="1600" b="1" dirty="0" err="1">
                          <a:solidFill>
                            <a:schemeClr val="tx1"/>
                          </a:solidFill>
                          <a:effectLst/>
                          <a:latin typeface="Times New Roman" pitchFamily="18" charset="0"/>
                          <a:cs typeface="Times New Roman" pitchFamily="18" charset="0"/>
                        </a:rPr>
                        <a:t>Pernyataan</a:t>
                      </a:r>
                      <a:r>
                        <a:rPr lang="en-US" sz="1600" b="1" dirty="0">
                          <a:solidFill>
                            <a:schemeClr val="tx1"/>
                          </a:solidFill>
                          <a:effectLst/>
                          <a:latin typeface="Times New Roman" pitchFamily="18" charset="0"/>
                          <a:cs typeface="Times New Roman" pitchFamily="18" charset="0"/>
                        </a:rPr>
                        <a:t>  2</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75000"/>
                      </a:schemeClr>
                    </a:solidFill>
                  </a:tcPr>
                </a:tc>
                <a:tc>
                  <a:txBody>
                    <a:bodyPr/>
                    <a:lstStyle/>
                    <a:p>
                      <a:pPr algn="ctr">
                        <a:lnSpc>
                          <a:spcPct val="115000"/>
                        </a:lnSpc>
                        <a:spcAft>
                          <a:spcPts val="0"/>
                        </a:spcAft>
                      </a:pPr>
                      <a:r>
                        <a:rPr lang="en-US" sz="1400" b="1" dirty="0">
                          <a:solidFill>
                            <a:schemeClr val="tx1"/>
                          </a:solidFill>
                          <a:effectLst/>
                          <a:latin typeface="Times New Roman" pitchFamily="18" charset="0"/>
                          <a:cs typeface="Times New Roman" pitchFamily="18" charset="0"/>
                        </a:rPr>
                        <a:t>0,9143</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a:solidFill>
                            <a:schemeClr val="tx1"/>
                          </a:solidFill>
                          <a:effectLst/>
                          <a:latin typeface="Times New Roman" pitchFamily="18" charset="0"/>
                          <a:cs typeface="Times New Roman" pitchFamily="18" charset="0"/>
                        </a:rPr>
                        <a:t>0,2404</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a:solidFill>
                            <a:schemeClr val="tx1"/>
                          </a:solidFill>
                          <a:effectLst/>
                          <a:latin typeface="Times New Roman" pitchFamily="18" charset="0"/>
                          <a:cs typeface="Times New Roman" pitchFamily="18" charset="0"/>
                        </a:rPr>
                        <a:t>Valid</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tc>
              </a:tr>
              <a:tr h="460141">
                <a:tc>
                  <a:txBody>
                    <a:bodyPr/>
                    <a:lstStyle/>
                    <a:p>
                      <a:pPr algn="ctr">
                        <a:lnSpc>
                          <a:spcPct val="115000"/>
                        </a:lnSpc>
                        <a:spcAft>
                          <a:spcPts val="0"/>
                        </a:spcAft>
                      </a:pPr>
                      <a:r>
                        <a:rPr lang="en-US" sz="1600" b="1" dirty="0" err="1">
                          <a:solidFill>
                            <a:schemeClr val="tx1"/>
                          </a:solidFill>
                          <a:effectLst/>
                          <a:latin typeface="Times New Roman" pitchFamily="18" charset="0"/>
                          <a:cs typeface="Times New Roman" pitchFamily="18" charset="0"/>
                        </a:rPr>
                        <a:t>Pernyataan</a:t>
                      </a:r>
                      <a:r>
                        <a:rPr lang="en-US" sz="1600" b="1" dirty="0">
                          <a:solidFill>
                            <a:schemeClr val="tx1"/>
                          </a:solidFill>
                          <a:effectLst/>
                          <a:latin typeface="Times New Roman" pitchFamily="18" charset="0"/>
                          <a:cs typeface="Times New Roman" pitchFamily="18" charset="0"/>
                        </a:rPr>
                        <a:t>  3</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75000"/>
                      </a:schemeClr>
                    </a:solidFill>
                  </a:tcPr>
                </a:tc>
                <a:tc>
                  <a:txBody>
                    <a:bodyPr/>
                    <a:lstStyle/>
                    <a:p>
                      <a:pPr algn="ctr">
                        <a:lnSpc>
                          <a:spcPct val="115000"/>
                        </a:lnSpc>
                        <a:spcAft>
                          <a:spcPts val="0"/>
                        </a:spcAft>
                      </a:pPr>
                      <a:r>
                        <a:rPr lang="en-US" sz="1400" b="1" dirty="0">
                          <a:solidFill>
                            <a:schemeClr val="tx1"/>
                          </a:solidFill>
                          <a:effectLst/>
                          <a:latin typeface="Times New Roman" pitchFamily="18" charset="0"/>
                          <a:cs typeface="Times New Roman" pitchFamily="18" charset="0"/>
                        </a:rPr>
                        <a:t>0,8884</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a:solidFill>
                            <a:schemeClr val="tx1"/>
                          </a:solidFill>
                          <a:effectLst/>
                          <a:latin typeface="Times New Roman" pitchFamily="18" charset="0"/>
                          <a:cs typeface="Times New Roman" pitchFamily="18" charset="0"/>
                        </a:rPr>
                        <a:t>0,2404</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a:solidFill>
                            <a:schemeClr val="tx1"/>
                          </a:solidFill>
                          <a:effectLst/>
                          <a:latin typeface="Times New Roman" pitchFamily="18" charset="0"/>
                          <a:cs typeface="Times New Roman" pitchFamily="18" charset="0"/>
                        </a:rPr>
                        <a:t>Valid</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tc>
              </a:tr>
              <a:tr h="460141">
                <a:tc>
                  <a:txBody>
                    <a:bodyPr/>
                    <a:lstStyle/>
                    <a:p>
                      <a:pPr algn="ctr">
                        <a:lnSpc>
                          <a:spcPct val="115000"/>
                        </a:lnSpc>
                        <a:spcAft>
                          <a:spcPts val="0"/>
                        </a:spcAft>
                      </a:pPr>
                      <a:r>
                        <a:rPr lang="en-US" sz="1600" b="1" dirty="0" err="1">
                          <a:solidFill>
                            <a:schemeClr val="tx1"/>
                          </a:solidFill>
                          <a:effectLst/>
                          <a:latin typeface="Times New Roman" pitchFamily="18" charset="0"/>
                          <a:cs typeface="Times New Roman" pitchFamily="18" charset="0"/>
                        </a:rPr>
                        <a:t>Pernyataan</a:t>
                      </a:r>
                      <a:r>
                        <a:rPr lang="en-US" sz="1600" b="1" dirty="0">
                          <a:solidFill>
                            <a:schemeClr val="tx1"/>
                          </a:solidFill>
                          <a:effectLst/>
                          <a:latin typeface="Times New Roman" pitchFamily="18" charset="0"/>
                          <a:cs typeface="Times New Roman" pitchFamily="18" charset="0"/>
                        </a:rPr>
                        <a:t>  4</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75000"/>
                      </a:schemeClr>
                    </a:solidFill>
                  </a:tcPr>
                </a:tc>
                <a:tc>
                  <a:txBody>
                    <a:bodyPr/>
                    <a:lstStyle/>
                    <a:p>
                      <a:pPr algn="ctr">
                        <a:lnSpc>
                          <a:spcPct val="115000"/>
                        </a:lnSpc>
                        <a:spcAft>
                          <a:spcPts val="0"/>
                        </a:spcAft>
                      </a:pPr>
                      <a:r>
                        <a:rPr lang="en-US" sz="1400" b="1">
                          <a:solidFill>
                            <a:schemeClr val="tx1"/>
                          </a:solidFill>
                          <a:effectLst/>
                          <a:latin typeface="Times New Roman" pitchFamily="18" charset="0"/>
                          <a:cs typeface="Times New Roman" pitchFamily="18" charset="0"/>
                        </a:rPr>
                        <a:t>0,8579</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dirty="0">
                          <a:solidFill>
                            <a:schemeClr val="tx1"/>
                          </a:solidFill>
                          <a:effectLst/>
                          <a:latin typeface="Times New Roman" pitchFamily="18" charset="0"/>
                          <a:cs typeface="Times New Roman" pitchFamily="18" charset="0"/>
                        </a:rPr>
                        <a:t>0,2404</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a:solidFill>
                            <a:schemeClr val="tx1"/>
                          </a:solidFill>
                          <a:effectLst/>
                          <a:latin typeface="Times New Roman" pitchFamily="18" charset="0"/>
                          <a:cs typeface="Times New Roman" pitchFamily="18" charset="0"/>
                        </a:rPr>
                        <a:t>Valid</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tc>
              </a:tr>
              <a:tr h="460141">
                <a:tc>
                  <a:txBody>
                    <a:bodyPr/>
                    <a:lstStyle/>
                    <a:p>
                      <a:pPr algn="ctr">
                        <a:lnSpc>
                          <a:spcPct val="115000"/>
                        </a:lnSpc>
                        <a:spcAft>
                          <a:spcPts val="0"/>
                        </a:spcAft>
                      </a:pPr>
                      <a:r>
                        <a:rPr lang="en-US" sz="1600" b="1" dirty="0" err="1">
                          <a:solidFill>
                            <a:schemeClr val="tx1"/>
                          </a:solidFill>
                          <a:effectLst/>
                          <a:latin typeface="Times New Roman" pitchFamily="18" charset="0"/>
                          <a:cs typeface="Times New Roman" pitchFamily="18" charset="0"/>
                        </a:rPr>
                        <a:t>Pernyataan</a:t>
                      </a:r>
                      <a:r>
                        <a:rPr lang="en-US" sz="1600" b="1" dirty="0">
                          <a:solidFill>
                            <a:schemeClr val="tx1"/>
                          </a:solidFill>
                          <a:effectLst/>
                          <a:latin typeface="Times New Roman" pitchFamily="18" charset="0"/>
                          <a:cs typeface="Times New Roman" pitchFamily="18" charset="0"/>
                        </a:rPr>
                        <a:t>  5</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75000"/>
                      </a:schemeClr>
                    </a:solidFill>
                  </a:tcPr>
                </a:tc>
                <a:tc>
                  <a:txBody>
                    <a:bodyPr/>
                    <a:lstStyle/>
                    <a:p>
                      <a:pPr algn="ctr">
                        <a:lnSpc>
                          <a:spcPct val="115000"/>
                        </a:lnSpc>
                        <a:spcAft>
                          <a:spcPts val="0"/>
                        </a:spcAft>
                      </a:pPr>
                      <a:r>
                        <a:rPr lang="en-US" sz="1400" b="1">
                          <a:solidFill>
                            <a:schemeClr val="tx1"/>
                          </a:solidFill>
                          <a:effectLst/>
                          <a:latin typeface="Times New Roman" pitchFamily="18" charset="0"/>
                          <a:cs typeface="Times New Roman" pitchFamily="18" charset="0"/>
                        </a:rPr>
                        <a:t>0,8679</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dirty="0">
                          <a:solidFill>
                            <a:schemeClr val="tx1"/>
                          </a:solidFill>
                          <a:effectLst/>
                          <a:latin typeface="Times New Roman" pitchFamily="18" charset="0"/>
                          <a:cs typeface="Times New Roman" pitchFamily="18" charset="0"/>
                        </a:rPr>
                        <a:t>0,2404</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Valid</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r>
              <a:tr h="460141">
                <a:tc>
                  <a:txBody>
                    <a:bodyPr/>
                    <a:lstStyle/>
                    <a:p>
                      <a:pPr algn="ctr">
                        <a:lnSpc>
                          <a:spcPct val="115000"/>
                        </a:lnSpc>
                        <a:spcAft>
                          <a:spcPts val="0"/>
                        </a:spcAft>
                      </a:pPr>
                      <a:r>
                        <a:rPr lang="en-US" sz="1600" b="1" dirty="0" err="1">
                          <a:solidFill>
                            <a:schemeClr val="tx1"/>
                          </a:solidFill>
                          <a:effectLst/>
                          <a:latin typeface="Times New Roman" pitchFamily="18" charset="0"/>
                          <a:cs typeface="Times New Roman" pitchFamily="18" charset="0"/>
                        </a:rPr>
                        <a:t>Pernyataan</a:t>
                      </a:r>
                      <a:r>
                        <a:rPr lang="en-US" sz="1600" b="1" dirty="0">
                          <a:solidFill>
                            <a:schemeClr val="tx1"/>
                          </a:solidFill>
                          <a:effectLst/>
                          <a:latin typeface="Times New Roman" pitchFamily="18" charset="0"/>
                          <a:cs typeface="Times New Roman" pitchFamily="18" charset="0"/>
                        </a:rPr>
                        <a:t>  6</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75000"/>
                      </a:schemeClr>
                    </a:solidFill>
                  </a:tcPr>
                </a:tc>
                <a:tc>
                  <a:txBody>
                    <a:bodyPr/>
                    <a:lstStyle/>
                    <a:p>
                      <a:pPr algn="ctr">
                        <a:lnSpc>
                          <a:spcPct val="115000"/>
                        </a:lnSpc>
                        <a:spcAft>
                          <a:spcPts val="0"/>
                        </a:spcAft>
                      </a:pPr>
                      <a:r>
                        <a:rPr lang="en-US" sz="1400" b="1">
                          <a:solidFill>
                            <a:schemeClr val="tx1"/>
                          </a:solidFill>
                          <a:effectLst/>
                          <a:latin typeface="Times New Roman" pitchFamily="18" charset="0"/>
                          <a:cs typeface="Times New Roman" pitchFamily="18" charset="0"/>
                        </a:rPr>
                        <a:t>0,9053</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a:solidFill>
                            <a:schemeClr val="tx1"/>
                          </a:solidFill>
                          <a:effectLst/>
                          <a:latin typeface="Times New Roman" pitchFamily="18" charset="0"/>
                          <a:cs typeface="Times New Roman" pitchFamily="18" charset="0"/>
                        </a:rPr>
                        <a:t>0,2404</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Valid</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r>
              <a:tr h="460141">
                <a:tc>
                  <a:txBody>
                    <a:bodyPr/>
                    <a:lstStyle/>
                    <a:p>
                      <a:pPr algn="ctr">
                        <a:lnSpc>
                          <a:spcPct val="115000"/>
                        </a:lnSpc>
                        <a:spcAft>
                          <a:spcPts val="0"/>
                        </a:spcAft>
                      </a:pPr>
                      <a:r>
                        <a:rPr lang="en-US" sz="1600" b="1" dirty="0" err="1">
                          <a:solidFill>
                            <a:schemeClr val="tx1"/>
                          </a:solidFill>
                          <a:effectLst/>
                          <a:latin typeface="Times New Roman" pitchFamily="18" charset="0"/>
                          <a:cs typeface="Times New Roman" pitchFamily="18" charset="0"/>
                        </a:rPr>
                        <a:t>Pernyataan</a:t>
                      </a:r>
                      <a:r>
                        <a:rPr lang="en-US" sz="1600" b="1" dirty="0">
                          <a:solidFill>
                            <a:schemeClr val="tx1"/>
                          </a:solidFill>
                          <a:effectLst/>
                          <a:latin typeface="Times New Roman" pitchFamily="18" charset="0"/>
                          <a:cs typeface="Times New Roman" pitchFamily="18" charset="0"/>
                        </a:rPr>
                        <a:t>  7</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75000"/>
                      </a:schemeClr>
                    </a:solidFill>
                  </a:tcPr>
                </a:tc>
                <a:tc>
                  <a:txBody>
                    <a:bodyPr/>
                    <a:lstStyle/>
                    <a:p>
                      <a:pPr algn="ctr">
                        <a:lnSpc>
                          <a:spcPct val="115000"/>
                        </a:lnSpc>
                        <a:spcAft>
                          <a:spcPts val="0"/>
                        </a:spcAft>
                      </a:pPr>
                      <a:r>
                        <a:rPr lang="en-US" sz="1400" b="1">
                          <a:solidFill>
                            <a:schemeClr val="tx1"/>
                          </a:solidFill>
                          <a:effectLst/>
                          <a:latin typeface="Times New Roman" pitchFamily="18" charset="0"/>
                          <a:cs typeface="Times New Roman" pitchFamily="18" charset="0"/>
                        </a:rPr>
                        <a:t>0,8950</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a:solidFill>
                            <a:schemeClr val="tx1"/>
                          </a:solidFill>
                          <a:effectLst/>
                          <a:latin typeface="Times New Roman" pitchFamily="18" charset="0"/>
                          <a:cs typeface="Times New Roman" pitchFamily="18" charset="0"/>
                        </a:rPr>
                        <a:t>0,2404</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Valid</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r>
              <a:tr h="460141">
                <a:tc gridSpan="4">
                  <a:txBody>
                    <a:bodyPr/>
                    <a:lstStyle/>
                    <a:p>
                      <a:pPr>
                        <a:lnSpc>
                          <a:spcPct val="115000"/>
                        </a:lnSpc>
                        <a:spcAft>
                          <a:spcPts val="0"/>
                        </a:spcAft>
                      </a:pPr>
                      <a:r>
                        <a:rPr lang="en-US" sz="1050" b="1" dirty="0" err="1">
                          <a:solidFill>
                            <a:schemeClr val="tx1"/>
                          </a:solidFill>
                          <a:effectLst/>
                          <a:latin typeface="Times New Roman" pitchFamily="18" charset="0"/>
                          <a:cs typeface="Times New Roman" pitchFamily="18" charset="0"/>
                        </a:rPr>
                        <a:t>Hasil</a:t>
                      </a:r>
                      <a:r>
                        <a:rPr lang="en-US" sz="1050" b="1" dirty="0">
                          <a:solidFill>
                            <a:schemeClr val="tx1"/>
                          </a:solidFill>
                          <a:effectLst/>
                          <a:latin typeface="Times New Roman" pitchFamily="18" charset="0"/>
                          <a:cs typeface="Times New Roman" pitchFamily="18" charset="0"/>
                        </a:rPr>
                        <a:t> </a:t>
                      </a:r>
                      <a:r>
                        <a:rPr lang="en-US" sz="1050" b="1" dirty="0" err="1">
                          <a:solidFill>
                            <a:schemeClr val="tx1"/>
                          </a:solidFill>
                          <a:effectLst/>
                          <a:latin typeface="Times New Roman" pitchFamily="18" charset="0"/>
                          <a:cs typeface="Times New Roman" pitchFamily="18" charset="0"/>
                        </a:rPr>
                        <a:t>pengolahan</a:t>
                      </a:r>
                      <a:r>
                        <a:rPr lang="en-US" sz="1050" b="1" dirty="0">
                          <a:solidFill>
                            <a:schemeClr val="tx1"/>
                          </a:solidFill>
                          <a:effectLst/>
                          <a:latin typeface="Times New Roman" pitchFamily="18" charset="0"/>
                          <a:cs typeface="Times New Roman" pitchFamily="18" charset="0"/>
                        </a:rPr>
                        <a:t> data </a:t>
                      </a:r>
                      <a:r>
                        <a:rPr lang="en-US" sz="1050" b="1" dirty="0" err="1">
                          <a:solidFill>
                            <a:schemeClr val="tx1"/>
                          </a:solidFill>
                          <a:effectLst/>
                          <a:latin typeface="Times New Roman" pitchFamily="18" charset="0"/>
                          <a:cs typeface="Times New Roman" pitchFamily="18" charset="0"/>
                        </a:rPr>
                        <a:t>Spss</a:t>
                      </a:r>
                      <a:r>
                        <a:rPr lang="en-US" sz="1050" b="1" dirty="0">
                          <a:solidFill>
                            <a:schemeClr val="tx1"/>
                          </a:solidFill>
                          <a:effectLst/>
                          <a:latin typeface="Times New Roman" pitchFamily="18" charset="0"/>
                          <a:cs typeface="Times New Roman" pitchFamily="18" charset="0"/>
                        </a:rPr>
                        <a:t> </a:t>
                      </a:r>
                      <a:r>
                        <a:rPr lang="en-US" sz="1050" b="1" dirty="0" err="1">
                          <a:solidFill>
                            <a:schemeClr val="tx1"/>
                          </a:solidFill>
                          <a:effectLst/>
                          <a:latin typeface="Times New Roman" pitchFamily="18" charset="0"/>
                          <a:cs typeface="Times New Roman" pitchFamily="18" charset="0"/>
                        </a:rPr>
                        <a:t>Versi</a:t>
                      </a:r>
                      <a:r>
                        <a:rPr lang="en-US" sz="1050" b="1" dirty="0">
                          <a:solidFill>
                            <a:schemeClr val="tx1"/>
                          </a:solidFill>
                          <a:effectLst/>
                          <a:latin typeface="Times New Roman" pitchFamily="18" charset="0"/>
                          <a:cs typeface="Times New Roman" pitchFamily="18" charset="0"/>
                        </a:rPr>
                        <a:t> 20</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solidFill>
                      <a:schemeClr val="bg2">
                        <a:lumMod val="75000"/>
                      </a:schemeClr>
                    </a:solidFill>
                  </a:tcPr>
                </a:tc>
                <a:tc hMerge="1">
                  <a:txBody>
                    <a:bodyPr/>
                    <a:lstStyle/>
                    <a:p>
                      <a:endParaRPr lang="id-ID"/>
                    </a:p>
                  </a:txBody>
                  <a:tcPr/>
                </a:tc>
                <a:tc hMerge="1">
                  <a:txBody>
                    <a:bodyPr/>
                    <a:lstStyle/>
                    <a:p>
                      <a:endParaRPr lang="id-ID"/>
                    </a:p>
                  </a:txBody>
                  <a:tcPr/>
                </a:tc>
                <a:tc hMerge="1">
                  <a:txBody>
                    <a:bodyPr/>
                    <a:lstStyle/>
                    <a:p>
                      <a:endParaRPr lang="id-ID"/>
                    </a:p>
                  </a:txBody>
                  <a:tcPr/>
                </a:tc>
              </a:tr>
            </a:tbl>
          </a:graphicData>
        </a:graphic>
      </p:graphicFrame>
    </p:spTree>
    <p:extLst>
      <p:ext uri="{BB962C8B-B14F-4D97-AF65-F5344CB8AC3E}">
        <p14:creationId xmlns:p14="http://schemas.microsoft.com/office/powerpoint/2010/main" val="901274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2000"/>
                                        <p:tgtEl>
                                          <p:spTgt spid="21"/>
                                        </p:tgtEl>
                                      </p:cBhvr>
                                    </p:animEffect>
                                    <p:anim calcmode="lin" valueType="num">
                                      <p:cBhvr>
                                        <p:cTn id="8" dur="2000" fill="hold"/>
                                        <p:tgtEl>
                                          <p:spTgt spid="21"/>
                                        </p:tgtEl>
                                        <p:attrNameLst>
                                          <p:attrName>ppt_w</p:attrName>
                                        </p:attrNameLst>
                                      </p:cBhvr>
                                      <p:tavLst>
                                        <p:tav tm="0" fmla="#ppt_w*sin(2.5*pi*$)">
                                          <p:val>
                                            <p:fltVal val="0"/>
                                          </p:val>
                                        </p:tav>
                                        <p:tav tm="100000">
                                          <p:val>
                                            <p:fltVal val="1"/>
                                          </p:val>
                                        </p:tav>
                                      </p:tavLst>
                                    </p:anim>
                                    <p:anim calcmode="lin" valueType="num">
                                      <p:cBhvr>
                                        <p:cTn id="9" dur="2000" fill="hold"/>
                                        <p:tgtEl>
                                          <p:spTgt spid="21"/>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iterate type="lt">
                                    <p:tmPct val="10000"/>
                                  </p:iterate>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anim calcmode="lin" valueType="num">
                                      <p:cBhvr>
                                        <p:cTn id="13" dur="500" fill="hold"/>
                                        <p:tgtEl>
                                          <p:spTgt spid="20"/>
                                        </p:tgtEl>
                                        <p:attrNameLst>
                                          <p:attrName>ppt_w</p:attrName>
                                        </p:attrNameLst>
                                      </p:cBhvr>
                                      <p:tavLst>
                                        <p:tav tm="0" fmla="#ppt_w*sin(2.5*pi*$)">
                                          <p:val>
                                            <p:fltVal val="0"/>
                                          </p:val>
                                        </p:tav>
                                        <p:tav tm="100000">
                                          <p:val>
                                            <p:fltVal val="1"/>
                                          </p:val>
                                        </p:tav>
                                      </p:tavLst>
                                    </p:anim>
                                    <p:anim calcmode="lin" valueType="num">
                                      <p:cBhvr>
                                        <p:cTn id="14" dur="500" fill="hold"/>
                                        <p:tgtEl>
                                          <p:spTgt spid="20"/>
                                        </p:tgtEl>
                                        <p:attrNameLst>
                                          <p:attrName>ppt_h</p:attrName>
                                        </p:attrNameLst>
                                      </p:cBhvr>
                                      <p:tavLst>
                                        <p:tav tm="0">
                                          <p:val>
                                            <p:strVal val="#ppt_h"/>
                                          </p:val>
                                        </p:tav>
                                        <p:tav tm="100000">
                                          <p:val>
                                            <p:strVal val="#ppt_h"/>
                                          </p:val>
                                        </p:tav>
                                      </p:tavLst>
                                    </p:anim>
                                  </p:childTnLst>
                                </p:cTn>
                              </p:par>
                              <p:par>
                                <p:cTn id="15" presetID="6" presetClass="entr" presetSubtype="16"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ircle(in)">
                                      <p:cBhvr>
                                        <p:cTn id="1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val 20"/>
          <p:cNvSpPr/>
          <p:nvPr/>
        </p:nvSpPr>
        <p:spPr>
          <a:xfrm>
            <a:off x="7164288" y="116632"/>
            <a:ext cx="1224136" cy="1224136"/>
          </a:xfrm>
          <a:prstGeom prst="ellipse">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Title 1"/>
          <p:cNvSpPr>
            <a:spLocks noGrp="1"/>
          </p:cNvSpPr>
          <p:nvPr>
            <p:ph type="title"/>
          </p:nvPr>
        </p:nvSpPr>
        <p:spPr>
          <a:xfrm>
            <a:off x="142844" y="44624"/>
            <a:ext cx="8429684" cy="1584176"/>
          </a:xfrm>
        </p:spPr>
        <p:txBody>
          <a:bodyPr>
            <a:normAutofit/>
          </a:bodyPr>
          <a:lstStyle/>
          <a:p>
            <a:pPr marL="468000" indent="0"/>
            <a:r>
              <a:rPr lang="id-ID" sz="3200" dirty="0">
                <a:solidFill>
                  <a:schemeClr val="tx1"/>
                </a:solidFill>
                <a:latin typeface="Times New Roman" pitchFamily="18" charset="0"/>
                <a:cs typeface="Times New Roman" pitchFamily="18" charset="0"/>
              </a:rPr>
              <a:t>2. Uji validitas variabel </a:t>
            </a:r>
            <a:r>
              <a:rPr lang="id-ID" sz="3200" dirty="0" smtClean="0">
                <a:solidFill>
                  <a:schemeClr val="tx1"/>
                </a:solidFill>
                <a:latin typeface="Times New Roman" pitchFamily="18" charset="0"/>
                <a:cs typeface="Times New Roman" pitchFamily="18" charset="0"/>
              </a:rPr>
              <a:t>Persepsi</a:t>
            </a:r>
            <a:br>
              <a:rPr lang="id-ID" sz="3200" dirty="0" smtClean="0">
                <a:solidFill>
                  <a:schemeClr val="tx1"/>
                </a:solidFill>
                <a:latin typeface="Times New Roman" pitchFamily="18" charset="0"/>
                <a:cs typeface="Times New Roman" pitchFamily="18" charset="0"/>
              </a:rPr>
            </a:br>
            <a:r>
              <a:rPr lang="id-ID" sz="3200" dirty="0">
                <a:solidFill>
                  <a:schemeClr val="tx1"/>
                </a:solidFill>
                <a:latin typeface="Times New Roman" pitchFamily="18" charset="0"/>
                <a:cs typeface="Times New Roman" pitchFamily="18" charset="0"/>
              </a:rPr>
              <a:t>	</a:t>
            </a:r>
            <a:r>
              <a:rPr lang="id-ID" sz="3200" dirty="0" smtClean="0">
                <a:solidFill>
                  <a:schemeClr val="tx1"/>
                </a:solidFill>
                <a:latin typeface="Times New Roman" pitchFamily="18" charset="0"/>
                <a:cs typeface="Times New Roman" pitchFamily="18" charset="0"/>
              </a:rPr>
              <a:t>Dukungan Organisasi </a:t>
            </a:r>
            <a:endParaRPr lang="id-ID" sz="3200" dirty="0">
              <a:solidFill>
                <a:schemeClr val="tx1"/>
              </a:solidFill>
              <a:latin typeface="Times New Roman" pitchFamily="18" charset="0"/>
              <a:cs typeface="Times New Roman"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748912736"/>
              </p:ext>
            </p:extLst>
          </p:nvPr>
        </p:nvGraphicFramePr>
        <p:xfrm>
          <a:off x="755576" y="2063052"/>
          <a:ext cx="7632847" cy="4266554"/>
        </p:xfrm>
        <a:graphic>
          <a:graphicData uri="http://schemas.openxmlformats.org/drawingml/2006/table">
            <a:tbl>
              <a:tblPr firstRow="1" firstCol="1" bandRow="1">
                <a:tableStyleId>{5C22544A-7EE6-4342-B048-85BDC9FD1C3A}</a:tableStyleId>
              </a:tblPr>
              <a:tblGrid>
                <a:gridCol w="2396072"/>
                <a:gridCol w="1657618"/>
                <a:gridCol w="1556212"/>
                <a:gridCol w="2022945"/>
              </a:tblGrid>
              <a:tr h="260127">
                <a:tc gridSpan="4">
                  <a:txBody>
                    <a:bodyPr/>
                    <a:lstStyle/>
                    <a:p>
                      <a:pPr algn="ctr">
                        <a:lnSpc>
                          <a:spcPct val="115000"/>
                        </a:lnSpc>
                        <a:spcAft>
                          <a:spcPts val="0"/>
                        </a:spcAft>
                      </a:pPr>
                      <a:r>
                        <a:rPr lang="en-US" sz="1600" b="1" kern="1200" dirty="0" err="1">
                          <a:solidFill>
                            <a:schemeClr val="tx1"/>
                          </a:solidFill>
                          <a:effectLst/>
                          <a:latin typeface="Times New Roman" pitchFamily="18" charset="0"/>
                          <a:ea typeface="+mn-ea"/>
                          <a:cs typeface="Times New Roman" pitchFamily="18" charset="0"/>
                        </a:rPr>
                        <a:t>Hasil</a:t>
                      </a:r>
                      <a:r>
                        <a:rPr lang="en-US" sz="1400" b="1" dirty="0">
                          <a:solidFill>
                            <a:schemeClr val="tx1"/>
                          </a:solidFill>
                          <a:effectLst/>
                          <a:latin typeface="Times New Roman" pitchFamily="18" charset="0"/>
                          <a:cs typeface="Times New Roman" pitchFamily="18" charset="0"/>
                        </a:rPr>
                        <a:t> </a:t>
                      </a:r>
                      <a:r>
                        <a:rPr lang="en-US" sz="1400" b="1" dirty="0" err="1">
                          <a:solidFill>
                            <a:schemeClr val="tx1"/>
                          </a:solidFill>
                          <a:effectLst/>
                          <a:latin typeface="Times New Roman" pitchFamily="18" charset="0"/>
                          <a:cs typeface="Times New Roman" pitchFamily="18" charset="0"/>
                        </a:rPr>
                        <a:t>Uji</a:t>
                      </a:r>
                      <a:r>
                        <a:rPr lang="en-US" sz="1400" b="1" dirty="0">
                          <a:solidFill>
                            <a:schemeClr val="tx1"/>
                          </a:solidFill>
                          <a:effectLst/>
                          <a:latin typeface="Times New Roman" pitchFamily="18" charset="0"/>
                          <a:cs typeface="Times New Roman" pitchFamily="18" charset="0"/>
                        </a:rPr>
                        <a:t> </a:t>
                      </a:r>
                      <a:r>
                        <a:rPr lang="en-US" sz="1400" b="1" dirty="0" err="1">
                          <a:solidFill>
                            <a:schemeClr val="tx1"/>
                          </a:solidFill>
                          <a:effectLst/>
                          <a:latin typeface="Times New Roman" pitchFamily="18" charset="0"/>
                          <a:cs typeface="Times New Roman" pitchFamily="18" charset="0"/>
                        </a:rPr>
                        <a:t>Validitas</a:t>
                      </a:r>
                      <a:r>
                        <a:rPr lang="en-US" sz="1400" b="1" dirty="0">
                          <a:solidFill>
                            <a:schemeClr val="tx1"/>
                          </a:solidFill>
                          <a:effectLst/>
                          <a:latin typeface="Times New Roman" pitchFamily="18" charset="0"/>
                          <a:cs typeface="Times New Roman" pitchFamily="18" charset="0"/>
                        </a:rPr>
                        <a:t> </a:t>
                      </a:r>
                      <a:r>
                        <a:rPr lang="en-US" sz="1400" b="1" dirty="0" err="1">
                          <a:solidFill>
                            <a:schemeClr val="tx1"/>
                          </a:solidFill>
                          <a:effectLst/>
                          <a:latin typeface="Times New Roman" pitchFamily="18" charset="0"/>
                          <a:cs typeface="Times New Roman" pitchFamily="18" charset="0"/>
                        </a:rPr>
                        <a:t>Variabel</a:t>
                      </a:r>
                      <a:r>
                        <a:rPr lang="en-US" sz="1400" b="1" dirty="0">
                          <a:solidFill>
                            <a:schemeClr val="tx1"/>
                          </a:solidFill>
                          <a:effectLst/>
                          <a:latin typeface="Times New Roman" pitchFamily="18" charset="0"/>
                          <a:cs typeface="Times New Roman" pitchFamily="18" charset="0"/>
                        </a:rPr>
                        <a:t> </a:t>
                      </a:r>
                      <a:r>
                        <a:rPr lang="en-US" sz="1400" b="1" dirty="0" err="1">
                          <a:solidFill>
                            <a:schemeClr val="tx1"/>
                          </a:solidFill>
                          <a:effectLst/>
                          <a:latin typeface="Times New Roman" pitchFamily="18" charset="0"/>
                          <a:cs typeface="Times New Roman" pitchFamily="18" charset="0"/>
                        </a:rPr>
                        <a:t>Persepsi</a:t>
                      </a:r>
                      <a:r>
                        <a:rPr lang="en-US" sz="1400" b="1" dirty="0">
                          <a:solidFill>
                            <a:schemeClr val="tx1"/>
                          </a:solidFill>
                          <a:effectLst/>
                          <a:latin typeface="Times New Roman" pitchFamily="18" charset="0"/>
                          <a:cs typeface="Times New Roman" pitchFamily="18" charset="0"/>
                        </a:rPr>
                        <a:t> </a:t>
                      </a:r>
                      <a:r>
                        <a:rPr lang="en-US" sz="1400" b="1" dirty="0" err="1">
                          <a:solidFill>
                            <a:schemeClr val="tx1"/>
                          </a:solidFill>
                          <a:effectLst/>
                          <a:latin typeface="Times New Roman" pitchFamily="18" charset="0"/>
                          <a:cs typeface="Times New Roman" pitchFamily="18" charset="0"/>
                        </a:rPr>
                        <a:t>Dukungan</a:t>
                      </a:r>
                      <a:r>
                        <a:rPr lang="en-US" sz="1400" b="1" dirty="0">
                          <a:solidFill>
                            <a:schemeClr val="tx1"/>
                          </a:solidFill>
                          <a:effectLst/>
                          <a:latin typeface="Times New Roman" pitchFamily="18" charset="0"/>
                          <a:cs typeface="Times New Roman" pitchFamily="18" charset="0"/>
                        </a:rPr>
                        <a:t> </a:t>
                      </a:r>
                      <a:r>
                        <a:rPr lang="en-US" sz="1400" b="1" dirty="0" err="1">
                          <a:solidFill>
                            <a:schemeClr val="tx1"/>
                          </a:solidFill>
                          <a:effectLst/>
                          <a:latin typeface="Times New Roman" pitchFamily="18" charset="0"/>
                          <a:cs typeface="Times New Roman" pitchFamily="18" charset="0"/>
                        </a:rPr>
                        <a:t>Organisasi</a:t>
                      </a:r>
                      <a:r>
                        <a:rPr lang="en-US" sz="1400" b="1" dirty="0">
                          <a:solidFill>
                            <a:schemeClr val="tx1"/>
                          </a:solidFill>
                          <a:effectLst/>
                          <a:latin typeface="Times New Roman" pitchFamily="18" charset="0"/>
                          <a:cs typeface="Times New Roman" pitchFamily="18" charset="0"/>
                        </a:rPr>
                        <a:t> (X</a:t>
                      </a:r>
                      <a:r>
                        <a:rPr lang="en-US" sz="1400" b="1" baseline="-25000" dirty="0">
                          <a:solidFill>
                            <a:schemeClr val="tx1"/>
                          </a:solidFill>
                          <a:effectLst/>
                          <a:latin typeface="Times New Roman" pitchFamily="18" charset="0"/>
                          <a:cs typeface="Times New Roman" pitchFamily="18" charset="0"/>
                        </a:rPr>
                        <a:t>2</a:t>
                      </a:r>
                      <a:r>
                        <a:rPr lang="en-US" sz="1400" b="1" dirty="0">
                          <a:solidFill>
                            <a:schemeClr val="tx1"/>
                          </a:solidFill>
                          <a:effectLst/>
                          <a:latin typeface="Times New Roman" pitchFamily="18" charset="0"/>
                          <a:cs typeface="Times New Roman" pitchFamily="18" charset="0"/>
                        </a:rPr>
                        <a:t>)</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90000"/>
                      </a:schemeClr>
                    </a:solidFill>
                  </a:tcPr>
                </a:tc>
                <a:tc hMerge="1">
                  <a:txBody>
                    <a:bodyPr/>
                    <a:lstStyle/>
                    <a:p>
                      <a:endParaRPr lang="id-ID"/>
                    </a:p>
                  </a:txBody>
                  <a:tcPr/>
                </a:tc>
                <a:tc hMerge="1">
                  <a:txBody>
                    <a:bodyPr/>
                    <a:lstStyle/>
                    <a:p>
                      <a:endParaRPr lang="id-ID"/>
                    </a:p>
                  </a:txBody>
                  <a:tcPr/>
                </a:tc>
                <a:tc hMerge="1">
                  <a:txBody>
                    <a:bodyPr/>
                    <a:lstStyle/>
                    <a:p>
                      <a:endParaRPr lang="id-ID"/>
                    </a:p>
                  </a:txBody>
                  <a:tcPr/>
                </a:tc>
              </a:tr>
              <a:tr h="310576">
                <a:tc>
                  <a:txBody>
                    <a:bodyPr/>
                    <a:lstStyle/>
                    <a:p>
                      <a:pPr algn="ctr">
                        <a:lnSpc>
                          <a:spcPct val="115000"/>
                        </a:lnSpc>
                        <a:spcAft>
                          <a:spcPts val="0"/>
                        </a:spcAft>
                      </a:pPr>
                      <a:r>
                        <a:rPr lang="en-US" sz="1600" b="1" dirty="0" err="1">
                          <a:solidFill>
                            <a:schemeClr val="bg1"/>
                          </a:solidFill>
                          <a:effectLst/>
                          <a:latin typeface="Times New Roman" pitchFamily="18" charset="0"/>
                          <a:cs typeface="Times New Roman" pitchFamily="18" charset="0"/>
                        </a:rPr>
                        <a:t>Pernyataan</a:t>
                      </a:r>
                      <a:endParaRPr lang="id-ID" sz="1400" b="1" dirty="0">
                        <a:solidFill>
                          <a:schemeClr val="bg1"/>
                        </a:solidFill>
                        <a:effectLst/>
                        <a:latin typeface="Times New Roman" pitchFamily="18" charset="0"/>
                        <a:ea typeface="Calibri"/>
                        <a:cs typeface="Times New Roman" pitchFamily="18" charset="0"/>
                      </a:endParaRPr>
                    </a:p>
                  </a:txBody>
                  <a:tcPr marL="68580" marR="68580" marT="0" marB="0" anchor="ctr">
                    <a:solidFill>
                      <a:schemeClr val="bg2">
                        <a:lumMod val="10000"/>
                      </a:schemeClr>
                    </a:solidFill>
                  </a:tcPr>
                </a:tc>
                <a:tc>
                  <a:txBody>
                    <a:bodyPr/>
                    <a:lstStyle/>
                    <a:p>
                      <a:pPr algn="ctr">
                        <a:lnSpc>
                          <a:spcPct val="115000"/>
                        </a:lnSpc>
                        <a:spcAft>
                          <a:spcPts val="0"/>
                        </a:spcAft>
                      </a:pPr>
                      <a:r>
                        <a:rPr lang="en-US" sz="1600" b="1" dirty="0" err="1">
                          <a:solidFill>
                            <a:schemeClr val="bg1"/>
                          </a:solidFill>
                          <a:effectLst/>
                          <a:latin typeface="Times New Roman" pitchFamily="18" charset="0"/>
                          <a:cs typeface="Times New Roman" pitchFamily="18" charset="0"/>
                        </a:rPr>
                        <a:t>r</a:t>
                      </a:r>
                      <a:r>
                        <a:rPr lang="en-US" sz="1600" b="1" baseline="-25000" dirty="0" err="1">
                          <a:solidFill>
                            <a:schemeClr val="bg1"/>
                          </a:solidFill>
                          <a:effectLst/>
                          <a:latin typeface="Times New Roman" pitchFamily="18" charset="0"/>
                          <a:cs typeface="Times New Roman" pitchFamily="18" charset="0"/>
                        </a:rPr>
                        <a:t>hitung</a:t>
                      </a:r>
                      <a:endParaRPr lang="id-ID" sz="1400" b="1" dirty="0">
                        <a:solidFill>
                          <a:schemeClr val="bg1"/>
                        </a:solidFill>
                        <a:effectLst/>
                        <a:latin typeface="Times New Roman" pitchFamily="18" charset="0"/>
                        <a:ea typeface="Calibri"/>
                        <a:cs typeface="Times New Roman" pitchFamily="18" charset="0"/>
                      </a:endParaRPr>
                    </a:p>
                  </a:txBody>
                  <a:tcPr marL="68580" marR="68580" marT="0" marB="0" anchor="ctr">
                    <a:solidFill>
                      <a:schemeClr val="bg2">
                        <a:lumMod val="10000"/>
                      </a:schemeClr>
                    </a:solidFill>
                  </a:tcPr>
                </a:tc>
                <a:tc>
                  <a:txBody>
                    <a:bodyPr/>
                    <a:lstStyle/>
                    <a:p>
                      <a:pPr marL="9525" algn="ctr">
                        <a:lnSpc>
                          <a:spcPct val="115000"/>
                        </a:lnSpc>
                        <a:spcAft>
                          <a:spcPts val="0"/>
                        </a:spcAft>
                      </a:pPr>
                      <a:r>
                        <a:rPr lang="en-US" sz="1600" b="1" dirty="0" err="1">
                          <a:solidFill>
                            <a:schemeClr val="bg1"/>
                          </a:solidFill>
                          <a:effectLst/>
                          <a:latin typeface="Times New Roman" pitchFamily="18" charset="0"/>
                          <a:cs typeface="Times New Roman" pitchFamily="18" charset="0"/>
                        </a:rPr>
                        <a:t>r</a:t>
                      </a:r>
                      <a:r>
                        <a:rPr lang="en-US" sz="1600" b="1" baseline="-25000" dirty="0" err="1">
                          <a:solidFill>
                            <a:schemeClr val="bg1"/>
                          </a:solidFill>
                          <a:effectLst/>
                          <a:latin typeface="Times New Roman" pitchFamily="18" charset="0"/>
                          <a:cs typeface="Times New Roman" pitchFamily="18" charset="0"/>
                        </a:rPr>
                        <a:t>tabel</a:t>
                      </a:r>
                      <a:endParaRPr lang="id-ID" sz="1400" b="1" dirty="0">
                        <a:solidFill>
                          <a:schemeClr val="bg1"/>
                        </a:solidFill>
                        <a:effectLst/>
                        <a:latin typeface="Times New Roman" pitchFamily="18" charset="0"/>
                        <a:ea typeface="Calibri"/>
                        <a:cs typeface="Times New Roman" pitchFamily="18" charset="0"/>
                      </a:endParaRPr>
                    </a:p>
                  </a:txBody>
                  <a:tcPr marL="68580" marR="68580" marT="0" marB="0" anchor="ctr">
                    <a:solidFill>
                      <a:schemeClr val="bg2">
                        <a:lumMod val="10000"/>
                      </a:schemeClr>
                    </a:solidFill>
                  </a:tcPr>
                </a:tc>
                <a:tc>
                  <a:txBody>
                    <a:bodyPr/>
                    <a:lstStyle/>
                    <a:p>
                      <a:pPr algn="ctr">
                        <a:lnSpc>
                          <a:spcPct val="115000"/>
                        </a:lnSpc>
                        <a:spcAft>
                          <a:spcPts val="0"/>
                        </a:spcAft>
                      </a:pPr>
                      <a:r>
                        <a:rPr lang="en-US" sz="1600" b="1" dirty="0" err="1">
                          <a:solidFill>
                            <a:schemeClr val="bg1"/>
                          </a:solidFill>
                          <a:effectLst/>
                          <a:latin typeface="Times New Roman" pitchFamily="18" charset="0"/>
                          <a:cs typeface="Times New Roman" pitchFamily="18" charset="0"/>
                        </a:rPr>
                        <a:t>Kesimpulan</a:t>
                      </a:r>
                      <a:endParaRPr lang="id-ID" sz="1400" b="1" dirty="0">
                        <a:solidFill>
                          <a:schemeClr val="bg1"/>
                        </a:solidFill>
                        <a:effectLst/>
                        <a:latin typeface="Times New Roman" pitchFamily="18" charset="0"/>
                        <a:ea typeface="Calibri"/>
                        <a:cs typeface="Times New Roman" pitchFamily="18" charset="0"/>
                      </a:endParaRPr>
                    </a:p>
                  </a:txBody>
                  <a:tcPr marL="68580" marR="68580" marT="0" marB="0" anchor="ctr">
                    <a:solidFill>
                      <a:schemeClr val="bg2">
                        <a:lumMod val="10000"/>
                      </a:schemeClr>
                    </a:solidFill>
                  </a:tcPr>
                </a:tc>
              </a:tr>
              <a:tr h="334142">
                <a:tc>
                  <a:txBody>
                    <a:bodyPr/>
                    <a:lstStyle/>
                    <a:p>
                      <a:pPr algn="ctr">
                        <a:lnSpc>
                          <a:spcPct val="115000"/>
                        </a:lnSpc>
                        <a:spcAft>
                          <a:spcPts val="0"/>
                        </a:spcAft>
                      </a:pPr>
                      <a:r>
                        <a:rPr lang="en-US" sz="1600" b="1" dirty="0" err="1">
                          <a:solidFill>
                            <a:schemeClr val="tx1"/>
                          </a:solidFill>
                          <a:effectLst/>
                          <a:latin typeface="Times New Roman" pitchFamily="18" charset="0"/>
                          <a:cs typeface="Times New Roman" pitchFamily="18" charset="0"/>
                        </a:rPr>
                        <a:t>Pernyataan</a:t>
                      </a:r>
                      <a:r>
                        <a:rPr lang="en-US" sz="1600" b="1" dirty="0">
                          <a:solidFill>
                            <a:schemeClr val="tx1"/>
                          </a:solidFill>
                          <a:effectLst/>
                          <a:latin typeface="Times New Roman" pitchFamily="18" charset="0"/>
                          <a:cs typeface="Times New Roman" pitchFamily="18" charset="0"/>
                        </a:rPr>
                        <a:t> 1</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solidFill>
                            <a:schemeClr val="tx1"/>
                          </a:solidFill>
                          <a:effectLst/>
                          <a:latin typeface="Times New Roman" pitchFamily="18" charset="0"/>
                          <a:cs typeface="Times New Roman" pitchFamily="18" charset="0"/>
                        </a:rPr>
                        <a:t>0,9151</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a:solidFill>
                            <a:schemeClr val="tx1"/>
                          </a:solidFill>
                          <a:effectLst/>
                          <a:latin typeface="Times New Roman" pitchFamily="18" charset="0"/>
                          <a:cs typeface="Times New Roman" pitchFamily="18" charset="0"/>
                        </a:rPr>
                        <a:t>0,2404</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Valid</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r>
              <a:tr h="334142">
                <a:tc>
                  <a:txBody>
                    <a:bodyPr/>
                    <a:lstStyle/>
                    <a:p>
                      <a:pPr algn="ctr">
                        <a:lnSpc>
                          <a:spcPct val="115000"/>
                        </a:lnSpc>
                        <a:spcAft>
                          <a:spcPts val="0"/>
                        </a:spcAft>
                      </a:pPr>
                      <a:r>
                        <a:rPr lang="en-US" sz="1600" b="1" dirty="0" err="1">
                          <a:solidFill>
                            <a:schemeClr val="tx1"/>
                          </a:solidFill>
                          <a:effectLst/>
                          <a:latin typeface="Times New Roman" pitchFamily="18" charset="0"/>
                          <a:cs typeface="Times New Roman" pitchFamily="18" charset="0"/>
                        </a:rPr>
                        <a:t>Pernyataan</a:t>
                      </a:r>
                      <a:r>
                        <a:rPr lang="en-US" sz="1600" b="1" dirty="0">
                          <a:solidFill>
                            <a:schemeClr val="tx1"/>
                          </a:solidFill>
                          <a:effectLst/>
                          <a:latin typeface="Times New Roman" pitchFamily="18" charset="0"/>
                          <a:cs typeface="Times New Roman" pitchFamily="18" charset="0"/>
                        </a:rPr>
                        <a:t> 2</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solidFill>
                            <a:schemeClr val="tx1"/>
                          </a:solidFill>
                          <a:effectLst/>
                          <a:latin typeface="Times New Roman" pitchFamily="18" charset="0"/>
                          <a:cs typeface="Times New Roman" pitchFamily="18" charset="0"/>
                        </a:rPr>
                        <a:t>0,7902</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a:solidFill>
                            <a:schemeClr val="tx1"/>
                          </a:solidFill>
                          <a:effectLst/>
                          <a:latin typeface="Times New Roman" pitchFamily="18" charset="0"/>
                          <a:cs typeface="Times New Roman" pitchFamily="18" charset="0"/>
                        </a:rPr>
                        <a:t>0,2404</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Valid</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r>
              <a:tr h="334142">
                <a:tc>
                  <a:txBody>
                    <a:bodyPr/>
                    <a:lstStyle/>
                    <a:p>
                      <a:pPr algn="ctr">
                        <a:lnSpc>
                          <a:spcPct val="115000"/>
                        </a:lnSpc>
                        <a:spcAft>
                          <a:spcPts val="0"/>
                        </a:spcAft>
                      </a:pPr>
                      <a:r>
                        <a:rPr lang="en-US" sz="1600" b="1">
                          <a:solidFill>
                            <a:schemeClr val="tx1"/>
                          </a:solidFill>
                          <a:effectLst/>
                          <a:latin typeface="Times New Roman" pitchFamily="18" charset="0"/>
                          <a:cs typeface="Times New Roman" pitchFamily="18" charset="0"/>
                        </a:rPr>
                        <a:t>Pernyataan 3</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solidFill>
                            <a:schemeClr val="tx1"/>
                          </a:solidFill>
                          <a:effectLst/>
                          <a:latin typeface="Times New Roman" pitchFamily="18" charset="0"/>
                          <a:cs typeface="Times New Roman" pitchFamily="18" charset="0"/>
                        </a:rPr>
                        <a:t>0,8801</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a:solidFill>
                            <a:schemeClr val="tx1"/>
                          </a:solidFill>
                          <a:effectLst/>
                          <a:latin typeface="Times New Roman" pitchFamily="18" charset="0"/>
                          <a:cs typeface="Times New Roman" pitchFamily="18" charset="0"/>
                        </a:rPr>
                        <a:t>0,2404</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Valid</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r>
              <a:tr h="334142">
                <a:tc>
                  <a:txBody>
                    <a:bodyPr/>
                    <a:lstStyle/>
                    <a:p>
                      <a:pPr algn="ctr">
                        <a:lnSpc>
                          <a:spcPct val="115000"/>
                        </a:lnSpc>
                        <a:spcAft>
                          <a:spcPts val="0"/>
                        </a:spcAft>
                      </a:pPr>
                      <a:r>
                        <a:rPr lang="en-US" sz="1600" b="1">
                          <a:solidFill>
                            <a:schemeClr val="tx1"/>
                          </a:solidFill>
                          <a:effectLst/>
                          <a:latin typeface="Times New Roman" pitchFamily="18" charset="0"/>
                          <a:cs typeface="Times New Roman" pitchFamily="18" charset="0"/>
                        </a:rPr>
                        <a:t>Pernyataan 4</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solidFill>
                            <a:schemeClr val="tx1"/>
                          </a:solidFill>
                          <a:effectLst/>
                          <a:latin typeface="Times New Roman" pitchFamily="18" charset="0"/>
                          <a:cs typeface="Times New Roman" pitchFamily="18" charset="0"/>
                        </a:rPr>
                        <a:t>0,8047</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a:solidFill>
                            <a:schemeClr val="tx1"/>
                          </a:solidFill>
                          <a:effectLst/>
                          <a:latin typeface="Times New Roman" pitchFamily="18" charset="0"/>
                          <a:cs typeface="Times New Roman" pitchFamily="18" charset="0"/>
                        </a:rPr>
                        <a:t>0,2404</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Valid</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r>
              <a:tr h="334142">
                <a:tc>
                  <a:txBody>
                    <a:bodyPr/>
                    <a:lstStyle/>
                    <a:p>
                      <a:pPr algn="ctr">
                        <a:lnSpc>
                          <a:spcPct val="115000"/>
                        </a:lnSpc>
                        <a:spcAft>
                          <a:spcPts val="0"/>
                        </a:spcAft>
                      </a:pPr>
                      <a:r>
                        <a:rPr lang="en-US" sz="1600" b="1" dirty="0" err="1">
                          <a:solidFill>
                            <a:schemeClr val="tx1"/>
                          </a:solidFill>
                          <a:effectLst/>
                          <a:latin typeface="Times New Roman" pitchFamily="18" charset="0"/>
                          <a:cs typeface="Times New Roman" pitchFamily="18" charset="0"/>
                        </a:rPr>
                        <a:t>Pernyataan</a:t>
                      </a:r>
                      <a:r>
                        <a:rPr lang="en-US" sz="1600" b="1" dirty="0">
                          <a:solidFill>
                            <a:schemeClr val="tx1"/>
                          </a:solidFill>
                          <a:effectLst/>
                          <a:latin typeface="Times New Roman" pitchFamily="18" charset="0"/>
                          <a:cs typeface="Times New Roman" pitchFamily="18" charset="0"/>
                        </a:rPr>
                        <a:t> 5</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solidFill>
                            <a:schemeClr val="tx1"/>
                          </a:solidFill>
                          <a:effectLst/>
                          <a:latin typeface="Times New Roman" pitchFamily="18" charset="0"/>
                          <a:cs typeface="Times New Roman" pitchFamily="18" charset="0"/>
                        </a:rPr>
                        <a:t>0,8240</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dirty="0">
                          <a:solidFill>
                            <a:schemeClr val="tx1"/>
                          </a:solidFill>
                          <a:effectLst/>
                          <a:latin typeface="Times New Roman" pitchFamily="18" charset="0"/>
                          <a:cs typeface="Times New Roman" pitchFamily="18" charset="0"/>
                        </a:rPr>
                        <a:t>0,2404</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Valid</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r>
              <a:tr h="334142">
                <a:tc>
                  <a:txBody>
                    <a:bodyPr/>
                    <a:lstStyle/>
                    <a:p>
                      <a:pPr algn="ctr">
                        <a:lnSpc>
                          <a:spcPct val="115000"/>
                        </a:lnSpc>
                        <a:spcAft>
                          <a:spcPts val="0"/>
                        </a:spcAft>
                      </a:pPr>
                      <a:r>
                        <a:rPr lang="en-US" sz="1600" b="1" dirty="0" err="1">
                          <a:solidFill>
                            <a:schemeClr val="tx1"/>
                          </a:solidFill>
                          <a:effectLst/>
                          <a:latin typeface="Times New Roman" pitchFamily="18" charset="0"/>
                          <a:cs typeface="Times New Roman" pitchFamily="18" charset="0"/>
                        </a:rPr>
                        <a:t>Pernyataan</a:t>
                      </a:r>
                      <a:r>
                        <a:rPr lang="en-US" sz="1600" b="1" dirty="0">
                          <a:solidFill>
                            <a:schemeClr val="tx1"/>
                          </a:solidFill>
                          <a:effectLst/>
                          <a:latin typeface="Times New Roman" pitchFamily="18" charset="0"/>
                          <a:cs typeface="Times New Roman" pitchFamily="18" charset="0"/>
                        </a:rPr>
                        <a:t> 6</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n-US" sz="1400" b="1">
                          <a:solidFill>
                            <a:schemeClr val="tx1"/>
                          </a:solidFill>
                          <a:effectLst/>
                          <a:latin typeface="Times New Roman" pitchFamily="18" charset="0"/>
                          <a:cs typeface="Times New Roman" pitchFamily="18" charset="0"/>
                        </a:rPr>
                        <a:t>0,9295</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dirty="0">
                          <a:solidFill>
                            <a:schemeClr val="tx1"/>
                          </a:solidFill>
                          <a:effectLst/>
                          <a:latin typeface="Times New Roman" pitchFamily="18" charset="0"/>
                          <a:cs typeface="Times New Roman" pitchFamily="18" charset="0"/>
                        </a:rPr>
                        <a:t>0,2404</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Valid</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r>
              <a:tr h="334142">
                <a:tc>
                  <a:txBody>
                    <a:bodyPr/>
                    <a:lstStyle/>
                    <a:p>
                      <a:pPr algn="ctr">
                        <a:lnSpc>
                          <a:spcPct val="115000"/>
                        </a:lnSpc>
                        <a:spcAft>
                          <a:spcPts val="0"/>
                        </a:spcAft>
                      </a:pPr>
                      <a:r>
                        <a:rPr lang="en-US" sz="1600" b="1" dirty="0" err="1">
                          <a:solidFill>
                            <a:schemeClr val="tx1"/>
                          </a:solidFill>
                          <a:effectLst/>
                          <a:latin typeface="Times New Roman" pitchFamily="18" charset="0"/>
                          <a:cs typeface="Times New Roman" pitchFamily="18" charset="0"/>
                        </a:rPr>
                        <a:t>Pernyataan</a:t>
                      </a:r>
                      <a:r>
                        <a:rPr lang="en-US" sz="1600" b="1" dirty="0">
                          <a:solidFill>
                            <a:schemeClr val="tx1"/>
                          </a:solidFill>
                          <a:effectLst/>
                          <a:latin typeface="Times New Roman" pitchFamily="18" charset="0"/>
                          <a:cs typeface="Times New Roman" pitchFamily="18" charset="0"/>
                        </a:rPr>
                        <a:t>  7</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n-US" sz="1400" b="1">
                          <a:solidFill>
                            <a:schemeClr val="tx1"/>
                          </a:solidFill>
                          <a:effectLst/>
                          <a:latin typeface="Times New Roman" pitchFamily="18" charset="0"/>
                          <a:cs typeface="Times New Roman" pitchFamily="18" charset="0"/>
                        </a:rPr>
                        <a:t>0,9429</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dirty="0">
                          <a:solidFill>
                            <a:schemeClr val="tx1"/>
                          </a:solidFill>
                          <a:effectLst/>
                          <a:latin typeface="Times New Roman" pitchFamily="18" charset="0"/>
                          <a:cs typeface="Times New Roman" pitchFamily="18" charset="0"/>
                        </a:rPr>
                        <a:t>0,2404</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Valid</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r>
              <a:tr h="334142">
                <a:tc>
                  <a:txBody>
                    <a:bodyPr/>
                    <a:lstStyle/>
                    <a:p>
                      <a:pPr algn="ctr">
                        <a:lnSpc>
                          <a:spcPct val="115000"/>
                        </a:lnSpc>
                        <a:spcAft>
                          <a:spcPts val="0"/>
                        </a:spcAft>
                      </a:pPr>
                      <a:r>
                        <a:rPr lang="en-US" sz="1600" b="1" dirty="0" err="1">
                          <a:solidFill>
                            <a:schemeClr val="tx1"/>
                          </a:solidFill>
                          <a:effectLst/>
                          <a:latin typeface="Times New Roman" pitchFamily="18" charset="0"/>
                          <a:cs typeface="Times New Roman" pitchFamily="18" charset="0"/>
                        </a:rPr>
                        <a:t>Pernyataan</a:t>
                      </a:r>
                      <a:r>
                        <a:rPr lang="en-US" sz="1600" b="1" dirty="0">
                          <a:solidFill>
                            <a:schemeClr val="tx1"/>
                          </a:solidFill>
                          <a:effectLst/>
                          <a:latin typeface="Times New Roman" pitchFamily="18" charset="0"/>
                          <a:cs typeface="Times New Roman" pitchFamily="18" charset="0"/>
                        </a:rPr>
                        <a:t> 8</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n-US" sz="1400" b="1">
                          <a:solidFill>
                            <a:schemeClr val="tx1"/>
                          </a:solidFill>
                          <a:effectLst/>
                          <a:latin typeface="Times New Roman" pitchFamily="18" charset="0"/>
                          <a:cs typeface="Times New Roman" pitchFamily="18" charset="0"/>
                        </a:rPr>
                        <a:t>0,8189</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dirty="0">
                          <a:solidFill>
                            <a:schemeClr val="tx1"/>
                          </a:solidFill>
                          <a:effectLst/>
                          <a:latin typeface="Times New Roman" pitchFamily="18" charset="0"/>
                          <a:cs typeface="Times New Roman" pitchFamily="18" charset="0"/>
                        </a:rPr>
                        <a:t>0,2404</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Valid</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r>
              <a:tr h="334142">
                <a:tc>
                  <a:txBody>
                    <a:bodyPr/>
                    <a:lstStyle/>
                    <a:p>
                      <a:pPr algn="ctr">
                        <a:lnSpc>
                          <a:spcPct val="115000"/>
                        </a:lnSpc>
                        <a:spcAft>
                          <a:spcPts val="0"/>
                        </a:spcAft>
                      </a:pPr>
                      <a:r>
                        <a:rPr lang="en-US" sz="1600" b="1" dirty="0" err="1">
                          <a:solidFill>
                            <a:schemeClr val="tx1"/>
                          </a:solidFill>
                          <a:effectLst/>
                          <a:latin typeface="Times New Roman" pitchFamily="18" charset="0"/>
                          <a:cs typeface="Times New Roman" pitchFamily="18" charset="0"/>
                        </a:rPr>
                        <a:t>Pernyataan</a:t>
                      </a:r>
                      <a:r>
                        <a:rPr lang="en-US" sz="1600" b="1" dirty="0">
                          <a:solidFill>
                            <a:schemeClr val="tx1"/>
                          </a:solidFill>
                          <a:effectLst/>
                          <a:latin typeface="Times New Roman" pitchFamily="18" charset="0"/>
                          <a:cs typeface="Times New Roman" pitchFamily="18" charset="0"/>
                        </a:rPr>
                        <a:t> 9</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n-US" sz="1400" b="1">
                          <a:solidFill>
                            <a:schemeClr val="tx1"/>
                          </a:solidFill>
                          <a:effectLst/>
                          <a:latin typeface="Times New Roman" pitchFamily="18" charset="0"/>
                          <a:cs typeface="Times New Roman" pitchFamily="18" charset="0"/>
                        </a:rPr>
                        <a:t>0,9343</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a:solidFill>
                            <a:schemeClr val="tx1"/>
                          </a:solidFill>
                          <a:effectLst/>
                          <a:latin typeface="Times New Roman" pitchFamily="18" charset="0"/>
                          <a:cs typeface="Times New Roman" pitchFamily="18" charset="0"/>
                        </a:rPr>
                        <a:t>0,2404</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Valid</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r>
              <a:tr h="334142">
                <a:tc>
                  <a:txBody>
                    <a:bodyPr/>
                    <a:lstStyle/>
                    <a:p>
                      <a:pPr algn="ctr">
                        <a:lnSpc>
                          <a:spcPct val="115000"/>
                        </a:lnSpc>
                        <a:spcAft>
                          <a:spcPts val="0"/>
                        </a:spcAft>
                      </a:pPr>
                      <a:r>
                        <a:rPr lang="en-US" sz="1600" b="1" dirty="0" err="1">
                          <a:solidFill>
                            <a:schemeClr val="tx1"/>
                          </a:solidFill>
                          <a:effectLst/>
                          <a:latin typeface="Times New Roman" pitchFamily="18" charset="0"/>
                          <a:cs typeface="Times New Roman" pitchFamily="18" charset="0"/>
                        </a:rPr>
                        <a:t>Pernyataan</a:t>
                      </a:r>
                      <a:r>
                        <a:rPr lang="en-US" sz="1600" b="1" dirty="0">
                          <a:solidFill>
                            <a:schemeClr val="tx1"/>
                          </a:solidFill>
                          <a:effectLst/>
                          <a:latin typeface="Times New Roman" pitchFamily="18" charset="0"/>
                          <a:cs typeface="Times New Roman" pitchFamily="18" charset="0"/>
                        </a:rPr>
                        <a:t> 10</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n-US" sz="1400" b="1">
                          <a:solidFill>
                            <a:schemeClr val="tx1"/>
                          </a:solidFill>
                          <a:effectLst/>
                          <a:latin typeface="Times New Roman" pitchFamily="18" charset="0"/>
                          <a:cs typeface="Times New Roman" pitchFamily="18" charset="0"/>
                        </a:rPr>
                        <a:t>0,8552</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a:solidFill>
                            <a:schemeClr val="tx1"/>
                          </a:solidFill>
                          <a:effectLst/>
                          <a:latin typeface="Times New Roman" pitchFamily="18" charset="0"/>
                          <a:cs typeface="Times New Roman" pitchFamily="18" charset="0"/>
                        </a:rPr>
                        <a:t>0,2404</a:t>
                      </a:r>
                      <a:endParaRPr lang="id-ID" sz="14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Valid</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nchor="ctr"/>
                </a:tc>
              </a:tr>
              <a:tr h="334142">
                <a:tc gridSpan="4">
                  <a:txBody>
                    <a:bodyPr/>
                    <a:lstStyle/>
                    <a:p>
                      <a:pPr>
                        <a:lnSpc>
                          <a:spcPct val="115000"/>
                        </a:lnSpc>
                        <a:spcAft>
                          <a:spcPts val="0"/>
                        </a:spcAft>
                      </a:pPr>
                      <a:r>
                        <a:rPr lang="en-US" sz="1050" b="1" dirty="0" err="1">
                          <a:solidFill>
                            <a:schemeClr val="tx1"/>
                          </a:solidFill>
                          <a:effectLst/>
                          <a:latin typeface="Times New Roman" pitchFamily="18" charset="0"/>
                          <a:cs typeface="Times New Roman" pitchFamily="18" charset="0"/>
                        </a:rPr>
                        <a:t>Hasil</a:t>
                      </a:r>
                      <a:r>
                        <a:rPr lang="en-US" sz="1050" b="1" dirty="0">
                          <a:solidFill>
                            <a:schemeClr val="tx1"/>
                          </a:solidFill>
                          <a:effectLst/>
                          <a:latin typeface="Times New Roman" pitchFamily="18" charset="0"/>
                          <a:cs typeface="Times New Roman" pitchFamily="18" charset="0"/>
                        </a:rPr>
                        <a:t> </a:t>
                      </a:r>
                      <a:r>
                        <a:rPr lang="en-US" sz="1050" b="1" dirty="0" err="1">
                          <a:solidFill>
                            <a:schemeClr val="tx1"/>
                          </a:solidFill>
                          <a:effectLst/>
                          <a:latin typeface="Times New Roman" pitchFamily="18" charset="0"/>
                          <a:cs typeface="Times New Roman" pitchFamily="18" charset="0"/>
                        </a:rPr>
                        <a:t>pengolahan</a:t>
                      </a:r>
                      <a:r>
                        <a:rPr lang="en-US" sz="1050" b="1" dirty="0">
                          <a:solidFill>
                            <a:schemeClr val="tx1"/>
                          </a:solidFill>
                          <a:effectLst/>
                          <a:latin typeface="Times New Roman" pitchFamily="18" charset="0"/>
                          <a:cs typeface="Times New Roman" pitchFamily="18" charset="0"/>
                        </a:rPr>
                        <a:t> data SPSS </a:t>
                      </a:r>
                      <a:r>
                        <a:rPr lang="en-US" sz="1050" b="1" dirty="0" err="1">
                          <a:solidFill>
                            <a:schemeClr val="tx1"/>
                          </a:solidFill>
                          <a:effectLst/>
                          <a:latin typeface="Times New Roman" pitchFamily="18" charset="0"/>
                          <a:cs typeface="Times New Roman" pitchFamily="18" charset="0"/>
                        </a:rPr>
                        <a:t>Versi</a:t>
                      </a:r>
                      <a:r>
                        <a:rPr lang="en-US" sz="1050" b="1" dirty="0">
                          <a:solidFill>
                            <a:schemeClr val="tx1"/>
                          </a:solidFill>
                          <a:effectLst/>
                          <a:latin typeface="Times New Roman" pitchFamily="18" charset="0"/>
                          <a:cs typeface="Times New Roman" pitchFamily="18" charset="0"/>
                        </a:rPr>
                        <a:t> 20</a:t>
                      </a:r>
                      <a:endParaRPr lang="id-ID" sz="1400" b="1" dirty="0">
                        <a:solidFill>
                          <a:schemeClr val="tx1"/>
                        </a:solidFill>
                        <a:effectLst/>
                        <a:latin typeface="Times New Roman" pitchFamily="18" charset="0"/>
                        <a:ea typeface="Calibri"/>
                        <a:cs typeface="Times New Roman" pitchFamily="18" charset="0"/>
                      </a:endParaRPr>
                    </a:p>
                  </a:txBody>
                  <a:tcPr marL="68580" marR="68580" marT="0" marB="0">
                    <a:solidFill>
                      <a:schemeClr val="bg2">
                        <a:lumMod val="90000"/>
                      </a:schemeClr>
                    </a:solidFill>
                  </a:tcPr>
                </a:tc>
                <a:tc hMerge="1">
                  <a:txBody>
                    <a:bodyPr/>
                    <a:lstStyle/>
                    <a:p>
                      <a:endParaRPr lang="id-ID"/>
                    </a:p>
                  </a:txBody>
                  <a:tcPr/>
                </a:tc>
                <a:tc hMerge="1">
                  <a:txBody>
                    <a:bodyPr/>
                    <a:lstStyle/>
                    <a:p>
                      <a:endParaRPr lang="id-ID"/>
                    </a:p>
                  </a:txBody>
                  <a:tcPr/>
                </a:tc>
                <a:tc hMerge="1">
                  <a:txBody>
                    <a:bodyPr/>
                    <a:lstStyle/>
                    <a:p>
                      <a:endParaRPr lang="id-ID"/>
                    </a:p>
                  </a:txBody>
                  <a:tcPr/>
                </a:tc>
              </a:tr>
            </a:tbl>
          </a:graphicData>
        </a:graphic>
      </p:graphicFrame>
    </p:spTree>
    <p:extLst>
      <p:ext uri="{BB962C8B-B14F-4D97-AF65-F5344CB8AC3E}">
        <p14:creationId xmlns:p14="http://schemas.microsoft.com/office/powerpoint/2010/main" val="3228028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2000"/>
                                        <p:tgtEl>
                                          <p:spTgt spid="21"/>
                                        </p:tgtEl>
                                      </p:cBhvr>
                                    </p:animEffect>
                                    <p:anim calcmode="lin" valueType="num">
                                      <p:cBhvr>
                                        <p:cTn id="8" dur="2000" fill="hold"/>
                                        <p:tgtEl>
                                          <p:spTgt spid="21"/>
                                        </p:tgtEl>
                                        <p:attrNameLst>
                                          <p:attrName>ppt_w</p:attrName>
                                        </p:attrNameLst>
                                      </p:cBhvr>
                                      <p:tavLst>
                                        <p:tav tm="0" fmla="#ppt_w*sin(2.5*pi*$)">
                                          <p:val>
                                            <p:fltVal val="0"/>
                                          </p:val>
                                        </p:tav>
                                        <p:tav tm="100000">
                                          <p:val>
                                            <p:fltVal val="1"/>
                                          </p:val>
                                        </p:tav>
                                      </p:tavLst>
                                    </p:anim>
                                    <p:anim calcmode="lin" valueType="num">
                                      <p:cBhvr>
                                        <p:cTn id="9" dur="2000" fill="hold"/>
                                        <p:tgtEl>
                                          <p:spTgt spid="21"/>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iterate type="lt">
                                    <p:tmPct val="10000"/>
                                  </p:iterate>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anim calcmode="lin" valueType="num">
                                      <p:cBhvr>
                                        <p:cTn id="13" dur="500" fill="hold"/>
                                        <p:tgtEl>
                                          <p:spTgt spid="20"/>
                                        </p:tgtEl>
                                        <p:attrNameLst>
                                          <p:attrName>ppt_w</p:attrName>
                                        </p:attrNameLst>
                                      </p:cBhvr>
                                      <p:tavLst>
                                        <p:tav tm="0" fmla="#ppt_w*sin(2.5*pi*$)">
                                          <p:val>
                                            <p:fltVal val="0"/>
                                          </p:val>
                                        </p:tav>
                                        <p:tav tm="100000">
                                          <p:val>
                                            <p:fltVal val="1"/>
                                          </p:val>
                                        </p:tav>
                                      </p:tavLst>
                                    </p:anim>
                                    <p:anim calcmode="lin" valueType="num">
                                      <p:cBhvr>
                                        <p:cTn id="14" dur="500" fill="hold"/>
                                        <p:tgtEl>
                                          <p:spTgt spid="20"/>
                                        </p:tgtEl>
                                        <p:attrNameLst>
                                          <p:attrName>ppt_h</p:attrName>
                                        </p:attrNameLst>
                                      </p:cBhvr>
                                      <p:tavLst>
                                        <p:tav tm="0">
                                          <p:val>
                                            <p:strVal val="#ppt_h"/>
                                          </p:val>
                                        </p:tav>
                                        <p:tav tm="100000">
                                          <p:val>
                                            <p:strVal val="#ppt_h"/>
                                          </p:val>
                                        </p:tav>
                                      </p:tavLst>
                                    </p:anim>
                                  </p:childTnLst>
                                </p:cTn>
                              </p:par>
                              <p:par>
                                <p:cTn id="15" presetID="6" presetClass="entr" presetSubtype="16"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ircle(in)">
                                      <p:cBhvr>
                                        <p:cTn id="1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val 20"/>
          <p:cNvSpPr/>
          <p:nvPr/>
        </p:nvSpPr>
        <p:spPr>
          <a:xfrm>
            <a:off x="7164288" y="116632"/>
            <a:ext cx="1224136" cy="1224136"/>
          </a:xfrm>
          <a:prstGeom prst="ellipse">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Title 1"/>
          <p:cNvSpPr>
            <a:spLocks noGrp="1"/>
          </p:cNvSpPr>
          <p:nvPr>
            <p:ph type="title"/>
          </p:nvPr>
        </p:nvSpPr>
        <p:spPr>
          <a:xfrm>
            <a:off x="467544" y="44624"/>
            <a:ext cx="8104984" cy="1584176"/>
          </a:xfrm>
        </p:spPr>
        <p:txBody>
          <a:bodyPr>
            <a:normAutofit/>
          </a:bodyPr>
          <a:lstStyle/>
          <a:p>
            <a:pPr lvl="0"/>
            <a:r>
              <a:rPr lang="id-ID" sz="3200" dirty="0" smtClean="0">
                <a:solidFill>
                  <a:schemeClr val="tx1"/>
                </a:solidFill>
                <a:latin typeface="Times New Roman" pitchFamily="18" charset="0"/>
                <a:cs typeface="Times New Roman" pitchFamily="18" charset="0"/>
              </a:rPr>
              <a:t>3. Uji </a:t>
            </a:r>
            <a:r>
              <a:rPr lang="id-ID" sz="3200" dirty="0">
                <a:solidFill>
                  <a:schemeClr val="tx1"/>
                </a:solidFill>
                <a:latin typeface="Times New Roman" pitchFamily="18" charset="0"/>
                <a:cs typeface="Times New Roman" pitchFamily="18" charset="0"/>
              </a:rPr>
              <a:t>validitas variabel Kinerja Karyawan</a:t>
            </a:r>
          </a:p>
        </p:txBody>
      </p:sp>
      <p:graphicFrame>
        <p:nvGraphicFramePr>
          <p:cNvPr id="3" name="Table 2"/>
          <p:cNvGraphicFramePr>
            <a:graphicFrameLocks noGrp="1"/>
          </p:cNvGraphicFramePr>
          <p:nvPr>
            <p:extLst>
              <p:ext uri="{D42A27DB-BD31-4B8C-83A1-F6EECF244321}">
                <p14:modId xmlns:p14="http://schemas.microsoft.com/office/powerpoint/2010/main" val="2005392571"/>
              </p:ext>
            </p:extLst>
          </p:nvPr>
        </p:nvGraphicFramePr>
        <p:xfrm>
          <a:off x="683568" y="1772813"/>
          <a:ext cx="7992888" cy="4337050"/>
        </p:xfrm>
        <a:graphic>
          <a:graphicData uri="http://schemas.openxmlformats.org/drawingml/2006/table">
            <a:tbl>
              <a:tblPr firstRow="1" firstCol="1" bandRow="1">
                <a:tableStyleId>{5C22544A-7EE6-4342-B048-85BDC9FD1C3A}</a:tableStyleId>
              </a:tblPr>
              <a:tblGrid>
                <a:gridCol w="2487817"/>
                <a:gridCol w="1723374"/>
                <a:gridCol w="1680154"/>
                <a:gridCol w="2101543"/>
              </a:tblGrid>
              <a:tr h="239936">
                <a:tc gridSpan="4">
                  <a:txBody>
                    <a:bodyPr/>
                    <a:lstStyle/>
                    <a:p>
                      <a:pPr algn="ctr">
                        <a:lnSpc>
                          <a:spcPct val="115000"/>
                        </a:lnSpc>
                        <a:spcAft>
                          <a:spcPts val="0"/>
                        </a:spcAft>
                      </a:pPr>
                      <a:r>
                        <a:rPr lang="en-US" sz="1600" b="1" dirty="0" err="1">
                          <a:solidFill>
                            <a:schemeClr val="tx1"/>
                          </a:solidFill>
                          <a:effectLst/>
                          <a:latin typeface="Times New Roman" pitchFamily="18" charset="0"/>
                          <a:cs typeface="Times New Roman" pitchFamily="18" charset="0"/>
                        </a:rPr>
                        <a:t>Hasil</a:t>
                      </a:r>
                      <a:r>
                        <a:rPr lang="en-US" sz="1600" b="1" dirty="0">
                          <a:solidFill>
                            <a:schemeClr val="tx1"/>
                          </a:solidFill>
                          <a:effectLst/>
                          <a:latin typeface="Times New Roman" pitchFamily="18" charset="0"/>
                          <a:cs typeface="Times New Roman" pitchFamily="18" charset="0"/>
                        </a:rPr>
                        <a:t> </a:t>
                      </a:r>
                      <a:r>
                        <a:rPr lang="en-US" sz="1600" b="1" dirty="0" err="1">
                          <a:solidFill>
                            <a:schemeClr val="tx1"/>
                          </a:solidFill>
                          <a:effectLst/>
                          <a:latin typeface="Times New Roman" pitchFamily="18" charset="0"/>
                          <a:cs typeface="Times New Roman" pitchFamily="18" charset="0"/>
                        </a:rPr>
                        <a:t>Uji</a:t>
                      </a:r>
                      <a:r>
                        <a:rPr lang="en-US" sz="1600" b="1" dirty="0">
                          <a:solidFill>
                            <a:schemeClr val="tx1"/>
                          </a:solidFill>
                          <a:effectLst/>
                          <a:latin typeface="Times New Roman" pitchFamily="18" charset="0"/>
                          <a:cs typeface="Times New Roman" pitchFamily="18" charset="0"/>
                        </a:rPr>
                        <a:t> </a:t>
                      </a:r>
                      <a:r>
                        <a:rPr lang="en-US" sz="1600" b="1" dirty="0" err="1">
                          <a:solidFill>
                            <a:schemeClr val="tx1"/>
                          </a:solidFill>
                          <a:effectLst/>
                          <a:latin typeface="Times New Roman" pitchFamily="18" charset="0"/>
                          <a:cs typeface="Times New Roman" pitchFamily="18" charset="0"/>
                        </a:rPr>
                        <a:t>Validitas</a:t>
                      </a:r>
                      <a:r>
                        <a:rPr lang="en-US" sz="1600" b="1" dirty="0">
                          <a:solidFill>
                            <a:schemeClr val="tx1"/>
                          </a:solidFill>
                          <a:effectLst/>
                          <a:latin typeface="Times New Roman" pitchFamily="18" charset="0"/>
                          <a:cs typeface="Times New Roman" pitchFamily="18" charset="0"/>
                        </a:rPr>
                        <a:t> </a:t>
                      </a:r>
                      <a:r>
                        <a:rPr lang="en-US" sz="1600" b="1" dirty="0" err="1">
                          <a:solidFill>
                            <a:schemeClr val="tx1"/>
                          </a:solidFill>
                          <a:effectLst/>
                          <a:latin typeface="Times New Roman" pitchFamily="18" charset="0"/>
                          <a:cs typeface="Times New Roman" pitchFamily="18" charset="0"/>
                        </a:rPr>
                        <a:t>Variabel</a:t>
                      </a:r>
                      <a:r>
                        <a:rPr lang="en-US" sz="1600" b="1" dirty="0">
                          <a:solidFill>
                            <a:schemeClr val="tx1"/>
                          </a:solidFill>
                          <a:effectLst/>
                          <a:latin typeface="Times New Roman" pitchFamily="18" charset="0"/>
                          <a:cs typeface="Times New Roman" pitchFamily="18" charset="0"/>
                        </a:rPr>
                        <a:t> </a:t>
                      </a:r>
                      <a:r>
                        <a:rPr lang="en-US" sz="1600" b="1" dirty="0" err="1">
                          <a:solidFill>
                            <a:schemeClr val="tx1"/>
                          </a:solidFill>
                          <a:effectLst/>
                          <a:latin typeface="Times New Roman" pitchFamily="18" charset="0"/>
                          <a:cs typeface="Times New Roman" pitchFamily="18" charset="0"/>
                        </a:rPr>
                        <a:t>Kinerja</a:t>
                      </a:r>
                      <a:r>
                        <a:rPr lang="en-US" sz="1600" b="1" dirty="0">
                          <a:solidFill>
                            <a:schemeClr val="tx1"/>
                          </a:solidFill>
                          <a:effectLst/>
                          <a:latin typeface="Times New Roman" pitchFamily="18" charset="0"/>
                          <a:cs typeface="Times New Roman" pitchFamily="18" charset="0"/>
                        </a:rPr>
                        <a:t> </a:t>
                      </a:r>
                      <a:r>
                        <a:rPr lang="en-US" sz="1600" b="1" dirty="0" err="1">
                          <a:solidFill>
                            <a:schemeClr val="tx1"/>
                          </a:solidFill>
                          <a:effectLst/>
                          <a:latin typeface="Times New Roman" pitchFamily="18" charset="0"/>
                          <a:cs typeface="Times New Roman" pitchFamily="18" charset="0"/>
                        </a:rPr>
                        <a:t>Karyawan</a:t>
                      </a:r>
                      <a:r>
                        <a:rPr lang="en-US" sz="1600" b="1" dirty="0">
                          <a:solidFill>
                            <a:schemeClr val="tx1"/>
                          </a:solidFill>
                          <a:effectLst/>
                          <a:latin typeface="Times New Roman" pitchFamily="18" charset="0"/>
                          <a:cs typeface="Times New Roman" pitchFamily="18" charset="0"/>
                        </a:rPr>
                        <a:t> (Y)</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90000"/>
                      </a:schemeClr>
                    </a:solidFill>
                  </a:tcPr>
                </a:tc>
                <a:tc hMerge="1">
                  <a:txBody>
                    <a:bodyPr/>
                    <a:lstStyle/>
                    <a:p>
                      <a:endParaRPr lang="id-ID"/>
                    </a:p>
                  </a:txBody>
                  <a:tcPr/>
                </a:tc>
                <a:tc hMerge="1">
                  <a:txBody>
                    <a:bodyPr/>
                    <a:lstStyle/>
                    <a:p>
                      <a:endParaRPr lang="id-ID"/>
                    </a:p>
                  </a:txBody>
                  <a:tcPr/>
                </a:tc>
                <a:tc hMerge="1">
                  <a:txBody>
                    <a:bodyPr/>
                    <a:lstStyle/>
                    <a:p>
                      <a:endParaRPr lang="id-ID"/>
                    </a:p>
                  </a:txBody>
                  <a:tcPr/>
                </a:tc>
              </a:tr>
              <a:tr h="291622">
                <a:tc>
                  <a:txBody>
                    <a:bodyPr/>
                    <a:lstStyle/>
                    <a:p>
                      <a:pPr algn="ctr">
                        <a:lnSpc>
                          <a:spcPct val="115000"/>
                        </a:lnSpc>
                        <a:spcAft>
                          <a:spcPts val="0"/>
                        </a:spcAft>
                      </a:pPr>
                      <a:r>
                        <a:rPr lang="id-ID" sz="1600" b="1" noProof="0" dirty="0" smtClean="0">
                          <a:solidFill>
                            <a:schemeClr val="bg1"/>
                          </a:solidFill>
                          <a:effectLst/>
                          <a:latin typeface="Times New Roman" pitchFamily="18" charset="0"/>
                          <a:cs typeface="Times New Roman" pitchFamily="18" charset="0"/>
                        </a:rPr>
                        <a:t>Pernyataan</a:t>
                      </a:r>
                      <a:endParaRPr lang="id-ID" sz="1600" b="1" noProof="0" dirty="0">
                        <a:solidFill>
                          <a:schemeClr val="bg1"/>
                        </a:solidFill>
                        <a:effectLst/>
                        <a:latin typeface="Times New Roman" pitchFamily="18" charset="0"/>
                        <a:ea typeface="Calibri"/>
                        <a:cs typeface="Times New Roman" pitchFamily="18" charset="0"/>
                      </a:endParaRPr>
                    </a:p>
                  </a:txBody>
                  <a:tcPr marL="68580" marR="68580" marT="0" marB="0" anchor="ctr">
                    <a:solidFill>
                      <a:schemeClr val="bg2">
                        <a:lumMod val="25000"/>
                      </a:schemeClr>
                    </a:solidFill>
                  </a:tcPr>
                </a:tc>
                <a:tc>
                  <a:txBody>
                    <a:bodyPr/>
                    <a:lstStyle/>
                    <a:p>
                      <a:pPr algn="ctr">
                        <a:lnSpc>
                          <a:spcPct val="115000"/>
                        </a:lnSpc>
                        <a:spcAft>
                          <a:spcPts val="0"/>
                        </a:spcAft>
                      </a:pPr>
                      <a:r>
                        <a:rPr lang="id-ID" sz="1600" b="1" noProof="0" dirty="0" smtClean="0">
                          <a:solidFill>
                            <a:schemeClr val="bg1"/>
                          </a:solidFill>
                          <a:effectLst/>
                          <a:latin typeface="Times New Roman" pitchFamily="18" charset="0"/>
                          <a:cs typeface="Times New Roman" pitchFamily="18" charset="0"/>
                        </a:rPr>
                        <a:t>r</a:t>
                      </a:r>
                      <a:r>
                        <a:rPr lang="id-ID" sz="1600" b="1" baseline="-25000" noProof="0" dirty="0" smtClean="0">
                          <a:solidFill>
                            <a:schemeClr val="bg1"/>
                          </a:solidFill>
                          <a:effectLst/>
                          <a:latin typeface="Times New Roman" pitchFamily="18" charset="0"/>
                          <a:cs typeface="Times New Roman" pitchFamily="18" charset="0"/>
                        </a:rPr>
                        <a:t>hitung</a:t>
                      </a:r>
                      <a:endParaRPr lang="id-ID" sz="1600" b="1" noProof="0" dirty="0">
                        <a:solidFill>
                          <a:schemeClr val="bg1"/>
                        </a:solidFill>
                        <a:effectLst/>
                        <a:latin typeface="Times New Roman" pitchFamily="18" charset="0"/>
                        <a:ea typeface="Calibri"/>
                        <a:cs typeface="Times New Roman" pitchFamily="18" charset="0"/>
                      </a:endParaRPr>
                    </a:p>
                  </a:txBody>
                  <a:tcPr marL="68580" marR="68580" marT="0" marB="0" anchor="ctr">
                    <a:solidFill>
                      <a:schemeClr val="bg2">
                        <a:lumMod val="25000"/>
                      </a:schemeClr>
                    </a:solidFill>
                  </a:tcPr>
                </a:tc>
                <a:tc>
                  <a:txBody>
                    <a:bodyPr/>
                    <a:lstStyle/>
                    <a:p>
                      <a:pPr marL="9525" algn="ctr">
                        <a:lnSpc>
                          <a:spcPct val="115000"/>
                        </a:lnSpc>
                        <a:spcAft>
                          <a:spcPts val="0"/>
                        </a:spcAft>
                      </a:pPr>
                      <a:r>
                        <a:rPr lang="id-ID" sz="1600" b="1" noProof="0" dirty="0" smtClean="0">
                          <a:solidFill>
                            <a:schemeClr val="bg1"/>
                          </a:solidFill>
                          <a:effectLst/>
                          <a:latin typeface="Times New Roman" pitchFamily="18" charset="0"/>
                          <a:cs typeface="Times New Roman" pitchFamily="18" charset="0"/>
                        </a:rPr>
                        <a:t>r</a:t>
                      </a:r>
                      <a:r>
                        <a:rPr lang="id-ID" sz="1600" b="1" baseline="-25000" noProof="0" dirty="0" smtClean="0">
                          <a:solidFill>
                            <a:schemeClr val="bg1"/>
                          </a:solidFill>
                          <a:effectLst/>
                          <a:latin typeface="Times New Roman" pitchFamily="18" charset="0"/>
                          <a:cs typeface="Times New Roman" pitchFamily="18" charset="0"/>
                        </a:rPr>
                        <a:t>tabel</a:t>
                      </a:r>
                      <a:endParaRPr lang="id-ID" sz="1600" b="1" noProof="0" dirty="0">
                        <a:solidFill>
                          <a:schemeClr val="bg1"/>
                        </a:solidFill>
                        <a:effectLst/>
                        <a:latin typeface="Times New Roman" pitchFamily="18" charset="0"/>
                        <a:ea typeface="Calibri"/>
                        <a:cs typeface="Times New Roman" pitchFamily="18" charset="0"/>
                      </a:endParaRPr>
                    </a:p>
                  </a:txBody>
                  <a:tcPr marL="68580" marR="68580" marT="0" marB="0" anchor="ctr">
                    <a:solidFill>
                      <a:schemeClr val="bg2">
                        <a:lumMod val="25000"/>
                      </a:schemeClr>
                    </a:solidFill>
                  </a:tcPr>
                </a:tc>
                <a:tc>
                  <a:txBody>
                    <a:bodyPr/>
                    <a:lstStyle/>
                    <a:p>
                      <a:pPr algn="ctr">
                        <a:lnSpc>
                          <a:spcPct val="115000"/>
                        </a:lnSpc>
                        <a:spcAft>
                          <a:spcPts val="0"/>
                        </a:spcAft>
                      </a:pPr>
                      <a:r>
                        <a:rPr lang="id-ID" sz="1600" b="1" noProof="0" dirty="0" smtClean="0">
                          <a:solidFill>
                            <a:schemeClr val="bg1"/>
                          </a:solidFill>
                          <a:effectLst/>
                          <a:latin typeface="Times New Roman" pitchFamily="18" charset="0"/>
                          <a:cs typeface="Times New Roman" pitchFamily="18" charset="0"/>
                        </a:rPr>
                        <a:t>Kesimpulan</a:t>
                      </a:r>
                      <a:endParaRPr lang="id-ID" sz="1600" b="1" noProof="0" dirty="0">
                        <a:solidFill>
                          <a:schemeClr val="bg1"/>
                        </a:solidFill>
                        <a:effectLst/>
                        <a:latin typeface="Times New Roman" pitchFamily="18" charset="0"/>
                        <a:ea typeface="Calibri"/>
                        <a:cs typeface="Times New Roman" pitchFamily="18" charset="0"/>
                      </a:endParaRPr>
                    </a:p>
                  </a:txBody>
                  <a:tcPr marL="68580" marR="68580" marT="0" marB="0" anchor="ctr">
                    <a:solidFill>
                      <a:schemeClr val="bg2">
                        <a:lumMod val="25000"/>
                      </a:schemeClr>
                    </a:solidFill>
                  </a:tcPr>
                </a:tc>
              </a:tr>
              <a:tr h="313751">
                <a:tc>
                  <a:txBody>
                    <a:bodyPr/>
                    <a:lstStyle/>
                    <a:p>
                      <a:pPr algn="ctr">
                        <a:lnSpc>
                          <a:spcPct val="115000"/>
                        </a:lnSpc>
                        <a:spcAft>
                          <a:spcPts val="0"/>
                        </a:spcAft>
                      </a:pPr>
                      <a:r>
                        <a:rPr lang="id-ID" sz="1600" b="1" noProof="1" smtClean="0">
                          <a:solidFill>
                            <a:schemeClr val="tx1"/>
                          </a:solidFill>
                          <a:effectLst/>
                          <a:latin typeface="Times New Roman" pitchFamily="18" charset="0"/>
                          <a:cs typeface="Times New Roman" pitchFamily="18" charset="0"/>
                        </a:rPr>
                        <a:t>Pernyataan</a:t>
                      </a:r>
                      <a:r>
                        <a:rPr lang="en-US" sz="1600" b="1" dirty="0" smtClean="0">
                          <a:solidFill>
                            <a:schemeClr val="tx1"/>
                          </a:solidFill>
                          <a:effectLst/>
                          <a:latin typeface="Times New Roman" pitchFamily="18" charset="0"/>
                          <a:cs typeface="Times New Roman" pitchFamily="18" charset="0"/>
                        </a:rPr>
                        <a:t> </a:t>
                      </a:r>
                      <a:r>
                        <a:rPr lang="en-US" sz="1600" b="1" dirty="0">
                          <a:solidFill>
                            <a:schemeClr val="tx1"/>
                          </a:solidFill>
                          <a:effectLst/>
                          <a:latin typeface="Times New Roman" pitchFamily="18" charset="0"/>
                          <a:cs typeface="Times New Roman" pitchFamily="18" charset="0"/>
                        </a:rPr>
                        <a:t>1</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0,9214</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dirty="0">
                          <a:solidFill>
                            <a:schemeClr val="tx1"/>
                          </a:solidFill>
                          <a:effectLst/>
                          <a:latin typeface="Times New Roman" pitchFamily="18" charset="0"/>
                          <a:cs typeface="Times New Roman" pitchFamily="18" charset="0"/>
                        </a:rPr>
                        <a:t>0,2404</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Valid</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tc>
              </a:tr>
              <a:tr h="313751">
                <a:tc>
                  <a:txBody>
                    <a:bodyPr/>
                    <a:lstStyle/>
                    <a:p>
                      <a:pPr algn="ctr">
                        <a:lnSpc>
                          <a:spcPct val="115000"/>
                        </a:lnSpc>
                        <a:spcAft>
                          <a:spcPts val="0"/>
                        </a:spcAft>
                      </a:pPr>
                      <a:r>
                        <a:rPr lang="id-ID" sz="1600" b="1" kern="1200" noProof="0" dirty="0" smtClean="0">
                          <a:solidFill>
                            <a:schemeClr val="tx1"/>
                          </a:solidFill>
                          <a:effectLst/>
                          <a:latin typeface="Times New Roman" pitchFamily="18" charset="0"/>
                          <a:ea typeface="+mn-ea"/>
                          <a:cs typeface="Times New Roman" pitchFamily="18" charset="0"/>
                        </a:rPr>
                        <a:t>Pernyataan</a:t>
                      </a:r>
                      <a:r>
                        <a:rPr lang="en-US" sz="1600" b="1" dirty="0" smtClean="0">
                          <a:solidFill>
                            <a:schemeClr val="tx1"/>
                          </a:solidFill>
                          <a:effectLst/>
                          <a:latin typeface="Times New Roman" pitchFamily="18" charset="0"/>
                          <a:cs typeface="Times New Roman" pitchFamily="18" charset="0"/>
                        </a:rPr>
                        <a:t> </a:t>
                      </a:r>
                      <a:r>
                        <a:rPr lang="en-US" sz="1600" b="1" dirty="0">
                          <a:solidFill>
                            <a:schemeClr val="tx1"/>
                          </a:solidFill>
                          <a:effectLst/>
                          <a:latin typeface="Times New Roman" pitchFamily="18" charset="0"/>
                          <a:cs typeface="Times New Roman" pitchFamily="18" charset="0"/>
                        </a:rPr>
                        <a:t>2</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0,9164</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a:solidFill>
                            <a:schemeClr val="tx1"/>
                          </a:solidFill>
                          <a:effectLst/>
                          <a:latin typeface="Times New Roman" pitchFamily="18" charset="0"/>
                          <a:cs typeface="Times New Roman" pitchFamily="18" charset="0"/>
                        </a:rPr>
                        <a:t>0,2404</a:t>
                      </a:r>
                      <a:endParaRPr lang="id-ID" sz="16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Valid</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tc>
              </a:tr>
              <a:tr h="313751">
                <a:tc>
                  <a:txBody>
                    <a:bodyPr/>
                    <a:lstStyle/>
                    <a:p>
                      <a:pPr algn="ctr">
                        <a:lnSpc>
                          <a:spcPct val="115000"/>
                        </a:lnSpc>
                        <a:spcAft>
                          <a:spcPts val="0"/>
                        </a:spcAft>
                      </a:pPr>
                      <a:r>
                        <a:rPr lang="id-ID" sz="1600" b="1" kern="1200" noProof="0" dirty="0" smtClean="0">
                          <a:solidFill>
                            <a:schemeClr val="tx1"/>
                          </a:solidFill>
                          <a:effectLst/>
                          <a:latin typeface="Times New Roman" pitchFamily="18" charset="0"/>
                          <a:ea typeface="+mn-ea"/>
                          <a:cs typeface="Times New Roman" pitchFamily="18" charset="0"/>
                        </a:rPr>
                        <a:t>Pernyataan</a:t>
                      </a:r>
                      <a:r>
                        <a:rPr lang="en-US" sz="1600" b="1" kern="1200" dirty="0" smtClean="0">
                          <a:solidFill>
                            <a:schemeClr val="tx1"/>
                          </a:solidFill>
                          <a:effectLst/>
                          <a:latin typeface="Times New Roman" pitchFamily="18" charset="0"/>
                          <a:ea typeface="+mn-ea"/>
                          <a:cs typeface="Times New Roman" pitchFamily="18" charset="0"/>
                        </a:rPr>
                        <a:t> </a:t>
                      </a:r>
                      <a:r>
                        <a:rPr lang="en-US" sz="1600" b="1" kern="1200" dirty="0">
                          <a:solidFill>
                            <a:schemeClr val="tx1"/>
                          </a:solidFill>
                          <a:effectLst/>
                          <a:latin typeface="Times New Roman" pitchFamily="18" charset="0"/>
                          <a:ea typeface="+mn-ea"/>
                          <a:cs typeface="Times New Roman" pitchFamily="18" charset="0"/>
                        </a:rPr>
                        <a:t>3</a:t>
                      </a:r>
                      <a:endParaRPr lang="id-ID" sz="1600" b="1" kern="1200" dirty="0">
                        <a:solidFill>
                          <a:schemeClr val="tx1"/>
                        </a:solidFill>
                        <a:effectLst/>
                        <a:latin typeface="Times New Roman" pitchFamily="18" charset="0"/>
                        <a:ea typeface="+mn-ea"/>
                        <a:cs typeface="Times New Roman"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0,8397</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a:solidFill>
                            <a:schemeClr val="tx1"/>
                          </a:solidFill>
                          <a:effectLst/>
                          <a:latin typeface="Times New Roman" pitchFamily="18" charset="0"/>
                          <a:cs typeface="Times New Roman" pitchFamily="18" charset="0"/>
                        </a:rPr>
                        <a:t>0,2404</a:t>
                      </a:r>
                      <a:endParaRPr lang="id-ID" sz="16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Valid</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tc>
              </a:tr>
              <a:tr h="313751">
                <a:tc>
                  <a:txBody>
                    <a:bodyPr/>
                    <a:lstStyle/>
                    <a:p>
                      <a:pPr algn="ctr">
                        <a:lnSpc>
                          <a:spcPct val="115000"/>
                        </a:lnSpc>
                        <a:spcAft>
                          <a:spcPts val="0"/>
                        </a:spcAft>
                      </a:pPr>
                      <a:r>
                        <a:rPr lang="id-ID" sz="1600" b="1" noProof="1" smtClean="0">
                          <a:solidFill>
                            <a:schemeClr val="tx1"/>
                          </a:solidFill>
                          <a:effectLst/>
                          <a:latin typeface="Times New Roman" pitchFamily="18" charset="0"/>
                          <a:cs typeface="Times New Roman" pitchFamily="18" charset="0"/>
                        </a:rPr>
                        <a:t>Pernyataan</a:t>
                      </a:r>
                      <a:r>
                        <a:rPr lang="en-US" sz="1600" b="1" dirty="0" smtClean="0">
                          <a:solidFill>
                            <a:schemeClr val="tx1"/>
                          </a:solidFill>
                          <a:effectLst/>
                          <a:latin typeface="Times New Roman" pitchFamily="18" charset="0"/>
                          <a:cs typeface="Times New Roman" pitchFamily="18" charset="0"/>
                        </a:rPr>
                        <a:t> </a:t>
                      </a:r>
                      <a:r>
                        <a:rPr lang="en-US" sz="1600" b="1" dirty="0">
                          <a:solidFill>
                            <a:schemeClr val="tx1"/>
                          </a:solidFill>
                          <a:effectLst/>
                          <a:latin typeface="Times New Roman" pitchFamily="18" charset="0"/>
                          <a:cs typeface="Times New Roman" pitchFamily="18" charset="0"/>
                        </a:rPr>
                        <a:t>4</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0,7067</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dirty="0">
                          <a:solidFill>
                            <a:schemeClr val="tx1"/>
                          </a:solidFill>
                          <a:effectLst/>
                          <a:latin typeface="Times New Roman" pitchFamily="18" charset="0"/>
                          <a:cs typeface="Times New Roman" pitchFamily="18" charset="0"/>
                        </a:rPr>
                        <a:t>0,2404</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Valid</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tc>
              </a:tr>
              <a:tr h="313751">
                <a:tc>
                  <a:txBody>
                    <a:bodyPr/>
                    <a:lstStyle/>
                    <a:p>
                      <a:pPr algn="ctr">
                        <a:lnSpc>
                          <a:spcPct val="115000"/>
                        </a:lnSpc>
                        <a:spcAft>
                          <a:spcPts val="0"/>
                        </a:spcAft>
                      </a:pPr>
                      <a:r>
                        <a:rPr lang="en-US" sz="1600" b="1" dirty="0" err="1">
                          <a:solidFill>
                            <a:schemeClr val="tx1"/>
                          </a:solidFill>
                          <a:effectLst/>
                          <a:latin typeface="Times New Roman" pitchFamily="18" charset="0"/>
                          <a:cs typeface="Times New Roman" pitchFamily="18" charset="0"/>
                        </a:rPr>
                        <a:t>Pernyataan</a:t>
                      </a:r>
                      <a:r>
                        <a:rPr lang="en-US" sz="1600" b="1" dirty="0">
                          <a:solidFill>
                            <a:schemeClr val="tx1"/>
                          </a:solidFill>
                          <a:effectLst/>
                          <a:latin typeface="Times New Roman" pitchFamily="18" charset="0"/>
                          <a:cs typeface="Times New Roman" pitchFamily="18" charset="0"/>
                        </a:rPr>
                        <a:t> 5</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0,8056</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dirty="0">
                          <a:solidFill>
                            <a:schemeClr val="tx1"/>
                          </a:solidFill>
                          <a:effectLst/>
                          <a:latin typeface="Times New Roman" pitchFamily="18" charset="0"/>
                          <a:cs typeface="Times New Roman" pitchFamily="18" charset="0"/>
                        </a:rPr>
                        <a:t>0,2404</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Valid</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tc>
              </a:tr>
              <a:tr h="313751">
                <a:tc>
                  <a:txBody>
                    <a:bodyPr/>
                    <a:lstStyle/>
                    <a:p>
                      <a:pPr algn="ctr">
                        <a:lnSpc>
                          <a:spcPct val="115000"/>
                        </a:lnSpc>
                        <a:spcAft>
                          <a:spcPts val="0"/>
                        </a:spcAft>
                      </a:pPr>
                      <a:r>
                        <a:rPr lang="en-US" sz="1600" b="1" dirty="0" err="1">
                          <a:solidFill>
                            <a:schemeClr val="tx1"/>
                          </a:solidFill>
                          <a:effectLst/>
                          <a:latin typeface="Times New Roman" pitchFamily="18" charset="0"/>
                          <a:cs typeface="Times New Roman" pitchFamily="18" charset="0"/>
                        </a:rPr>
                        <a:t>Pernyataan</a:t>
                      </a:r>
                      <a:r>
                        <a:rPr lang="en-US" sz="1600" b="1" dirty="0">
                          <a:solidFill>
                            <a:schemeClr val="tx1"/>
                          </a:solidFill>
                          <a:effectLst/>
                          <a:latin typeface="Times New Roman" pitchFamily="18" charset="0"/>
                          <a:cs typeface="Times New Roman" pitchFamily="18" charset="0"/>
                        </a:rPr>
                        <a:t> 6</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n-US" sz="1600" b="1">
                          <a:solidFill>
                            <a:schemeClr val="tx1"/>
                          </a:solidFill>
                          <a:effectLst/>
                          <a:latin typeface="Times New Roman" pitchFamily="18" charset="0"/>
                          <a:cs typeface="Times New Roman" pitchFamily="18" charset="0"/>
                        </a:rPr>
                        <a:t>0,9082</a:t>
                      </a:r>
                      <a:endParaRPr lang="id-ID" sz="16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dirty="0">
                          <a:solidFill>
                            <a:schemeClr val="tx1"/>
                          </a:solidFill>
                          <a:effectLst/>
                          <a:latin typeface="Times New Roman" pitchFamily="18" charset="0"/>
                          <a:cs typeface="Times New Roman" pitchFamily="18" charset="0"/>
                        </a:rPr>
                        <a:t>0,2404</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a:solidFill>
                            <a:schemeClr val="tx1"/>
                          </a:solidFill>
                          <a:effectLst/>
                          <a:latin typeface="Times New Roman" pitchFamily="18" charset="0"/>
                          <a:cs typeface="Times New Roman" pitchFamily="18" charset="0"/>
                        </a:rPr>
                        <a:t>Valid</a:t>
                      </a:r>
                      <a:endParaRPr lang="id-ID" sz="1600" b="1">
                        <a:solidFill>
                          <a:schemeClr val="tx1"/>
                        </a:solidFill>
                        <a:effectLst/>
                        <a:latin typeface="Times New Roman" pitchFamily="18" charset="0"/>
                        <a:ea typeface="Calibri"/>
                        <a:cs typeface="Times New Roman" pitchFamily="18" charset="0"/>
                      </a:endParaRPr>
                    </a:p>
                  </a:txBody>
                  <a:tcPr marL="68580" marR="68580" marT="0" marB="0" anchor="ctr"/>
                </a:tc>
              </a:tr>
              <a:tr h="313751">
                <a:tc>
                  <a:txBody>
                    <a:bodyPr/>
                    <a:lstStyle/>
                    <a:p>
                      <a:pPr algn="ctr">
                        <a:lnSpc>
                          <a:spcPct val="115000"/>
                        </a:lnSpc>
                        <a:spcAft>
                          <a:spcPts val="0"/>
                        </a:spcAft>
                      </a:pPr>
                      <a:r>
                        <a:rPr lang="en-US" sz="1600" b="1" dirty="0" err="1">
                          <a:solidFill>
                            <a:schemeClr val="tx1"/>
                          </a:solidFill>
                          <a:effectLst/>
                          <a:latin typeface="Times New Roman" pitchFamily="18" charset="0"/>
                          <a:cs typeface="Times New Roman" pitchFamily="18" charset="0"/>
                        </a:rPr>
                        <a:t>Pernyataan</a:t>
                      </a:r>
                      <a:r>
                        <a:rPr lang="en-US" sz="1600" b="1" dirty="0">
                          <a:solidFill>
                            <a:schemeClr val="tx1"/>
                          </a:solidFill>
                          <a:effectLst/>
                          <a:latin typeface="Times New Roman" pitchFamily="18" charset="0"/>
                          <a:cs typeface="Times New Roman" pitchFamily="18" charset="0"/>
                        </a:rPr>
                        <a:t>  7</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n-US" sz="1600" b="1">
                          <a:solidFill>
                            <a:schemeClr val="tx1"/>
                          </a:solidFill>
                          <a:effectLst/>
                          <a:latin typeface="Times New Roman" pitchFamily="18" charset="0"/>
                          <a:cs typeface="Times New Roman" pitchFamily="18" charset="0"/>
                        </a:rPr>
                        <a:t>0,9022</a:t>
                      </a:r>
                      <a:endParaRPr lang="id-ID" sz="16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dirty="0">
                          <a:solidFill>
                            <a:schemeClr val="tx1"/>
                          </a:solidFill>
                          <a:effectLst/>
                          <a:latin typeface="Times New Roman" pitchFamily="18" charset="0"/>
                          <a:cs typeface="Times New Roman" pitchFamily="18" charset="0"/>
                        </a:rPr>
                        <a:t>0,2404</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Valid</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tc>
              </a:tr>
              <a:tr h="313751">
                <a:tc>
                  <a:txBody>
                    <a:bodyPr/>
                    <a:lstStyle/>
                    <a:p>
                      <a:pPr algn="ctr">
                        <a:lnSpc>
                          <a:spcPct val="115000"/>
                        </a:lnSpc>
                        <a:spcAft>
                          <a:spcPts val="0"/>
                        </a:spcAft>
                      </a:pPr>
                      <a:r>
                        <a:rPr lang="en-US" sz="1600" b="1" dirty="0" err="1">
                          <a:solidFill>
                            <a:schemeClr val="tx1"/>
                          </a:solidFill>
                          <a:effectLst/>
                          <a:latin typeface="Times New Roman" pitchFamily="18" charset="0"/>
                          <a:cs typeface="Times New Roman" pitchFamily="18" charset="0"/>
                        </a:rPr>
                        <a:t>Pernyataan</a:t>
                      </a:r>
                      <a:r>
                        <a:rPr lang="en-US" sz="1600" b="1" dirty="0">
                          <a:solidFill>
                            <a:schemeClr val="tx1"/>
                          </a:solidFill>
                          <a:effectLst/>
                          <a:latin typeface="Times New Roman" pitchFamily="18" charset="0"/>
                          <a:cs typeface="Times New Roman" pitchFamily="18" charset="0"/>
                        </a:rPr>
                        <a:t> 8</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n-US" sz="1600" b="1">
                          <a:solidFill>
                            <a:schemeClr val="tx1"/>
                          </a:solidFill>
                          <a:effectLst/>
                          <a:latin typeface="Times New Roman" pitchFamily="18" charset="0"/>
                          <a:cs typeface="Times New Roman" pitchFamily="18" charset="0"/>
                        </a:rPr>
                        <a:t>0,7435</a:t>
                      </a:r>
                      <a:endParaRPr lang="id-ID" sz="16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dirty="0">
                          <a:solidFill>
                            <a:schemeClr val="tx1"/>
                          </a:solidFill>
                          <a:effectLst/>
                          <a:latin typeface="Times New Roman" pitchFamily="18" charset="0"/>
                          <a:cs typeface="Times New Roman" pitchFamily="18" charset="0"/>
                        </a:rPr>
                        <a:t>0,2404</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Valid</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tc>
              </a:tr>
              <a:tr h="313751">
                <a:tc>
                  <a:txBody>
                    <a:bodyPr/>
                    <a:lstStyle/>
                    <a:p>
                      <a:pPr algn="ctr">
                        <a:lnSpc>
                          <a:spcPct val="115000"/>
                        </a:lnSpc>
                        <a:spcAft>
                          <a:spcPts val="0"/>
                        </a:spcAft>
                      </a:pPr>
                      <a:r>
                        <a:rPr lang="en-US" sz="1600" b="1" dirty="0" err="1">
                          <a:solidFill>
                            <a:schemeClr val="tx1"/>
                          </a:solidFill>
                          <a:effectLst/>
                          <a:latin typeface="Times New Roman" pitchFamily="18" charset="0"/>
                          <a:cs typeface="Times New Roman" pitchFamily="18" charset="0"/>
                        </a:rPr>
                        <a:t>Pernyataan</a:t>
                      </a:r>
                      <a:r>
                        <a:rPr lang="en-US" sz="1600" b="1" dirty="0">
                          <a:solidFill>
                            <a:schemeClr val="tx1"/>
                          </a:solidFill>
                          <a:effectLst/>
                          <a:latin typeface="Times New Roman" pitchFamily="18" charset="0"/>
                          <a:cs typeface="Times New Roman" pitchFamily="18" charset="0"/>
                        </a:rPr>
                        <a:t> 9</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n-US" sz="1600" b="1">
                          <a:solidFill>
                            <a:schemeClr val="tx1"/>
                          </a:solidFill>
                          <a:effectLst/>
                          <a:latin typeface="Times New Roman" pitchFamily="18" charset="0"/>
                          <a:cs typeface="Times New Roman" pitchFamily="18" charset="0"/>
                        </a:rPr>
                        <a:t>0,9295</a:t>
                      </a:r>
                      <a:endParaRPr lang="id-ID" sz="16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dirty="0">
                          <a:solidFill>
                            <a:schemeClr val="tx1"/>
                          </a:solidFill>
                          <a:effectLst/>
                          <a:latin typeface="Times New Roman" pitchFamily="18" charset="0"/>
                          <a:cs typeface="Times New Roman" pitchFamily="18" charset="0"/>
                        </a:rPr>
                        <a:t>0,2404</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Valid</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tc>
              </a:tr>
              <a:tr h="313751">
                <a:tc>
                  <a:txBody>
                    <a:bodyPr/>
                    <a:lstStyle/>
                    <a:p>
                      <a:pPr algn="ctr">
                        <a:lnSpc>
                          <a:spcPct val="115000"/>
                        </a:lnSpc>
                        <a:spcAft>
                          <a:spcPts val="0"/>
                        </a:spcAft>
                      </a:pPr>
                      <a:r>
                        <a:rPr lang="en-US" sz="1600" b="1" dirty="0" err="1">
                          <a:solidFill>
                            <a:schemeClr val="tx1"/>
                          </a:solidFill>
                          <a:effectLst/>
                          <a:latin typeface="Times New Roman" pitchFamily="18" charset="0"/>
                          <a:cs typeface="Times New Roman" pitchFamily="18" charset="0"/>
                        </a:rPr>
                        <a:t>Pernyataan</a:t>
                      </a:r>
                      <a:r>
                        <a:rPr lang="en-US" sz="1600" b="1" dirty="0">
                          <a:solidFill>
                            <a:schemeClr val="tx1"/>
                          </a:solidFill>
                          <a:effectLst/>
                          <a:latin typeface="Times New Roman" pitchFamily="18" charset="0"/>
                          <a:cs typeface="Times New Roman" pitchFamily="18" charset="0"/>
                        </a:rPr>
                        <a:t> 10</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n-US" sz="1600" b="1">
                          <a:solidFill>
                            <a:schemeClr val="tx1"/>
                          </a:solidFill>
                          <a:effectLst/>
                          <a:latin typeface="Times New Roman" pitchFamily="18" charset="0"/>
                          <a:cs typeface="Times New Roman" pitchFamily="18" charset="0"/>
                        </a:rPr>
                        <a:t>0,8260</a:t>
                      </a:r>
                      <a:endParaRPr lang="id-ID" sz="16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a:solidFill>
                            <a:schemeClr val="tx1"/>
                          </a:solidFill>
                          <a:effectLst/>
                          <a:latin typeface="Times New Roman" pitchFamily="18" charset="0"/>
                          <a:cs typeface="Times New Roman" pitchFamily="18" charset="0"/>
                        </a:rPr>
                        <a:t>0,2404</a:t>
                      </a:r>
                      <a:endParaRPr lang="id-ID" sz="16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Valid</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tc>
              </a:tr>
              <a:tr h="313751">
                <a:tc>
                  <a:txBody>
                    <a:bodyPr/>
                    <a:lstStyle/>
                    <a:p>
                      <a:pPr algn="ctr">
                        <a:lnSpc>
                          <a:spcPct val="115000"/>
                        </a:lnSpc>
                        <a:spcAft>
                          <a:spcPts val="0"/>
                        </a:spcAft>
                      </a:pPr>
                      <a:r>
                        <a:rPr lang="en-US" sz="1600" b="1" dirty="0" err="1">
                          <a:solidFill>
                            <a:schemeClr val="tx1"/>
                          </a:solidFill>
                          <a:effectLst/>
                          <a:latin typeface="Times New Roman" pitchFamily="18" charset="0"/>
                          <a:cs typeface="Times New Roman" pitchFamily="18" charset="0"/>
                        </a:rPr>
                        <a:t>Pernyataan</a:t>
                      </a:r>
                      <a:r>
                        <a:rPr lang="en-US" sz="1600" b="1" dirty="0">
                          <a:solidFill>
                            <a:schemeClr val="tx1"/>
                          </a:solidFill>
                          <a:effectLst/>
                          <a:latin typeface="Times New Roman" pitchFamily="18" charset="0"/>
                          <a:cs typeface="Times New Roman" pitchFamily="18" charset="0"/>
                        </a:rPr>
                        <a:t> 11</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n-US" sz="1600" b="1">
                          <a:solidFill>
                            <a:schemeClr val="tx1"/>
                          </a:solidFill>
                          <a:effectLst/>
                          <a:latin typeface="Times New Roman" pitchFamily="18" charset="0"/>
                          <a:cs typeface="Times New Roman" pitchFamily="18" charset="0"/>
                        </a:rPr>
                        <a:t>0,8056</a:t>
                      </a:r>
                      <a:endParaRPr lang="id-ID" sz="16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marL="9525" algn="ctr">
                        <a:lnSpc>
                          <a:spcPct val="115000"/>
                        </a:lnSpc>
                        <a:spcAft>
                          <a:spcPts val="0"/>
                        </a:spcAft>
                      </a:pPr>
                      <a:r>
                        <a:rPr lang="en-US" sz="1600" b="1">
                          <a:solidFill>
                            <a:schemeClr val="tx1"/>
                          </a:solidFill>
                          <a:effectLst/>
                          <a:latin typeface="Times New Roman" pitchFamily="18" charset="0"/>
                          <a:cs typeface="Times New Roman" pitchFamily="18" charset="0"/>
                        </a:rPr>
                        <a:t>0,2404</a:t>
                      </a:r>
                      <a:endParaRPr lang="id-ID" sz="1600" b="1">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b="1" dirty="0">
                          <a:solidFill>
                            <a:schemeClr val="tx1"/>
                          </a:solidFill>
                          <a:effectLst/>
                          <a:latin typeface="Times New Roman" pitchFamily="18" charset="0"/>
                          <a:cs typeface="Times New Roman" pitchFamily="18" charset="0"/>
                        </a:rPr>
                        <a:t>Valid</a:t>
                      </a:r>
                      <a:endParaRPr lang="id-ID" sz="1600" b="1" dirty="0">
                        <a:solidFill>
                          <a:schemeClr val="tx1"/>
                        </a:solidFill>
                        <a:effectLst/>
                        <a:latin typeface="Times New Roman" pitchFamily="18" charset="0"/>
                        <a:ea typeface="Calibri"/>
                        <a:cs typeface="Times New Roman" pitchFamily="18" charset="0"/>
                      </a:endParaRPr>
                    </a:p>
                  </a:txBody>
                  <a:tcPr marL="68580" marR="68580" marT="0" marB="0" anchor="ctr"/>
                </a:tc>
              </a:tr>
              <a:tr h="313751">
                <a:tc gridSpan="4">
                  <a:txBody>
                    <a:bodyPr/>
                    <a:lstStyle/>
                    <a:p>
                      <a:pPr>
                        <a:lnSpc>
                          <a:spcPct val="115000"/>
                        </a:lnSpc>
                        <a:spcAft>
                          <a:spcPts val="0"/>
                        </a:spcAft>
                      </a:pPr>
                      <a:r>
                        <a:rPr lang="en-US" sz="1050" b="1" noProof="1" smtClean="0">
                          <a:solidFill>
                            <a:schemeClr val="tx1"/>
                          </a:solidFill>
                          <a:effectLst/>
                          <a:latin typeface="Times New Roman" pitchFamily="18" charset="0"/>
                          <a:cs typeface="Times New Roman" pitchFamily="18" charset="0"/>
                        </a:rPr>
                        <a:t>Hasil</a:t>
                      </a:r>
                      <a:r>
                        <a:rPr lang="en-US" sz="1050" b="1" dirty="0" smtClean="0">
                          <a:solidFill>
                            <a:schemeClr val="tx1"/>
                          </a:solidFill>
                          <a:effectLst/>
                          <a:latin typeface="Times New Roman" pitchFamily="18" charset="0"/>
                          <a:cs typeface="Times New Roman" pitchFamily="18" charset="0"/>
                        </a:rPr>
                        <a:t> </a:t>
                      </a:r>
                      <a:r>
                        <a:rPr lang="en-US" sz="1050" b="1" dirty="0" err="1">
                          <a:solidFill>
                            <a:schemeClr val="tx1"/>
                          </a:solidFill>
                          <a:effectLst/>
                          <a:latin typeface="Times New Roman" pitchFamily="18" charset="0"/>
                          <a:cs typeface="Times New Roman" pitchFamily="18" charset="0"/>
                        </a:rPr>
                        <a:t>pengolahan</a:t>
                      </a:r>
                      <a:r>
                        <a:rPr lang="en-US" sz="1050" b="1" dirty="0">
                          <a:solidFill>
                            <a:schemeClr val="tx1"/>
                          </a:solidFill>
                          <a:effectLst/>
                          <a:latin typeface="Times New Roman" pitchFamily="18" charset="0"/>
                          <a:cs typeface="Times New Roman" pitchFamily="18" charset="0"/>
                        </a:rPr>
                        <a:t> data SPSS </a:t>
                      </a:r>
                      <a:r>
                        <a:rPr lang="en-US" sz="1050" b="1" dirty="0" err="1">
                          <a:solidFill>
                            <a:schemeClr val="tx1"/>
                          </a:solidFill>
                          <a:effectLst/>
                          <a:latin typeface="Times New Roman" pitchFamily="18" charset="0"/>
                          <a:cs typeface="Times New Roman" pitchFamily="18" charset="0"/>
                        </a:rPr>
                        <a:t>Versi</a:t>
                      </a:r>
                      <a:r>
                        <a:rPr lang="en-US" sz="1050" b="1" dirty="0">
                          <a:solidFill>
                            <a:schemeClr val="tx1"/>
                          </a:solidFill>
                          <a:effectLst/>
                          <a:latin typeface="Times New Roman" pitchFamily="18" charset="0"/>
                          <a:cs typeface="Times New Roman" pitchFamily="18" charset="0"/>
                        </a:rPr>
                        <a:t> 20</a:t>
                      </a:r>
                      <a:endParaRPr lang="id-ID" sz="1050" b="1" dirty="0">
                        <a:solidFill>
                          <a:schemeClr val="tx1"/>
                        </a:solidFill>
                        <a:effectLst/>
                        <a:latin typeface="Times New Roman" pitchFamily="18" charset="0"/>
                        <a:ea typeface="Calibri"/>
                        <a:cs typeface="Times New Roman" pitchFamily="18" charset="0"/>
                      </a:endParaRPr>
                    </a:p>
                  </a:txBody>
                  <a:tcPr marL="68580" marR="68580" marT="0" marB="0">
                    <a:solidFill>
                      <a:schemeClr val="bg2">
                        <a:lumMod val="90000"/>
                      </a:schemeClr>
                    </a:solidFill>
                  </a:tcPr>
                </a:tc>
                <a:tc hMerge="1">
                  <a:txBody>
                    <a:bodyPr/>
                    <a:lstStyle/>
                    <a:p>
                      <a:endParaRPr lang="id-ID"/>
                    </a:p>
                  </a:txBody>
                  <a:tcPr/>
                </a:tc>
                <a:tc hMerge="1">
                  <a:txBody>
                    <a:bodyPr/>
                    <a:lstStyle/>
                    <a:p>
                      <a:endParaRPr lang="id-ID"/>
                    </a:p>
                  </a:txBody>
                  <a:tcPr/>
                </a:tc>
                <a:tc hMerge="1">
                  <a:txBody>
                    <a:bodyPr/>
                    <a:lstStyle/>
                    <a:p>
                      <a:endParaRPr lang="id-ID"/>
                    </a:p>
                  </a:txBody>
                  <a:tcPr/>
                </a:tc>
              </a:tr>
            </a:tbl>
          </a:graphicData>
        </a:graphic>
      </p:graphicFrame>
    </p:spTree>
    <p:extLst>
      <p:ext uri="{BB962C8B-B14F-4D97-AF65-F5344CB8AC3E}">
        <p14:creationId xmlns:p14="http://schemas.microsoft.com/office/powerpoint/2010/main" val="1568327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2000"/>
                                        <p:tgtEl>
                                          <p:spTgt spid="21"/>
                                        </p:tgtEl>
                                      </p:cBhvr>
                                    </p:animEffect>
                                    <p:anim calcmode="lin" valueType="num">
                                      <p:cBhvr>
                                        <p:cTn id="8" dur="2000" fill="hold"/>
                                        <p:tgtEl>
                                          <p:spTgt spid="21"/>
                                        </p:tgtEl>
                                        <p:attrNameLst>
                                          <p:attrName>ppt_w</p:attrName>
                                        </p:attrNameLst>
                                      </p:cBhvr>
                                      <p:tavLst>
                                        <p:tav tm="0" fmla="#ppt_w*sin(2.5*pi*$)">
                                          <p:val>
                                            <p:fltVal val="0"/>
                                          </p:val>
                                        </p:tav>
                                        <p:tav tm="100000">
                                          <p:val>
                                            <p:fltVal val="1"/>
                                          </p:val>
                                        </p:tav>
                                      </p:tavLst>
                                    </p:anim>
                                    <p:anim calcmode="lin" valueType="num">
                                      <p:cBhvr>
                                        <p:cTn id="9" dur="2000" fill="hold"/>
                                        <p:tgtEl>
                                          <p:spTgt spid="21"/>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iterate type="lt">
                                    <p:tmPct val="10000"/>
                                  </p:iterate>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anim calcmode="lin" valueType="num">
                                      <p:cBhvr>
                                        <p:cTn id="13" dur="500" fill="hold"/>
                                        <p:tgtEl>
                                          <p:spTgt spid="20"/>
                                        </p:tgtEl>
                                        <p:attrNameLst>
                                          <p:attrName>ppt_w</p:attrName>
                                        </p:attrNameLst>
                                      </p:cBhvr>
                                      <p:tavLst>
                                        <p:tav tm="0" fmla="#ppt_w*sin(2.5*pi*$)">
                                          <p:val>
                                            <p:fltVal val="0"/>
                                          </p:val>
                                        </p:tav>
                                        <p:tav tm="100000">
                                          <p:val>
                                            <p:fltVal val="1"/>
                                          </p:val>
                                        </p:tav>
                                      </p:tavLst>
                                    </p:anim>
                                    <p:anim calcmode="lin" valueType="num">
                                      <p:cBhvr>
                                        <p:cTn id="14" dur="500" fill="hold"/>
                                        <p:tgtEl>
                                          <p:spTgt spid="20"/>
                                        </p:tgtEl>
                                        <p:attrNameLst>
                                          <p:attrName>ppt_h</p:attrName>
                                        </p:attrNameLst>
                                      </p:cBhvr>
                                      <p:tavLst>
                                        <p:tav tm="0">
                                          <p:val>
                                            <p:strVal val="#ppt_h"/>
                                          </p:val>
                                        </p:tav>
                                        <p:tav tm="100000">
                                          <p:val>
                                            <p:strVal val="#ppt_h"/>
                                          </p:val>
                                        </p:tav>
                                      </p:tavLst>
                                    </p:anim>
                                  </p:childTnLst>
                                </p:cTn>
                              </p:par>
                              <p:par>
                                <p:cTn id="15" presetID="6" presetClass="entr" presetSubtype="16"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ircle(in)">
                                      <p:cBhvr>
                                        <p:cTn id="17" dur="2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0"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75000"/>
              </a:schemeClr>
            </a:gs>
            <a:gs pos="39000">
              <a:srgbClr val="00B050">
                <a:alpha val="51000"/>
                <a:lumMod val="22000"/>
                <a:lumOff val="78000"/>
              </a:srgbClr>
            </a:gs>
            <a:gs pos="75000">
              <a:schemeClr val="bg2">
                <a:lumMod val="90000"/>
              </a:schemeClr>
            </a:gs>
            <a:gs pos="100000">
              <a:srgbClr val="002060">
                <a:alpha val="56000"/>
              </a:srgbClr>
            </a:gs>
          </a:gsLst>
          <a:lin ang="5400000" scaled="0"/>
          <a:tileRect/>
        </a:gradFill>
        <a:effectLst/>
      </p:bgPr>
    </p:bg>
    <p:spTree>
      <p:nvGrpSpPr>
        <p:cNvPr id="1" name=""/>
        <p:cNvGrpSpPr/>
        <p:nvPr/>
      </p:nvGrpSpPr>
      <p:grpSpPr>
        <a:xfrm>
          <a:off x="0" y="0"/>
          <a:ext cx="0" cy="0"/>
          <a:chOff x="0" y="0"/>
          <a:chExt cx="0" cy="0"/>
        </a:xfrm>
      </p:grpSpPr>
      <p:sp>
        <p:nvSpPr>
          <p:cNvPr id="21" name="Oval 20"/>
          <p:cNvSpPr/>
          <p:nvPr/>
        </p:nvSpPr>
        <p:spPr>
          <a:xfrm>
            <a:off x="7164288" y="116632"/>
            <a:ext cx="1224136" cy="1224136"/>
          </a:xfrm>
          <a:prstGeom prst="ellipse">
            <a:avLst/>
          </a:prstGeom>
          <a:blipFill dpi="0" rotWithShape="1">
            <a:blip r:embed="rId3">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Title 1"/>
          <p:cNvSpPr>
            <a:spLocks noGrp="1"/>
          </p:cNvSpPr>
          <p:nvPr>
            <p:ph type="title"/>
          </p:nvPr>
        </p:nvSpPr>
        <p:spPr>
          <a:xfrm>
            <a:off x="251520" y="44624"/>
            <a:ext cx="8321008" cy="1584176"/>
          </a:xfrm>
        </p:spPr>
        <p:txBody>
          <a:bodyPr>
            <a:normAutofit/>
          </a:bodyPr>
          <a:lstStyle/>
          <a:p>
            <a:pPr lvl="0"/>
            <a:r>
              <a:rPr lang="id-ID" sz="3200" dirty="0" smtClean="0">
                <a:solidFill>
                  <a:schemeClr val="tx1"/>
                </a:solidFill>
                <a:latin typeface="Times New Roman" pitchFamily="18" charset="0"/>
                <a:cs typeface="Times New Roman" pitchFamily="18" charset="0"/>
              </a:rPr>
              <a:t>Uji Reliabilitas</a:t>
            </a:r>
            <a:endParaRPr lang="id-ID" sz="3200" dirty="0">
              <a:solidFill>
                <a:schemeClr val="tx1"/>
              </a:solidFill>
              <a:latin typeface="Times New Roman" pitchFamily="18" charset="0"/>
              <a:cs typeface="Times New Roman"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74606649"/>
              </p:ext>
            </p:extLst>
          </p:nvPr>
        </p:nvGraphicFramePr>
        <p:xfrm>
          <a:off x="323527" y="1772818"/>
          <a:ext cx="8352929" cy="3778132"/>
        </p:xfrm>
        <a:graphic>
          <a:graphicData uri="http://schemas.openxmlformats.org/drawingml/2006/table">
            <a:tbl>
              <a:tblPr firstRow="1" firstCol="1" bandRow="1">
                <a:tableStyleId>{5C22544A-7EE6-4342-B048-85BDC9FD1C3A}</a:tableStyleId>
              </a:tblPr>
              <a:tblGrid>
                <a:gridCol w="4853231"/>
                <a:gridCol w="1865716"/>
                <a:gridCol w="1633982"/>
              </a:tblGrid>
              <a:tr h="561019">
                <a:tc gridSpan="3">
                  <a:txBody>
                    <a:bodyPr/>
                    <a:lstStyle/>
                    <a:p>
                      <a:pPr algn="ctr">
                        <a:lnSpc>
                          <a:spcPct val="115000"/>
                        </a:lnSpc>
                        <a:spcAft>
                          <a:spcPts val="0"/>
                        </a:spcAft>
                      </a:pPr>
                      <a:r>
                        <a:rPr lang="id-ID" sz="2000" b="1" noProof="1" smtClean="0">
                          <a:solidFill>
                            <a:schemeClr val="tx1"/>
                          </a:solidFill>
                          <a:effectLst/>
                          <a:latin typeface="Times New Roman" pitchFamily="18" charset="0"/>
                          <a:cs typeface="Times New Roman" pitchFamily="18" charset="0"/>
                        </a:rPr>
                        <a:t>Hasil Uji Reliabilitas</a:t>
                      </a:r>
                      <a:endParaRPr lang="id-ID" sz="2000" b="1" noProof="1">
                        <a:solidFill>
                          <a:schemeClr val="tx1"/>
                        </a:solidFill>
                        <a:effectLst/>
                        <a:latin typeface="Times New Roman" pitchFamily="18" charset="0"/>
                        <a:ea typeface="Calibri"/>
                        <a:cs typeface="Times New Roman" pitchFamily="18" charset="0"/>
                      </a:endParaRPr>
                    </a:p>
                  </a:txBody>
                  <a:tcPr marL="68580" marR="68580" marT="0" marB="0" anchor="ctr">
                    <a:solidFill>
                      <a:schemeClr val="bg2">
                        <a:lumMod val="90000"/>
                      </a:schemeClr>
                    </a:solidFill>
                  </a:tcPr>
                </a:tc>
                <a:tc hMerge="1">
                  <a:txBody>
                    <a:bodyPr/>
                    <a:lstStyle/>
                    <a:p>
                      <a:endParaRPr lang="id-ID"/>
                    </a:p>
                  </a:txBody>
                  <a:tcPr/>
                </a:tc>
                <a:tc hMerge="1">
                  <a:txBody>
                    <a:bodyPr/>
                    <a:lstStyle/>
                    <a:p>
                      <a:endParaRPr lang="id-ID"/>
                    </a:p>
                  </a:txBody>
                  <a:tcPr/>
                </a:tc>
              </a:tr>
              <a:tr h="733611">
                <a:tc>
                  <a:txBody>
                    <a:bodyPr/>
                    <a:lstStyle/>
                    <a:p>
                      <a:pPr algn="ctr">
                        <a:lnSpc>
                          <a:spcPct val="115000"/>
                        </a:lnSpc>
                        <a:spcAft>
                          <a:spcPts val="0"/>
                        </a:spcAft>
                      </a:pPr>
                      <a:r>
                        <a:rPr lang="id-ID" sz="2400" b="1" noProof="1" smtClean="0">
                          <a:solidFill>
                            <a:schemeClr val="bg1"/>
                          </a:solidFill>
                          <a:effectLst/>
                          <a:latin typeface="Times New Roman" pitchFamily="18" charset="0"/>
                          <a:cs typeface="Times New Roman" pitchFamily="18" charset="0"/>
                        </a:rPr>
                        <a:t>Variabel</a:t>
                      </a:r>
                      <a:endParaRPr lang="id-ID" sz="1600" b="1" noProof="1">
                        <a:solidFill>
                          <a:schemeClr val="bg1"/>
                        </a:solidFill>
                        <a:effectLst/>
                        <a:latin typeface="Times New Roman" pitchFamily="18" charset="0"/>
                        <a:cs typeface="Times New Roman" pitchFamily="18" charset="0"/>
                      </a:endParaRPr>
                    </a:p>
                  </a:txBody>
                  <a:tcPr marL="68580" marR="68580" marT="0" marB="0" anchor="ctr">
                    <a:solidFill>
                      <a:schemeClr val="bg2">
                        <a:lumMod val="10000"/>
                      </a:schemeClr>
                    </a:solidFill>
                  </a:tcPr>
                </a:tc>
                <a:tc>
                  <a:txBody>
                    <a:bodyPr/>
                    <a:lstStyle/>
                    <a:p>
                      <a:pPr algn="ctr">
                        <a:lnSpc>
                          <a:spcPct val="115000"/>
                        </a:lnSpc>
                        <a:spcAft>
                          <a:spcPts val="0"/>
                        </a:spcAft>
                      </a:pPr>
                      <a:r>
                        <a:rPr lang="id-ID" sz="2400" b="1" noProof="1" smtClean="0">
                          <a:solidFill>
                            <a:schemeClr val="bg1"/>
                          </a:solidFill>
                          <a:effectLst/>
                          <a:latin typeface="Times New Roman" pitchFamily="18" charset="0"/>
                          <a:cs typeface="Times New Roman" pitchFamily="18" charset="0"/>
                        </a:rPr>
                        <a:t>Cronbach’s Alpha</a:t>
                      </a:r>
                      <a:endParaRPr lang="id-ID" sz="1600" b="1" noProof="1">
                        <a:solidFill>
                          <a:schemeClr val="bg1"/>
                        </a:solidFill>
                        <a:effectLst/>
                        <a:latin typeface="Times New Roman" pitchFamily="18" charset="0"/>
                        <a:cs typeface="Times New Roman" pitchFamily="18" charset="0"/>
                      </a:endParaRPr>
                    </a:p>
                  </a:txBody>
                  <a:tcPr marL="68580" marR="68580" marT="0" marB="0" anchor="ctr">
                    <a:solidFill>
                      <a:schemeClr val="bg2">
                        <a:lumMod val="10000"/>
                      </a:schemeClr>
                    </a:solidFill>
                  </a:tcPr>
                </a:tc>
                <a:tc>
                  <a:txBody>
                    <a:bodyPr/>
                    <a:lstStyle/>
                    <a:p>
                      <a:pPr algn="ctr">
                        <a:lnSpc>
                          <a:spcPct val="115000"/>
                        </a:lnSpc>
                        <a:spcAft>
                          <a:spcPts val="0"/>
                        </a:spcAft>
                      </a:pPr>
                      <a:r>
                        <a:rPr lang="id-ID" sz="2400" b="1" noProof="1" smtClean="0">
                          <a:solidFill>
                            <a:schemeClr val="bg1"/>
                          </a:solidFill>
                          <a:effectLst/>
                          <a:latin typeface="Times New Roman" pitchFamily="18" charset="0"/>
                          <a:cs typeface="Times New Roman" pitchFamily="18" charset="0"/>
                        </a:rPr>
                        <a:t>N of Items</a:t>
                      </a:r>
                      <a:endParaRPr lang="id-ID" sz="1600" b="1" noProof="1">
                        <a:solidFill>
                          <a:schemeClr val="bg1"/>
                        </a:solidFill>
                        <a:effectLst/>
                        <a:latin typeface="Times New Roman" pitchFamily="18" charset="0"/>
                        <a:cs typeface="Times New Roman" pitchFamily="18" charset="0"/>
                      </a:endParaRPr>
                    </a:p>
                  </a:txBody>
                  <a:tcPr marL="68580" marR="68580" marT="0" marB="0" anchor="ctr">
                    <a:solidFill>
                      <a:schemeClr val="bg2">
                        <a:lumMod val="10000"/>
                      </a:schemeClr>
                    </a:solidFill>
                  </a:tcPr>
                </a:tc>
              </a:tr>
              <a:tr h="733611">
                <a:tc>
                  <a:txBody>
                    <a:bodyPr/>
                    <a:lstStyle/>
                    <a:p>
                      <a:pPr>
                        <a:lnSpc>
                          <a:spcPct val="115000"/>
                        </a:lnSpc>
                        <a:spcAft>
                          <a:spcPts val="0"/>
                        </a:spcAft>
                      </a:pPr>
                      <a:r>
                        <a:rPr lang="id-ID" sz="2400" b="1" noProof="1" smtClean="0">
                          <a:solidFill>
                            <a:schemeClr val="tx1"/>
                          </a:solidFill>
                          <a:effectLst/>
                          <a:latin typeface="Times New Roman" pitchFamily="18" charset="0"/>
                          <a:cs typeface="Times New Roman" pitchFamily="18" charset="0"/>
                        </a:rPr>
                        <a:t>Lingkungan Kerja</a:t>
                      </a:r>
                      <a:endParaRPr lang="id-ID" sz="1600" b="1" noProof="1">
                        <a:solidFill>
                          <a:schemeClr val="tx1"/>
                        </a:solidFill>
                        <a:effectLst/>
                        <a:latin typeface="Times New Roman" pitchFamily="18" charset="0"/>
                        <a:cs typeface="Times New Roman" pitchFamily="18" charset="0"/>
                      </a:endParaRPr>
                    </a:p>
                  </a:txBody>
                  <a:tcPr marL="68580" marR="68580" marT="0" marB="0" anchor="ctr">
                    <a:solidFill>
                      <a:schemeClr val="bg2">
                        <a:lumMod val="75000"/>
                      </a:schemeClr>
                    </a:solidFill>
                  </a:tcPr>
                </a:tc>
                <a:tc>
                  <a:txBody>
                    <a:bodyPr/>
                    <a:lstStyle/>
                    <a:p>
                      <a:pPr algn="ctr">
                        <a:lnSpc>
                          <a:spcPct val="115000"/>
                        </a:lnSpc>
                        <a:spcAft>
                          <a:spcPts val="0"/>
                        </a:spcAft>
                      </a:pPr>
                      <a:r>
                        <a:rPr lang="id-ID" sz="2400" b="1" noProof="1" smtClean="0">
                          <a:effectLst/>
                          <a:latin typeface="Times New Roman" pitchFamily="18" charset="0"/>
                          <a:cs typeface="Times New Roman" pitchFamily="18" charset="0"/>
                        </a:rPr>
                        <a:t>0,956</a:t>
                      </a:r>
                      <a:endParaRPr lang="id-ID" sz="1600" b="1" noProof="1">
                        <a:effectLst/>
                        <a:latin typeface="Times New Roman" pitchFamily="18" charset="0"/>
                        <a:cs typeface="Times New Roman" pitchFamily="18" charset="0"/>
                      </a:endParaRPr>
                    </a:p>
                  </a:txBody>
                  <a:tcPr marL="68580" marR="68580" marT="0" marB="0" anchor="ctr"/>
                </a:tc>
                <a:tc>
                  <a:txBody>
                    <a:bodyPr/>
                    <a:lstStyle/>
                    <a:p>
                      <a:pPr algn="ctr">
                        <a:lnSpc>
                          <a:spcPct val="115000"/>
                        </a:lnSpc>
                        <a:spcAft>
                          <a:spcPts val="0"/>
                        </a:spcAft>
                      </a:pPr>
                      <a:r>
                        <a:rPr lang="id-ID" sz="2400" b="1" noProof="1" smtClean="0">
                          <a:effectLst/>
                          <a:latin typeface="Times New Roman" pitchFamily="18" charset="0"/>
                          <a:cs typeface="Times New Roman" pitchFamily="18" charset="0"/>
                        </a:rPr>
                        <a:t>7</a:t>
                      </a:r>
                      <a:endParaRPr lang="id-ID" sz="1600" b="1" noProof="1">
                        <a:effectLst/>
                        <a:latin typeface="Times New Roman" pitchFamily="18" charset="0"/>
                        <a:cs typeface="Times New Roman" pitchFamily="18" charset="0"/>
                      </a:endParaRPr>
                    </a:p>
                  </a:txBody>
                  <a:tcPr marL="68580" marR="68580" marT="0" marB="0" anchor="ctr"/>
                </a:tc>
              </a:tr>
              <a:tr h="733611">
                <a:tc>
                  <a:txBody>
                    <a:bodyPr/>
                    <a:lstStyle/>
                    <a:p>
                      <a:pPr>
                        <a:lnSpc>
                          <a:spcPct val="115000"/>
                        </a:lnSpc>
                        <a:spcAft>
                          <a:spcPts val="0"/>
                        </a:spcAft>
                      </a:pPr>
                      <a:r>
                        <a:rPr lang="id-ID" sz="2400" b="1" noProof="1" smtClean="0">
                          <a:solidFill>
                            <a:schemeClr val="tx1"/>
                          </a:solidFill>
                          <a:effectLst/>
                          <a:latin typeface="Times New Roman" pitchFamily="18" charset="0"/>
                          <a:cs typeface="Times New Roman" pitchFamily="18" charset="0"/>
                        </a:rPr>
                        <a:t>Persepsi Dukungan Organisasi</a:t>
                      </a:r>
                      <a:endParaRPr lang="id-ID" sz="1600" b="1" noProof="1">
                        <a:solidFill>
                          <a:schemeClr val="tx1"/>
                        </a:solidFill>
                        <a:effectLst/>
                        <a:latin typeface="Times New Roman" pitchFamily="18" charset="0"/>
                        <a:cs typeface="Times New Roman" pitchFamily="18" charset="0"/>
                      </a:endParaRPr>
                    </a:p>
                  </a:txBody>
                  <a:tcPr marL="68580" marR="68580" marT="0" marB="0" anchor="ctr">
                    <a:solidFill>
                      <a:schemeClr val="bg2">
                        <a:lumMod val="75000"/>
                      </a:schemeClr>
                    </a:solidFill>
                  </a:tcPr>
                </a:tc>
                <a:tc>
                  <a:txBody>
                    <a:bodyPr/>
                    <a:lstStyle/>
                    <a:p>
                      <a:pPr algn="ctr">
                        <a:lnSpc>
                          <a:spcPct val="115000"/>
                        </a:lnSpc>
                        <a:spcAft>
                          <a:spcPts val="0"/>
                        </a:spcAft>
                      </a:pPr>
                      <a:r>
                        <a:rPr lang="id-ID" sz="2400" b="1" noProof="1" smtClean="0">
                          <a:effectLst/>
                          <a:latin typeface="Times New Roman" pitchFamily="18" charset="0"/>
                          <a:cs typeface="Times New Roman" pitchFamily="18" charset="0"/>
                        </a:rPr>
                        <a:t>0,964</a:t>
                      </a:r>
                      <a:endParaRPr lang="id-ID" sz="1600" b="1" noProof="1">
                        <a:effectLst/>
                        <a:latin typeface="Times New Roman" pitchFamily="18" charset="0"/>
                        <a:cs typeface="Times New Roman" pitchFamily="18" charset="0"/>
                      </a:endParaRPr>
                    </a:p>
                  </a:txBody>
                  <a:tcPr marL="68580" marR="68580" marT="0" marB="0" anchor="ctr"/>
                </a:tc>
                <a:tc>
                  <a:txBody>
                    <a:bodyPr/>
                    <a:lstStyle/>
                    <a:p>
                      <a:pPr algn="ctr">
                        <a:lnSpc>
                          <a:spcPct val="115000"/>
                        </a:lnSpc>
                        <a:spcAft>
                          <a:spcPts val="0"/>
                        </a:spcAft>
                      </a:pPr>
                      <a:r>
                        <a:rPr lang="id-ID" sz="2400" b="1" noProof="1" smtClean="0">
                          <a:effectLst/>
                          <a:latin typeface="Times New Roman" pitchFamily="18" charset="0"/>
                          <a:cs typeface="Times New Roman" pitchFamily="18" charset="0"/>
                        </a:rPr>
                        <a:t>10</a:t>
                      </a:r>
                      <a:endParaRPr lang="id-ID" sz="1600" b="1" noProof="1">
                        <a:effectLst/>
                        <a:latin typeface="Times New Roman" pitchFamily="18" charset="0"/>
                        <a:cs typeface="Times New Roman" pitchFamily="18" charset="0"/>
                      </a:endParaRPr>
                    </a:p>
                  </a:txBody>
                  <a:tcPr marL="68580" marR="68580" marT="0" marB="0" anchor="ctr"/>
                </a:tc>
              </a:tr>
              <a:tr h="733611">
                <a:tc>
                  <a:txBody>
                    <a:bodyPr/>
                    <a:lstStyle/>
                    <a:p>
                      <a:pPr>
                        <a:lnSpc>
                          <a:spcPct val="115000"/>
                        </a:lnSpc>
                        <a:spcAft>
                          <a:spcPts val="0"/>
                        </a:spcAft>
                      </a:pPr>
                      <a:r>
                        <a:rPr lang="id-ID" sz="2400" b="1" noProof="1" smtClean="0">
                          <a:solidFill>
                            <a:schemeClr val="tx1"/>
                          </a:solidFill>
                          <a:effectLst/>
                          <a:latin typeface="Times New Roman" pitchFamily="18" charset="0"/>
                          <a:cs typeface="Times New Roman" pitchFamily="18" charset="0"/>
                        </a:rPr>
                        <a:t>Kinerja Karyawan</a:t>
                      </a:r>
                      <a:endParaRPr lang="id-ID" sz="1600" b="1" noProof="1">
                        <a:solidFill>
                          <a:schemeClr val="tx1"/>
                        </a:solidFill>
                        <a:effectLst/>
                        <a:latin typeface="Times New Roman" pitchFamily="18" charset="0"/>
                        <a:cs typeface="Times New Roman" pitchFamily="18" charset="0"/>
                      </a:endParaRPr>
                    </a:p>
                  </a:txBody>
                  <a:tcPr marL="68580" marR="68580" marT="0" marB="0" anchor="ctr">
                    <a:solidFill>
                      <a:schemeClr val="bg2">
                        <a:lumMod val="75000"/>
                      </a:schemeClr>
                    </a:solidFill>
                  </a:tcPr>
                </a:tc>
                <a:tc>
                  <a:txBody>
                    <a:bodyPr/>
                    <a:lstStyle/>
                    <a:p>
                      <a:pPr algn="ctr">
                        <a:lnSpc>
                          <a:spcPct val="115000"/>
                        </a:lnSpc>
                        <a:spcAft>
                          <a:spcPts val="0"/>
                        </a:spcAft>
                      </a:pPr>
                      <a:r>
                        <a:rPr lang="id-ID" sz="2400" b="1" noProof="1" smtClean="0">
                          <a:effectLst/>
                          <a:latin typeface="Times New Roman" pitchFamily="18" charset="0"/>
                          <a:cs typeface="Times New Roman" pitchFamily="18" charset="0"/>
                        </a:rPr>
                        <a:t>0,959</a:t>
                      </a:r>
                      <a:endParaRPr lang="id-ID" sz="1600" b="1" noProof="1">
                        <a:effectLst/>
                        <a:latin typeface="Times New Roman" pitchFamily="18" charset="0"/>
                        <a:cs typeface="Times New Roman" pitchFamily="18" charset="0"/>
                      </a:endParaRPr>
                    </a:p>
                  </a:txBody>
                  <a:tcPr marL="68580" marR="68580" marT="0" marB="0" anchor="ctr"/>
                </a:tc>
                <a:tc>
                  <a:txBody>
                    <a:bodyPr/>
                    <a:lstStyle/>
                    <a:p>
                      <a:pPr algn="ctr">
                        <a:lnSpc>
                          <a:spcPct val="115000"/>
                        </a:lnSpc>
                        <a:spcAft>
                          <a:spcPts val="0"/>
                        </a:spcAft>
                      </a:pPr>
                      <a:r>
                        <a:rPr lang="id-ID" sz="2400" b="1" noProof="1" smtClean="0">
                          <a:effectLst/>
                          <a:latin typeface="Times New Roman" pitchFamily="18" charset="0"/>
                          <a:cs typeface="Times New Roman" pitchFamily="18" charset="0"/>
                        </a:rPr>
                        <a:t>11</a:t>
                      </a:r>
                      <a:endParaRPr lang="id-ID" sz="1600" b="1" noProof="1">
                        <a:effectLst/>
                        <a:latin typeface="Times New Roman" pitchFamily="18" charset="0"/>
                        <a:cs typeface="Times New Roman" pitchFamily="18" charset="0"/>
                      </a:endParaRPr>
                    </a:p>
                  </a:txBody>
                  <a:tcPr marL="68580" marR="68580" marT="0" marB="0" anchor="ctr"/>
                </a:tc>
              </a:tr>
              <a:tr h="175032">
                <a:tc gridSpan="3">
                  <a:txBody>
                    <a:bodyPr/>
                    <a:lstStyle/>
                    <a:p>
                      <a:pPr>
                        <a:lnSpc>
                          <a:spcPct val="100000"/>
                        </a:lnSpc>
                        <a:spcAft>
                          <a:spcPts val="0"/>
                        </a:spcAft>
                      </a:pPr>
                      <a:r>
                        <a:rPr lang="id-ID" sz="1050" b="1" noProof="1" smtClean="0">
                          <a:solidFill>
                            <a:schemeClr val="tx1"/>
                          </a:solidFill>
                          <a:effectLst/>
                          <a:latin typeface="Times New Roman" pitchFamily="18" charset="0"/>
                          <a:cs typeface="Times New Roman" pitchFamily="18" charset="0"/>
                        </a:rPr>
                        <a:t>Hasil pengelolahan data SPSS Versi 20</a:t>
                      </a:r>
                      <a:endParaRPr lang="id-ID" sz="1600" b="1" noProof="1">
                        <a:solidFill>
                          <a:schemeClr val="tx1"/>
                        </a:solidFill>
                        <a:effectLst/>
                        <a:latin typeface="Times New Roman" pitchFamily="18" charset="0"/>
                        <a:cs typeface="Times New Roman" pitchFamily="18" charset="0"/>
                      </a:endParaRPr>
                    </a:p>
                  </a:txBody>
                  <a:tcPr marL="68580" marR="68580" marT="0" marB="0" anchor="ctr">
                    <a:solidFill>
                      <a:schemeClr val="bg2">
                        <a:lumMod val="75000"/>
                      </a:schemeClr>
                    </a:solidFill>
                  </a:tcPr>
                </a:tc>
                <a:tc hMerge="1">
                  <a:txBody>
                    <a:bodyPr/>
                    <a:lstStyle/>
                    <a:p>
                      <a:endParaRPr lang="id-ID"/>
                    </a:p>
                  </a:txBody>
                  <a:tcPr/>
                </a:tc>
                <a:tc hMerge="1">
                  <a:txBody>
                    <a:bodyPr/>
                    <a:lstStyle/>
                    <a:p>
                      <a:endParaRPr lang="id-ID"/>
                    </a:p>
                  </a:txBody>
                  <a:tcPr/>
                </a:tc>
              </a:tr>
            </a:tbl>
          </a:graphicData>
        </a:graphic>
      </p:graphicFrame>
    </p:spTree>
    <p:extLst>
      <p:ext uri="{BB962C8B-B14F-4D97-AF65-F5344CB8AC3E}">
        <p14:creationId xmlns:p14="http://schemas.microsoft.com/office/powerpoint/2010/main" val="300024208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2000"/>
                                        <p:tgtEl>
                                          <p:spTgt spid="21"/>
                                        </p:tgtEl>
                                      </p:cBhvr>
                                    </p:animEffect>
                                    <p:anim calcmode="lin" valueType="num">
                                      <p:cBhvr>
                                        <p:cTn id="8" dur="2000" fill="hold"/>
                                        <p:tgtEl>
                                          <p:spTgt spid="21"/>
                                        </p:tgtEl>
                                        <p:attrNameLst>
                                          <p:attrName>ppt_w</p:attrName>
                                        </p:attrNameLst>
                                      </p:cBhvr>
                                      <p:tavLst>
                                        <p:tav tm="0" fmla="#ppt_w*sin(2.5*pi*$)">
                                          <p:val>
                                            <p:fltVal val="0"/>
                                          </p:val>
                                        </p:tav>
                                        <p:tav tm="100000">
                                          <p:val>
                                            <p:fltVal val="1"/>
                                          </p:val>
                                        </p:tav>
                                      </p:tavLst>
                                    </p:anim>
                                    <p:anim calcmode="lin" valueType="num">
                                      <p:cBhvr>
                                        <p:cTn id="9" dur="2000" fill="hold"/>
                                        <p:tgtEl>
                                          <p:spTgt spid="21"/>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iterate type="lt">
                                    <p:tmPct val="10000"/>
                                  </p:iterate>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anim calcmode="lin" valueType="num">
                                      <p:cBhvr>
                                        <p:cTn id="13" dur="500" fill="hold"/>
                                        <p:tgtEl>
                                          <p:spTgt spid="20"/>
                                        </p:tgtEl>
                                        <p:attrNameLst>
                                          <p:attrName>ppt_w</p:attrName>
                                        </p:attrNameLst>
                                      </p:cBhvr>
                                      <p:tavLst>
                                        <p:tav tm="0" fmla="#ppt_w*sin(2.5*pi*$)">
                                          <p:val>
                                            <p:fltVal val="0"/>
                                          </p:val>
                                        </p:tav>
                                        <p:tav tm="100000">
                                          <p:val>
                                            <p:fltVal val="1"/>
                                          </p:val>
                                        </p:tav>
                                      </p:tavLst>
                                    </p:anim>
                                    <p:anim calcmode="lin" valueType="num">
                                      <p:cBhvr>
                                        <p:cTn id="14" dur="500" fill="hold"/>
                                        <p:tgtEl>
                                          <p:spTgt spid="20"/>
                                        </p:tgtEl>
                                        <p:attrNameLst>
                                          <p:attrName>ppt_h</p:attrName>
                                        </p:attrNameLst>
                                      </p:cBhvr>
                                      <p:tavLst>
                                        <p:tav tm="0">
                                          <p:val>
                                            <p:strVal val="#ppt_h"/>
                                          </p:val>
                                        </p:tav>
                                        <p:tav tm="100000">
                                          <p:val>
                                            <p:strVal val="#ppt_h"/>
                                          </p:val>
                                        </p:tav>
                                      </p:tavLst>
                                    </p:anim>
                                  </p:childTnLst>
                                </p:cTn>
                              </p:par>
                              <p:par>
                                <p:cTn id="15" presetID="53" presetClass="entr" presetSubtype="16"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1000" fill="hold"/>
                                        <p:tgtEl>
                                          <p:spTgt spid="2"/>
                                        </p:tgtEl>
                                        <p:attrNameLst>
                                          <p:attrName>ppt_w</p:attrName>
                                        </p:attrNameLst>
                                      </p:cBhvr>
                                      <p:tavLst>
                                        <p:tav tm="0">
                                          <p:val>
                                            <p:fltVal val="0"/>
                                          </p:val>
                                        </p:tav>
                                        <p:tav tm="100000">
                                          <p:val>
                                            <p:strVal val="#ppt_w"/>
                                          </p:val>
                                        </p:tav>
                                      </p:tavLst>
                                    </p:anim>
                                    <p:anim calcmode="lin" valueType="num">
                                      <p:cBhvr>
                                        <p:cTn id="18" dur="1000" fill="hold"/>
                                        <p:tgtEl>
                                          <p:spTgt spid="2"/>
                                        </p:tgtEl>
                                        <p:attrNameLst>
                                          <p:attrName>ppt_h</p:attrName>
                                        </p:attrNameLst>
                                      </p:cBhvr>
                                      <p:tavLst>
                                        <p:tav tm="0">
                                          <p:val>
                                            <p:fltVal val="0"/>
                                          </p:val>
                                        </p:tav>
                                        <p:tav tm="100000">
                                          <p:val>
                                            <p:strVal val="#ppt_h"/>
                                          </p:val>
                                        </p:tav>
                                      </p:tavLst>
                                    </p:anim>
                                    <p:animEffect transition="in" filter="fade">
                                      <p:cBhvr>
                                        <p:cTn id="1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0"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75000"/>
              </a:schemeClr>
            </a:gs>
            <a:gs pos="39000">
              <a:srgbClr val="00B050">
                <a:alpha val="51000"/>
                <a:lumMod val="22000"/>
                <a:lumOff val="78000"/>
              </a:srgbClr>
            </a:gs>
            <a:gs pos="75000">
              <a:schemeClr val="bg2">
                <a:lumMod val="90000"/>
              </a:schemeClr>
            </a:gs>
            <a:gs pos="100000">
              <a:srgbClr val="002060">
                <a:alpha val="56000"/>
              </a:srgbClr>
            </a:gs>
          </a:gsLst>
          <a:lin ang="5400000" scaled="0"/>
          <a:tileRect/>
        </a:gradFill>
        <a:effectLst/>
      </p:bgPr>
    </p:bg>
    <p:spTree>
      <p:nvGrpSpPr>
        <p:cNvPr id="1" name=""/>
        <p:cNvGrpSpPr/>
        <p:nvPr/>
      </p:nvGrpSpPr>
      <p:grpSpPr>
        <a:xfrm>
          <a:off x="0" y="0"/>
          <a:ext cx="0" cy="0"/>
          <a:chOff x="0" y="0"/>
          <a:chExt cx="0" cy="0"/>
        </a:xfrm>
      </p:grpSpPr>
      <p:sp>
        <p:nvSpPr>
          <p:cNvPr id="21" name="Oval 20"/>
          <p:cNvSpPr/>
          <p:nvPr/>
        </p:nvSpPr>
        <p:spPr>
          <a:xfrm>
            <a:off x="7164288" y="116632"/>
            <a:ext cx="1224136" cy="1224136"/>
          </a:xfrm>
          <a:prstGeom prst="ellipse">
            <a:avLst/>
          </a:prstGeom>
          <a:blipFill dpi="0" rotWithShape="1">
            <a:blip r:embed="rId3">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Title 1"/>
          <p:cNvSpPr>
            <a:spLocks noGrp="1"/>
          </p:cNvSpPr>
          <p:nvPr>
            <p:ph type="title"/>
          </p:nvPr>
        </p:nvSpPr>
        <p:spPr>
          <a:xfrm>
            <a:off x="251520" y="44624"/>
            <a:ext cx="8321008" cy="1296144"/>
          </a:xfrm>
        </p:spPr>
        <p:txBody>
          <a:bodyPr>
            <a:normAutofit/>
          </a:bodyPr>
          <a:lstStyle/>
          <a:p>
            <a:pPr lvl="0"/>
            <a:r>
              <a:rPr lang="id-ID" sz="3200" dirty="0" smtClean="0">
                <a:solidFill>
                  <a:schemeClr val="tx1"/>
                </a:solidFill>
                <a:latin typeface="Times New Roman" pitchFamily="18" charset="0"/>
                <a:cs typeface="Times New Roman" pitchFamily="18" charset="0"/>
              </a:rPr>
              <a:t>Uji Nomalitas</a:t>
            </a:r>
            <a:endParaRPr lang="id-ID" sz="3200" dirty="0">
              <a:solidFill>
                <a:schemeClr val="tx1"/>
              </a:solidFill>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955490023"/>
              </p:ext>
            </p:extLst>
          </p:nvPr>
        </p:nvGraphicFramePr>
        <p:xfrm>
          <a:off x="72008" y="1628800"/>
          <a:ext cx="4572000" cy="4608508"/>
        </p:xfrm>
        <a:graphic>
          <a:graphicData uri="http://schemas.openxmlformats.org/drawingml/2006/table">
            <a:tbl>
              <a:tblPr>
                <a:tableStyleId>{5C22544A-7EE6-4342-B048-85BDC9FD1C3A}</a:tableStyleId>
              </a:tblPr>
              <a:tblGrid>
                <a:gridCol w="1415875"/>
                <a:gridCol w="1499234"/>
                <a:gridCol w="1656891"/>
              </a:tblGrid>
              <a:tr h="308532">
                <a:tc gridSpan="3">
                  <a:txBody>
                    <a:bodyPr/>
                    <a:lstStyle/>
                    <a:p>
                      <a:pPr marL="38100" marR="38100" algn="ctr">
                        <a:lnSpc>
                          <a:spcPts val="1600"/>
                        </a:lnSpc>
                        <a:spcAft>
                          <a:spcPts val="0"/>
                        </a:spcAft>
                      </a:pPr>
                      <a:r>
                        <a:rPr lang="en-US" sz="1600" b="1" dirty="0" err="1">
                          <a:effectLst/>
                          <a:latin typeface="Times New Roman" pitchFamily="18" charset="0"/>
                          <a:cs typeface="Times New Roman" pitchFamily="18" charset="0"/>
                        </a:rPr>
                        <a:t>Hasil</a:t>
                      </a:r>
                      <a:r>
                        <a:rPr lang="en-US" sz="1600" b="1" dirty="0">
                          <a:effectLst/>
                          <a:latin typeface="Times New Roman" pitchFamily="18" charset="0"/>
                          <a:cs typeface="Times New Roman" pitchFamily="18" charset="0"/>
                        </a:rPr>
                        <a:t> </a:t>
                      </a:r>
                      <a:r>
                        <a:rPr lang="en-US" sz="1600" b="1" dirty="0" err="1">
                          <a:effectLst/>
                          <a:latin typeface="Times New Roman" pitchFamily="18" charset="0"/>
                          <a:cs typeface="Times New Roman" pitchFamily="18" charset="0"/>
                        </a:rPr>
                        <a:t>Uji</a:t>
                      </a:r>
                      <a:r>
                        <a:rPr lang="en-US" sz="1600" b="1" dirty="0">
                          <a:effectLst/>
                          <a:latin typeface="Times New Roman" pitchFamily="18" charset="0"/>
                          <a:cs typeface="Times New Roman" pitchFamily="18" charset="0"/>
                        </a:rPr>
                        <a:t> </a:t>
                      </a:r>
                      <a:r>
                        <a:rPr lang="en-US" sz="1600" b="1" dirty="0" err="1">
                          <a:effectLst/>
                          <a:latin typeface="Times New Roman" pitchFamily="18" charset="0"/>
                          <a:cs typeface="Times New Roman" pitchFamily="18" charset="0"/>
                        </a:rPr>
                        <a:t>Normalitas</a:t>
                      </a:r>
                      <a:endParaRPr lang="id-ID" sz="1400" b="1" dirty="0">
                        <a:effectLst/>
                        <a:latin typeface="Times New Roman" pitchFamily="18" charset="0"/>
                        <a:ea typeface="Calibri"/>
                        <a:cs typeface="Times New Roman" pitchFamily="18" charset="0"/>
                      </a:endParaRPr>
                    </a:p>
                  </a:txBody>
                  <a:tcPr marL="0" marR="0" marT="0" marB="0">
                    <a:solidFill>
                      <a:schemeClr val="bg2">
                        <a:lumMod val="90000"/>
                      </a:schemeClr>
                    </a:solidFill>
                  </a:tcPr>
                </a:tc>
                <a:tc hMerge="1">
                  <a:txBody>
                    <a:bodyPr/>
                    <a:lstStyle/>
                    <a:p>
                      <a:endParaRPr lang="id-ID"/>
                    </a:p>
                  </a:txBody>
                  <a:tcPr/>
                </a:tc>
                <a:tc hMerge="1">
                  <a:txBody>
                    <a:bodyPr/>
                    <a:lstStyle/>
                    <a:p>
                      <a:endParaRPr lang="id-ID"/>
                    </a:p>
                  </a:txBody>
                  <a:tcPr/>
                </a:tc>
              </a:tr>
              <a:tr h="338421">
                <a:tc gridSpan="3">
                  <a:txBody>
                    <a:bodyPr/>
                    <a:lstStyle/>
                    <a:p>
                      <a:pPr marL="38100" marR="38100" algn="ctr">
                        <a:lnSpc>
                          <a:spcPts val="1600"/>
                        </a:lnSpc>
                        <a:spcAft>
                          <a:spcPts val="0"/>
                        </a:spcAft>
                      </a:pPr>
                      <a:r>
                        <a:rPr lang="en-US" sz="1050" b="1" dirty="0">
                          <a:solidFill>
                            <a:schemeClr val="bg1"/>
                          </a:solidFill>
                          <a:effectLst/>
                          <a:latin typeface="Times New Roman" pitchFamily="18" charset="0"/>
                          <a:cs typeface="Times New Roman" pitchFamily="18" charset="0"/>
                        </a:rPr>
                        <a:t>One-Sample Kolmogorov-Smirnov Test</a:t>
                      </a:r>
                      <a:endParaRPr lang="id-ID" sz="1400" b="1" dirty="0">
                        <a:solidFill>
                          <a:schemeClr val="bg1"/>
                        </a:solidFill>
                        <a:effectLst/>
                        <a:latin typeface="Times New Roman" pitchFamily="18" charset="0"/>
                        <a:ea typeface="Calibri"/>
                        <a:cs typeface="Times New Roman" pitchFamily="18" charset="0"/>
                      </a:endParaRPr>
                    </a:p>
                  </a:txBody>
                  <a:tcPr marL="0" marR="0" marT="0" marB="0">
                    <a:solidFill>
                      <a:schemeClr val="bg2">
                        <a:lumMod val="10000"/>
                      </a:schemeClr>
                    </a:solidFill>
                  </a:tcPr>
                </a:tc>
                <a:tc hMerge="1">
                  <a:txBody>
                    <a:bodyPr/>
                    <a:lstStyle/>
                    <a:p>
                      <a:endParaRPr lang="id-ID"/>
                    </a:p>
                  </a:txBody>
                  <a:tcPr/>
                </a:tc>
                <a:tc hMerge="1">
                  <a:txBody>
                    <a:bodyPr/>
                    <a:lstStyle/>
                    <a:p>
                      <a:endParaRPr lang="id-ID"/>
                    </a:p>
                  </a:txBody>
                  <a:tcPr/>
                </a:tc>
              </a:tr>
              <a:tr h="617065">
                <a:tc gridSpan="2">
                  <a:txBody>
                    <a:bodyPr/>
                    <a:lstStyle/>
                    <a:p>
                      <a:pPr marL="38100" marR="38100">
                        <a:lnSpc>
                          <a:spcPts val="1600"/>
                        </a:lnSpc>
                        <a:spcAft>
                          <a:spcPts val="0"/>
                        </a:spcAft>
                      </a:pPr>
                      <a:r>
                        <a:rPr lang="en-US" sz="1050" b="1" dirty="0">
                          <a:effectLst/>
                          <a:latin typeface="Times New Roman" pitchFamily="18" charset="0"/>
                          <a:cs typeface="Times New Roman" pitchFamily="18" charset="0"/>
                        </a:rPr>
                        <a:t> </a:t>
                      </a:r>
                      <a:endParaRPr lang="id-ID" sz="1400" b="1" dirty="0">
                        <a:effectLst/>
                        <a:latin typeface="Times New Roman" pitchFamily="18" charset="0"/>
                        <a:ea typeface="Calibri"/>
                        <a:cs typeface="Times New Roman" pitchFamily="18" charset="0"/>
                      </a:endParaRPr>
                    </a:p>
                  </a:txBody>
                  <a:tcPr marL="0" marR="0" marT="0" marB="0">
                    <a:solidFill>
                      <a:schemeClr val="accent3">
                        <a:lumMod val="20000"/>
                        <a:lumOff val="80000"/>
                      </a:schemeClr>
                    </a:solidFill>
                  </a:tcPr>
                </a:tc>
                <a:tc hMerge="1">
                  <a:txBody>
                    <a:bodyPr/>
                    <a:lstStyle/>
                    <a:p>
                      <a:endParaRPr lang="id-ID"/>
                    </a:p>
                  </a:txBody>
                  <a:tcPr/>
                </a:tc>
                <a:tc>
                  <a:txBody>
                    <a:bodyPr/>
                    <a:lstStyle/>
                    <a:p>
                      <a:pPr marL="38100" marR="38100" algn="ctr">
                        <a:lnSpc>
                          <a:spcPts val="1600"/>
                        </a:lnSpc>
                        <a:spcAft>
                          <a:spcPts val="0"/>
                        </a:spcAft>
                      </a:pPr>
                      <a:r>
                        <a:rPr lang="en-US" sz="1400" b="1">
                          <a:effectLst/>
                          <a:latin typeface="Times New Roman" pitchFamily="18" charset="0"/>
                          <a:cs typeface="Times New Roman" pitchFamily="18" charset="0"/>
                        </a:rPr>
                        <a:t>Unstandardized Residual</a:t>
                      </a:r>
                      <a:endParaRPr lang="id-ID" sz="1400" b="1">
                        <a:effectLst/>
                        <a:latin typeface="Times New Roman" pitchFamily="18" charset="0"/>
                        <a:ea typeface="Calibri"/>
                        <a:cs typeface="Times New Roman" pitchFamily="18" charset="0"/>
                      </a:endParaRPr>
                    </a:p>
                  </a:txBody>
                  <a:tcPr marL="0" marR="0" marT="0" marB="0">
                    <a:solidFill>
                      <a:schemeClr val="accent3">
                        <a:lumMod val="20000"/>
                        <a:lumOff val="80000"/>
                      </a:schemeClr>
                    </a:solidFill>
                  </a:tcPr>
                </a:tc>
              </a:tr>
              <a:tr h="322994">
                <a:tc gridSpan="2">
                  <a:txBody>
                    <a:bodyPr/>
                    <a:lstStyle/>
                    <a:p>
                      <a:pPr marL="38100" marR="38100">
                        <a:lnSpc>
                          <a:spcPts val="1600"/>
                        </a:lnSpc>
                        <a:spcAft>
                          <a:spcPts val="0"/>
                        </a:spcAft>
                      </a:pPr>
                      <a:r>
                        <a:rPr lang="en-US" sz="1400" b="1" dirty="0">
                          <a:effectLst/>
                          <a:latin typeface="Times New Roman" pitchFamily="18" charset="0"/>
                          <a:cs typeface="Times New Roman" pitchFamily="18" charset="0"/>
                        </a:rPr>
                        <a:t>N</a:t>
                      </a:r>
                      <a:endParaRPr lang="id-ID" sz="1400" b="1" dirty="0">
                        <a:effectLst/>
                        <a:latin typeface="Times New Roman" pitchFamily="18" charset="0"/>
                        <a:ea typeface="Calibri"/>
                        <a:cs typeface="Times New Roman" pitchFamily="18" charset="0"/>
                      </a:endParaRPr>
                    </a:p>
                  </a:txBody>
                  <a:tcPr marL="0" marR="0" marT="0" marB="0" anchor="ctr">
                    <a:solidFill>
                      <a:schemeClr val="accent3">
                        <a:lumMod val="20000"/>
                        <a:lumOff val="80000"/>
                      </a:schemeClr>
                    </a:solidFill>
                  </a:tcPr>
                </a:tc>
                <a:tc hMerge="1">
                  <a:txBody>
                    <a:bodyPr/>
                    <a:lstStyle/>
                    <a:p>
                      <a:endParaRPr lang="id-ID"/>
                    </a:p>
                  </a:txBody>
                  <a:tcPr/>
                </a:tc>
                <a:tc>
                  <a:txBody>
                    <a:bodyPr/>
                    <a:lstStyle/>
                    <a:p>
                      <a:pPr marL="38100" marR="180340" algn="r">
                        <a:lnSpc>
                          <a:spcPts val="1600"/>
                        </a:lnSpc>
                        <a:spcAft>
                          <a:spcPts val="0"/>
                        </a:spcAft>
                      </a:pPr>
                      <a:r>
                        <a:rPr lang="en-US" sz="1400" b="1" dirty="0">
                          <a:effectLst/>
                          <a:latin typeface="Times New Roman" pitchFamily="18" charset="0"/>
                          <a:cs typeface="Times New Roman" pitchFamily="18" charset="0"/>
                        </a:rPr>
                        <a:t>67</a:t>
                      </a:r>
                      <a:endParaRPr lang="id-ID" sz="1400" b="1" dirty="0">
                        <a:effectLst/>
                        <a:latin typeface="Times New Roman" pitchFamily="18" charset="0"/>
                        <a:ea typeface="Calibri"/>
                        <a:cs typeface="Times New Roman" pitchFamily="18" charset="0"/>
                      </a:endParaRPr>
                    </a:p>
                  </a:txBody>
                  <a:tcPr marL="0" marR="0" marT="0" marB="0" anchor="ctr">
                    <a:solidFill>
                      <a:schemeClr val="accent3">
                        <a:lumMod val="20000"/>
                        <a:lumOff val="80000"/>
                      </a:schemeClr>
                    </a:solidFill>
                  </a:tcPr>
                </a:tc>
              </a:tr>
              <a:tr h="322994">
                <a:tc rowSpan="2">
                  <a:txBody>
                    <a:bodyPr/>
                    <a:lstStyle/>
                    <a:p>
                      <a:pPr marL="38100" marR="38100">
                        <a:lnSpc>
                          <a:spcPts val="1600"/>
                        </a:lnSpc>
                        <a:spcAft>
                          <a:spcPts val="0"/>
                        </a:spcAft>
                      </a:pPr>
                      <a:r>
                        <a:rPr lang="en-US" sz="1400" b="1" dirty="0">
                          <a:effectLst/>
                          <a:latin typeface="Times New Roman" pitchFamily="18" charset="0"/>
                          <a:cs typeface="Times New Roman" pitchFamily="18" charset="0"/>
                        </a:rPr>
                        <a:t>Normal </a:t>
                      </a:r>
                      <a:r>
                        <a:rPr lang="en-US" sz="1400" b="1" dirty="0" err="1">
                          <a:effectLst/>
                          <a:latin typeface="Times New Roman" pitchFamily="18" charset="0"/>
                          <a:cs typeface="Times New Roman" pitchFamily="18" charset="0"/>
                        </a:rPr>
                        <a:t>Parameters</a:t>
                      </a:r>
                      <a:r>
                        <a:rPr lang="en-US" sz="1400" b="1" baseline="30000" dirty="0" err="1">
                          <a:effectLst/>
                          <a:latin typeface="Times New Roman" pitchFamily="18" charset="0"/>
                          <a:cs typeface="Times New Roman" pitchFamily="18" charset="0"/>
                        </a:rPr>
                        <a:t>a,b</a:t>
                      </a:r>
                      <a:endParaRPr lang="id-ID" sz="1400" b="1" dirty="0">
                        <a:effectLst/>
                        <a:latin typeface="Times New Roman" pitchFamily="18" charset="0"/>
                        <a:ea typeface="Calibri"/>
                        <a:cs typeface="Times New Roman" pitchFamily="18" charset="0"/>
                      </a:endParaRPr>
                    </a:p>
                  </a:txBody>
                  <a:tcPr marL="0" marR="0" marT="0" marB="0">
                    <a:solidFill>
                      <a:schemeClr val="accent3">
                        <a:lumMod val="20000"/>
                        <a:lumOff val="80000"/>
                      </a:schemeClr>
                    </a:solidFill>
                  </a:tcPr>
                </a:tc>
                <a:tc>
                  <a:txBody>
                    <a:bodyPr/>
                    <a:lstStyle/>
                    <a:p>
                      <a:pPr marL="38100" marR="38100">
                        <a:lnSpc>
                          <a:spcPts val="1600"/>
                        </a:lnSpc>
                        <a:spcAft>
                          <a:spcPts val="0"/>
                        </a:spcAft>
                      </a:pPr>
                      <a:r>
                        <a:rPr lang="en-US" sz="1400" b="1" dirty="0">
                          <a:effectLst/>
                          <a:latin typeface="Times New Roman" pitchFamily="18" charset="0"/>
                          <a:cs typeface="Times New Roman" pitchFamily="18" charset="0"/>
                        </a:rPr>
                        <a:t>Mean</a:t>
                      </a:r>
                      <a:endParaRPr lang="id-ID" sz="1400" b="1" dirty="0">
                        <a:effectLst/>
                        <a:latin typeface="Times New Roman" pitchFamily="18" charset="0"/>
                        <a:ea typeface="Calibri"/>
                        <a:cs typeface="Times New Roman" pitchFamily="18" charset="0"/>
                      </a:endParaRPr>
                    </a:p>
                  </a:txBody>
                  <a:tcPr marL="0" marR="0" marT="0" marB="0" anchor="ctr">
                    <a:solidFill>
                      <a:schemeClr val="accent3">
                        <a:lumMod val="20000"/>
                        <a:lumOff val="80000"/>
                      </a:schemeClr>
                    </a:solidFill>
                  </a:tcPr>
                </a:tc>
                <a:tc>
                  <a:txBody>
                    <a:bodyPr/>
                    <a:lstStyle/>
                    <a:p>
                      <a:pPr marL="38100" marR="180340" algn="r">
                        <a:lnSpc>
                          <a:spcPts val="1600"/>
                        </a:lnSpc>
                        <a:spcAft>
                          <a:spcPts val="0"/>
                        </a:spcAft>
                      </a:pPr>
                      <a:r>
                        <a:rPr lang="en-US" sz="1400" b="1" dirty="0">
                          <a:effectLst/>
                          <a:latin typeface="Times New Roman" pitchFamily="18" charset="0"/>
                          <a:cs typeface="Times New Roman" pitchFamily="18" charset="0"/>
                        </a:rPr>
                        <a:t>0E-7</a:t>
                      </a:r>
                      <a:endParaRPr lang="id-ID" sz="1400" b="1" dirty="0">
                        <a:effectLst/>
                        <a:latin typeface="Times New Roman" pitchFamily="18" charset="0"/>
                        <a:ea typeface="Calibri"/>
                        <a:cs typeface="Times New Roman" pitchFamily="18" charset="0"/>
                      </a:endParaRPr>
                    </a:p>
                  </a:txBody>
                  <a:tcPr marL="0" marR="0" marT="0" marB="0" anchor="ctr">
                    <a:solidFill>
                      <a:schemeClr val="accent3">
                        <a:lumMod val="20000"/>
                        <a:lumOff val="80000"/>
                      </a:schemeClr>
                    </a:solidFill>
                  </a:tcPr>
                </a:tc>
              </a:tr>
              <a:tr h="308532">
                <a:tc vMerge="1">
                  <a:txBody>
                    <a:bodyPr/>
                    <a:lstStyle/>
                    <a:p>
                      <a:endParaRPr lang="id-ID"/>
                    </a:p>
                  </a:txBody>
                  <a:tcPr/>
                </a:tc>
                <a:tc>
                  <a:txBody>
                    <a:bodyPr/>
                    <a:lstStyle/>
                    <a:p>
                      <a:pPr marL="38100" marR="38100">
                        <a:lnSpc>
                          <a:spcPts val="1600"/>
                        </a:lnSpc>
                        <a:spcAft>
                          <a:spcPts val="0"/>
                        </a:spcAft>
                      </a:pPr>
                      <a:r>
                        <a:rPr lang="en-US" sz="1400" b="1">
                          <a:effectLst/>
                          <a:latin typeface="Times New Roman" pitchFamily="18" charset="0"/>
                          <a:cs typeface="Times New Roman" pitchFamily="18" charset="0"/>
                        </a:rPr>
                        <a:t>Std. Deviation</a:t>
                      </a:r>
                      <a:endParaRPr lang="id-ID" sz="1400" b="1">
                        <a:effectLst/>
                        <a:latin typeface="Times New Roman" pitchFamily="18" charset="0"/>
                        <a:ea typeface="Calibri"/>
                        <a:cs typeface="Times New Roman" pitchFamily="18" charset="0"/>
                      </a:endParaRPr>
                    </a:p>
                  </a:txBody>
                  <a:tcPr marL="0" marR="0" marT="0" marB="0" anchor="ctr">
                    <a:solidFill>
                      <a:schemeClr val="accent3">
                        <a:lumMod val="20000"/>
                        <a:lumOff val="80000"/>
                      </a:schemeClr>
                    </a:solidFill>
                  </a:tcPr>
                </a:tc>
                <a:tc>
                  <a:txBody>
                    <a:bodyPr/>
                    <a:lstStyle/>
                    <a:p>
                      <a:pPr marL="38100" marR="180340" algn="r">
                        <a:lnSpc>
                          <a:spcPts val="1600"/>
                        </a:lnSpc>
                        <a:spcAft>
                          <a:spcPts val="0"/>
                        </a:spcAft>
                      </a:pPr>
                      <a:r>
                        <a:rPr lang="en-US" sz="1400" b="1" dirty="0">
                          <a:effectLst/>
                          <a:latin typeface="Times New Roman" pitchFamily="18" charset="0"/>
                          <a:cs typeface="Times New Roman" pitchFamily="18" charset="0"/>
                        </a:rPr>
                        <a:t>3,43994029</a:t>
                      </a:r>
                      <a:endParaRPr lang="id-ID" sz="1400" b="1" dirty="0">
                        <a:effectLst/>
                        <a:latin typeface="Times New Roman" pitchFamily="18" charset="0"/>
                        <a:ea typeface="Calibri"/>
                        <a:cs typeface="Times New Roman" pitchFamily="18" charset="0"/>
                      </a:endParaRPr>
                    </a:p>
                  </a:txBody>
                  <a:tcPr marL="0" marR="0" marT="0" marB="0" anchor="ctr">
                    <a:solidFill>
                      <a:schemeClr val="accent3">
                        <a:lumMod val="20000"/>
                        <a:lumOff val="80000"/>
                      </a:schemeClr>
                    </a:solidFill>
                  </a:tcPr>
                </a:tc>
              </a:tr>
              <a:tr h="338421">
                <a:tc rowSpan="3">
                  <a:txBody>
                    <a:bodyPr/>
                    <a:lstStyle/>
                    <a:p>
                      <a:pPr marL="38100" marR="38100">
                        <a:lnSpc>
                          <a:spcPts val="1600"/>
                        </a:lnSpc>
                        <a:spcAft>
                          <a:spcPts val="0"/>
                        </a:spcAft>
                      </a:pPr>
                      <a:r>
                        <a:rPr lang="en-US" sz="1400" b="1" dirty="0">
                          <a:effectLst/>
                          <a:latin typeface="Times New Roman" pitchFamily="18" charset="0"/>
                          <a:cs typeface="Times New Roman" pitchFamily="18" charset="0"/>
                        </a:rPr>
                        <a:t>Most Extreme Differences</a:t>
                      </a:r>
                      <a:endParaRPr lang="id-ID" sz="1400" b="1" dirty="0">
                        <a:effectLst/>
                        <a:latin typeface="Times New Roman" pitchFamily="18" charset="0"/>
                        <a:ea typeface="Calibri"/>
                        <a:cs typeface="Times New Roman" pitchFamily="18" charset="0"/>
                      </a:endParaRPr>
                    </a:p>
                  </a:txBody>
                  <a:tcPr marL="0" marR="0" marT="0" marB="0">
                    <a:solidFill>
                      <a:schemeClr val="accent3">
                        <a:lumMod val="20000"/>
                        <a:lumOff val="80000"/>
                      </a:schemeClr>
                    </a:solidFill>
                  </a:tcPr>
                </a:tc>
                <a:tc>
                  <a:txBody>
                    <a:bodyPr/>
                    <a:lstStyle/>
                    <a:p>
                      <a:pPr marL="38100" marR="38100">
                        <a:lnSpc>
                          <a:spcPts val="1600"/>
                        </a:lnSpc>
                        <a:spcAft>
                          <a:spcPts val="0"/>
                        </a:spcAft>
                      </a:pPr>
                      <a:r>
                        <a:rPr lang="en-US" sz="1400" b="1">
                          <a:effectLst/>
                          <a:latin typeface="Times New Roman" pitchFamily="18" charset="0"/>
                          <a:cs typeface="Times New Roman" pitchFamily="18" charset="0"/>
                        </a:rPr>
                        <a:t>Absolute</a:t>
                      </a:r>
                      <a:endParaRPr lang="id-ID" sz="1400" b="1">
                        <a:effectLst/>
                        <a:latin typeface="Times New Roman" pitchFamily="18" charset="0"/>
                        <a:ea typeface="Calibri"/>
                        <a:cs typeface="Times New Roman" pitchFamily="18" charset="0"/>
                      </a:endParaRPr>
                    </a:p>
                  </a:txBody>
                  <a:tcPr marL="0" marR="0" marT="0" marB="0" anchor="ctr">
                    <a:solidFill>
                      <a:schemeClr val="accent3">
                        <a:lumMod val="20000"/>
                        <a:lumOff val="80000"/>
                      </a:schemeClr>
                    </a:solidFill>
                  </a:tcPr>
                </a:tc>
                <a:tc>
                  <a:txBody>
                    <a:bodyPr/>
                    <a:lstStyle/>
                    <a:p>
                      <a:pPr marL="38100" marR="180340" algn="r">
                        <a:lnSpc>
                          <a:spcPts val="1600"/>
                        </a:lnSpc>
                        <a:spcAft>
                          <a:spcPts val="0"/>
                        </a:spcAft>
                      </a:pPr>
                      <a:r>
                        <a:rPr lang="en-US" sz="1400" b="1" dirty="0">
                          <a:effectLst/>
                          <a:latin typeface="Times New Roman" pitchFamily="18" charset="0"/>
                          <a:cs typeface="Times New Roman" pitchFamily="18" charset="0"/>
                        </a:rPr>
                        <a:t>,114</a:t>
                      </a:r>
                      <a:endParaRPr lang="id-ID" sz="1400" b="1" dirty="0">
                        <a:effectLst/>
                        <a:latin typeface="Times New Roman" pitchFamily="18" charset="0"/>
                        <a:ea typeface="Calibri"/>
                        <a:cs typeface="Times New Roman" pitchFamily="18" charset="0"/>
                      </a:endParaRPr>
                    </a:p>
                  </a:txBody>
                  <a:tcPr marL="0" marR="0" marT="0" marB="0" anchor="ctr">
                    <a:solidFill>
                      <a:schemeClr val="accent3">
                        <a:lumMod val="20000"/>
                        <a:lumOff val="80000"/>
                      </a:schemeClr>
                    </a:solidFill>
                  </a:tcPr>
                </a:tc>
              </a:tr>
              <a:tr h="308532">
                <a:tc vMerge="1">
                  <a:txBody>
                    <a:bodyPr/>
                    <a:lstStyle/>
                    <a:p>
                      <a:endParaRPr lang="id-ID"/>
                    </a:p>
                  </a:txBody>
                  <a:tcPr/>
                </a:tc>
                <a:tc>
                  <a:txBody>
                    <a:bodyPr/>
                    <a:lstStyle/>
                    <a:p>
                      <a:pPr marL="38100" marR="38100">
                        <a:lnSpc>
                          <a:spcPts val="1600"/>
                        </a:lnSpc>
                        <a:spcAft>
                          <a:spcPts val="0"/>
                        </a:spcAft>
                      </a:pPr>
                      <a:r>
                        <a:rPr lang="en-US" sz="1400" b="1">
                          <a:effectLst/>
                          <a:latin typeface="Times New Roman" pitchFamily="18" charset="0"/>
                          <a:cs typeface="Times New Roman" pitchFamily="18" charset="0"/>
                        </a:rPr>
                        <a:t>Positive</a:t>
                      </a:r>
                      <a:endParaRPr lang="id-ID" sz="1400" b="1">
                        <a:effectLst/>
                        <a:latin typeface="Times New Roman" pitchFamily="18" charset="0"/>
                        <a:ea typeface="Calibri"/>
                        <a:cs typeface="Times New Roman" pitchFamily="18" charset="0"/>
                      </a:endParaRPr>
                    </a:p>
                  </a:txBody>
                  <a:tcPr marL="0" marR="0" marT="0" marB="0" anchor="ctr">
                    <a:solidFill>
                      <a:schemeClr val="accent3">
                        <a:lumMod val="20000"/>
                        <a:lumOff val="80000"/>
                      </a:schemeClr>
                    </a:solidFill>
                  </a:tcPr>
                </a:tc>
                <a:tc>
                  <a:txBody>
                    <a:bodyPr/>
                    <a:lstStyle/>
                    <a:p>
                      <a:pPr marL="38100" marR="180340" algn="r">
                        <a:lnSpc>
                          <a:spcPts val="1600"/>
                        </a:lnSpc>
                        <a:spcAft>
                          <a:spcPts val="0"/>
                        </a:spcAft>
                      </a:pPr>
                      <a:r>
                        <a:rPr lang="en-US" sz="1400" b="1" dirty="0">
                          <a:effectLst/>
                          <a:latin typeface="Times New Roman" pitchFamily="18" charset="0"/>
                          <a:cs typeface="Times New Roman" pitchFamily="18" charset="0"/>
                        </a:rPr>
                        <a:t>,114</a:t>
                      </a:r>
                      <a:endParaRPr lang="id-ID" sz="1400" b="1" dirty="0">
                        <a:effectLst/>
                        <a:latin typeface="Times New Roman" pitchFamily="18" charset="0"/>
                        <a:ea typeface="Calibri"/>
                        <a:cs typeface="Times New Roman" pitchFamily="18" charset="0"/>
                      </a:endParaRPr>
                    </a:p>
                  </a:txBody>
                  <a:tcPr marL="0" marR="0" marT="0" marB="0" anchor="ctr">
                    <a:solidFill>
                      <a:schemeClr val="accent3">
                        <a:lumMod val="20000"/>
                        <a:lumOff val="80000"/>
                      </a:schemeClr>
                    </a:solidFill>
                  </a:tcPr>
                </a:tc>
              </a:tr>
              <a:tr h="308532">
                <a:tc vMerge="1">
                  <a:txBody>
                    <a:bodyPr/>
                    <a:lstStyle/>
                    <a:p>
                      <a:endParaRPr lang="id-ID"/>
                    </a:p>
                  </a:txBody>
                  <a:tcPr/>
                </a:tc>
                <a:tc>
                  <a:txBody>
                    <a:bodyPr/>
                    <a:lstStyle/>
                    <a:p>
                      <a:pPr marL="38100" marR="38100">
                        <a:lnSpc>
                          <a:spcPts val="1600"/>
                        </a:lnSpc>
                        <a:spcAft>
                          <a:spcPts val="0"/>
                        </a:spcAft>
                      </a:pPr>
                      <a:r>
                        <a:rPr lang="en-US" sz="1400" b="1">
                          <a:effectLst/>
                          <a:latin typeface="Times New Roman" pitchFamily="18" charset="0"/>
                          <a:cs typeface="Times New Roman" pitchFamily="18" charset="0"/>
                        </a:rPr>
                        <a:t>Negative</a:t>
                      </a:r>
                      <a:endParaRPr lang="id-ID" sz="1400" b="1">
                        <a:effectLst/>
                        <a:latin typeface="Times New Roman" pitchFamily="18" charset="0"/>
                        <a:ea typeface="Calibri"/>
                        <a:cs typeface="Times New Roman" pitchFamily="18" charset="0"/>
                      </a:endParaRPr>
                    </a:p>
                  </a:txBody>
                  <a:tcPr marL="0" marR="0" marT="0" marB="0" anchor="ctr">
                    <a:solidFill>
                      <a:schemeClr val="accent3">
                        <a:lumMod val="20000"/>
                        <a:lumOff val="80000"/>
                      </a:schemeClr>
                    </a:solidFill>
                  </a:tcPr>
                </a:tc>
                <a:tc>
                  <a:txBody>
                    <a:bodyPr/>
                    <a:lstStyle/>
                    <a:p>
                      <a:pPr marL="38100" marR="180340" algn="r">
                        <a:lnSpc>
                          <a:spcPts val="1600"/>
                        </a:lnSpc>
                        <a:spcAft>
                          <a:spcPts val="0"/>
                        </a:spcAft>
                      </a:pPr>
                      <a:r>
                        <a:rPr lang="en-US" sz="1400" b="1" dirty="0">
                          <a:effectLst/>
                          <a:latin typeface="Times New Roman" pitchFamily="18" charset="0"/>
                          <a:cs typeface="Times New Roman" pitchFamily="18" charset="0"/>
                        </a:rPr>
                        <a:t>-,084</a:t>
                      </a:r>
                      <a:endParaRPr lang="id-ID" sz="1400" b="1" dirty="0">
                        <a:effectLst/>
                        <a:latin typeface="Times New Roman" pitchFamily="18" charset="0"/>
                        <a:ea typeface="Calibri"/>
                        <a:cs typeface="Times New Roman" pitchFamily="18" charset="0"/>
                      </a:endParaRPr>
                    </a:p>
                  </a:txBody>
                  <a:tcPr marL="0" marR="0" marT="0" marB="0" anchor="ctr">
                    <a:solidFill>
                      <a:schemeClr val="accent3">
                        <a:lumMod val="20000"/>
                        <a:lumOff val="80000"/>
                      </a:schemeClr>
                    </a:solidFill>
                  </a:tcPr>
                </a:tc>
              </a:tr>
              <a:tr h="338421">
                <a:tc gridSpan="2">
                  <a:txBody>
                    <a:bodyPr/>
                    <a:lstStyle/>
                    <a:p>
                      <a:pPr marL="38100" marR="38100">
                        <a:lnSpc>
                          <a:spcPts val="1600"/>
                        </a:lnSpc>
                        <a:spcAft>
                          <a:spcPts val="0"/>
                        </a:spcAft>
                      </a:pPr>
                      <a:r>
                        <a:rPr lang="en-US" sz="1400" b="1" dirty="0">
                          <a:effectLst/>
                          <a:latin typeface="Times New Roman" pitchFamily="18" charset="0"/>
                          <a:cs typeface="Times New Roman" pitchFamily="18" charset="0"/>
                        </a:rPr>
                        <a:t>Kolmogorov-Smirnov Z</a:t>
                      </a:r>
                      <a:endParaRPr lang="id-ID" sz="1400" b="1" dirty="0">
                        <a:effectLst/>
                        <a:latin typeface="Times New Roman" pitchFamily="18" charset="0"/>
                        <a:ea typeface="Calibri"/>
                        <a:cs typeface="Times New Roman" pitchFamily="18" charset="0"/>
                      </a:endParaRPr>
                    </a:p>
                  </a:txBody>
                  <a:tcPr marL="0" marR="0" marT="0" marB="0" anchor="ctr">
                    <a:solidFill>
                      <a:schemeClr val="accent3">
                        <a:lumMod val="20000"/>
                        <a:lumOff val="80000"/>
                      </a:schemeClr>
                    </a:solidFill>
                  </a:tcPr>
                </a:tc>
                <a:tc hMerge="1">
                  <a:txBody>
                    <a:bodyPr/>
                    <a:lstStyle/>
                    <a:p>
                      <a:endParaRPr lang="id-ID"/>
                    </a:p>
                  </a:txBody>
                  <a:tcPr/>
                </a:tc>
                <a:tc>
                  <a:txBody>
                    <a:bodyPr/>
                    <a:lstStyle/>
                    <a:p>
                      <a:pPr marL="38100" marR="180340" algn="r">
                        <a:lnSpc>
                          <a:spcPts val="1600"/>
                        </a:lnSpc>
                        <a:spcAft>
                          <a:spcPts val="0"/>
                        </a:spcAft>
                      </a:pPr>
                      <a:r>
                        <a:rPr lang="en-US" sz="1400" b="1" dirty="0">
                          <a:effectLst/>
                          <a:latin typeface="Times New Roman" pitchFamily="18" charset="0"/>
                          <a:cs typeface="Times New Roman" pitchFamily="18" charset="0"/>
                        </a:rPr>
                        <a:t>,933</a:t>
                      </a:r>
                      <a:endParaRPr lang="id-ID" sz="1400" b="1" dirty="0">
                        <a:effectLst/>
                        <a:latin typeface="Times New Roman" pitchFamily="18" charset="0"/>
                        <a:ea typeface="Calibri"/>
                        <a:cs typeface="Times New Roman" pitchFamily="18" charset="0"/>
                      </a:endParaRPr>
                    </a:p>
                  </a:txBody>
                  <a:tcPr marL="0" marR="0" marT="0" marB="0" anchor="ctr">
                    <a:solidFill>
                      <a:schemeClr val="accent3">
                        <a:lumMod val="20000"/>
                        <a:lumOff val="80000"/>
                      </a:schemeClr>
                    </a:solidFill>
                  </a:tcPr>
                </a:tc>
              </a:tr>
              <a:tr h="308532">
                <a:tc gridSpan="2">
                  <a:txBody>
                    <a:bodyPr/>
                    <a:lstStyle/>
                    <a:p>
                      <a:pPr marL="38100" marR="38100">
                        <a:lnSpc>
                          <a:spcPts val="1600"/>
                        </a:lnSpc>
                        <a:spcAft>
                          <a:spcPts val="0"/>
                        </a:spcAft>
                      </a:pPr>
                      <a:r>
                        <a:rPr lang="en-US" sz="1400" b="1" dirty="0" err="1">
                          <a:effectLst/>
                          <a:latin typeface="Times New Roman" pitchFamily="18" charset="0"/>
                          <a:cs typeface="Times New Roman" pitchFamily="18" charset="0"/>
                        </a:rPr>
                        <a:t>Asymp</a:t>
                      </a:r>
                      <a:r>
                        <a:rPr lang="en-US" sz="1400" b="1" dirty="0">
                          <a:effectLst/>
                          <a:latin typeface="Times New Roman" pitchFamily="18" charset="0"/>
                          <a:cs typeface="Times New Roman" pitchFamily="18" charset="0"/>
                        </a:rPr>
                        <a:t>. Sig. (2-tailed)</a:t>
                      </a:r>
                      <a:endParaRPr lang="id-ID" sz="1400" b="1" dirty="0">
                        <a:effectLst/>
                        <a:latin typeface="Times New Roman" pitchFamily="18" charset="0"/>
                        <a:ea typeface="Calibri"/>
                        <a:cs typeface="Times New Roman" pitchFamily="18" charset="0"/>
                      </a:endParaRPr>
                    </a:p>
                  </a:txBody>
                  <a:tcPr marL="0" marR="0" marT="0" marB="0" anchor="ctr">
                    <a:solidFill>
                      <a:schemeClr val="accent3">
                        <a:lumMod val="20000"/>
                        <a:lumOff val="80000"/>
                      </a:schemeClr>
                    </a:solidFill>
                  </a:tcPr>
                </a:tc>
                <a:tc hMerge="1">
                  <a:txBody>
                    <a:bodyPr/>
                    <a:lstStyle/>
                    <a:p>
                      <a:endParaRPr lang="id-ID"/>
                    </a:p>
                  </a:txBody>
                  <a:tcPr/>
                </a:tc>
                <a:tc>
                  <a:txBody>
                    <a:bodyPr/>
                    <a:lstStyle/>
                    <a:p>
                      <a:pPr marL="38100" marR="180340" algn="r">
                        <a:lnSpc>
                          <a:spcPts val="1600"/>
                        </a:lnSpc>
                        <a:spcAft>
                          <a:spcPts val="0"/>
                        </a:spcAft>
                      </a:pPr>
                      <a:r>
                        <a:rPr lang="en-US" sz="1400" b="1" dirty="0">
                          <a:effectLst/>
                          <a:latin typeface="Times New Roman" pitchFamily="18" charset="0"/>
                          <a:cs typeface="Times New Roman" pitchFamily="18" charset="0"/>
                        </a:rPr>
                        <a:t>,349</a:t>
                      </a:r>
                      <a:endParaRPr lang="id-ID" sz="1400" b="1" dirty="0">
                        <a:effectLst/>
                        <a:latin typeface="Times New Roman" pitchFamily="18" charset="0"/>
                        <a:ea typeface="Calibri"/>
                        <a:cs typeface="Times New Roman" pitchFamily="18" charset="0"/>
                      </a:endParaRPr>
                    </a:p>
                  </a:txBody>
                  <a:tcPr marL="0" marR="0" marT="0" marB="0" anchor="ctr">
                    <a:solidFill>
                      <a:schemeClr val="accent1"/>
                    </a:solidFill>
                  </a:tcPr>
                </a:tc>
              </a:tr>
              <a:tr h="239500">
                <a:tc gridSpan="3">
                  <a:txBody>
                    <a:bodyPr/>
                    <a:lstStyle/>
                    <a:p>
                      <a:pPr marL="38100" marR="38100">
                        <a:lnSpc>
                          <a:spcPct val="115000"/>
                        </a:lnSpc>
                        <a:spcAft>
                          <a:spcPts val="0"/>
                        </a:spcAft>
                      </a:pPr>
                      <a:r>
                        <a:rPr lang="en-US" sz="1050" b="1" dirty="0">
                          <a:effectLst/>
                          <a:latin typeface="Times New Roman" pitchFamily="18" charset="0"/>
                          <a:cs typeface="Times New Roman" pitchFamily="18" charset="0"/>
                        </a:rPr>
                        <a:t>a. Test distribution is Normal.</a:t>
                      </a:r>
                      <a:endParaRPr lang="id-ID" sz="1400" b="1" dirty="0">
                        <a:effectLst/>
                        <a:latin typeface="Times New Roman" pitchFamily="18" charset="0"/>
                        <a:ea typeface="Calibri"/>
                        <a:cs typeface="Times New Roman" pitchFamily="18" charset="0"/>
                      </a:endParaRPr>
                    </a:p>
                  </a:txBody>
                  <a:tcPr marL="0" marR="0" marT="0" marB="0" anchor="ctr">
                    <a:solidFill>
                      <a:schemeClr val="accent3">
                        <a:lumMod val="20000"/>
                        <a:lumOff val="80000"/>
                      </a:schemeClr>
                    </a:solidFill>
                  </a:tcPr>
                </a:tc>
                <a:tc hMerge="1">
                  <a:txBody>
                    <a:bodyPr/>
                    <a:lstStyle/>
                    <a:p>
                      <a:endParaRPr lang="id-ID"/>
                    </a:p>
                  </a:txBody>
                  <a:tcPr/>
                </a:tc>
                <a:tc hMerge="1">
                  <a:txBody>
                    <a:bodyPr/>
                    <a:lstStyle/>
                    <a:p>
                      <a:endParaRPr lang="id-ID"/>
                    </a:p>
                  </a:txBody>
                  <a:tcPr/>
                </a:tc>
              </a:tr>
              <a:tr h="239500">
                <a:tc gridSpan="3">
                  <a:txBody>
                    <a:bodyPr/>
                    <a:lstStyle/>
                    <a:p>
                      <a:pPr marL="38100" marR="38100">
                        <a:lnSpc>
                          <a:spcPct val="115000"/>
                        </a:lnSpc>
                        <a:spcAft>
                          <a:spcPts val="0"/>
                        </a:spcAft>
                      </a:pPr>
                      <a:r>
                        <a:rPr lang="en-US" sz="1050" b="1" dirty="0">
                          <a:effectLst/>
                          <a:latin typeface="Times New Roman" pitchFamily="18" charset="0"/>
                          <a:cs typeface="Times New Roman" pitchFamily="18" charset="0"/>
                        </a:rPr>
                        <a:t>b. Calculated from data.</a:t>
                      </a:r>
                      <a:endParaRPr lang="id-ID" sz="1400" b="1" dirty="0">
                        <a:effectLst/>
                        <a:latin typeface="Times New Roman" pitchFamily="18" charset="0"/>
                        <a:ea typeface="Calibri"/>
                        <a:cs typeface="Times New Roman" pitchFamily="18" charset="0"/>
                      </a:endParaRPr>
                    </a:p>
                  </a:txBody>
                  <a:tcPr marL="0" marR="0" marT="0" marB="0" anchor="ctr">
                    <a:solidFill>
                      <a:schemeClr val="accent3">
                        <a:lumMod val="20000"/>
                        <a:lumOff val="80000"/>
                      </a:schemeClr>
                    </a:solidFill>
                  </a:tcPr>
                </a:tc>
                <a:tc hMerge="1">
                  <a:txBody>
                    <a:bodyPr/>
                    <a:lstStyle/>
                    <a:p>
                      <a:endParaRPr lang="id-ID"/>
                    </a:p>
                  </a:txBody>
                  <a:tcPr/>
                </a:tc>
                <a:tc hMerge="1">
                  <a:txBody>
                    <a:bodyPr/>
                    <a:lstStyle/>
                    <a:p>
                      <a:endParaRPr lang="id-ID"/>
                    </a:p>
                  </a:txBody>
                  <a:tcPr/>
                </a:tc>
              </a:tr>
              <a:tr h="308532">
                <a:tc gridSpan="3">
                  <a:txBody>
                    <a:bodyPr/>
                    <a:lstStyle/>
                    <a:p>
                      <a:pPr marR="38100">
                        <a:lnSpc>
                          <a:spcPts val="1600"/>
                        </a:lnSpc>
                        <a:spcAft>
                          <a:spcPts val="0"/>
                        </a:spcAft>
                      </a:pPr>
                      <a:r>
                        <a:rPr lang="en-US" sz="900" b="1" dirty="0" err="1">
                          <a:effectLst/>
                          <a:latin typeface="Times New Roman" pitchFamily="18" charset="0"/>
                          <a:cs typeface="Times New Roman" pitchFamily="18" charset="0"/>
                        </a:rPr>
                        <a:t>Hasil</a:t>
                      </a:r>
                      <a:r>
                        <a:rPr lang="en-US" sz="900" b="1" dirty="0">
                          <a:effectLst/>
                          <a:latin typeface="Times New Roman" pitchFamily="18" charset="0"/>
                          <a:cs typeface="Times New Roman" pitchFamily="18" charset="0"/>
                        </a:rPr>
                        <a:t> </a:t>
                      </a:r>
                      <a:r>
                        <a:rPr lang="en-US" sz="900" b="1" dirty="0" err="1">
                          <a:effectLst/>
                          <a:latin typeface="Times New Roman" pitchFamily="18" charset="0"/>
                          <a:cs typeface="Times New Roman" pitchFamily="18" charset="0"/>
                        </a:rPr>
                        <a:t>pengolahan</a:t>
                      </a:r>
                      <a:r>
                        <a:rPr lang="en-US" sz="900" b="1" dirty="0">
                          <a:effectLst/>
                          <a:latin typeface="Times New Roman" pitchFamily="18" charset="0"/>
                          <a:cs typeface="Times New Roman" pitchFamily="18" charset="0"/>
                        </a:rPr>
                        <a:t> data  SPSS </a:t>
                      </a:r>
                      <a:r>
                        <a:rPr lang="en-US" sz="900" b="1" dirty="0" err="1">
                          <a:effectLst/>
                          <a:latin typeface="Times New Roman" pitchFamily="18" charset="0"/>
                          <a:cs typeface="Times New Roman" pitchFamily="18" charset="0"/>
                        </a:rPr>
                        <a:t>Versi</a:t>
                      </a:r>
                      <a:r>
                        <a:rPr lang="en-US" sz="900" b="1" dirty="0">
                          <a:effectLst/>
                          <a:latin typeface="Times New Roman" pitchFamily="18" charset="0"/>
                          <a:cs typeface="Times New Roman" pitchFamily="18" charset="0"/>
                        </a:rPr>
                        <a:t> 20</a:t>
                      </a:r>
                      <a:endParaRPr lang="id-ID" sz="1100" b="1" dirty="0">
                        <a:effectLst/>
                        <a:latin typeface="Times New Roman" pitchFamily="18" charset="0"/>
                        <a:ea typeface="Calibri"/>
                        <a:cs typeface="Times New Roman" pitchFamily="18" charset="0"/>
                      </a:endParaRPr>
                    </a:p>
                  </a:txBody>
                  <a:tcPr marL="0" marR="0" marT="0" marB="0" anchor="ctr">
                    <a:solidFill>
                      <a:schemeClr val="bg2">
                        <a:lumMod val="90000"/>
                      </a:schemeClr>
                    </a:solidFill>
                  </a:tcPr>
                </a:tc>
                <a:tc hMerge="1">
                  <a:txBody>
                    <a:bodyPr/>
                    <a:lstStyle/>
                    <a:p>
                      <a:endParaRPr lang="id-ID"/>
                    </a:p>
                  </a:txBody>
                  <a:tcPr/>
                </a:tc>
                <a:tc hMerge="1">
                  <a:txBody>
                    <a:bodyPr/>
                    <a:lstStyle/>
                    <a:p>
                      <a:endParaRPr lang="id-ID"/>
                    </a:p>
                  </a:txBody>
                  <a:tcPr/>
                </a:tc>
              </a:tr>
            </a:tbl>
          </a:graphicData>
        </a:graphic>
      </p:graphicFrame>
      <p:pic>
        <p:nvPicPr>
          <p:cNvPr id="1025"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8024" y="1628800"/>
            <a:ext cx="4320480"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980880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2000"/>
                                        <p:tgtEl>
                                          <p:spTgt spid="21"/>
                                        </p:tgtEl>
                                      </p:cBhvr>
                                    </p:animEffect>
                                    <p:anim calcmode="lin" valueType="num">
                                      <p:cBhvr>
                                        <p:cTn id="8" dur="2000" fill="hold"/>
                                        <p:tgtEl>
                                          <p:spTgt spid="21"/>
                                        </p:tgtEl>
                                        <p:attrNameLst>
                                          <p:attrName>ppt_w</p:attrName>
                                        </p:attrNameLst>
                                      </p:cBhvr>
                                      <p:tavLst>
                                        <p:tav tm="0" fmla="#ppt_w*sin(2.5*pi*$)">
                                          <p:val>
                                            <p:fltVal val="0"/>
                                          </p:val>
                                        </p:tav>
                                        <p:tav tm="100000">
                                          <p:val>
                                            <p:fltVal val="1"/>
                                          </p:val>
                                        </p:tav>
                                      </p:tavLst>
                                    </p:anim>
                                    <p:anim calcmode="lin" valueType="num">
                                      <p:cBhvr>
                                        <p:cTn id="9" dur="2000" fill="hold"/>
                                        <p:tgtEl>
                                          <p:spTgt spid="21"/>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iterate type="lt">
                                    <p:tmPct val="10000"/>
                                  </p:iterate>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anim calcmode="lin" valueType="num">
                                      <p:cBhvr>
                                        <p:cTn id="13" dur="500" fill="hold"/>
                                        <p:tgtEl>
                                          <p:spTgt spid="20"/>
                                        </p:tgtEl>
                                        <p:attrNameLst>
                                          <p:attrName>ppt_w</p:attrName>
                                        </p:attrNameLst>
                                      </p:cBhvr>
                                      <p:tavLst>
                                        <p:tav tm="0" fmla="#ppt_w*sin(2.5*pi*$)">
                                          <p:val>
                                            <p:fltVal val="0"/>
                                          </p:val>
                                        </p:tav>
                                        <p:tav tm="100000">
                                          <p:val>
                                            <p:fltVal val="1"/>
                                          </p:val>
                                        </p:tav>
                                      </p:tavLst>
                                    </p:anim>
                                    <p:anim calcmode="lin" valueType="num">
                                      <p:cBhvr>
                                        <p:cTn id="14" dur="500" fill="hold"/>
                                        <p:tgtEl>
                                          <p:spTgt spid="20"/>
                                        </p:tgtEl>
                                        <p:attrNameLst>
                                          <p:attrName>ppt_h</p:attrName>
                                        </p:attrNameLst>
                                      </p:cBhvr>
                                      <p:tavLst>
                                        <p:tav tm="0">
                                          <p:val>
                                            <p:strVal val="#ppt_h"/>
                                          </p:val>
                                        </p:tav>
                                        <p:tav tm="100000">
                                          <p:val>
                                            <p:strVal val="#ppt_h"/>
                                          </p:val>
                                        </p:tav>
                                      </p:tavLst>
                                    </p:anim>
                                  </p:childTnLst>
                                </p:cTn>
                              </p:par>
                              <p:par>
                                <p:cTn id="15" presetID="2" presetClass="entr" presetSubtype="4"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1000" fill="hold"/>
                                        <p:tgtEl>
                                          <p:spTgt spid="3"/>
                                        </p:tgtEl>
                                        <p:attrNameLst>
                                          <p:attrName>ppt_x</p:attrName>
                                        </p:attrNameLst>
                                      </p:cBhvr>
                                      <p:tavLst>
                                        <p:tav tm="0">
                                          <p:val>
                                            <p:strVal val="#ppt_x"/>
                                          </p:val>
                                        </p:tav>
                                        <p:tav tm="100000">
                                          <p:val>
                                            <p:strVal val="#ppt_x"/>
                                          </p:val>
                                        </p:tav>
                                      </p:tavLst>
                                    </p:anim>
                                    <p:anim calcmode="lin" valueType="num">
                                      <p:cBhvr additive="base">
                                        <p:cTn id="18" dur="1000" fill="hold"/>
                                        <p:tgtEl>
                                          <p:spTgt spid="3"/>
                                        </p:tgtEl>
                                        <p:attrNameLst>
                                          <p:attrName>ppt_y</p:attrName>
                                        </p:attrNameLst>
                                      </p:cBhvr>
                                      <p:tavLst>
                                        <p:tav tm="0">
                                          <p:val>
                                            <p:strVal val="1+#ppt_h/2"/>
                                          </p:val>
                                        </p:tav>
                                        <p:tav tm="100000">
                                          <p:val>
                                            <p:strVal val="#ppt_y"/>
                                          </p:val>
                                        </p:tav>
                                      </p:tavLst>
                                    </p:anim>
                                  </p:childTnLst>
                                </p:cTn>
                              </p:par>
                            </p:childTnLst>
                          </p:cTn>
                        </p:par>
                        <p:par>
                          <p:cTn id="19" fill="hold">
                            <p:stCondLst>
                              <p:cond delay="2000"/>
                            </p:stCondLst>
                            <p:childTnLst>
                              <p:par>
                                <p:cTn id="20" presetID="21" presetClass="entr" presetSubtype="1" fill="hold" nodeType="afterEffect">
                                  <p:stCondLst>
                                    <p:cond delay="0"/>
                                  </p:stCondLst>
                                  <p:childTnLst>
                                    <p:set>
                                      <p:cBhvr>
                                        <p:cTn id="21" dur="1" fill="hold">
                                          <p:stCondLst>
                                            <p:cond delay="0"/>
                                          </p:stCondLst>
                                        </p:cTn>
                                        <p:tgtEl>
                                          <p:spTgt spid="1025"/>
                                        </p:tgtEl>
                                        <p:attrNameLst>
                                          <p:attrName>style.visibility</p:attrName>
                                        </p:attrNameLst>
                                      </p:cBhvr>
                                      <p:to>
                                        <p:strVal val="visible"/>
                                      </p:to>
                                    </p:set>
                                    <p:animEffect transition="in" filter="wheel(1)">
                                      <p:cBhvr>
                                        <p:cTn id="22" dur="2000"/>
                                        <p:tgtEl>
                                          <p:spTgt spid="1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0"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75000"/>
              </a:schemeClr>
            </a:gs>
            <a:gs pos="39000">
              <a:srgbClr val="00B050">
                <a:alpha val="51000"/>
                <a:lumMod val="22000"/>
                <a:lumOff val="78000"/>
              </a:srgbClr>
            </a:gs>
            <a:gs pos="75000">
              <a:schemeClr val="bg2">
                <a:lumMod val="90000"/>
              </a:schemeClr>
            </a:gs>
            <a:gs pos="100000">
              <a:srgbClr val="002060">
                <a:alpha val="56000"/>
              </a:srgbClr>
            </a:gs>
          </a:gsLst>
          <a:lin ang="5400000" scaled="0"/>
          <a:tileRect/>
        </a:gradFill>
        <a:effectLst/>
      </p:bgPr>
    </p:bg>
    <p:spTree>
      <p:nvGrpSpPr>
        <p:cNvPr id="1" name=""/>
        <p:cNvGrpSpPr/>
        <p:nvPr/>
      </p:nvGrpSpPr>
      <p:grpSpPr>
        <a:xfrm>
          <a:off x="0" y="0"/>
          <a:ext cx="0" cy="0"/>
          <a:chOff x="0" y="0"/>
          <a:chExt cx="0" cy="0"/>
        </a:xfrm>
      </p:grpSpPr>
      <p:sp>
        <p:nvSpPr>
          <p:cNvPr id="21" name="Oval 20"/>
          <p:cNvSpPr/>
          <p:nvPr/>
        </p:nvSpPr>
        <p:spPr>
          <a:xfrm>
            <a:off x="7164288" y="116632"/>
            <a:ext cx="1224136" cy="1224136"/>
          </a:xfrm>
          <a:prstGeom prst="ellipse">
            <a:avLst/>
          </a:prstGeom>
          <a:blipFill dpi="0" rotWithShape="1">
            <a:blip r:embed="rId3">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Title 1"/>
          <p:cNvSpPr>
            <a:spLocks noGrp="1"/>
          </p:cNvSpPr>
          <p:nvPr>
            <p:ph type="title"/>
          </p:nvPr>
        </p:nvSpPr>
        <p:spPr>
          <a:xfrm>
            <a:off x="251520" y="44624"/>
            <a:ext cx="8321008" cy="1296144"/>
          </a:xfrm>
        </p:spPr>
        <p:txBody>
          <a:bodyPr>
            <a:normAutofit/>
          </a:bodyPr>
          <a:lstStyle/>
          <a:p>
            <a:pPr lvl="0"/>
            <a:r>
              <a:rPr lang="id-ID" sz="3200" dirty="0" smtClean="0">
                <a:solidFill>
                  <a:schemeClr val="tx1"/>
                </a:solidFill>
                <a:latin typeface="Times New Roman" pitchFamily="18" charset="0"/>
                <a:cs typeface="Times New Roman" pitchFamily="18" charset="0"/>
              </a:rPr>
              <a:t>Uji Autokoralasi</a:t>
            </a:r>
            <a:endParaRPr lang="id-ID" sz="3200" dirty="0">
              <a:solidFill>
                <a:schemeClr val="tx1"/>
              </a:solidFill>
              <a:latin typeface="Times New Roman" pitchFamily="18" charset="0"/>
              <a:cs typeface="Times New Roman"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353721231"/>
              </p:ext>
            </p:extLst>
          </p:nvPr>
        </p:nvGraphicFramePr>
        <p:xfrm>
          <a:off x="-1429" y="1700808"/>
          <a:ext cx="4283967" cy="3600402"/>
        </p:xfrm>
        <a:graphic>
          <a:graphicData uri="http://schemas.openxmlformats.org/drawingml/2006/table">
            <a:tbl>
              <a:tblPr>
                <a:tableStyleId>{5C22544A-7EE6-4342-B048-85BDC9FD1C3A}</a:tableStyleId>
              </a:tblPr>
              <a:tblGrid>
                <a:gridCol w="583958"/>
                <a:gridCol w="486518"/>
                <a:gridCol w="782272"/>
                <a:gridCol w="888633"/>
                <a:gridCol w="959312"/>
                <a:gridCol w="583274"/>
              </a:tblGrid>
              <a:tr h="267088">
                <a:tc gridSpan="6">
                  <a:txBody>
                    <a:bodyPr/>
                    <a:lstStyle/>
                    <a:p>
                      <a:pPr marL="38100" marR="38100" algn="ctr">
                        <a:lnSpc>
                          <a:spcPct val="107000"/>
                        </a:lnSpc>
                        <a:spcAft>
                          <a:spcPts val="0"/>
                        </a:spcAft>
                      </a:pPr>
                      <a:r>
                        <a:rPr lang="en-US" sz="1600" b="1" dirty="0" err="1">
                          <a:effectLst/>
                          <a:latin typeface="Times New Roman" pitchFamily="18" charset="0"/>
                          <a:cs typeface="Times New Roman" pitchFamily="18" charset="0"/>
                        </a:rPr>
                        <a:t>Hasil</a:t>
                      </a:r>
                      <a:r>
                        <a:rPr lang="en-US" sz="1600" b="1" dirty="0">
                          <a:effectLst/>
                          <a:latin typeface="Times New Roman" pitchFamily="18" charset="0"/>
                          <a:cs typeface="Times New Roman" pitchFamily="18" charset="0"/>
                        </a:rPr>
                        <a:t> </a:t>
                      </a:r>
                      <a:r>
                        <a:rPr lang="en-US" sz="1600" b="1" dirty="0" err="1">
                          <a:effectLst/>
                          <a:latin typeface="Times New Roman" pitchFamily="18" charset="0"/>
                          <a:cs typeface="Times New Roman" pitchFamily="18" charset="0"/>
                        </a:rPr>
                        <a:t>Uji</a:t>
                      </a:r>
                      <a:r>
                        <a:rPr lang="en-US" sz="1600" b="1" dirty="0">
                          <a:effectLst/>
                          <a:latin typeface="Times New Roman" pitchFamily="18" charset="0"/>
                          <a:cs typeface="Times New Roman" pitchFamily="18" charset="0"/>
                        </a:rPr>
                        <a:t> </a:t>
                      </a:r>
                      <a:r>
                        <a:rPr lang="en-US" sz="1600" b="1" dirty="0" err="1">
                          <a:effectLst/>
                          <a:latin typeface="Times New Roman" pitchFamily="18" charset="0"/>
                          <a:cs typeface="Times New Roman" pitchFamily="18" charset="0"/>
                        </a:rPr>
                        <a:t>Autokorelasi</a:t>
                      </a:r>
                      <a:endParaRPr lang="id-ID" sz="1600" b="1" dirty="0">
                        <a:effectLst/>
                        <a:latin typeface="Times New Roman" pitchFamily="18" charset="0"/>
                        <a:ea typeface="Calibri"/>
                        <a:cs typeface="Times New Roman" pitchFamily="18" charset="0"/>
                      </a:endParaRPr>
                    </a:p>
                  </a:txBody>
                  <a:tcPr marL="0" marR="0" marT="0" marB="0" anchor="ctr">
                    <a:solidFill>
                      <a:schemeClr val="bg2">
                        <a:lumMod val="90000"/>
                      </a:schemeClr>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449822">
                <a:tc gridSpan="6">
                  <a:txBody>
                    <a:bodyPr/>
                    <a:lstStyle/>
                    <a:p>
                      <a:pPr marL="38100" marR="38100" algn="ctr">
                        <a:lnSpc>
                          <a:spcPts val="1600"/>
                        </a:lnSpc>
                        <a:spcAft>
                          <a:spcPts val="0"/>
                        </a:spcAft>
                      </a:pPr>
                      <a:r>
                        <a:rPr lang="en-US" sz="1100" b="1" dirty="0">
                          <a:solidFill>
                            <a:schemeClr val="bg1"/>
                          </a:solidFill>
                          <a:effectLst/>
                          <a:latin typeface="Times New Roman" pitchFamily="18" charset="0"/>
                          <a:cs typeface="Times New Roman" pitchFamily="18" charset="0"/>
                        </a:rPr>
                        <a:t>Model </a:t>
                      </a:r>
                      <a:r>
                        <a:rPr lang="en-US" sz="1100" b="1" dirty="0" err="1">
                          <a:solidFill>
                            <a:schemeClr val="bg1"/>
                          </a:solidFill>
                          <a:effectLst/>
                          <a:latin typeface="Times New Roman" pitchFamily="18" charset="0"/>
                          <a:cs typeface="Times New Roman" pitchFamily="18" charset="0"/>
                        </a:rPr>
                        <a:t>Summary</a:t>
                      </a:r>
                      <a:r>
                        <a:rPr lang="en-US" sz="1100" b="1" baseline="30000" dirty="0" err="1">
                          <a:solidFill>
                            <a:schemeClr val="bg1"/>
                          </a:solidFill>
                          <a:effectLst/>
                          <a:latin typeface="Times New Roman" pitchFamily="18" charset="0"/>
                          <a:cs typeface="Times New Roman" pitchFamily="18" charset="0"/>
                        </a:rPr>
                        <a:t>b</a:t>
                      </a:r>
                      <a:endParaRPr lang="id-ID" sz="1600" b="1" dirty="0">
                        <a:solidFill>
                          <a:schemeClr val="bg1"/>
                        </a:solidFill>
                        <a:effectLst/>
                        <a:latin typeface="Times New Roman" pitchFamily="18" charset="0"/>
                        <a:ea typeface="Calibri"/>
                        <a:cs typeface="Times New Roman" pitchFamily="18" charset="0"/>
                      </a:endParaRPr>
                    </a:p>
                  </a:txBody>
                  <a:tcPr marL="0" marR="0" marT="0" marB="0" anchor="ctr">
                    <a:solidFill>
                      <a:schemeClr val="bg2">
                        <a:lumMod val="10000"/>
                      </a:schemeClr>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655664">
                <a:tc>
                  <a:txBody>
                    <a:bodyPr/>
                    <a:lstStyle/>
                    <a:p>
                      <a:pPr marL="38100" marR="38100" algn="ctr">
                        <a:lnSpc>
                          <a:spcPts val="1600"/>
                        </a:lnSpc>
                        <a:spcAft>
                          <a:spcPts val="0"/>
                        </a:spcAft>
                      </a:pPr>
                      <a:r>
                        <a:rPr lang="en-US" sz="1100" b="1" dirty="0">
                          <a:effectLst/>
                          <a:latin typeface="Times New Roman" pitchFamily="18" charset="0"/>
                          <a:cs typeface="Times New Roman" pitchFamily="18" charset="0"/>
                        </a:rPr>
                        <a:t>Model</a:t>
                      </a:r>
                      <a:endParaRPr lang="id-ID" sz="1600" b="1" dirty="0">
                        <a:effectLst/>
                        <a:latin typeface="Times New Roman" pitchFamily="18" charset="0"/>
                        <a:ea typeface="Calibri"/>
                        <a:cs typeface="Times New Roman" pitchFamily="18" charset="0"/>
                      </a:endParaRPr>
                    </a:p>
                  </a:txBody>
                  <a:tcPr marL="0" marR="0" marT="0" marB="0" anchor="ctr">
                    <a:solidFill>
                      <a:schemeClr val="bg2">
                        <a:lumMod val="90000"/>
                      </a:schemeClr>
                    </a:solidFill>
                  </a:tcPr>
                </a:tc>
                <a:tc>
                  <a:txBody>
                    <a:bodyPr/>
                    <a:lstStyle/>
                    <a:p>
                      <a:pPr marL="38100" marR="38100" algn="ctr">
                        <a:lnSpc>
                          <a:spcPts val="1600"/>
                        </a:lnSpc>
                        <a:spcAft>
                          <a:spcPts val="0"/>
                        </a:spcAft>
                      </a:pPr>
                      <a:r>
                        <a:rPr lang="en-US" sz="1100" b="1" dirty="0">
                          <a:effectLst/>
                          <a:latin typeface="Times New Roman" pitchFamily="18" charset="0"/>
                          <a:cs typeface="Times New Roman" pitchFamily="18" charset="0"/>
                        </a:rPr>
                        <a:t>R</a:t>
                      </a:r>
                      <a:endParaRPr lang="id-ID" sz="1600" b="1" dirty="0">
                        <a:effectLst/>
                        <a:latin typeface="Times New Roman" pitchFamily="18" charset="0"/>
                        <a:ea typeface="Calibri"/>
                        <a:cs typeface="Times New Roman" pitchFamily="18" charset="0"/>
                      </a:endParaRPr>
                    </a:p>
                  </a:txBody>
                  <a:tcPr marL="0" marR="0" marT="0" marB="0" anchor="ctr">
                    <a:solidFill>
                      <a:schemeClr val="bg2">
                        <a:lumMod val="90000"/>
                      </a:schemeClr>
                    </a:solidFill>
                  </a:tcPr>
                </a:tc>
                <a:tc>
                  <a:txBody>
                    <a:bodyPr/>
                    <a:lstStyle/>
                    <a:p>
                      <a:pPr marL="38100" marR="38100" algn="ctr">
                        <a:lnSpc>
                          <a:spcPts val="1600"/>
                        </a:lnSpc>
                        <a:spcAft>
                          <a:spcPts val="0"/>
                        </a:spcAft>
                      </a:pPr>
                      <a:r>
                        <a:rPr lang="en-US" sz="1100" b="1" dirty="0">
                          <a:effectLst/>
                          <a:latin typeface="Times New Roman" pitchFamily="18" charset="0"/>
                          <a:cs typeface="Times New Roman" pitchFamily="18" charset="0"/>
                        </a:rPr>
                        <a:t>R Square</a:t>
                      </a:r>
                      <a:endParaRPr lang="id-ID" sz="1600" b="1" dirty="0">
                        <a:effectLst/>
                        <a:latin typeface="Times New Roman" pitchFamily="18" charset="0"/>
                        <a:ea typeface="Calibri"/>
                        <a:cs typeface="Times New Roman" pitchFamily="18" charset="0"/>
                      </a:endParaRPr>
                    </a:p>
                  </a:txBody>
                  <a:tcPr marL="0" marR="0" marT="0" marB="0" anchor="ctr">
                    <a:solidFill>
                      <a:schemeClr val="bg2">
                        <a:lumMod val="90000"/>
                      </a:schemeClr>
                    </a:solidFill>
                  </a:tcPr>
                </a:tc>
                <a:tc>
                  <a:txBody>
                    <a:bodyPr/>
                    <a:lstStyle/>
                    <a:p>
                      <a:pPr marL="38100" marR="38100" algn="ctr">
                        <a:lnSpc>
                          <a:spcPts val="1600"/>
                        </a:lnSpc>
                        <a:spcAft>
                          <a:spcPts val="0"/>
                        </a:spcAft>
                      </a:pPr>
                      <a:r>
                        <a:rPr lang="en-US" sz="1100" b="1" dirty="0">
                          <a:effectLst/>
                          <a:latin typeface="Times New Roman" pitchFamily="18" charset="0"/>
                          <a:cs typeface="Times New Roman" pitchFamily="18" charset="0"/>
                        </a:rPr>
                        <a:t>Adjusted R Square</a:t>
                      </a:r>
                      <a:endParaRPr lang="id-ID" sz="1600" b="1" dirty="0">
                        <a:effectLst/>
                        <a:latin typeface="Times New Roman" pitchFamily="18" charset="0"/>
                        <a:ea typeface="Calibri"/>
                        <a:cs typeface="Times New Roman" pitchFamily="18" charset="0"/>
                      </a:endParaRPr>
                    </a:p>
                  </a:txBody>
                  <a:tcPr marL="0" marR="0" marT="0" marB="0" anchor="ctr">
                    <a:solidFill>
                      <a:schemeClr val="bg2">
                        <a:lumMod val="90000"/>
                      </a:schemeClr>
                    </a:solidFill>
                  </a:tcPr>
                </a:tc>
                <a:tc>
                  <a:txBody>
                    <a:bodyPr/>
                    <a:lstStyle/>
                    <a:p>
                      <a:pPr marL="38100" marR="38100" algn="ctr">
                        <a:lnSpc>
                          <a:spcPts val="1600"/>
                        </a:lnSpc>
                        <a:spcAft>
                          <a:spcPts val="0"/>
                        </a:spcAft>
                      </a:pPr>
                      <a:r>
                        <a:rPr lang="en-US" sz="1100" b="1" dirty="0">
                          <a:effectLst/>
                          <a:latin typeface="Times New Roman" pitchFamily="18" charset="0"/>
                          <a:cs typeface="Times New Roman" pitchFamily="18" charset="0"/>
                        </a:rPr>
                        <a:t>Std. Error of the Estimate</a:t>
                      </a:r>
                      <a:endParaRPr lang="id-ID" sz="1600" b="1" dirty="0">
                        <a:effectLst/>
                        <a:latin typeface="Times New Roman" pitchFamily="18" charset="0"/>
                        <a:ea typeface="Calibri"/>
                        <a:cs typeface="Times New Roman" pitchFamily="18" charset="0"/>
                      </a:endParaRPr>
                    </a:p>
                  </a:txBody>
                  <a:tcPr marL="0" marR="0" marT="0" marB="0" anchor="ctr">
                    <a:solidFill>
                      <a:schemeClr val="bg2">
                        <a:lumMod val="90000"/>
                      </a:schemeClr>
                    </a:solidFill>
                  </a:tcPr>
                </a:tc>
                <a:tc>
                  <a:txBody>
                    <a:bodyPr/>
                    <a:lstStyle/>
                    <a:p>
                      <a:pPr marL="38100" marR="38100" algn="ctr">
                        <a:lnSpc>
                          <a:spcPts val="1600"/>
                        </a:lnSpc>
                        <a:spcAft>
                          <a:spcPts val="0"/>
                        </a:spcAft>
                      </a:pPr>
                      <a:r>
                        <a:rPr lang="en-US" sz="1100" b="1" dirty="0">
                          <a:effectLst/>
                          <a:latin typeface="Times New Roman" pitchFamily="18" charset="0"/>
                          <a:cs typeface="Times New Roman" pitchFamily="18" charset="0"/>
                        </a:rPr>
                        <a:t>Durbin-Watson</a:t>
                      </a:r>
                      <a:endParaRPr lang="id-ID" sz="1600" b="1" dirty="0">
                        <a:effectLst/>
                        <a:latin typeface="Times New Roman" pitchFamily="18" charset="0"/>
                        <a:ea typeface="Calibri"/>
                        <a:cs typeface="Times New Roman" pitchFamily="18" charset="0"/>
                      </a:endParaRPr>
                    </a:p>
                  </a:txBody>
                  <a:tcPr marL="0" marR="0" marT="0" marB="0" anchor="ctr">
                    <a:solidFill>
                      <a:schemeClr val="bg2">
                        <a:lumMod val="90000"/>
                      </a:schemeClr>
                    </a:solidFill>
                  </a:tcPr>
                </a:tc>
              </a:tr>
              <a:tr h="558062">
                <a:tc>
                  <a:txBody>
                    <a:bodyPr/>
                    <a:lstStyle/>
                    <a:p>
                      <a:pPr marL="38100" marR="38100" algn="ctr">
                        <a:lnSpc>
                          <a:spcPts val="1600"/>
                        </a:lnSpc>
                        <a:spcAft>
                          <a:spcPts val="0"/>
                        </a:spcAft>
                      </a:pPr>
                      <a:r>
                        <a:rPr lang="en-US" sz="1100" b="1">
                          <a:effectLst/>
                          <a:latin typeface="Times New Roman" pitchFamily="18" charset="0"/>
                          <a:cs typeface="Times New Roman" pitchFamily="18" charset="0"/>
                        </a:rPr>
                        <a:t>1</a:t>
                      </a:r>
                      <a:endParaRPr lang="id-ID" sz="1600" b="1">
                        <a:effectLst/>
                        <a:latin typeface="Times New Roman" pitchFamily="18" charset="0"/>
                        <a:ea typeface="Calibri"/>
                        <a:cs typeface="Times New Roman" pitchFamily="18" charset="0"/>
                      </a:endParaRPr>
                    </a:p>
                  </a:txBody>
                  <a:tcPr marL="0" marR="0" marT="0" marB="0" anchor="ctr"/>
                </a:tc>
                <a:tc>
                  <a:txBody>
                    <a:bodyPr/>
                    <a:lstStyle/>
                    <a:p>
                      <a:pPr marL="38100" marR="38100" algn="ctr">
                        <a:lnSpc>
                          <a:spcPts val="1600"/>
                        </a:lnSpc>
                        <a:spcAft>
                          <a:spcPts val="0"/>
                        </a:spcAft>
                      </a:pPr>
                      <a:r>
                        <a:rPr lang="en-US" sz="1100" b="1">
                          <a:effectLst/>
                          <a:latin typeface="Times New Roman" pitchFamily="18" charset="0"/>
                          <a:cs typeface="Times New Roman" pitchFamily="18" charset="0"/>
                        </a:rPr>
                        <a:t>,921</a:t>
                      </a:r>
                      <a:r>
                        <a:rPr lang="en-US" sz="1100" b="1" baseline="30000">
                          <a:effectLst/>
                          <a:latin typeface="Times New Roman" pitchFamily="18" charset="0"/>
                          <a:cs typeface="Times New Roman" pitchFamily="18" charset="0"/>
                        </a:rPr>
                        <a:t>a</a:t>
                      </a:r>
                      <a:endParaRPr lang="id-ID" sz="1600" b="1">
                        <a:effectLst/>
                        <a:latin typeface="Times New Roman" pitchFamily="18" charset="0"/>
                        <a:ea typeface="Calibri"/>
                        <a:cs typeface="Times New Roman" pitchFamily="18" charset="0"/>
                      </a:endParaRPr>
                    </a:p>
                  </a:txBody>
                  <a:tcPr marL="0" marR="0" marT="0" marB="0" anchor="ctr"/>
                </a:tc>
                <a:tc>
                  <a:txBody>
                    <a:bodyPr/>
                    <a:lstStyle/>
                    <a:p>
                      <a:pPr marL="38100" marR="38100" algn="ctr">
                        <a:lnSpc>
                          <a:spcPts val="1600"/>
                        </a:lnSpc>
                        <a:spcAft>
                          <a:spcPts val="0"/>
                        </a:spcAft>
                      </a:pPr>
                      <a:r>
                        <a:rPr lang="en-US" sz="1100" b="1">
                          <a:effectLst/>
                          <a:latin typeface="Times New Roman" pitchFamily="18" charset="0"/>
                          <a:cs typeface="Times New Roman" pitchFamily="18" charset="0"/>
                        </a:rPr>
                        <a:t>,849</a:t>
                      </a:r>
                      <a:endParaRPr lang="id-ID" sz="1600" b="1">
                        <a:effectLst/>
                        <a:latin typeface="Times New Roman" pitchFamily="18" charset="0"/>
                        <a:ea typeface="Calibri"/>
                        <a:cs typeface="Times New Roman" pitchFamily="18" charset="0"/>
                      </a:endParaRPr>
                    </a:p>
                  </a:txBody>
                  <a:tcPr marL="0" marR="0" marT="0" marB="0" anchor="ctr"/>
                </a:tc>
                <a:tc>
                  <a:txBody>
                    <a:bodyPr/>
                    <a:lstStyle/>
                    <a:p>
                      <a:pPr marL="38100" marR="38100" algn="ctr">
                        <a:lnSpc>
                          <a:spcPts val="1600"/>
                        </a:lnSpc>
                        <a:spcAft>
                          <a:spcPts val="0"/>
                        </a:spcAft>
                      </a:pPr>
                      <a:r>
                        <a:rPr lang="en-US" sz="1100" b="1">
                          <a:effectLst/>
                          <a:latin typeface="Times New Roman" pitchFamily="18" charset="0"/>
                          <a:cs typeface="Times New Roman" pitchFamily="18" charset="0"/>
                        </a:rPr>
                        <a:t>,844</a:t>
                      </a:r>
                      <a:endParaRPr lang="id-ID" sz="1600" b="1">
                        <a:effectLst/>
                        <a:latin typeface="Times New Roman" pitchFamily="18" charset="0"/>
                        <a:ea typeface="Calibri"/>
                        <a:cs typeface="Times New Roman" pitchFamily="18" charset="0"/>
                      </a:endParaRPr>
                    </a:p>
                  </a:txBody>
                  <a:tcPr marL="0" marR="0" marT="0" marB="0" anchor="ctr"/>
                </a:tc>
                <a:tc>
                  <a:txBody>
                    <a:bodyPr/>
                    <a:lstStyle/>
                    <a:p>
                      <a:pPr marL="38100" marR="38100" algn="ctr">
                        <a:lnSpc>
                          <a:spcPts val="1600"/>
                        </a:lnSpc>
                        <a:spcAft>
                          <a:spcPts val="0"/>
                        </a:spcAft>
                      </a:pPr>
                      <a:r>
                        <a:rPr lang="en-US" sz="1100" b="1" dirty="0">
                          <a:effectLst/>
                          <a:latin typeface="Times New Roman" pitchFamily="18" charset="0"/>
                          <a:cs typeface="Times New Roman" pitchFamily="18" charset="0"/>
                        </a:rPr>
                        <a:t>3,493</a:t>
                      </a:r>
                      <a:endParaRPr lang="id-ID" sz="1600" b="1" dirty="0">
                        <a:effectLst/>
                        <a:latin typeface="Times New Roman" pitchFamily="18" charset="0"/>
                        <a:ea typeface="Calibri"/>
                        <a:cs typeface="Times New Roman" pitchFamily="18" charset="0"/>
                      </a:endParaRPr>
                    </a:p>
                  </a:txBody>
                  <a:tcPr marL="0" marR="0" marT="0" marB="0" anchor="ctr"/>
                </a:tc>
                <a:tc>
                  <a:txBody>
                    <a:bodyPr/>
                    <a:lstStyle/>
                    <a:p>
                      <a:pPr marL="38100" marR="38100" algn="ctr">
                        <a:lnSpc>
                          <a:spcPts val="1600"/>
                        </a:lnSpc>
                        <a:spcAft>
                          <a:spcPts val="0"/>
                        </a:spcAft>
                      </a:pPr>
                      <a:r>
                        <a:rPr lang="en-US" sz="1100" b="1" dirty="0">
                          <a:effectLst/>
                          <a:latin typeface="Times New Roman" pitchFamily="18" charset="0"/>
                          <a:cs typeface="Times New Roman" pitchFamily="18" charset="0"/>
                        </a:rPr>
                        <a:t>2,134</a:t>
                      </a:r>
                      <a:endParaRPr lang="id-ID" sz="1600" b="1" dirty="0">
                        <a:effectLst/>
                        <a:latin typeface="Times New Roman" pitchFamily="18" charset="0"/>
                        <a:ea typeface="Calibri"/>
                        <a:cs typeface="Times New Roman" pitchFamily="18" charset="0"/>
                      </a:endParaRPr>
                    </a:p>
                  </a:txBody>
                  <a:tcPr marL="0" marR="0" marT="0" marB="0" anchor="ctr">
                    <a:solidFill>
                      <a:schemeClr val="accent1"/>
                    </a:solidFill>
                  </a:tcPr>
                </a:tc>
              </a:tr>
              <a:tr h="655664">
                <a:tc gridSpan="6">
                  <a:txBody>
                    <a:bodyPr/>
                    <a:lstStyle/>
                    <a:p>
                      <a:pPr marL="38100" marR="38100">
                        <a:lnSpc>
                          <a:spcPts val="1600"/>
                        </a:lnSpc>
                        <a:spcAft>
                          <a:spcPts val="0"/>
                        </a:spcAft>
                      </a:pPr>
                      <a:r>
                        <a:rPr lang="en-US" sz="1100" b="1">
                          <a:effectLst/>
                          <a:latin typeface="Times New Roman" pitchFamily="18" charset="0"/>
                          <a:cs typeface="Times New Roman" pitchFamily="18" charset="0"/>
                        </a:rPr>
                        <a:t>a. Predictors: (Constant), Lingkungan_Kerja, Persepsi_Dukungan_Organisasi</a:t>
                      </a:r>
                      <a:endParaRPr lang="id-ID" sz="1600" b="1">
                        <a:effectLst/>
                        <a:latin typeface="Times New Roman" pitchFamily="18" charset="0"/>
                        <a:ea typeface="Calibri"/>
                        <a:cs typeface="Times New Roman" pitchFamily="18" charset="0"/>
                      </a:endParaRPr>
                    </a:p>
                  </a:txBody>
                  <a:tcPr marL="0" marR="0" marT="0" marB="0"/>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737500">
                <a:tc gridSpan="6">
                  <a:txBody>
                    <a:bodyPr/>
                    <a:lstStyle/>
                    <a:p>
                      <a:pPr marL="38100" marR="38100">
                        <a:lnSpc>
                          <a:spcPts val="1600"/>
                        </a:lnSpc>
                        <a:spcAft>
                          <a:spcPts val="0"/>
                        </a:spcAft>
                      </a:pPr>
                      <a:r>
                        <a:rPr lang="en-US" sz="1100" b="1">
                          <a:effectLst/>
                          <a:latin typeface="Times New Roman" pitchFamily="18" charset="0"/>
                          <a:cs typeface="Times New Roman" pitchFamily="18" charset="0"/>
                        </a:rPr>
                        <a:t>b. Dependent Variable: Kinerja_Karyawan</a:t>
                      </a:r>
                      <a:endParaRPr lang="id-ID" sz="1600" b="1">
                        <a:effectLst/>
                        <a:latin typeface="Times New Roman" pitchFamily="18" charset="0"/>
                        <a:ea typeface="Calibri"/>
                        <a:cs typeface="Times New Roman" pitchFamily="18" charset="0"/>
                      </a:endParaRPr>
                    </a:p>
                  </a:txBody>
                  <a:tcPr marL="0" marR="0" marT="0" marB="0"/>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276602">
                <a:tc gridSpan="6">
                  <a:txBody>
                    <a:bodyPr/>
                    <a:lstStyle/>
                    <a:p>
                      <a:pPr marL="38100" marR="38100">
                        <a:lnSpc>
                          <a:spcPts val="1600"/>
                        </a:lnSpc>
                        <a:spcAft>
                          <a:spcPts val="800"/>
                        </a:spcAft>
                      </a:pPr>
                      <a:r>
                        <a:rPr lang="en-US" sz="800" b="1" dirty="0" err="1">
                          <a:effectLst/>
                          <a:latin typeface="Times New Roman" pitchFamily="18" charset="0"/>
                          <a:cs typeface="Times New Roman" pitchFamily="18" charset="0"/>
                        </a:rPr>
                        <a:t>Sumber</a:t>
                      </a:r>
                      <a:r>
                        <a:rPr lang="en-US" sz="800" b="1" dirty="0">
                          <a:effectLst/>
                          <a:latin typeface="Times New Roman" pitchFamily="18" charset="0"/>
                          <a:cs typeface="Times New Roman" pitchFamily="18" charset="0"/>
                        </a:rPr>
                        <a:t> : </a:t>
                      </a:r>
                      <a:r>
                        <a:rPr lang="en-US" sz="800" b="1" dirty="0" err="1">
                          <a:effectLst/>
                          <a:latin typeface="Times New Roman" pitchFamily="18" charset="0"/>
                          <a:cs typeface="Times New Roman" pitchFamily="18" charset="0"/>
                        </a:rPr>
                        <a:t>Hasil</a:t>
                      </a:r>
                      <a:r>
                        <a:rPr lang="en-US" sz="800" b="1" dirty="0">
                          <a:effectLst/>
                          <a:latin typeface="Times New Roman" pitchFamily="18" charset="0"/>
                          <a:cs typeface="Times New Roman" pitchFamily="18" charset="0"/>
                        </a:rPr>
                        <a:t> </a:t>
                      </a:r>
                      <a:r>
                        <a:rPr lang="en-US" sz="800" b="1" dirty="0" err="1">
                          <a:effectLst/>
                          <a:latin typeface="Times New Roman" pitchFamily="18" charset="0"/>
                          <a:cs typeface="Times New Roman" pitchFamily="18" charset="0"/>
                        </a:rPr>
                        <a:t>pengelolahan</a:t>
                      </a:r>
                      <a:r>
                        <a:rPr lang="en-US" sz="800" b="1" dirty="0">
                          <a:effectLst/>
                          <a:latin typeface="Times New Roman" pitchFamily="18" charset="0"/>
                          <a:cs typeface="Times New Roman" pitchFamily="18" charset="0"/>
                        </a:rPr>
                        <a:t> Data SPSS </a:t>
                      </a:r>
                      <a:r>
                        <a:rPr lang="en-US" sz="800" b="1" dirty="0" err="1">
                          <a:effectLst/>
                          <a:latin typeface="Times New Roman" pitchFamily="18" charset="0"/>
                          <a:cs typeface="Times New Roman" pitchFamily="18" charset="0"/>
                        </a:rPr>
                        <a:t>Versi</a:t>
                      </a:r>
                      <a:r>
                        <a:rPr lang="en-US" sz="800" b="1" dirty="0">
                          <a:effectLst/>
                          <a:latin typeface="Times New Roman" pitchFamily="18" charset="0"/>
                          <a:cs typeface="Times New Roman" pitchFamily="18" charset="0"/>
                        </a:rPr>
                        <a:t> 20</a:t>
                      </a:r>
                      <a:endParaRPr lang="id-ID" sz="1050" b="1" dirty="0">
                        <a:effectLst/>
                        <a:latin typeface="Times New Roman" pitchFamily="18" charset="0"/>
                        <a:ea typeface="Calibri"/>
                        <a:cs typeface="Times New Roman" pitchFamily="18" charset="0"/>
                      </a:endParaRPr>
                    </a:p>
                  </a:txBody>
                  <a:tcPr marL="0" marR="0" marT="0" marB="0" anchor="ctr">
                    <a:solidFill>
                      <a:schemeClr val="bg2">
                        <a:lumMod val="75000"/>
                      </a:schemeClr>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916156378"/>
              </p:ext>
            </p:extLst>
          </p:nvPr>
        </p:nvGraphicFramePr>
        <p:xfrm>
          <a:off x="4355976" y="1700808"/>
          <a:ext cx="4791447" cy="3600399"/>
        </p:xfrm>
        <a:graphic>
          <a:graphicData uri="http://schemas.openxmlformats.org/drawingml/2006/table">
            <a:tbl>
              <a:tblPr>
                <a:tableStyleId>{5C22544A-7EE6-4342-B048-85BDC9FD1C3A}</a:tableStyleId>
              </a:tblPr>
              <a:tblGrid>
                <a:gridCol w="432048"/>
                <a:gridCol w="1368152"/>
                <a:gridCol w="576064"/>
                <a:gridCol w="648072"/>
                <a:gridCol w="792088"/>
                <a:gridCol w="576064"/>
                <a:gridCol w="398959"/>
              </a:tblGrid>
              <a:tr h="221316">
                <a:tc gridSpan="7">
                  <a:txBody>
                    <a:bodyPr/>
                    <a:lstStyle/>
                    <a:p>
                      <a:pPr marL="38100" marR="38100" algn="ctr">
                        <a:lnSpc>
                          <a:spcPts val="1600"/>
                        </a:lnSpc>
                        <a:spcAft>
                          <a:spcPts val="0"/>
                        </a:spcAft>
                      </a:pPr>
                      <a:r>
                        <a:rPr lang="id-ID" sz="1600" b="1" dirty="0">
                          <a:effectLst/>
                          <a:latin typeface="Times New Roman" pitchFamily="18" charset="0"/>
                          <a:cs typeface="Times New Roman" pitchFamily="18" charset="0"/>
                        </a:rPr>
                        <a:t>Hasil </a:t>
                      </a:r>
                      <a:r>
                        <a:rPr lang="en-US" sz="1600" b="1" dirty="0" err="1">
                          <a:effectLst/>
                          <a:latin typeface="Times New Roman" pitchFamily="18" charset="0"/>
                          <a:cs typeface="Times New Roman" pitchFamily="18" charset="0"/>
                        </a:rPr>
                        <a:t>Uji</a:t>
                      </a:r>
                      <a:r>
                        <a:rPr lang="en-US" sz="1600" b="1" dirty="0">
                          <a:effectLst/>
                          <a:latin typeface="Times New Roman" pitchFamily="18" charset="0"/>
                          <a:cs typeface="Times New Roman" pitchFamily="18" charset="0"/>
                        </a:rPr>
                        <a:t> </a:t>
                      </a:r>
                      <a:r>
                        <a:rPr lang="en-US" sz="1600" b="1" dirty="0" err="1">
                          <a:effectLst/>
                          <a:latin typeface="Times New Roman" pitchFamily="18" charset="0"/>
                          <a:cs typeface="Times New Roman" pitchFamily="18" charset="0"/>
                        </a:rPr>
                        <a:t>regresi</a:t>
                      </a:r>
                      <a:r>
                        <a:rPr lang="en-US" sz="1600" b="1" dirty="0">
                          <a:effectLst/>
                          <a:latin typeface="Times New Roman" pitchFamily="18" charset="0"/>
                          <a:cs typeface="Times New Roman" pitchFamily="18" charset="0"/>
                        </a:rPr>
                        <a:t> linear </a:t>
                      </a:r>
                      <a:r>
                        <a:rPr lang="en-US" sz="1600" b="1" dirty="0" err="1">
                          <a:effectLst/>
                          <a:latin typeface="Times New Roman" pitchFamily="18" charset="0"/>
                          <a:cs typeface="Times New Roman" pitchFamily="18" charset="0"/>
                        </a:rPr>
                        <a:t>berganda</a:t>
                      </a:r>
                      <a:endParaRPr lang="id-ID" sz="1600" b="1" dirty="0">
                        <a:effectLst/>
                        <a:latin typeface="Times New Roman" pitchFamily="18" charset="0"/>
                        <a:ea typeface="Calibri"/>
                        <a:cs typeface="Times New Roman" pitchFamily="18" charset="0"/>
                      </a:endParaRPr>
                    </a:p>
                  </a:txBody>
                  <a:tcPr marL="0" marR="0" marT="0" marB="0">
                    <a:solidFill>
                      <a:schemeClr val="bg2">
                        <a:lumMod val="90000"/>
                      </a:schemeClr>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214181">
                <a:tc gridSpan="7">
                  <a:txBody>
                    <a:bodyPr/>
                    <a:lstStyle/>
                    <a:p>
                      <a:pPr marL="38100" marR="38100" algn="ctr">
                        <a:lnSpc>
                          <a:spcPts val="1600"/>
                        </a:lnSpc>
                        <a:spcAft>
                          <a:spcPts val="0"/>
                        </a:spcAft>
                      </a:pPr>
                      <a:r>
                        <a:rPr lang="en-US" sz="900" b="1" dirty="0" err="1">
                          <a:solidFill>
                            <a:schemeClr val="bg1"/>
                          </a:solidFill>
                          <a:effectLst/>
                          <a:latin typeface="Times New Roman" pitchFamily="18" charset="0"/>
                          <a:cs typeface="Times New Roman" pitchFamily="18" charset="0"/>
                        </a:rPr>
                        <a:t>Coefficients</a:t>
                      </a:r>
                      <a:r>
                        <a:rPr lang="en-US" sz="900" b="1" baseline="30000" dirty="0" err="1">
                          <a:solidFill>
                            <a:schemeClr val="bg1"/>
                          </a:solidFill>
                          <a:effectLst/>
                          <a:latin typeface="Times New Roman" pitchFamily="18" charset="0"/>
                          <a:cs typeface="Times New Roman" pitchFamily="18" charset="0"/>
                        </a:rPr>
                        <a:t>a</a:t>
                      </a:r>
                      <a:endParaRPr lang="id-ID" sz="1100" b="1" dirty="0">
                        <a:solidFill>
                          <a:schemeClr val="bg1"/>
                        </a:solidFill>
                        <a:effectLst/>
                        <a:latin typeface="Times New Roman" pitchFamily="18" charset="0"/>
                        <a:ea typeface="Calibri"/>
                        <a:cs typeface="Times New Roman" pitchFamily="18" charset="0"/>
                      </a:endParaRPr>
                    </a:p>
                  </a:txBody>
                  <a:tcPr marL="0" marR="0" marT="0" marB="0">
                    <a:solidFill>
                      <a:schemeClr val="bg2">
                        <a:lumMod val="10000"/>
                      </a:schemeClr>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949926">
                <a:tc rowSpan="2" gridSpan="2">
                  <a:txBody>
                    <a:bodyPr/>
                    <a:lstStyle/>
                    <a:p>
                      <a:pPr marL="38100" marR="38100" algn="ctr">
                        <a:lnSpc>
                          <a:spcPts val="1600"/>
                        </a:lnSpc>
                        <a:spcAft>
                          <a:spcPts val="0"/>
                        </a:spcAft>
                      </a:pPr>
                      <a:r>
                        <a:rPr lang="en-US" sz="1100" b="1" dirty="0">
                          <a:effectLst/>
                          <a:latin typeface="Times New Roman" pitchFamily="18" charset="0"/>
                          <a:cs typeface="Times New Roman" pitchFamily="18" charset="0"/>
                        </a:rPr>
                        <a:t>Model</a:t>
                      </a:r>
                      <a:endParaRPr lang="id-ID" sz="1100" b="1" dirty="0">
                        <a:effectLst/>
                        <a:latin typeface="Times New Roman" pitchFamily="18" charset="0"/>
                        <a:ea typeface="Calibri"/>
                        <a:cs typeface="Times New Roman" pitchFamily="18" charset="0"/>
                      </a:endParaRPr>
                    </a:p>
                  </a:txBody>
                  <a:tcPr marL="0" marR="0" marT="0" marB="0" anchor="ctr">
                    <a:solidFill>
                      <a:schemeClr val="bg2">
                        <a:lumMod val="90000"/>
                      </a:schemeClr>
                    </a:solidFill>
                  </a:tcPr>
                </a:tc>
                <a:tc rowSpan="2" hMerge="1">
                  <a:txBody>
                    <a:bodyPr/>
                    <a:lstStyle/>
                    <a:p>
                      <a:endParaRPr lang="id-ID"/>
                    </a:p>
                  </a:txBody>
                  <a:tcPr/>
                </a:tc>
                <a:tc gridSpan="2">
                  <a:txBody>
                    <a:bodyPr/>
                    <a:lstStyle/>
                    <a:p>
                      <a:pPr marR="6350" algn="ctr">
                        <a:lnSpc>
                          <a:spcPts val="1600"/>
                        </a:lnSpc>
                        <a:spcAft>
                          <a:spcPts val="0"/>
                        </a:spcAft>
                      </a:pPr>
                      <a:r>
                        <a:rPr lang="en-US" sz="1100" b="1" dirty="0">
                          <a:effectLst/>
                          <a:latin typeface="Times New Roman" pitchFamily="18" charset="0"/>
                          <a:cs typeface="Times New Roman" pitchFamily="18" charset="0"/>
                        </a:rPr>
                        <a:t>Unstandardized Coefficients</a:t>
                      </a:r>
                      <a:endParaRPr lang="id-ID" sz="1100" b="1" dirty="0">
                        <a:effectLst/>
                        <a:latin typeface="Times New Roman" pitchFamily="18" charset="0"/>
                        <a:ea typeface="Calibri"/>
                        <a:cs typeface="Times New Roman" pitchFamily="18" charset="0"/>
                      </a:endParaRPr>
                    </a:p>
                  </a:txBody>
                  <a:tcPr marL="0" marR="0" marT="0" marB="0" anchor="ctr">
                    <a:solidFill>
                      <a:schemeClr val="bg2">
                        <a:lumMod val="90000"/>
                      </a:schemeClr>
                    </a:solidFill>
                  </a:tcPr>
                </a:tc>
                <a:tc hMerge="1">
                  <a:txBody>
                    <a:bodyPr/>
                    <a:lstStyle/>
                    <a:p>
                      <a:endParaRPr lang="id-ID"/>
                    </a:p>
                  </a:txBody>
                  <a:tcPr/>
                </a:tc>
                <a:tc>
                  <a:txBody>
                    <a:bodyPr/>
                    <a:lstStyle/>
                    <a:p>
                      <a:pPr algn="ctr">
                        <a:lnSpc>
                          <a:spcPts val="1600"/>
                        </a:lnSpc>
                        <a:spcAft>
                          <a:spcPts val="0"/>
                        </a:spcAft>
                      </a:pPr>
                      <a:r>
                        <a:rPr lang="en-US" sz="1100" b="1" dirty="0">
                          <a:effectLst/>
                          <a:latin typeface="Times New Roman" pitchFamily="18" charset="0"/>
                          <a:cs typeface="Times New Roman" pitchFamily="18" charset="0"/>
                        </a:rPr>
                        <a:t>Standardized Coefficients</a:t>
                      </a:r>
                      <a:endParaRPr lang="id-ID" sz="1100" b="1" dirty="0">
                        <a:effectLst/>
                        <a:latin typeface="Times New Roman" pitchFamily="18" charset="0"/>
                        <a:ea typeface="Calibri"/>
                        <a:cs typeface="Times New Roman" pitchFamily="18" charset="0"/>
                      </a:endParaRPr>
                    </a:p>
                  </a:txBody>
                  <a:tcPr marL="0" marR="0" marT="0" marB="0">
                    <a:solidFill>
                      <a:schemeClr val="bg2">
                        <a:lumMod val="90000"/>
                      </a:schemeClr>
                    </a:solidFill>
                  </a:tcPr>
                </a:tc>
                <a:tc rowSpan="2">
                  <a:txBody>
                    <a:bodyPr/>
                    <a:lstStyle/>
                    <a:p>
                      <a:pPr marL="38100" marR="38100" algn="ctr">
                        <a:lnSpc>
                          <a:spcPts val="1600"/>
                        </a:lnSpc>
                        <a:spcAft>
                          <a:spcPts val="0"/>
                        </a:spcAft>
                      </a:pPr>
                      <a:r>
                        <a:rPr lang="en-US" sz="1100" b="1" dirty="0">
                          <a:effectLst/>
                          <a:latin typeface="Times New Roman" pitchFamily="18" charset="0"/>
                          <a:cs typeface="Times New Roman" pitchFamily="18" charset="0"/>
                        </a:rPr>
                        <a:t>t</a:t>
                      </a:r>
                      <a:endParaRPr lang="id-ID" sz="1100" b="1" dirty="0">
                        <a:effectLst/>
                        <a:latin typeface="Times New Roman" pitchFamily="18" charset="0"/>
                        <a:ea typeface="Calibri"/>
                        <a:cs typeface="Times New Roman" pitchFamily="18" charset="0"/>
                      </a:endParaRPr>
                    </a:p>
                  </a:txBody>
                  <a:tcPr marL="0" marR="0" marT="0" marB="0" anchor="ctr">
                    <a:solidFill>
                      <a:schemeClr val="bg2">
                        <a:lumMod val="90000"/>
                      </a:schemeClr>
                    </a:solidFill>
                  </a:tcPr>
                </a:tc>
                <a:tc rowSpan="2">
                  <a:txBody>
                    <a:bodyPr/>
                    <a:lstStyle/>
                    <a:p>
                      <a:pPr marL="38100" marR="38100" algn="ctr">
                        <a:lnSpc>
                          <a:spcPts val="1600"/>
                        </a:lnSpc>
                        <a:spcAft>
                          <a:spcPts val="0"/>
                        </a:spcAft>
                      </a:pPr>
                      <a:r>
                        <a:rPr lang="en-US" sz="1100" b="1" dirty="0">
                          <a:effectLst/>
                          <a:latin typeface="Times New Roman" pitchFamily="18" charset="0"/>
                          <a:cs typeface="Times New Roman" pitchFamily="18" charset="0"/>
                        </a:rPr>
                        <a:t>Sig.</a:t>
                      </a:r>
                      <a:endParaRPr lang="id-ID" sz="1100" b="1" dirty="0">
                        <a:effectLst/>
                        <a:latin typeface="Times New Roman" pitchFamily="18" charset="0"/>
                        <a:ea typeface="Calibri"/>
                        <a:cs typeface="Times New Roman" pitchFamily="18" charset="0"/>
                      </a:endParaRPr>
                    </a:p>
                  </a:txBody>
                  <a:tcPr marL="0" marR="0" marT="0" marB="0" anchor="ctr">
                    <a:solidFill>
                      <a:schemeClr val="bg2">
                        <a:lumMod val="90000"/>
                      </a:schemeClr>
                    </a:solidFill>
                  </a:tcPr>
                </a:tc>
              </a:tr>
              <a:tr h="221316">
                <a:tc gridSpan="2" vMerge="1">
                  <a:txBody>
                    <a:bodyPr/>
                    <a:lstStyle/>
                    <a:p>
                      <a:endParaRPr lang="id-ID"/>
                    </a:p>
                  </a:txBody>
                  <a:tcPr/>
                </a:tc>
                <a:tc hMerge="1" vMerge="1">
                  <a:txBody>
                    <a:bodyPr/>
                    <a:lstStyle/>
                    <a:p>
                      <a:endParaRPr lang="id-ID"/>
                    </a:p>
                  </a:txBody>
                  <a:tcPr/>
                </a:tc>
                <a:tc>
                  <a:txBody>
                    <a:bodyPr/>
                    <a:lstStyle/>
                    <a:p>
                      <a:pPr marL="38100" marR="38100" algn="ctr">
                        <a:lnSpc>
                          <a:spcPts val="1600"/>
                        </a:lnSpc>
                        <a:spcAft>
                          <a:spcPts val="0"/>
                        </a:spcAft>
                      </a:pPr>
                      <a:r>
                        <a:rPr lang="en-US" sz="1100" b="1" dirty="0">
                          <a:effectLst/>
                          <a:latin typeface="Times New Roman" pitchFamily="18" charset="0"/>
                          <a:cs typeface="Times New Roman" pitchFamily="18" charset="0"/>
                        </a:rPr>
                        <a:t>B</a:t>
                      </a:r>
                      <a:endParaRPr lang="id-ID" sz="1100" b="1" dirty="0">
                        <a:effectLst/>
                        <a:latin typeface="Times New Roman" pitchFamily="18" charset="0"/>
                        <a:ea typeface="Calibri"/>
                        <a:cs typeface="Times New Roman" pitchFamily="18" charset="0"/>
                      </a:endParaRPr>
                    </a:p>
                  </a:txBody>
                  <a:tcPr marL="0" marR="0" marT="0" marB="0">
                    <a:solidFill>
                      <a:schemeClr val="bg2"/>
                    </a:solidFill>
                  </a:tcPr>
                </a:tc>
                <a:tc>
                  <a:txBody>
                    <a:bodyPr/>
                    <a:lstStyle/>
                    <a:p>
                      <a:pPr algn="ctr">
                        <a:lnSpc>
                          <a:spcPts val="1600"/>
                        </a:lnSpc>
                        <a:spcAft>
                          <a:spcPts val="0"/>
                        </a:spcAft>
                      </a:pPr>
                      <a:r>
                        <a:rPr lang="en-US" sz="1100" b="1" dirty="0">
                          <a:effectLst/>
                          <a:latin typeface="Times New Roman" pitchFamily="18" charset="0"/>
                          <a:cs typeface="Times New Roman" pitchFamily="18" charset="0"/>
                        </a:rPr>
                        <a:t>Std. Error</a:t>
                      </a:r>
                      <a:endParaRPr lang="id-ID" sz="1100" b="1" dirty="0">
                        <a:effectLst/>
                        <a:latin typeface="Times New Roman" pitchFamily="18" charset="0"/>
                        <a:ea typeface="Calibri"/>
                        <a:cs typeface="Times New Roman" pitchFamily="18" charset="0"/>
                      </a:endParaRPr>
                    </a:p>
                  </a:txBody>
                  <a:tcPr marL="0" marR="0" marT="0" marB="0" anchor="ctr">
                    <a:solidFill>
                      <a:schemeClr val="bg2"/>
                    </a:solidFill>
                  </a:tcPr>
                </a:tc>
                <a:tc>
                  <a:txBody>
                    <a:bodyPr/>
                    <a:lstStyle/>
                    <a:p>
                      <a:pPr marL="38100" marR="38100" algn="ctr">
                        <a:lnSpc>
                          <a:spcPts val="1600"/>
                        </a:lnSpc>
                        <a:spcAft>
                          <a:spcPts val="0"/>
                        </a:spcAft>
                      </a:pPr>
                      <a:r>
                        <a:rPr lang="en-US" sz="1100" b="1" dirty="0">
                          <a:effectLst/>
                          <a:latin typeface="Times New Roman" pitchFamily="18" charset="0"/>
                          <a:cs typeface="Times New Roman" pitchFamily="18" charset="0"/>
                        </a:rPr>
                        <a:t>Beta</a:t>
                      </a:r>
                      <a:endParaRPr lang="id-ID" sz="1100" b="1" dirty="0">
                        <a:effectLst/>
                        <a:latin typeface="Times New Roman" pitchFamily="18" charset="0"/>
                        <a:ea typeface="Calibri"/>
                        <a:cs typeface="Times New Roman" pitchFamily="18" charset="0"/>
                      </a:endParaRPr>
                    </a:p>
                  </a:txBody>
                  <a:tcPr marL="0" marR="0" marT="0" marB="0">
                    <a:solidFill>
                      <a:schemeClr val="bg2"/>
                    </a:solidFill>
                  </a:tcPr>
                </a:tc>
                <a:tc vMerge="1">
                  <a:txBody>
                    <a:bodyPr/>
                    <a:lstStyle/>
                    <a:p>
                      <a:endParaRPr lang="id-ID"/>
                    </a:p>
                  </a:txBody>
                  <a:tcPr/>
                </a:tc>
                <a:tc vMerge="1">
                  <a:txBody>
                    <a:bodyPr/>
                    <a:lstStyle/>
                    <a:p>
                      <a:endParaRPr lang="id-ID"/>
                    </a:p>
                  </a:txBody>
                  <a:tcPr/>
                </a:tc>
              </a:tr>
              <a:tr h="387074">
                <a:tc rowSpan="3">
                  <a:txBody>
                    <a:bodyPr/>
                    <a:lstStyle/>
                    <a:p>
                      <a:pPr marL="38100" marR="38100">
                        <a:lnSpc>
                          <a:spcPts val="1600"/>
                        </a:lnSpc>
                        <a:spcAft>
                          <a:spcPts val="0"/>
                        </a:spcAft>
                      </a:pPr>
                      <a:r>
                        <a:rPr lang="en-US" sz="1100" b="1" dirty="0">
                          <a:effectLst/>
                          <a:latin typeface="Times New Roman" pitchFamily="18" charset="0"/>
                          <a:cs typeface="Times New Roman" pitchFamily="18" charset="0"/>
                        </a:rPr>
                        <a:t>1</a:t>
                      </a:r>
                      <a:endParaRPr lang="id-ID" sz="1100" b="1" dirty="0">
                        <a:effectLst/>
                        <a:latin typeface="Times New Roman" pitchFamily="18" charset="0"/>
                        <a:ea typeface="Calibri"/>
                        <a:cs typeface="Times New Roman" pitchFamily="18" charset="0"/>
                      </a:endParaRPr>
                    </a:p>
                  </a:txBody>
                  <a:tcPr marL="0" marR="0" marT="0" marB="0" anchor="ctr"/>
                </a:tc>
                <a:tc>
                  <a:txBody>
                    <a:bodyPr/>
                    <a:lstStyle/>
                    <a:p>
                      <a:pPr marL="38100" marR="38100">
                        <a:lnSpc>
                          <a:spcPts val="1600"/>
                        </a:lnSpc>
                        <a:spcAft>
                          <a:spcPts val="0"/>
                        </a:spcAft>
                      </a:pPr>
                      <a:r>
                        <a:rPr lang="en-US" sz="1200" b="1">
                          <a:effectLst/>
                          <a:latin typeface="Times New Roman" pitchFamily="18" charset="0"/>
                          <a:cs typeface="Times New Roman" pitchFamily="18" charset="0"/>
                        </a:rPr>
                        <a:t>(Constant)</a:t>
                      </a:r>
                      <a:endParaRPr lang="id-ID" sz="1100" b="1">
                        <a:effectLst/>
                        <a:latin typeface="Times New Roman" pitchFamily="18" charset="0"/>
                        <a:ea typeface="Calibri"/>
                        <a:cs typeface="Times New Roman" pitchFamily="18" charset="0"/>
                      </a:endParaRPr>
                    </a:p>
                  </a:txBody>
                  <a:tcPr marL="0" marR="0" marT="0" marB="0" anchor="ctr"/>
                </a:tc>
                <a:tc>
                  <a:txBody>
                    <a:bodyPr/>
                    <a:lstStyle/>
                    <a:p>
                      <a:pPr marL="38100" marR="38100" algn="ctr">
                        <a:lnSpc>
                          <a:spcPts val="1600"/>
                        </a:lnSpc>
                        <a:spcAft>
                          <a:spcPts val="0"/>
                        </a:spcAft>
                      </a:pPr>
                      <a:r>
                        <a:rPr lang="en-US" sz="1200" b="1" dirty="0">
                          <a:effectLst/>
                          <a:latin typeface="Times New Roman" pitchFamily="18" charset="0"/>
                          <a:cs typeface="Times New Roman" pitchFamily="18" charset="0"/>
                        </a:rPr>
                        <a:t>5,223</a:t>
                      </a:r>
                      <a:endParaRPr lang="id-ID" sz="1100" b="1" dirty="0">
                        <a:effectLst/>
                        <a:latin typeface="Times New Roman" pitchFamily="18" charset="0"/>
                        <a:ea typeface="Calibri"/>
                        <a:cs typeface="Times New Roman" pitchFamily="18" charset="0"/>
                      </a:endParaRPr>
                    </a:p>
                  </a:txBody>
                  <a:tcPr marL="0" marR="0" marT="0" marB="0" anchor="ctr"/>
                </a:tc>
                <a:tc>
                  <a:txBody>
                    <a:bodyPr/>
                    <a:lstStyle/>
                    <a:p>
                      <a:pPr marL="38100" marR="38100" algn="ctr">
                        <a:lnSpc>
                          <a:spcPts val="1600"/>
                        </a:lnSpc>
                        <a:spcAft>
                          <a:spcPts val="0"/>
                        </a:spcAft>
                      </a:pPr>
                      <a:r>
                        <a:rPr lang="en-US" sz="1200" b="1">
                          <a:effectLst/>
                          <a:latin typeface="Times New Roman" pitchFamily="18" charset="0"/>
                          <a:cs typeface="Times New Roman" pitchFamily="18" charset="0"/>
                        </a:rPr>
                        <a:t>2,099</a:t>
                      </a:r>
                      <a:endParaRPr lang="id-ID" sz="1100" b="1">
                        <a:effectLst/>
                        <a:latin typeface="Times New Roman" pitchFamily="18" charset="0"/>
                        <a:ea typeface="Calibri"/>
                        <a:cs typeface="Times New Roman" pitchFamily="18" charset="0"/>
                      </a:endParaRPr>
                    </a:p>
                  </a:txBody>
                  <a:tcPr marL="0" marR="0" marT="0" marB="0" anchor="ctr"/>
                </a:tc>
                <a:tc>
                  <a:txBody>
                    <a:bodyPr/>
                    <a:lstStyle/>
                    <a:p>
                      <a:pPr>
                        <a:lnSpc>
                          <a:spcPct val="107000"/>
                        </a:lnSpc>
                        <a:spcAft>
                          <a:spcPts val="0"/>
                        </a:spcAft>
                      </a:pPr>
                      <a:r>
                        <a:rPr lang="en-US" sz="1200" b="1">
                          <a:effectLst/>
                          <a:latin typeface="Times New Roman" pitchFamily="18" charset="0"/>
                          <a:cs typeface="Times New Roman" pitchFamily="18" charset="0"/>
                        </a:rPr>
                        <a:t> </a:t>
                      </a:r>
                      <a:endParaRPr lang="id-ID" sz="1100" b="1">
                        <a:effectLst/>
                        <a:latin typeface="Times New Roman" pitchFamily="18" charset="0"/>
                        <a:ea typeface="Calibri"/>
                        <a:cs typeface="Times New Roman" pitchFamily="18" charset="0"/>
                      </a:endParaRPr>
                    </a:p>
                  </a:txBody>
                  <a:tcPr marL="0" marR="0" marT="0" marB="0"/>
                </a:tc>
                <a:tc>
                  <a:txBody>
                    <a:bodyPr/>
                    <a:lstStyle/>
                    <a:p>
                      <a:pPr marR="6350" algn="ctr">
                        <a:lnSpc>
                          <a:spcPts val="1600"/>
                        </a:lnSpc>
                        <a:spcAft>
                          <a:spcPts val="0"/>
                        </a:spcAft>
                      </a:pPr>
                      <a:r>
                        <a:rPr lang="en-US" sz="1200" b="1">
                          <a:effectLst/>
                          <a:latin typeface="Times New Roman" pitchFamily="18" charset="0"/>
                          <a:cs typeface="Times New Roman" pitchFamily="18" charset="0"/>
                        </a:rPr>
                        <a:t>2,488</a:t>
                      </a:r>
                      <a:endParaRPr lang="id-ID" sz="1100" b="1">
                        <a:effectLst/>
                        <a:latin typeface="Times New Roman" pitchFamily="18" charset="0"/>
                        <a:ea typeface="Calibri"/>
                        <a:cs typeface="Times New Roman" pitchFamily="18" charset="0"/>
                      </a:endParaRPr>
                    </a:p>
                  </a:txBody>
                  <a:tcPr marL="0" marR="0" marT="0" marB="0" anchor="ctr"/>
                </a:tc>
                <a:tc>
                  <a:txBody>
                    <a:bodyPr/>
                    <a:lstStyle/>
                    <a:p>
                      <a:pPr marR="6350" algn="ctr">
                        <a:lnSpc>
                          <a:spcPts val="1600"/>
                        </a:lnSpc>
                        <a:spcAft>
                          <a:spcPts val="0"/>
                        </a:spcAft>
                      </a:pPr>
                      <a:r>
                        <a:rPr lang="en-US" sz="1200" b="1">
                          <a:effectLst/>
                          <a:latin typeface="Times New Roman" pitchFamily="18" charset="0"/>
                          <a:cs typeface="Times New Roman" pitchFamily="18" charset="0"/>
                        </a:rPr>
                        <a:t>,015</a:t>
                      </a:r>
                      <a:endParaRPr lang="id-ID" sz="1100" b="1">
                        <a:effectLst/>
                        <a:latin typeface="Times New Roman" pitchFamily="18" charset="0"/>
                        <a:ea typeface="Calibri"/>
                        <a:cs typeface="Times New Roman" pitchFamily="18" charset="0"/>
                      </a:endParaRPr>
                    </a:p>
                  </a:txBody>
                  <a:tcPr marL="0" marR="0" marT="0" marB="0" anchor="ctr"/>
                </a:tc>
              </a:tr>
              <a:tr h="710547">
                <a:tc vMerge="1">
                  <a:txBody>
                    <a:bodyPr/>
                    <a:lstStyle/>
                    <a:p>
                      <a:endParaRPr lang="id-ID"/>
                    </a:p>
                  </a:txBody>
                  <a:tcPr/>
                </a:tc>
                <a:tc>
                  <a:txBody>
                    <a:bodyPr/>
                    <a:lstStyle/>
                    <a:p>
                      <a:pPr marL="38100" marR="38100">
                        <a:lnSpc>
                          <a:spcPts val="1600"/>
                        </a:lnSpc>
                        <a:spcAft>
                          <a:spcPts val="0"/>
                        </a:spcAft>
                      </a:pPr>
                      <a:r>
                        <a:rPr lang="en-US" sz="1200" b="1" dirty="0" err="1">
                          <a:effectLst/>
                          <a:latin typeface="Times New Roman" pitchFamily="18" charset="0"/>
                          <a:cs typeface="Times New Roman" pitchFamily="18" charset="0"/>
                        </a:rPr>
                        <a:t>Persepsi_Dukungan_Organisasi</a:t>
                      </a:r>
                      <a:endParaRPr lang="id-ID" sz="1100" b="1" dirty="0">
                        <a:effectLst/>
                        <a:latin typeface="Times New Roman" pitchFamily="18" charset="0"/>
                        <a:ea typeface="Calibri"/>
                        <a:cs typeface="Times New Roman" pitchFamily="18" charset="0"/>
                      </a:endParaRPr>
                    </a:p>
                  </a:txBody>
                  <a:tcPr marL="0" marR="0" marT="0" marB="0" anchor="ctr"/>
                </a:tc>
                <a:tc>
                  <a:txBody>
                    <a:bodyPr/>
                    <a:lstStyle/>
                    <a:p>
                      <a:pPr marL="38100" marR="38100" algn="ctr">
                        <a:lnSpc>
                          <a:spcPts val="1600"/>
                        </a:lnSpc>
                        <a:spcAft>
                          <a:spcPts val="0"/>
                        </a:spcAft>
                      </a:pPr>
                      <a:r>
                        <a:rPr lang="en-US" sz="1200" b="1" dirty="0">
                          <a:effectLst/>
                          <a:latin typeface="Times New Roman" pitchFamily="18" charset="0"/>
                          <a:cs typeface="Times New Roman" pitchFamily="18" charset="0"/>
                        </a:rPr>
                        <a:t>,722</a:t>
                      </a:r>
                      <a:endParaRPr lang="id-ID" sz="1100" b="1" dirty="0">
                        <a:effectLst/>
                        <a:latin typeface="Times New Roman" pitchFamily="18" charset="0"/>
                        <a:ea typeface="Calibri"/>
                        <a:cs typeface="Times New Roman" pitchFamily="18" charset="0"/>
                      </a:endParaRPr>
                    </a:p>
                  </a:txBody>
                  <a:tcPr marL="0" marR="0" marT="0" marB="0" anchor="ctr">
                    <a:solidFill>
                      <a:schemeClr val="accent1"/>
                    </a:solidFill>
                  </a:tcPr>
                </a:tc>
                <a:tc>
                  <a:txBody>
                    <a:bodyPr/>
                    <a:lstStyle/>
                    <a:p>
                      <a:pPr marL="38100" marR="38100" algn="ctr">
                        <a:lnSpc>
                          <a:spcPts val="1600"/>
                        </a:lnSpc>
                        <a:spcAft>
                          <a:spcPts val="0"/>
                        </a:spcAft>
                      </a:pPr>
                      <a:r>
                        <a:rPr lang="en-US" sz="1200" b="1">
                          <a:effectLst/>
                          <a:latin typeface="Times New Roman" pitchFamily="18" charset="0"/>
                          <a:cs typeface="Times New Roman" pitchFamily="18" charset="0"/>
                        </a:rPr>
                        <a:t>,055</a:t>
                      </a:r>
                      <a:endParaRPr lang="id-ID" sz="1100" b="1">
                        <a:effectLst/>
                        <a:latin typeface="Times New Roman" pitchFamily="18" charset="0"/>
                        <a:ea typeface="Calibri"/>
                        <a:cs typeface="Times New Roman" pitchFamily="18" charset="0"/>
                      </a:endParaRPr>
                    </a:p>
                  </a:txBody>
                  <a:tcPr marL="0" marR="0" marT="0" marB="0" anchor="ctr"/>
                </a:tc>
                <a:tc>
                  <a:txBody>
                    <a:bodyPr/>
                    <a:lstStyle/>
                    <a:p>
                      <a:pPr marL="38100" marR="38100" algn="ctr">
                        <a:lnSpc>
                          <a:spcPts val="1600"/>
                        </a:lnSpc>
                        <a:spcAft>
                          <a:spcPts val="0"/>
                        </a:spcAft>
                      </a:pPr>
                      <a:r>
                        <a:rPr lang="en-US" sz="1200" b="1">
                          <a:effectLst/>
                          <a:latin typeface="Times New Roman" pitchFamily="18" charset="0"/>
                          <a:cs typeface="Times New Roman" pitchFamily="18" charset="0"/>
                        </a:rPr>
                        <a:t>,747</a:t>
                      </a:r>
                      <a:endParaRPr lang="id-ID" sz="1100" b="1">
                        <a:effectLst/>
                        <a:latin typeface="Times New Roman" pitchFamily="18" charset="0"/>
                        <a:ea typeface="Calibri"/>
                        <a:cs typeface="Times New Roman" pitchFamily="18" charset="0"/>
                      </a:endParaRPr>
                    </a:p>
                  </a:txBody>
                  <a:tcPr marL="0" marR="0" marT="0" marB="0" anchor="ctr"/>
                </a:tc>
                <a:tc>
                  <a:txBody>
                    <a:bodyPr/>
                    <a:lstStyle/>
                    <a:p>
                      <a:pPr marR="6350" algn="ctr">
                        <a:lnSpc>
                          <a:spcPts val="1600"/>
                        </a:lnSpc>
                        <a:spcAft>
                          <a:spcPts val="0"/>
                        </a:spcAft>
                      </a:pPr>
                      <a:r>
                        <a:rPr lang="en-US" sz="1200" b="1">
                          <a:effectLst/>
                          <a:latin typeface="Times New Roman" pitchFamily="18" charset="0"/>
                          <a:cs typeface="Times New Roman" pitchFamily="18" charset="0"/>
                        </a:rPr>
                        <a:t>13,194</a:t>
                      </a:r>
                      <a:endParaRPr lang="id-ID" sz="1100" b="1">
                        <a:effectLst/>
                        <a:latin typeface="Times New Roman" pitchFamily="18" charset="0"/>
                        <a:ea typeface="Calibri"/>
                        <a:cs typeface="Times New Roman" pitchFamily="18" charset="0"/>
                      </a:endParaRPr>
                    </a:p>
                  </a:txBody>
                  <a:tcPr marL="0" marR="0" marT="0" marB="0" anchor="ctr"/>
                </a:tc>
                <a:tc>
                  <a:txBody>
                    <a:bodyPr/>
                    <a:lstStyle/>
                    <a:p>
                      <a:pPr marR="6350" algn="ctr">
                        <a:lnSpc>
                          <a:spcPts val="1600"/>
                        </a:lnSpc>
                        <a:spcAft>
                          <a:spcPts val="0"/>
                        </a:spcAft>
                      </a:pPr>
                      <a:r>
                        <a:rPr lang="en-US" sz="1200" b="1">
                          <a:effectLst/>
                          <a:latin typeface="Times New Roman" pitchFamily="18" charset="0"/>
                          <a:cs typeface="Times New Roman" pitchFamily="18" charset="0"/>
                        </a:rPr>
                        <a:t>,000</a:t>
                      </a:r>
                      <a:endParaRPr lang="id-ID" sz="1100" b="1">
                        <a:effectLst/>
                        <a:latin typeface="Times New Roman" pitchFamily="18" charset="0"/>
                        <a:ea typeface="Calibri"/>
                        <a:cs typeface="Times New Roman" pitchFamily="18" charset="0"/>
                      </a:endParaRPr>
                    </a:p>
                  </a:txBody>
                  <a:tcPr marL="0" marR="0" marT="0" marB="0" anchor="ctr"/>
                </a:tc>
              </a:tr>
              <a:tr h="467677">
                <a:tc vMerge="1">
                  <a:txBody>
                    <a:bodyPr/>
                    <a:lstStyle/>
                    <a:p>
                      <a:endParaRPr lang="id-ID"/>
                    </a:p>
                  </a:txBody>
                  <a:tcPr/>
                </a:tc>
                <a:tc>
                  <a:txBody>
                    <a:bodyPr/>
                    <a:lstStyle/>
                    <a:p>
                      <a:pPr marL="38100" marR="38100">
                        <a:lnSpc>
                          <a:spcPts val="1600"/>
                        </a:lnSpc>
                        <a:spcAft>
                          <a:spcPts val="0"/>
                        </a:spcAft>
                      </a:pPr>
                      <a:r>
                        <a:rPr lang="en-US" sz="1200" b="1">
                          <a:effectLst/>
                          <a:latin typeface="Times New Roman" pitchFamily="18" charset="0"/>
                          <a:cs typeface="Times New Roman" pitchFamily="18" charset="0"/>
                        </a:rPr>
                        <a:t>Lingkungan_Kerja</a:t>
                      </a:r>
                      <a:endParaRPr lang="id-ID" sz="1100" b="1">
                        <a:effectLst/>
                        <a:latin typeface="Times New Roman" pitchFamily="18" charset="0"/>
                        <a:ea typeface="Calibri"/>
                        <a:cs typeface="Times New Roman" pitchFamily="18" charset="0"/>
                      </a:endParaRPr>
                    </a:p>
                  </a:txBody>
                  <a:tcPr marL="0" marR="0" marT="0" marB="0" anchor="ctr"/>
                </a:tc>
                <a:tc>
                  <a:txBody>
                    <a:bodyPr/>
                    <a:lstStyle/>
                    <a:p>
                      <a:pPr marL="38100" marR="38100" algn="ctr">
                        <a:lnSpc>
                          <a:spcPts val="1600"/>
                        </a:lnSpc>
                        <a:spcAft>
                          <a:spcPts val="0"/>
                        </a:spcAft>
                      </a:pPr>
                      <a:r>
                        <a:rPr lang="en-US" sz="1200" b="1" dirty="0">
                          <a:effectLst/>
                          <a:latin typeface="Times New Roman" pitchFamily="18" charset="0"/>
                          <a:cs typeface="Times New Roman" pitchFamily="18" charset="0"/>
                        </a:rPr>
                        <a:t>,367</a:t>
                      </a:r>
                      <a:endParaRPr lang="id-ID" sz="1100" b="1" dirty="0">
                        <a:effectLst/>
                        <a:latin typeface="Times New Roman" pitchFamily="18" charset="0"/>
                        <a:ea typeface="Calibri"/>
                        <a:cs typeface="Times New Roman" pitchFamily="18" charset="0"/>
                      </a:endParaRPr>
                    </a:p>
                  </a:txBody>
                  <a:tcPr marL="0" marR="0" marT="0" marB="0" anchor="ctr">
                    <a:solidFill>
                      <a:schemeClr val="accent1"/>
                    </a:solidFill>
                  </a:tcPr>
                </a:tc>
                <a:tc>
                  <a:txBody>
                    <a:bodyPr/>
                    <a:lstStyle/>
                    <a:p>
                      <a:pPr marL="38100" marR="38100" algn="ctr">
                        <a:lnSpc>
                          <a:spcPts val="1600"/>
                        </a:lnSpc>
                        <a:spcAft>
                          <a:spcPts val="0"/>
                        </a:spcAft>
                      </a:pPr>
                      <a:r>
                        <a:rPr lang="en-US" sz="1200" b="1">
                          <a:effectLst/>
                          <a:latin typeface="Times New Roman" pitchFamily="18" charset="0"/>
                          <a:cs typeface="Times New Roman" pitchFamily="18" charset="0"/>
                        </a:rPr>
                        <a:t>,075</a:t>
                      </a:r>
                      <a:endParaRPr lang="id-ID" sz="1100" b="1">
                        <a:effectLst/>
                        <a:latin typeface="Times New Roman" pitchFamily="18" charset="0"/>
                        <a:ea typeface="Calibri"/>
                        <a:cs typeface="Times New Roman" pitchFamily="18" charset="0"/>
                      </a:endParaRPr>
                    </a:p>
                  </a:txBody>
                  <a:tcPr marL="0" marR="0" marT="0" marB="0" anchor="ctr"/>
                </a:tc>
                <a:tc>
                  <a:txBody>
                    <a:bodyPr/>
                    <a:lstStyle/>
                    <a:p>
                      <a:pPr marL="38100" marR="38100" algn="ctr">
                        <a:lnSpc>
                          <a:spcPts val="1600"/>
                        </a:lnSpc>
                        <a:spcAft>
                          <a:spcPts val="0"/>
                        </a:spcAft>
                      </a:pPr>
                      <a:r>
                        <a:rPr lang="en-US" sz="1200" b="1">
                          <a:effectLst/>
                          <a:latin typeface="Times New Roman" pitchFamily="18" charset="0"/>
                          <a:cs typeface="Times New Roman" pitchFamily="18" charset="0"/>
                        </a:rPr>
                        <a:t>,278</a:t>
                      </a:r>
                      <a:endParaRPr lang="id-ID" sz="1100" b="1">
                        <a:effectLst/>
                        <a:latin typeface="Times New Roman" pitchFamily="18" charset="0"/>
                        <a:ea typeface="Calibri"/>
                        <a:cs typeface="Times New Roman" pitchFamily="18" charset="0"/>
                      </a:endParaRPr>
                    </a:p>
                  </a:txBody>
                  <a:tcPr marL="0" marR="0" marT="0" marB="0" anchor="ctr"/>
                </a:tc>
                <a:tc>
                  <a:txBody>
                    <a:bodyPr/>
                    <a:lstStyle/>
                    <a:p>
                      <a:pPr marR="6350" algn="ctr">
                        <a:lnSpc>
                          <a:spcPts val="1600"/>
                        </a:lnSpc>
                        <a:spcAft>
                          <a:spcPts val="0"/>
                        </a:spcAft>
                      </a:pPr>
                      <a:r>
                        <a:rPr lang="en-US" sz="1200" b="1">
                          <a:effectLst/>
                          <a:latin typeface="Times New Roman" pitchFamily="18" charset="0"/>
                          <a:cs typeface="Times New Roman" pitchFamily="18" charset="0"/>
                        </a:rPr>
                        <a:t>4,913</a:t>
                      </a:r>
                      <a:endParaRPr lang="id-ID" sz="1100" b="1">
                        <a:effectLst/>
                        <a:latin typeface="Times New Roman" pitchFamily="18" charset="0"/>
                        <a:ea typeface="Calibri"/>
                        <a:cs typeface="Times New Roman" pitchFamily="18" charset="0"/>
                      </a:endParaRPr>
                    </a:p>
                  </a:txBody>
                  <a:tcPr marL="0" marR="0" marT="0" marB="0" anchor="ctr"/>
                </a:tc>
                <a:tc>
                  <a:txBody>
                    <a:bodyPr/>
                    <a:lstStyle/>
                    <a:p>
                      <a:pPr marR="6350" algn="ctr">
                        <a:lnSpc>
                          <a:spcPts val="1600"/>
                        </a:lnSpc>
                        <a:spcAft>
                          <a:spcPts val="0"/>
                        </a:spcAft>
                      </a:pPr>
                      <a:r>
                        <a:rPr lang="en-US" sz="1200" b="1">
                          <a:effectLst/>
                          <a:latin typeface="Times New Roman" pitchFamily="18" charset="0"/>
                          <a:cs typeface="Times New Roman" pitchFamily="18" charset="0"/>
                        </a:rPr>
                        <a:t>,000</a:t>
                      </a:r>
                      <a:endParaRPr lang="id-ID" sz="1100" b="1">
                        <a:effectLst/>
                        <a:latin typeface="Times New Roman" pitchFamily="18" charset="0"/>
                        <a:ea typeface="Calibri"/>
                        <a:cs typeface="Times New Roman" pitchFamily="18" charset="0"/>
                      </a:endParaRPr>
                    </a:p>
                  </a:txBody>
                  <a:tcPr marL="0" marR="0" marT="0" marB="0" anchor="ctr"/>
                </a:tc>
              </a:tr>
              <a:tr h="214181">
                <a:tc gridSpan="7">
                  <a:txBody>
                    <a:bodyPr/>
                    <a:lstStyle/>
                    <a:p>
                      <a:pPr marL="38100" marR="38100">
                        <a:lnSpc>
                          <a:spcPts val="1600"/>
                        </a:lnSpc>
                        <a:spcAft>
                          <a:spcPts val="0"/>
                        </a:spcAft>
                      </a:pPr>
                      <a:r>
                        <a:rPr lang="en-US" sz="900" b="1">
                          <a:effectLst/>
                          <a:latin typeface="Times New Roman" pitchFamily="18" charset="0"/>
                          <a:cs typeface="Times New Roman" pitchFamily="18" charset="0"/>
                        </a:rPr>
                        <a:t>a. Dependent Variable: Kinerja_Karyawan</a:t>
                      </a:r>
                      <a:endParaRPr lang="id-ID" sz="1100" b="1">
                        <a:effectLst/>
                        <a:latin typeface="Times New Roman" pitchFamily="18" charset="0"/>
                        <a:ea typeface="Calibri"/>
                        <a:cs typeface="Times New Roman" pitchFamily="18" charset="0"/>
                      </a:endParaRPr>
                    </a:p>
                  </a:txBody>
                  <a:tcPr marL="0" marR="0" marT="0" marB="0"/>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214181">
                <a:tc gridSpan="7">
                  <a:txBody>
                    <a:bodyPr/>
                    <a:lstStyle/>
                    <a:p>
                      <a:pPr marR="38100">
                        <a:lnSpc>
                          <a:spcPts val="1600"/>
                        </a:lnSpc>
                        <a:spcAft>
                          <a:spcPts val="800"/>
                        </a:spcAft>
                      </a:pPr>
                      <a:r>
                        <a:rPr lang="en-US" sz="800" b="1" dirty="0" err="1">
                          <a:effectLst/>
                          <a:latin typeface="Times New Roman" pitchFamily="18" charset="0"/>
                          <a:cs typeface="Times New Roman" pitchFamily="18" charset="0"/>
                        </a:rPr>
                        <a:t>Sumber</a:t>
                      </a:r>
                      <a:r>
                        <a:rPr lang="en-US" sz="800" b="1" dirty="0">
                          <a:effectLst/>
                          <a:latin typeface="Times New Roman" pitchFamily="18" charset="0"/>
                          <a:cs typeface="Times New Roman" pitchFamily="18" charset="0"/>
                        </a:rPr>
                        <a:t> : </a:t>
                      </a:r>
                      <a:r>
                        <a:rPr lang="en-US" sz="800" b="1" dirty="0" err="1">
                          <a:effectLst/>
                          <a:latin typeface="Times New Roman" pitchFamily="18" charset="0"/>
                          <a:cs typeface="Times New Roman" pitchFamily="18" charset="0"/>
                        </a:rPr>
                        <a:t>Hasil</a:t>
                      </a:r>
                      <a:r>
                        <a:rPr lang="en-US" sz="800" b="1" dirty="0">
                          <a:effectLst/>
                          <a:latin typeface="Times New Roman" pitchFamily="18" charset="0"/>
                          <a:cs typeface="Times New Roman" pitchFamily="18" charset="0"/>
                        </a:rPr>
                        <a:t> </a:t>
                      </a:r>
                      <a:r>
                        <a:rPr lang="en-US" sz="800" b="1" dirty="0" err="1">
                          <a:effectLst/>
                          <a:latin typeface="Times New Roman" pitchFamily="18" charset="0"/>
                          <a:cs typeface="Times New Roman" pitchFamily="18" charset="0"/>
                        </a:rPr>
                        <a:t>Pengolahan</a:t>
                      </a:r>
                      <a:r>
                        <a:rPr lang="en-US" sz="800" b="1" dirty="0">
                          <a:effectLst/>
                          <a:latin typeface="Times New Roman" pitchFamily="18" charset="0"/>
                          <a:cs typeface="Times New Roman" pitchFamily="18" charset="0"/>
                        </a:rPr>
                        <a:t> data SPSS </a:t>
                      </a:r>
                      <a:r>
                        <a:rPr lang="en-US" sz="800" b="1" dirty="0" err="1">
                          <a:effectLst/>
                          <a:latin typeface="Times New Roman" pitchFamily="18" charset="0"/>
                          <a:cs typeface="Times New Roman" pitchFamily="18" charset="0"/>
                        </a:rPr>
                        <a:t>Versi</a:t>
                      </a:r>
                      <a:r>
                        <a:rPr lang="en-US" sz="800" b="1" dirty="0">
                          <a:effectLst/>
                          <a:latin typeface="Times New Roman" pitchFamily="18" charset="0"/>
                          <a:cs typeface="Times New Roman" pitchFamily="18" charset="0"/>
                        </a:rPr>
                        <a:t> 20</a:t>
                      </a:r>
                      <a:endParaRPr lang="id-ID" sz="1050" b="1" dirty="0">
                        <a:effectLst/>
                        <a:latin typeface="Times New Roman" pitchFamily="18" charset="0"/>
                        <a:ea typeface="Calibri"/>
                        <a:cs typeface="Times New Roman" pitchFamily="18" charset="0"/>
                      </a:endParaRPr>
                    </a:p>
                  </a:txBody>
                  <a:tcPr marL="0" marR="0" marT="0" marB="0">
                    <a:solidFill>
                      <a:schemeClr val="bg2">
                        <a:lumMod val="75000"/>
                      </a:schemeClr>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bl>
          </a:graphicData>
        </a:graphic>
      </p:graphicFrame>
    </p:spTree>
    <p:extLst>
      <p:ext uri="{BB962C8B-B14F-4D97-AF65-F5344CB8AC3E}">
        <p14:creationId xmlns:p14="http://schemas.microsoft.com/office/powerpoint/2010/main" val="249477189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2000"/>
                                        <p:tgtEl>
                                          <p:spTgt spid="21"/>
                                        </p:tgtEl>
                                      </p:cBhvr>
                                    </p:animEffect>
                                    <p:anim calcmode="lin" valueType="num">
                                      <p:cBhvr>
                                        <p:cTn id="8" dur="2000" fill="hold"/>
                                        <p:tgtEl>
                                          <p:spTgt spid="21"/>
                                        </p:tgtEl>
                                        <p:attrNameLst>
                                          <p:attrName>ppt_w</p:attrName>
                                        </p:attrNameLst>
                                      </p:cBhvr>
                                      <p:tavLst>
                                        <p:tav tm="0" fmla="#ppt_w*sin(2.5*pi*$)">
                                          <p:val>
                                            <p:fltVal val="0"/>
                                          </p:val>
                                        </p:tav>
                                        <p:tav tm="100000">
                                          <p:val>
                                            <p:fltVal val="1"/>
                                          </p:val>
                                        </p:tav>
                                      </p:tavLst>
                                    </p:anim>
                                    <p:anim calcmode="lin" valueType="num">
                                      <p:cBhvr>
                                        <p:cTn id="9" dur="2000" fill="hold"/>
                                        <p:tgtEl>
                                          <p:spTgt spid="21"/>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iterate type="lt">
                                    <p:tmPct val="10000"/>
                                  </p:iterate>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anim calcmode="lin" valueType="num">
                                      <p:cBhvr>
                                        <p:cTn id="13" dur="500" fill="hold"/>
                                        <p:tgtEl>
                                          <p:spTgt spid="20"/>
                                        </p:tgtEl>
                                        <p:attrNameLst>
                                          <p:attrName>ppt_w</p:attrName>
                                        </p:attrNameLst>
                                      </p:cBhvr>
                                      <p:tavLst>
                                        <p:tav tm="0" fmla="#ppt_w*sin(2.5*pi*$)">
                                          <p:val>
                                            <p:fltVal val="0"/>
                                          </p:val>
                                        </p:tav>
                                        <p:tav tm="100000">
                                          <p:val>
                                            <p:fltVal val="1"/>
                                          </p:val>
                                        </p:tav>
                                      </p:tavLst>
                                    </p:anim>
                                    <p:anim calcmode="lin" valueType="num">
                                      <p:cBhvr>
                                        <p:cTn id="14" dur="500" fill="hold"/>
                                        <p:tgtEl>
                                          <p:spTgt spid="20"/>
                                        </p:tgtEl>
                                        <p:attrNameLst>
                                          <p:attrName>ppt_h</p:attrName>
                                        </p:attrNameLst>
                                      </p:cBhvr>
                                      <p:tavLst>
                                        <p:tav tm="0">
                                          <p:val>
                                            <p:strVal val="#ppt_h"/>
                                          </p:val>
                                        </p:tav>
                                        <p:tav tm="100000">
                                          <p:val>
                                            <p:strVal val="#ppt_h"/>
                                          </p:val>
                                        </p:tav>
                                      </p:tavLst>
                                    </p:anim>
                                  </p:childTnLst>
                                </p:cTn>
                              </p:par>
                              <p:par>
                                <p:cTn id="15" presetID="31"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1000" fill="hold"/>
                                        <p:tgtEl>
                                          <p:spTgt spid="2"/>
                                        </p:tgtEl>
                                        <p:attrNameLst>
                                          <p:attrName>ppt_w</p:attrName>
                                        </p:attrNameLst>
                                      </p:cBhvr>
                                      <p:tavLst>
                                        <p:tav tm="0">
                                          <p:val>
                                            <p:fltVal val="0"/>
                                          </p:val>
                                        </p:tav>
                                        <p:tav tm="100000">
                                          <p:val>
                                            <p:strVal val="#ppt_w"/>
                                          </p:val>
                                        </p:tav>
                                      </p:tavLst>
                                    </p:anim>
                                    <p:anim calcmode="lin" valueType="num">
                                      <p:cBhvr>
                                        <p:cTn id="18" dur="1000" fill="hold"/>
                                        <p:tgtEl>
                                          <p:spTgt spid="2"/>
                                        </p:tgtEl>
                                        <p:attrNameLst>
                                          <p:attrName>ppt_h</p:attrName>
                                        </p:attrNameLst>
                                      </p:cBhvr>
                                      <p:tavLst>
                                        <p:tav tm="0">
                                          <p:val>
                                            <p:fltVal val="0"/>
                                          </p:val>
                                        </p:tav>
                                        <p:tav tm="100000">
                                          <p:val>
                                            <p:strVal val="#ppt_h"/>
                                          </p:val>
                                        </p:tav>
                                      </p:tavLst>
                                    </p:anim>
                                    <p:anim calcmode="lin" valueType="num">
                                      <p:cBhvr>
                                        <p:cTn id="19" dur="1000" fill="hold"/>
                                        <p:tgtEl>
                                          <p:spTgt spid="2"/>
                                        </p:tgtEl>
                                        <p:attrNameLst>
                                          <p:attrName>style.rotation</p:attrName>
                                        </p:attrNameLst>
                                      </p:cBhvr>
                                      <p:tavLst>
                                        <p:tav tm="0">
                                          <p:val>
                                            <p:fltVal val="90"/>
                                          </p:val>
                                        </p:tav>
                                        <p:tav tm="100000">
                                          <p:val>
                                            <p:fltVal val="0"/>
                                          </p:val>
                                        </p:tav>
                                      </p:tavLst>
                                    </p:anim>
                                    <p:animEffect transition="in" filter="fade">
                                      <p:cBhvr>
                                        <p:cTn id="20" dur="1000"/>
                                        <p:tgtEl>
                                          <p:spTgt spid="2"/>
                                        </p:tgtEl>
                                      </p:cBhvr>
                                    </p:animEffect>
                                  </p:childTnLst>
                                </p:cTn>
                              </p:par>
                            </p:childTnLst>
                          </p:cTn>
                        </p:par>
                        <p:par>
                          <p:cTn id="21" fill="hold">
                            <p:stCondLst>
                              <p:cond delay="2000"/>
                            </p:stCondLst>
                            <p:childTnLst>
                              <p:par>
                                <p:cTn id="22" presetID="30" presetClass="entr" presetSubtype="0"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800" decel="100000"/>
                                        <p:tgtEl>
                                          <p:spTgt spid="4"/>
                                        </p:tgtEl>
                                      </p:cBhvr>
                                    </p:animEffect>
                                    <p:anim calcmode="lin" valueType="num">
                                      <p:cBhvr>
                                        <p:cTn id="25" dur="800" decel="100000" fill="hold"/>
                                        <p:tgtEl>
                                          <p:spTgt spid="4"/>
                                        </p:tgtEl>
                                        <p:attrNameLst>
                                          <p:attrName>style.rotation</p:attrName>
                                        </p:attrNameLst>
                                      </p:cBhvr>
                                      <p:tavLst>
                                        <p:tav tm="0">
                                          <p:val>
                                            <p:fltVal val="-90"/>
                                          </p:val>
                                        </p:tav>
                                        <p:tav tm="100000">
                                          <p:val>
                                            <p:fltVal val="0"/>
                                          </p:val>
                                        </p:tav>
                                      </p:tavLst>
                                    </p:anim>
                                    <p:anim calcmode="lin" valueType="num">
                                      <p:cBhvr>
                                        <p:cTn id="26" dur="800" decel="100000" fill="hold"/>
                                        <p:tgtEl>
                                          <p:spTgt spid="4"/>
                                        </p:tgtEl>
                                        <p:attrNameLst>
                                          <p:attrName>ppt_x</p:attrName>
                                        </p:attrNameLst>
                                      </p:cBhvr>
                                      <p:tavLst>
                                        <p:tav tm="0">
                                          <p:val>
                                            <p:strVal val="#ppt_x+0.4"/>
                                          </p:val>
                                        </p:tav>
                                        <p:tav tm="100000">
                                          <p:val>
                                            <p:strVal val="#ppt_x-0.05"/>
                                          </p:val>
                                        </p:tav>
                                      </p:tavLst>
                                    </p:anim>
                                    <p:anim calcmode="lin" valueType="num">
                                      <p:cBhvr>
                                        <p:cTn id="27" dur="800" decel="100000" fill="hold"/>
                                        <p:tgtEl>
                                          <p:spTgt spid="4"/>
                                        </p:tgtEl>
                                        <p:attrNameLst>
                                          <p:attrName>ppt_y</p:attrName>
                                        </p:attrNameLst>
                                      </p:cBhvr>
                                      <p:tavLst>
                                        <p:tav tm="0">
                                          <p:val>
                                            <p:strVal val="#ppt_y-0.4"/>
                                          </p:val>
                                        </p:tav>
                                        <p:tav tm="100000">
                                          <p:val>
                                            <p:strVal val="#ppt_y+0.1"/>
                                          </p:val>
                                        </p:tav>
                                      </p:tavLst>
                                    </p:anim>
                                    <p:anim calcmode="lin" valueType="num">
                                      <p:cBhvr>
                                        <p:cTn id="28"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29"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0"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75000"/>
              </a:schemeClr>
            </a:gs>
            <a:gs pos="39000">
              <a:srgbClr val="00B050">
                <a:alpha val="51000"/>
                <a:lumMod val="22000"/>
                <a:lumOff val="78000"/>
              </a:srgbClr>
            </a:gs>
            <a:gs pos="75000">
              <a:schemeClr val="bg2">
                <a:lumMod val="90000"/>
              </a:schemeClr>
            </a:gs>
            <a:gs pos="100000">
              <a:srgbClr val="002060">
                <a:alpha val="56000"/>
              </a:srgbClr>
            </a:gs>
          </a:gsLst>
          <a:lin ang="5400000" scaled="0"/>
          <a:tileRect/>
        </a:gradFill>
        <a:effectLst/>
      </p:bgPr>
    </p:bg>
    <p:spTree>
      <p:nvGrpSpPr>
        <p:cNvPr id="1" name=""/>
        <p:cNvGrpSpPr/>
        <p:nvPr/>
      </p:nvGrpSpPr>
      <p:grpSpPr>
        <a:xfrm>
          <a:off x="0" y="0"/>
          <a:ext cx="0" cy="0"/>
          <a:chOff x="0" y="0"/>
          <a:chExt cx="0" cy="0"/>
        </a:xfrm>
      </p:grpSpPr>
      <p:sp>
        <p:nvSpPr>
          <p:cNvPr id="21" name="Oval 20"/>
          <p:cNvSpPr/>
          <p:nvPr/>
        </p:nvSpPr>
        <p:spPr>
          <a:xfrm>
            <a:off x="7164288" y="116632"/>
            <a:ext cx="1224136" cy="1224136"/>
          </a:xfrm>
          <a:prstGeom prst="ellipse">
            <a:avLst/>
          </a:prstGeom>
          <a:blipFill dpi="0" rotWithShape="1">
            <a:blip r:embed="rId3">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Title 1"/>
          <p:cNvSpPr>
            <a:spLocks noGrp="1"/>
          </p:cNvSpPr>
          <p:nvPr>
            <p:ph type="title"/>
          </p:nvPr>
        </p:nvSpPr>
        <p:spPr>
          <a:xfrm>
            <a:off x="323528" y="69491"/>
            <a:ext cx="8321008" cy="1296144"/>
          </a:xfrm>
        </p:spPr>
        <p:txBody>
          <a:bodyPr>
            <a:normAutofit/>
          </a:bodyPr>
          <a:lstStyle/>
          <a:p>
            <a:pPr lvl="0"/>
            <a:r>
              <a:rPr lang="id-ID" sz="3200" dirty="0" smtClean="0">
                <a:solidFill>
                  <a:schemeClr val="tx1"/>
                </a:solidFill>
                <a:latin typeface="Times New Roman" pitchFamily="18" charset="0"/>
                <a:cs typeface="Times New Roman" pitchFamily="18" charset="0"/>
              </a:rPr>
              <a:t>Uji Koefisien</a:t>
            </a:r>
            <a:endParaRPr lang="id-ID" sz="3200" dirty="0">
              <a:solidFill>
                <a:schemeClr val="tx1"/>
              </a:solidFill>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637998286"/>
              </p:ext>
            </p:extLst>
          </p:nvPr>
        </p:nvGraphicFramePr>
        <p:xfrm>
          <a:off x="0" y="1556792"/>
          <a:ext cx="4571999" cy="4775773"/>
        </p:xfrm>
        <a:graphic>
          <a:graphicData uri="http://schemas.openxmlformats.org/drawingml/2006/table">
            <a:tbl>
              <a:tblPr>
                <a:tableStyleId>{5C22544A-7EE6-4342-B048-85BDC9FD1C3A}</a:tableStyleId>
              </a:tblPr>
              <a:tblGrid>
                <a:gridCol w="1092454"/>
                <a:gridCol w="1092454"/>
                <a:gridCol w="796162"/>
                <a:gridCol w="796162"/>
                <a:gridCol w="794767"/>
              </a:tblGrid>
              <a:tr h="327674">
                <a:tc gridSpan="5">
                  <a:txBody>
                    <a:bodyPr/>
                    <a:lstStyle/>
                    <a:p>
                      <a:pPr marL="39370" marR="39370" algn="ctr">
                        <a:lnSpc>
                          <a:spcPct val="115000"/>
                        </a:lnSpc>
                        <a:spcAft>
                          <a:spcPts val="0"/>
                        </a:spcAft>
                      </a:pPr>
                      <a:r>
                        <a:rPr lang="id-ID" sz="2000" b="1" dirty="0">
                          <a:effectLst/>
                          <a:latin typeface="Times New Roman" pitchFamily="18" charset="0"/>
                          <a:cs typeface="Times New Roman" pitchFamily="18" charset="0"/>
                        </a:rPr>
                        <a:t>Hasil </a:t>
                      </a:r>
                      <a:r>
                        <a:rPr lang="en-US" sz="2000" b="1" dirty="0" err="1">
                          <a:effectLst/>
                          <a:latin typeface="Times New Roman" pitchFamily="18" charset="0"/>
                          <a:cs typeface="Times New Roman" pitchFamily="18" charset="0"/>
                        </a:rPr>
                        <a:t>Uji</a:t>
                      </a:r>
                      <a:r>
                        <a:rPr lang="en-US" sz="2000" b="1" dirty="0">
                          <a:effectLst/>
                          <a:latin typeface="Times New Roman" pitchFamily="18" charset="0"/>
                          <a:cs typeface="Times New Roman" pitchFamily="18" charset="0"/>
                        </a:rPr>
                        <a:t> </a:t>
                      </a:r>
                      <a:r>
                        <a:rPr lang="en-US" sz="2000" b="1" dirty="0" err="1">
                          <a:effectLst/>
                          <a:latin typeface="Times New Roman" pitchFamily="18" charset="0"/>
                          <a:cs typeface="Times New Roman" pitchFamily="18" charset="0"/>
                        </a:rPr>
                        <a:t>Koefisien</a:t>
                      </a:r>
                      <a:r>
                        <a:rPr lang="en-US" sz="2000" b="1" dirty="0">
                          <a:effectLst/>
                          <a:latin typeface="Times New Roman" pitchFamily="18" charset="0"/>
                          <a:cs typeface="Times New Roman" pitchFamily="18" charset="0"/>
                        </a:rPr>
                        <a:t> </a:t>
                      </a:r>
                      <a:r>
                        <a:rPr lang="en-US" sz="2000" b="1" dirty="0" err="1">
                          <a:effectLst/>
                          <a:latin typeface="Times New Roman" pitchFamily="18" charset="0"/>
                          <a:cs typeface="Times New Roman" pitchFamily="18" charset="0"/>
                        </a:rPr>
                        <a:t>Korelasi</a:t>
                      </a:r>
                      <a:endParaRPr lang="id-ID" sz="2000" b="1" dirty="0">
                        <a:effectLst/>
                        <a:latin typeface="Times New Roman" pitchFamily="18" charset="0"/>
                        <a:ea typeface="Calibri"/>
                        <a:cs typeface="Times New Roman" pitchFamily="18" charset="0"/>
                      </a:endParaRPr>
                    </a:p>
                  </a:txBody>
                  <a:tcPr marL="0" marR="0" marT="0" marB="0">
                    <a:solidFill>
                      <a:schemeClr val="bg2">
                        <a:lumMod val="75000"/>
                      </a:schemeClr>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189956">
                <a:tc gridSpan="5">
                  <a:txBody>
                    <a:bodyPr/>
                    <a:lstStyle/>
                    <a:p>
                      <a:pPr marL="38100" marR="38100" algn="ctr">
                        <a:lnSpc>
                          <a:spcPts val="1600"/>
                        </a:lnSpc>
                        <a:spcAft>
                          <a:spcPts val="0"/>
                        </a:spcAft>
                      </a:pPr>
                      <a:r>
                        <a:rPr lang="en-US" sz="1400" b="1" dirty="0">
                          <a:solidFill>
                            <a:schemeClr val="bg1"/>
                          </a:solidFill>
                          <a:effectLst/>
                          <a:latin typeface="Times New Roman" pitchFamily="18" charset="0"/>
                          <a:cs typeface="Times New Roman" pitchFamily="18" charset="0"/>
                        </a:rPr>
                        <a:t>Correlations</a:t>
                      </a:r>
                      <a:endParaRPr lang="id-ID" sz="2000" b="1" dirty="0">
                        <a:solidFill>
                          <a:schemeClr val="bg1"/>
                        </a:solidFill>
                        <a:effectLst/>
                        <a:latin typeface="Times New Roman" pitchFamily="18" charset="0"/>
                        <a:ea typeface="Calibri"/>
                        <a:cs typeface="Times New Roman" pitchFamily="18" charset="0"/>
                      </a:endParaRPr>
                    </a:p>
                  </a:txBody>
                  <a:tcPr marL="0" marR="0" marT="0" marB="0">
                    <a:solidFill>
                      <a:schemeClr val="bg2">
                        <a:lumMod val="10000"/>
                      </a:schemeClr>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759823">
                <a:tc gridSpan="2">
                  <a:txBody>
                    <a:bodyPr/>
                    <a:lstStyle/>
                    <a:p>
                      <a:pPr marL="38100" marR="38100">
                        <a:lnSpc>
                          <a:spcPts val="1600"/>
                        </a:lnSpc>
                        <a:spcAft>
                          <a:spcPts val="0"/>
                        </a:spcAft>
                      </a:pPr>
                      <a:r>
                        <a:rPr lang="en-US" sz="1400" b="1">
                          <a:effectLst/>
                          <a:latin typeface="Times New Roman" pitchFamily="18" charset="0"/>
                          <a:cs typeface="Times New Roman" pitchFamily="18" charset="0"/>
                        </a:rPr>
                        <a:t> </a:t>
                      </a:r>
                      <a:endParaRPr lang="id-ID" sz="2000" b="1">
                        <a:effectLst/>
                        <a:latin typeface="Times New Roman" pitchFamily="18" charset="0"/>
                        <a:ea typeface="Calibri"/>
                        <a:cs typeface="Times New Roman" pitchFamily="18" charset="0"/>
                      </a:endParaRPr>
                    </a:p>
                  </a:txBody>
                  <a:tcPr marL="0" marR="0" marT="0" marB="0"/>
                </a:tc>
                <a:tc hMerge="1">
                  <a:txBody>
                    <a:bodyPr/>
                    <a:lstStyle/>
                    <a:p>
                      <a:endParaRPr lang="id-ID"/>
                    </a:p>
                  </a:txBody>
                  <a:tcPr/>
                </a:tc>
                <a:tc>
                  <a:txBody>
                    <a:bodyPr/>
                    <a:lstStyle/>
                    <a:p>
                      <a:pPr marL="38100" marR="38100" algn="ctr">
                        <a:lnSpc>
                          <a:spcPts val="1600"/>
                        </a:lnSpc>
                        <a:spcAft>
                          <a:spcPts val="0"/>
                        </a:spcAft>
                      </a:pPr>
                      <a:r>
                        <a:rPr lang="en-US" sz="1400" b="1">
                          <a:effectLst/>
                          <a:latin typeface="Times New Roman" pitchFamily="18" charset="0"/>
                          <a:cs typeface="Times New Roman" pitchFamily="18" charset="0"/>
                        </a:rPr>
                        <a:t>Lingkungan_Kerja</a:t>
                      </a:r>
                      <a:endParaRPr lang="id-ID" sz="2000" b="1">
                        <a:effectLst/>
                        <a:latin typeface="Times New Roman" pitchFamily="18" charset="0"/>
                        <a:ea typeface="Calibri"/>
                        <a:cs typeface="Times New Roman" pitchFamily="18" charset="0"/>
                      </a:endParaRPr>
                    </a:p>
                  </a:txBody>
                  <a:tcPr marL="0" marR="0" marT="0" marB="0"/>
                </a:tc>
                <a:tc>
                  <a:txBody>
                    <a:bodyPr/>
                    <a:lstStyle/>
                    <a:p>
                      <a:pPr marL="38100" marR="38100" algn="ctr">
                        <a:lnSpc>
                          <a:spcPts val="1600"/>
                        </a:lnSpc>
                        <a:spcAft>
                          <a:spcPts val="0"/>
                        </a:spcAft>
                      </a:pPr>
                      <a:r>
                        <a:rPr lang="en-US" sz="1400" b="1">
                          <a:effectLst/>
                          <a:latin typeface="Times New Roman" pitchFamily="18" charset="0"/>
                          <a:cs typeface="Times New Roman" pitchFamily="18" charset="0"/>
                        </a:rPr>
                        <a:t>Persepsi_Dukungan_Organisasi</a:t>
                      </a:r>
                      <a:endParaRPr lang="id-ID" sz="2000" b="1">
                        <a:effectLst/>
                        <a:latin typeface="Times New Roman" pitchFamily="18" charset="0"/>
                        <a:ea typeface="Calibri"/>
                        <a:cs typeface="Times New Roman" pitchFamily="18" charset="0"/>
                      </a:endParaRPr>
                    </a:p>
                  </a:txBody>
                  <a:tcPr marL="0" marR="0" marT="0" marB="0"/>
                </a:tc>
                <a:tc>
                  <a:txBody>
                    <a:bodyPr/>
                    <a:lstStyle/>
                    <a:p>
                      <a:pPr marL="38100" marR="38100" algn="ctr">
                        <a:lnSpc>
                          <a:spcPts val="1600"/>
                        </a:lnSpc>
                        <a:spcAft>
                          <a:spcPts val="0"/>
                        </a:spcAft>
                      </a:pPr>
                      <a:r>
                        <a:rPr lang="en-US" sz="1400" b="1">
                          <a:effectLst/>
                          <a:latin typeface="Times New Roman" pitchFamily="18" charset="0"/>
                          <a:cs typeface="Times New Roman" pitchFamily="18" charset="0"/>
                        </a:rPr>
                        <a:t>Kinerja_Karyawan</a:t>
                      </a:r>
                      <a:endParaRPr lang="id-ID" sz="2000" b="1">
                        <a:effectLst/>
                        <a:latin typeface="Times New Roman" pitchFamily="18" charset="0"/>
                        <a:ea typeface="Calibri"/>
                        <a:cs typeface="Times New Roman" pitchFamily="18" charset="0"/>
                      </a:endParaRPr>
                    </a:p>
                  </a:txBody>
                  <a:tcPr marL="0" marR="0" marT="0" marB="0"/>
                </a:tc>
              </a:tr>
              <a:tr h="379911">
                <a:tc rowSpan="3">
                  <a:txBody>
                    <a:bodyPr/>
                    <a:lstStyle/>
                    <a:p>
                      <a:pPr marL="38100" marR="38100">
                        <a:lnSpc>
                          <a:spcPts val="1600"/>
                        </a:lnSpc>
                        <a:spcAft>
                          <a:spcPts val="0"/>
                        </a:spcAft>
                      </a:pPr>
                      <a:r>
                        <a:rPr lang="en-US" sz="1400" b="1">
                          <a:effectLst/>
                          <a:latin typeface="Times New Roman" pitchFamily="18" charset="0"/>
                          <a:cs typeface="Times New Roman" pitchFamily="18" charset="0"/>
                        </a:rPr>
                        <a:t>Lingkungan_Kerja</a:t>
                      </a:r>
                      <a:endParaRPr lang="id-ID" sz="2000" b="1">
                        <a:effectLst/>
                        <a:latin typeface="Times New Roman" pitchFamily="18" charset="0"/>
                        <a:ea typeface="Calibri"/>
                        <a:cs typeface="Times New Roman" pitchFamily="18" charset="0"/>
                      </a:endParaRPr>
                    </a:p>
                  </a:txBody>
                  <a:tcPr marL="0" marR="0" marT="0" marB="0" anchor="ctr"/>
                </a:tc>
                <a:tc>
                  <a:txBody>
                    <a:bodyPr/>
                    <a:lstStyle/>
                    <a:p>
                      <a:pPr marL="38100" marR="38100">
                        <a:lnSpc>
                          <a:spcPts val="1600"/>
                        </a:lnSpc>
                        <a:spcAft>
                          <a:spcPts val="0"/>
                        </a:spcAft>
                      </a:pPr>
                      <a:r>
                        <a:rPr lang="en-US" sz="1400" b="1">
                          <a:effectLst/>
                          <a:latin typeface="Times New Roman" pitchFamily="18" charset="0"/>
                          <a:cs typeface="Times New Roman" pitchFamily="18" charset="0"/>
                        </a:rPr>
                        <a:t>Pearson Correlation</a:t>
                      </a:r>
                      <a:endParaRPr lang="id-ID" sz="2000" b="1">
                        <a:effectLst/>
                        <a:latin typeface="Times New Roman" pitchFamily="18" charset="0"/>
                        <a:ea typeface="Calibri"/>
                        <a:cs typeface="Times New Roman" pitchFamily="18" charset="0"/>
                      </a:endParaRPr>
                    </a:p>
                  </a:txBody>
                  <a:tcPr marL="0" marR="0" marT="0" marB="0" anchor="ctr"/>
                </a:tc>
                <a:tc>
                  <a:txBody>
                    <a:bodyPr/>
                    <a:lstStyle/>
                    <a:p>
                      <a:pPr marL="38100" marR="94615" algn="r">
                        <a:lnSpc>
                          <a:spcPts val="1600"/>
                        </a:lnSpc>
                        <a:spcAft>
                          <a:spcPts val="0"/>
                        </a:spcAft>
                      </a:pPr>
                      <a:r>
                        <a:rPr lang="en-US" sz="1400" b="0" dirty="0">
                          <a:effectLst/>
                          <a:latin typeface="Times New Roman" pitchFamily="18" charset="0"/>
                          <a:cs typeface="Times New Roman" pitchFamily="18" charset="0"/>
                        </a:rPr>
                        <a:t>1</a:t>
                      </a:r>
                      <a:endParaRPr lang="id-ID" sz="2000" b="0" dirty="0">
                        <a:effectLst/>
                        <a:latin typeface="Times New Roman" pitchFamily="18" charset="0"/>
                        <a:ea typeface="Calibri"/>
                        <a:cs typeface="Times New Roman" pitchFamily="18" charset="0"/>
                      </a:endParaRPr>
                    </a:p>
                  </a:txBody>
                  <a:tcPr marL="0" marR="0" marT="0" marB="0" anchor="ctr"/>
                </a:tc>
                <a:tc>
                  <a:txBody>
                    <a:bodyPr/>
                    <a:lstStyle/>
                    <a:p>
                      <a:pPr marL="38100" marR="5080" algn="r">
                        <a:lnSpc>
                          <a:spcPts val="1600"/>
                        </a:lnSpc>
                        <a:spcAft>
                          <a:spcPts val="0"/>
                        </a:spcAft>
                      </a:pPr>
                      <a:r>
                        <a:rPr lang="en-US" sz="1400" b="0">
                          <a:effectLst/>
                          <a:latin typeface="Times New Roman" pitchFamily="18" charset="0"/>
                          <a:cs typeface="Times New Roman" pitchFamily="18" charset="0"/>
                        </a:rPr>
                        <a:t>,513</a:t>
                      </a:r>
                      <a:r>
                        <a:rPr lang="en-US" sz="1400" b="0" baseline="30000">
                          <a:effectLst/>
                          <a:latin typeface="Times New Roman" pitchFamily="18" charset="0"/>
                          <a:cs typeface="Times New Roman" pitchFamily="18" charset="0"/>
                        </a:rPr>
                        <a:t>**</a:t>
                      </a:r>
                      <a:endParaRPr lang="id-ID" sz="2000" b="0">
                        <a:effectLst/>
                        <a:latin typeface="Times New Roman" pitchFamily="18" charset="0"/>
                        <a:ea typeface="Calibri"/>
                        <a:cs typeface="Times New Roman" pitchFamily="18" charset="0"/>
                      </a:endParaRPr>
                    </a:p>
                  </a:txBody>
                  <a:tcPr marL="0" marR="0" marT="0" marB="0" anchor="ctr"/>
                </a:tc>
                <a:tc>
                  <a:txBody>
                    <a:bodyPr/>
                    <a:lstStyle/>
                    <a:p>
                      <a:pPr marL="38100" marR="5080" algn="r">
                        <a:lnSpc>
                          <a:spcPts val="1600"/>
                        </a:lnSpc>
                        <a:spcAft>
                          <a:spcPts val="0"/>
                        </a:spcAft>
                      </a:pPr>
                      <a:r>
                        <a:rPr lang="en-US" sz="1400" b="0" dirty="0">
                          <a:effectLst/>
                          <a:latin typeface="Times New Roman" pitchFamily="18" charset="0"/>
                          <a:cs typeface="Times New Roman" pitchFamily="18" charset="0"/>
                        </a:rPr>
                        <a:t>,662</a:t>
                      </a:r>
                      <a:r>
                        <a:rPr lang="en-US" sz="1400" b="0" baseline="30000" dirty="0">
                          <a:effectLst/>
                          <a:latin typeface="Times New Roman" pitchFamily="18" charset="0"/>
                          <a:cs typeface="Times New Roman" pitchFamily="18" charset="0"/>
                        </a:rPr>
                        <a:t>**</a:t>
                      </a:r>
                      <a:endParaRPr lang="id-ID" sz="2000" b="0" dirty="0">
                        <a:effectLst/>
                        <a:latin typeface="Times New Roman" pitchFamily="18" charset="0"/>
                        <a:ea typeface="Calibri"/>
                        <a:cs typeface="Times New Roman" pitchFamily="18" charset="0"/>
                      </a:endParaRPr>
                    </a:p>
                  </a:txBody>
                  <a:tcPr marL="0" marR="0" marT="0" marB="0" anchor="ctr">
                    <a:solidFill>
                      <a:schemeClr val="accent1"/>
                    </a:solidFill>
                  </a:tcPr>
                </a:tc>
              </a:tr>
              <a:tr h="365843">
                <a:tc vMerge="1">
                  <a:txBody>
                    <a:bodyPr/>
                    <a:lstStyle/>
                    <a:p>
                      <a:endParaRPr lang="id-ID"/>
                    </a:p>
                  </a:txBody>
                  <a:tcPr/>
                </a:tc>
                <a:tc>
                  <a:txBody>
                    <a:bodyPr/>
                    <a:lstStyle/>
                    <a:p>
                      <a:pPr marL="38100" marR="38100">
                        <a:lnSpc>
                          <a:spcPts val="1600"/>
                        </a:lnSpc>
                        <a:spcAft>
                          <a:spcPts val="0"/>
                        </a:spcAft>
                      </a:pPr>
                      <a:r>
                        <a:rPr lang="en-US" sz="1400" b="1">
                          <a:effectLst/>
                          <a:latin typeface="Times New Roman" pitchFamily="18" charset="0"/>
                          <a:cs typeface="Times New Roman" pitchFamily="18" charset="0"/>
                        </a:rPr>
                        <a:t>Sig. (2-tailed)</a:t>
                      </a:r>
                      <a:endParaRPr lang="id-ID" sz="2000" b="1">
                        <a:effectLst/>
                        <a:latin typeface="Times New Roman" pitchFamily="18" charset="0"/>
                        <a:ea typeface="Calibri"/>
                        <a:cs typeface="Times New Roman" pitchFamily="18" charset="0"/>
                      </a:endParaRPr>
                    </a:p>
                  </a:txBody>
                  <a:tcPr marL="0" marR="0" marT="0" marB="0" anchor="ctr"/>
                </a:tc>
                <a:tc>
                  <a:txBody>
                    <a:bodyPr/>
                    <a:lstStyle/>
                    <a:p>
                      <a:pPr>
                        <a:lnSpc>
                          <a:spcPct val="107000"/>
                        </a:lnSpc>
                        <a:spcAft>
                          <a:spcPts val="0"/>
                        </a:spcAft>
                      </a:pPr>
                      <a:r>
                        <a:rPr lang="en-US" sz="2400" b="0" dirty="0">
                          <a:effectLst/>
                          <a:latin typeface="Times New Roman" pitchFamily="18" charset="0"/>
                          <a:cs typeface="Times New Roman" pitchFamily="18" charset="0"/>
                        </a:rPr>
                        <a:t> </a:t>
                      </a:r>
                      <a:endParaRPr lang="id-ID" sz="2000" b="0" dirty="0">
                        <a:effectLst/>
                        <a:latin typeface="Times New Roman" pitchFamily="18" charset="0"/>
                        <a:ea typeface="Calibri"/>
                        <a:cs typeface="Times New Roman" pitchFamily="18" charset="0"/>
                      </a:endParaRPr>
                    </a:p>
                  </a:txBody>
                  <a:tcPr marL="0" marR="0" marT="0" marB="0"/>
                </a:tc>
                <a:tc>
                  <a:txBody>
                    <a:bodyPr/>
                    <a:lstStyle/>
                    <a:p>
                      <a:pPr marL="38100" marR="94615" algn="r">
                        <a:lnSpc>
                          <a:spcPts val="1600"/>
                        </a:lnSpc>
                        <a:spcAft>
                          <a:spcPts val="0"/>
                        </a:spcAft>
                      </a:pPr>
                      <a:r>
                        <a:rPr lang="en-US" sz="1400" b="0">
                          <a:effectLst/>
                          <a:latin typeface="Times New Roman" pitchFamily="18" charset="0"/>
                          <a:cs typeface="Times New Roman" pitchFamily="18" charset="0"/>
                        </a:rPr>
                        <a:t>,000</a:t>
                      </a:r>
                      <a:endParaRPr lang="id-ID" sz="2000" b="0">
                        <a:effectLst/>
                        <a:latin typeface="Times New Roman" pitchFamily="18" charset="0"/>
                        <a:ea typeface="Calibri"/>
                        <a:cs typeface="Times New Roman" pitchFamily="18" charset="0"/>
                      </a:endParaRPr>
                    </a:p>
                  </a:txBody>
                  <a:tcPr marL="0" marR="0" marT="0" marB="0" anchor="ctr"/>
                </a:tc>
                <a:tc>
                  <a:txBody>
                    <a:bodyPr/>
                    <a:lstStyle/>
                    <a:p>
                      <a:pPr marL="38100" marR="94615" algn="r">
                        <a:lnSpc>
                          <a:spcPts val="1600"/>
                        </a:lnSpc>
                        <a:spcAft>
                          <a:spcPts val="0"/>
                        </a:spcAft>
                      </a:pPr>
                      <a:r>
                        <a:rPr lang="en-US" sz="1400" b="0" dirty="0">
                          <a:effectLst/>
                          <a:latin typeface="Times New Roman" pitchFamily="18" charset="0"/>
                          <a:cs typeface="Times New Roman" pitchFamily="18" charset="0"/>
                        </a:rPr>
                        <a:t>,000</a:t>
                      </a:r>
                      <a:endParaRPr lang="id-ID" sz="2000" b="0" dirty="0">
                        <a:effectLst/>
                        <a:latin typeface="Times New Roman" pitchFamily="18" charset="0"/>
                        <a:ea typeface="Calibri"/>
                        <a:cs typeface="Times New Roman" pitchFamily="18" charset="0"/>
                      </a:endParaRPr>
                    </a:p>
                  </a:txBody>
                  <a:tcPr marL="0" marR="0" marT="0" marB="0" anchor="ctr"/>
                </a:tc>
              </a:tr>
              <a:tr h="189956">
                <a:tc vMerge="1">
                  <a:txBody>
                    <a:bodyPr/>
                    <a:lstStyle/>
                    <a:p>
                      <a:endParaRPr lang="id-ID"/>
                    </a:p>
                  </a:txBody>
                  <a:tcPr/>
                </a:tc>
                <a:tc>
                  <a:txBody>
                    <a:bodyPr/>
                    <a:lstStyle/>
                    <a:p>
                      <a:pPr marL="38100" marR="38100">
                        <a:lnSpc>
                          <a:spcPts val="1600"/>
                        </a:lnSpc>
                        <a:spcAft>
                          <a:spcPts val="0"/>
                        </a:spcAft>
                      </a:pPr>
                      <a:r>
                        <a:rPr lang="en-US" sz="1400" b="1">
                          <a:effectLst/>
                          <a:latin typeface="Times New Roman" pitchFamily="18" charset="0"/>
                          <a:cs typeface="Times New Roman" pitchFamily="18" charset="0"/>
                        </a:rPr>
                        <a:t>N</a:t>
                      </a:r>
                      <a:endParaRPr lang="id-ID" sz="2000" b="1">
                        <a:effectLst/>
                        <a:latin typeface="Times New Roman" pitchFamily="18" charset="0"/>
                        <a:ea typeface="Calibri"/>
                        <a:cs typeface="Times New Roman" pitchFamily="18" charset="0"/>
                      </a:endParaRPr>
                    </a:p>
                  </a:txBody>
                  <a:tcPr marL="0" marR="0" marT="0" marB="0" anchor="ctr"/>
                </a:tc>
                <a:tc>
                  <a:txBody>
                    <a:bodyPr/>
                    <a:lstStyle/>
                    <a:p>
                      <a:pPr marL="38100" marR="94615" algn="r">
                        <a:lnSpc>
                          <a:spcPts val="1600"/>
                        </a:lnSpc>
                        <a:spcAft>
                          <a:spcPts val="0"/>
                        </a:spcAft>
                      </a:pPr>
                      <a:r>
                        <a:rPr lang="en-US" sz="1400" b="0" dirty="0">
                          <a:effectLst/>
                          <a:latin typeface="Times New Roman" pitchFamily="18" charset="0"/>
                          <a:cs typeface="Times New Roman" pitchFamily="18" charset="0"/>
                        </a:rPr>
                        <a:t>67</a:t>
                      </a:r>
                      <a:endParaRPr lang="id-ID" sz="2000" b="0" dirty="0">
                        <a:effectLst/>
                        <a:latin typeface="Times New Roman" pitchFamily="18" charset="0"/>
                        <a:ea typeface="Calibri"/>
                        <a:cs typeface="Times New Roman" pitchFamily="18" charset="0"/>
                      </a:endParaRPr>
                    </a:p>
                  </a:txBody>
                  <a:tcPr marL="0" marR="0" marT="0" marB="0" anchor="ctr"/>
                </a:tc>
                <a:tc>
                  <a:txBody>
                    <a:bodyPr/>
                    <a:lstStyle/>
                    <a:p>
                      <a:pPr marL="38100" marR="94615" algn="r">
                        <a:lnSpc>
                          <a:spcPts val="1600"/>
                        </a:lnSpc>
                        <a:spcAft>
                          <a:spcPts val="0"/>
                        </a:spcAft>
                      </a:pPr>
                      <a:r>
                        <a:rPr lang="en-US" sz="1400" b="0" dirty="0">
                          <a:effectLst/>
                          <a:latin typeface="Times New Roman" pitchFamily="18" charset="0"/>
                          <a:cs typeface="Times New Roman" pitchFamily="18" charset="0"/>
                        </a:rPr>
                        <a:t>67</a:t>
                      </a:r>
                      <a:endParaRPr lang="id-ID" sz="2000" b="0" dirty="0">
                        <a:effectLst/>
                        <a:latin typeface="Times New Roman" pitchFamily="18" charset="0"/>
                        <a:ea typeface="Calibri"/>
                        <a:cs typeface="Times New Roman" pitchFamily="18" charset="0"/>
                      </a:endParaRPr>
                    </a:p>
                  </a:txBody>
                  <a:tcPr marL="0" marR="0" marT="0" marB="0" anchor="ctr"/>
                </a:tc>
                <a:tc>
                  <a:txBody>
                    <a:bodyPr/>
                    <a:lstStyle/>
                    <a:p>
                      <a:pPr marL="38100" marR="94615" algn="r">
                        <a:lnSpc>
                          <a:spcPts val="1600"/>
                        </a:lnSpc>
                        <a:spcAft>
                          <a:spcPts val="0"/>
                        </a:spcAft>
                      </a:pPr>
                      <a:r>
                        <a:rPr lang="en-US" sz="1400" b="0">
                          <a:effectLst/>
                          <a:latin typeface="Times New Roman" pitchFamily="18" charset="0"/>
                          <a:cs typeface="Times New Roman" pitchFamily="18" charset="0"/>
                        </a:rPr>
                        <a:t>67</a:t>
                      </a:r>
                      <a:endParaRPr lang="id-ID" sz="2000" b="0">
                        <a:effectLst/>
                        <a:latin typeface="Times New Roman" pitchFamily="18" charset="0"/>
                        <a:ea typeface="Calibri"/>
                        <a:cs typeface="Times New Roman" pitchFamily="18" charset="0"/>
                      </a:endParaRPr>
                    </a:p>
                  </a:txBody>
                  <a:tcPr marL="0" marR="0" marT="0" marB="0" anchor="ctr"/>
                </a:tc>
              </a:tr>
              <a:tr h="379911">
                <a:tc rowSpan="3">
                  <a:txBody>
                    <a:bodyPr/>
                    <a:lstStyle/>
                    <a:p>
                      <a:pPr marL="38100" marR="38100">
                        <a:lnSpc>
                          <a:spcPts val="1600"/>
                        </a:lnSpc>
                        <a:spcAft>
                          <a:spcPts val="0"/>
                        </a:spcAft>
                      </a:pPr>
                      <a:r>
                        <a:rPr lang="en-US" sz="1400" b="1" dirty="0" err="1">
                          <a:effectLst/>
                          <a:latin typeface="Times New Roman" pitchFamily="18" charset="0"/>
                          <a:cs typeface="Times New Roman" pitchFamily="18" charset="0"/>
                        </a:rPr>
                        <a:t>Persepsi_Dukungan_Organisasi</a:t>
                      </a:r>
                      <a:endParaRPr lang="id-ID" sz="2000" b="1" dirty="0">
                        <a:effectLst/>
                        <a:latin typeface="Times New Roman" pitchFamily="18" charset="0"/>
                        <a:ea typeface="Calibri"/>
                        <a:cs typeface="Times New Roman" pitchFamily="18" charset="0"/>
                      </a:endParaRPr>
                    </a:p>
                  </a:txBody>
                  <a:tcPr marL="0" marR="0" marT="0" marB="0" anchor="ctr"/>
                </a:tc>
                <a:tc>
                  <a:txBody>
                    <a:bodyPr/>
                    <a:lstStyle/>
                    <a:p>
                      <a:pPr marL="38100" marR="38100">
                        <a:lnSpc>
                          <a:spcPts val="1600"/>
                        </a:lnSpc>
                        <a:spcAft>
                          <a:spcPts val="0"/>
                        </a:spcAft>
                      </a:pPr>
                      <a:r>
                        <a:rPr lang="en-US" sz="1400" b="1">
                          <a:effectLst/>
                          <a:latin typeface="Times New Roman" pitchFamily="18" charset="0"/>
                          <a:cs typeface="Times New Roman" pitchFamily="18" charset="0"/>
                        </a:rPr>
                        <a:t>Pearson Correlation</a:t>
                      </a:r>
                      <a:endParaRPr lang="id-ID" sz="2000" b="1">
                        <a:effectLst/>
                        <a:latin typeface="Times New Roman" pitchFamily="18" charset="0"/>
                        <a:ea typeface="Calibri"/>
                        <a:cs typeface="Times New Roman" pitchFamily="18" charset="0"/>
                      </a:endParaRPr>
                    </a:p>
                  </a:txBody>
                  <a:tcPr marL="0" marR="0" marT="0" marB="0" anchor="ctr"/>
                </a:tc>
                <a:tc>
                  <a:txBody>
                    <a:bodyPr/>
                    <a:lstStyle/>
                    <a:p>
                      <a:pPr marL="38100" marR="5080" algn="r">
                        <a:lnSpc>
                          <a:spcPts val="1600"/>
                        </a:lnSpc>
                        <a:spcAft>
                          <a:spcPts val="0"/>
                        </a:spcAft>
                      </a:pPr>
                      <a:r>
                        <a:rPr lang="en-US" sz="1400" b="0" dirty="0">
                          <a:effectLst/>
                          <a:latin typeface="Times New Roman" pitchFamily="18" charset="0"/>
                          <a:cs typeface="Times New Roman" pitchFamily="18" charset="0"/>
                        </a:rPr>
                        <a:t>,513</a:t>
                      </a:r>
                      <a:r>
                        <a:rPr lang="en-US" sz="1400" b="0" baseline="30000" dirty="0">
                          <a:effectLst/>
                          <a:latin typeface="Times New Roman" pitchFamily="18" charset="0"/>
                          <a:cs typeface="Times New Roman" pitchFamily="18" charset="0"/>
                        </a:rPr>
                        <a:t>**</a:t>
                      </a:r>
                      <a:endParaRPr lang="id-ID" sz="2000" b="0" dirty="0">
                        <a:effectLst/>
                        <a:latin typeface="Times New Roman" pitchFamily="18" charset="0"/>
                        <a:ea typeface="Calibri"/>
                        <a:cs typeface="Times New Roman" pitchFamily="18" charset="0"/>
                      </a:endParaRPr>
                    </a:p>
                  </a:txBody>
                  <a:tcPr marL="0" marR="0" marT="0" marB="0" anchor="ctr"/>
                </a:tc>
                <a:tc>
                  <a:txBody>
                    <a:bodyPr/>
                    <a:lstStyle/>
                    <a:p>
                      <a:pPr marL="38100" marR="94615" algn="r">
                        <a:lnSpc>
                          <a:spcPts val="1600"/>
                        </a:lnSpc>
                        <a:spcAft>
                          <a:spcPts val="0"/>
                        </a:spcAft>
                      </a:pPr>
                      <a:r>
                        <a:rPr lang="en-US" sz="1400" b="0" dirty="0">
                          <a:effectLst/>
                          <a:latin typeface="Times New Roman" pitchFamily="18" charset="0"/>
                          <a:cs typeface="Times New Roman" pitchFamily="18" charset="0"/>
                        </a:rPr>
                        <a:t>1</a:t>
                      </a:r>
                      <a:endParaRPr lang="id-ID" sz="2000" b="0" dirty="0">
                        <a:effectLst/>
                        <a:latin typeface="Times New Roman" pitchFamily="18" charset="0"/>
                        <a:ea typeface="Calibri"/>
                        <a:cs typeface="Times New Roman" pitchFamily="18" charset="0"/>
                      </a:endParaRPr>
                    </a:p>
                  </a:txBody>
                  <a:tcPr marL="0" marR="0" marT="0" marB="0" anchor="ctr"/>
                </a:tc>
                <a:tc>
                  <a:txBody>
                    <a:bodyPr/>
                    <a:lstStyle/>
                    <a:p>
                      <a:pPr marL="38100" marR="5080" algn="r">
                        <a:lnSpc>
                          <a:spcPts val="1600"/>
                        </a:lnSpc>
                        <a:spcAft>
                          <a:spcPts val="0"/>
                        </a:spcAft>
                      </a:pPr>
                      <a:r>
                        <a:rPr lang="en-US" sz="1400" b="0" dirty="0">
                          <a:effectLst/>
                          <a:latin typeface="Times New Roman" pitchFamily="18" charset="0"/>
                          <a:cs typeface="Times New Roman" pitchFamily="18" charset="0"/>
                        </a:rPr>
                        <a:t>,890</a:t>
                      </a:r>
                      <a:r>
                        <a:rPr lang="en-US" sz="1400" b="0" baseline="30000" dirty="0">
                          <a:effectLst/>
                          <a:latin typeface="Times New Roman" pitchFamily="18" charset="0"/>
                          <a:cs typeface="Times New Roman" pitchFamily="18" charset="0"/>
                        </a:rPr>
                        <a:t>**</a:t>
                      </a:r>
                      <a:endParaRPr lang="id-ID" sz="2000" b="0" dirty="0">
                        <a:effectLst/>
                        <a:latin typeface="Times New Roman" pitchFamily="18" charset="0"/>
                        <a:ea typeface="Calibri"/>
                        <a:cs typeface="Times New Roman" pitchFamily="18" charset="0"/>
                      </a:endParaRPr>
                    </a:p>
                  </a:txBody>
                  <a:tcPr marL="0" marR="0" marT="0" marB="0" anchor="ctr">
                    <a:solidFill>
                      <a:schemeClr val="accent1"/>
                    </a:solidFill>
                  </a:tcPr>
                </a:tc>
              </a:tr>
              <a:tr h="365843">
                <a:tc vMerge="1">
                  <a:txBody>
                    <a:bodyPr/>
                    <a:lstStyle/>
                    <a:p>
                      <a:endParaRPr lang="id-ID"/>
                    </a:p>
                  </a:txBody>
                  <a:tcPr/>
                </a:tc>
                <a:tc>
                  <a:txBody>
                    <a:bodyPr/>
                    <a:lstStyle/>
                    <a:p>
                      <a:pPr marL="38100" marR="38100">
                        <a:lnSpc>
                          <a:spcPts val="1600"/>
                        </a:lnSpc>
                        <a:spcAft>
                          <a:spcPts val="0"/>
                        </a:spcAft>
                      </a:pPr>
                      <a:r>
                        <a:rPr lang="en-US" sz="1400" b="1">
                          <a:effectLst/>
                          <a:latin typeface="Times New Roman" pitchFamily="18" charset="0"/>
                          <a:cs typeface="Times New Roman" pitchFamily="18" charset="0"/>
                        </a:rPr>
                        <a:t>Sig. (2-tailed)</a:t>
                      </a:r>
                      <a:endParaRPr lang="id-ID" sz="2000" b="1">
                        <a:effectLst/>
                        <a:latin typeface="Times New Roman" pitchFamily="18" charset="0"/>
                        <a:ea typeface="Calibri"/>
                        <a:cs typeface="Times New Roman" pitchFamily="18" charset="0"/>
                      </a:endParaRPr>
                    </a:p>
                  </a:txBody>
                  <a:tcPr marL="0" marR="0" marT="0" marB="0" anchor="ctr"/>
                </a:tc>
                <a:tc>
                  <a:txBody>
                    <a:bodyPr/>
                    <a:lstStyle/>
                    <a:p>
                      <a:pPr marL="38100" marR="94615" algn="r">
                        <a:lnSpc>
                          <a:spcPts val="1600"/>
                        </a:lnSpc>
                        <a:spcAft>
                          <a:spcPts val="0"/>
                        </a:spcAft>
                      </a:pPr>
                      <a:r>
                        <a:rPr lang="en-US" sz="1400" b="0">
                          <a:effectLst/>
                          <a:latin typeface="Times New Roman" pitchFamily="18" charset="0"/>
                          <a:cs typeface="Times New Roman" pitchFamily="18" charset="0"/>
                        </a:rPr>
                        <a:t>,000</a:t>
                      </a:r>
                      <a:endParaRPr lang="id-ID" sz="2000" b="0">
                        <a:effectLst/>
                        <a:latin typeface="Times New Roman" pitchFamily="18" charset="0"/>
                        <a:ea typeface="Calibri"/>
                        <a:cs typeface="Times New Roman" pitchFamily="18" charset="0"/>
                      </a:endParaRPr>
                    </a:p>
                  </a:txBody>
                  <a:tcPr marL="0" marR="0" marT="0" marB="0" anchor="ctr"/>
                </a:tc>
                <a:tc>
                  <a:txBody>
                    <a:bodyPr/>
                    <a:lstStyle/>
                    <a:p>
                      <a:pPr>
                        <a:lnSpc>
                          <a:spcPct val="107000"/>
                        </a:lnSpc>
                        <a:spcAft>
                          <a:spcPts val="0"/>
                        </a:spcAft>
                      </a:pPr>
                      <a:r>
                        <a:rPr lang="en-US" sz="2400" b="0" dirty="0">
                          <a:effectLst/>
                          <a:latin typeface="Times New Roman" pitchFamily="18" charset="0"/>
                          <a:cs typeface="Times New Roman" pitchFamily="18" charset="0"/>
                        </a:rPr>
                        <a:t> </a:t>
                      </a:r>
                      <a:endParaRPr lang="id-ID" sz="2000" b="0" dirty="0">
                        <a:effectLst/>
                        <a:latin typeface="Times New Roman" pitchFamily="18" charset="0"/>
                        <a:ea typeface="Calibri"/>
                        <a:cs typeface="Times New Roman" pitchFamily="18" charset="0"/>
                      </a:endParaRPr>
                    </a:p>
                  </a:txBody>
                  <a:tcPr marL="0" marR="0" marT="0" marB="0"/>
                </a:tc>
                <a:tc>
                  <a:txBody>
                    <a:bodyPr/>
                    <a:lstStyle/>
                    <a:p>
                      <a:pPr marL="38100" marR="94615" algn="r">
                        <a:lnSpc>
                          <a:spcPts val="1600"/>
                        </a:lnSpc>
                        <a:spcAft>
                          <a:spcPts val="0"/>
                        </a:spcAft>
                      </a:pPr>
                      <a:r>
                        <a:rPr lang="en-US" sz="1400" b="0">
                          <a:effectLst/>
                          <a:latin typeface="Times New Roman" pitchFamily="18" charset="0"/>
                          <a:cs typeface="Times New Roman" pitchFamily="18" charset="0"/>
                        </a:rPr>
                        <a:t>,000</a:t>
                      </a:r>
                      <a:endParaRPr lang="id-ID" sz="2000" b="0">
                        <a:effectLst/>
                        <a:latin typeface="Times New Roman" pitchFamily="18" charset="0"/>
                        <a:ea typeface="Calibri"/>
                        <a:cs typeface="Times New Roman" pitchFamily="18" charset="0"/>
                      </a:endParaRPr>
                    </a:p>
                  </a:txBody>
                  <a:tcPr marL="0" marR="0" marT="0" marB="0" anchor="ctr"/>
                </a:tc>
              </a:tr>
              <a:tr h="189956">
                <a:tc vMerge="1">
                  <a:txBody>
                    <a:bodyPr/>
                    <a:lstStyle/>
                    <a:p>
                      <a:endParaRPr lang="id-ID"/>
                    </a:p>
                  </a:txBody>
                  <a:tcPr/>
                </a:tc>
                <a:tc>
                  <a:txBody>
                    <a:bodyPr/>
                    <a:lstStyle/>
                    <a:p>
                      <a:pPr marL="38100" marR="38100">
                        <a:lnSpc>
                          <a:spcPts val="1600"/>
                        </a:lnSpc>
                        <a:spcAft>
                          <a:spcPts val="0"/>
                        </a:spcAft>
                      </a:pPr>
                      <a:r>
                        <a:rPr lang="en-US" sz="1400" b="1">
                          <a:effectLst/>
                          <a:latin typeface="Times New Roman" pitchFamily="18" charset="0"/>
                          <a:cs typeface="Times New Roman" pitchFamily="18" charset="0"/>
                        </a:rPr>
                        <a:t>N</a:t>
                      </a:r>
                      <a:endParaRPr lang="id-ID" sz="2000" b="1">
                        <a:effectLst/>
                        <a:latin typeface="Times New Roman" pitchFamily="18" charset="0"/>
                        <a:ea typeface="Calibri"/>
                        <a:cs typeface="Times New Roman" pitchFamily="18" charset="0"/>
                      </a:endParaRPr>
                    </a:p>
                  </a:txBody>
                  <a:tcPr marL="0" marR="0" marT="0" marB="0" anchor="ctr"/>
                </a:tc>
                <a:tc>
                  <a:txBody>
                    <a:bodyPr/>
                    <a:lstStyle/>
                    <a:p>
                      <a:pPr marL="38100" marR="94615" algn="r">
                        <a:lnSpc>
                          <a:spcPts val="1600"/>
                        </a:lnSpc>
                        <a:spcAft>
                          <a:spcPts val="0"/>
                        </a:spcAft>
                      </a:pPr>
                      <a:r>
                        <a:rPr lang="en-US" sz="1400" b="0">
                          <a:effectLst/>
                          <a:latin typeface="Times New Roman" pitchFamily="18" charset="0"/>
                          <a:cs typeface="Times New Roman" pitchFamily="18" charset="0"/>
                        </a:rPr>
                        <a:t>67</a:t>
                      </a:r>
                      <a:endParaRPr lang="id-ID" sz="2000" b="0">
                        <a:effectLst/>
                        <a:latin typeface="Times New Roman" pitchFamily="18" charset="0"/>
                        <a:ea typeface="Calibri"/>
                        <a:cs typeface="Times New Roman" pitchFamily="18" charset="0"/>
                      </a:endParaRPr>
                    </a:p>
                  </a:txBody>
                  <a:tcPr marL="0" marR="0" marT="0" marB="0" anchor="ctr"/>
                </a:tc>
                <a:tc>
                  <a:txBody>
                    <a:bodyPr/>
                    <a:lstStyle/>
                    <a:p>
                      <a:pPr marL="38100" marR="94615" algn="r">
                        <a:lnSpc>
                          <a:spcPts val="1600"/>
                        </a:lnSpc>
                        <a:spcAft>
                          <a:spcPts val="0"/>
                        </a:spcAft>
                      </a:pPr>
                      <a:r>
                        <a:rPr lang="en-US" sz="1400" b="0" dirty="0">
                          <a:effectLst/>
                          <a:latin typeface="Times New Roman" pitchFamily="18" charset="0"/>
                          <a:cs typeface="Times New Roman" pitchFamily="18" charset="0"/>
                        </a:rPr>
                        <a:t>67</a:t>
                      </a:r>
                      <a:endParaRPr lang="id-ID" sz="2000" b="0" dirty="0">
                        <a:effectLst/>
                        <a:latin typeface="Times New Roman" pitchFamily="18" charset="0"/>
                        <a:ea typeface="Calibri"/>
                        <a:cs typeface="Times New Roman" pitchFamily="18" charset="0"/>
                      </a:endParaRPr>
                    </a:p>
                  </a:txBody>
                  <a:tcPr marL="0" marR="0" marT="0" marB="0" anchor="ctr"/>
                </a:tc>
                <a:tc>
                  <a:txBody>
                    <a:bodyPr/>
                    <a:lstStyle/>
                    <a:p>
                      <a:pPr marL="38100" marR="94615" algn="r">
                        <a:lnSpc>
                          <a:spcPts val="1600"/>
                        </a:lnSpc>
                        <a:spcAft>
                          <a:spcPts val="0"/>
                        </a:spcAft>
                      </a:pPr>
                      <a:r>
                        <a:rPr lang="en-US" sz="1400" b="0">
                          <a:effectLst/>
                          <a:latin typeface="Times New Roman" pitchFamily="18" charset="0"/>
                          <a:cs typeface="Times New Roman" pitchFamily="18" charset="0"/>
                        </a:rPr>
                        <a:t>67</a:t>
                      </a:r>
                      <a:endParaRPr lang="id-ID" sz="2000" b="0">
                        <a:effectLst/>
                        <a:latin typeface="Times New Roman" pitchFamily="18" charset="0"/>
                        <a:ea typeface="Calibri"/>
                        <a:cs typeface="Times New Roman" pitchFamily="18" charset="0"/>
                      </a:endParaRPr>
                    </a:p>
                  </a:txBody>
                  <a:tcPr marL="0" marR="0" marT="0" marB="0" anchor="ctr"/>
                </a:tc>
              </a:tr>
              <a:tr h="379911">
                <a:tc rowSpan="3">
                  <a:txBody>
                    <a:bodyPr/>
                    <a:lstStyle/>
                    <a:p>
                      <a:pPr marL="38100" marR="38100">
                        <a:lnSpc>
                          <a:spcPts val="1600"/>
                        </a:lnSpc>
                        <a:spcAft>
                          <a:spcPts val="0"/>
                        </a:spcAft>
                      </a:pPr>
                      <a:r>
                        <a:rPr lang="en-US" sz="1400" b="1">
                          <a:effectLst/>
                          <a:latin typeface="Times New Roman" pitchFamily="18" charset="0"/>
                          <a:cs typeface="Times New Roman" pitchFamily="18" charset="0"/>
                        </a:rPr>
                        <a:t>Kinerja_Karyawan</a:t>
                      </a:r>
                      <a:endParaRPr lang="id-ID" sz="2000" b="1">
                        <a:effectLst/>
                        <a:latin typeface="Times New Roman" pitchFamily="18" charset="0"/>
                        <a:ea typeface="Calibri"/>
                        <a:cs typeface="Times New Roman" pitchFamily="18" charset="0"/>
                      </a:endParaRPr>
                    </a:p>
                  </a:txBody>
                  <a:tcPr marL="0" marR="0" marT="0" marB="0" anchor="ctr"/>
                </a:tc>
                <a:tc>
                  <a:txBody>
                    <a:bodyPr/>
                    <a:lstStyle/>
                    <a:p>
                      <a:pPr marL="38100" marR="38100">
                        <a:lnSpc>
                          <a:spcPts val="1600"/>
                        </a:lnSpc>
                        <a:spcAft>
                          <a:spcPts val="0"/>
                        </a:spcAft>
                      </a:pPr>
                      <a:r>
                        <a:rPr lang="en-US" sz="1400" b="1">
                          <a:effectLst/>
                          <a:latin typeface="Times New Roman" pitchFamily="18" charset="0"/>
                          <a:cs typeface="Times New Roman" pitchFamily="18" charset="0"/>
                        </a:rPr>
                        <a:t>Pearson Correlation</a:t>
                      </a:r>
                      <a:endParaRPr lang="id-ID" sz="2000" b="1">
                        <a:effectLst/>
                        <a:latin typeface="Times New Roman" pitchFamily="18" charset="0"/>
                        <a:ea typeface="Calibri"/>
                        <a:cs typeface="Times New Roman" pitchFamily="18" charset="0"/>
                      </a:endParaRPr>
                    </a:p>
                  </a:txBody>
                  <a:tcPr marL="0" marR="0" marT="0" marB="0" anchor="ctr"/>
                </a:tc>
                <a:tc>
                  <a:txBody>
                    <a:bodyPr/>
                    <a:lstStyle/>
                    <a:p>
                      <a:pPr marL="38100" marR="5080" algn="r">
                        <a:lnSpc>
                          <a:spcPts val="1600"/>
                        </a:lnSpc>
                        <a:spcAft>
                          <a:spcPts val="0"/>
                        </a:spcAft>
                      </a:pPr>
                      <a:r>
                        <a:rPr lang="en-US" sz="1400" b="0">
                          <a:effectLst/>
                          <a:latin typeface="Times New Roman" pitchFamily="18" charset="0"/>
                          <a:cs typeface="Times New Roman" pitchFamily="18" charset="0"/>
                        </a:rPr>
                        <a:t>,662</a:t>
                      </a:r>
                      <a:r>
                        <a:rPr lang="en-US" sz="1400" b="0" baseline="30000">
                          <a:effectLst/>
                          <a:latin typeface="Times New Roman" pitchFamily="18" charset="0"/>
                          <a:cs typeface="Times New Roman" pitchFamily="18" charset="0"/>
                        </a:rPr>
                        <a:t>**</a:t>
                      </a:r>
                      <a:endParaRPr lang="id-ID" sz="2000" b="0">
                        <a:effectLst/>
                        <a:latin typeface="Times New Roman" pitchFamily="18" charset="0"/>
                        <a:ea typeface="Calibri"/>
                        <a:cs typeface="Times New Roman" pitchFamily="18" charset="0"/>
                      </a:endParaRPr>
                    </a:p>
                  </a:txBody>
                  <a:tcPr marL="0" marR="0" marT="0" marB="0" anchor="ctr"/>
                </a:tc>
                <a:tc>
                  <a:txBody>
                    <a:bodyPr/>
                    <a:lstStyle/>
                    <a:p>
                      <a:pPr marL="38100" marR="5080" algn="r">
                        <a:lnSpc>
                          <a:spcPts val="1600"/>
                        </a:lnSpc>
                        <a:spcAft>
                          <a:spcPts val="0"/>
                        </a:spcAft>
                      </a:pPr>
                      <a:r>
                        <a:rPr lang="en-US" sz="1400" b="0" dirty="0">
                          <a:effectLst/>
                          <a:latin typeface="Times New Roman" pitchFamily="18" charset="0"/>
                          <a:cs typeface="Times New Roman" pitchFamily="18" charset="0"/>
                        </a:rPr>
                        <a:t>,890</a:t>
                      </a:r>
                      <a:r>
                        <a:rPr lang="en-US" sz="1400" b="0" baseline="30000" dirty="0">
                          <a:effectLst/>
                          <a:latin typeface="Times New Roman" pitchFamily="18" charset="0"/>
                          <a:cs typeface="Times New Roman" pitchFamily="18" charset="0"/>
                        </a:rPr>
                        <a:t>**</a:t>
                      </a:r>
                      <a:endParaRPr lang="id-ID" sz="2000" b="0" dirty="0">
                        <a:effectLst/>
                        <a:latin typeface="Times New Roman" pitchFamily="18" charset="0"/>
                        <a:ea typeface="Calibri"/>
                        <a:cs typeface="Times New Roman" pitchFamily="18" charset="0"/>
                      </a:endParaRPr>
                    </a:p>
                  </a:txBody>
                  <a:tcPr marL="0" marR="0" marT="0" marB="0" anchor="ctr"/>
                </a:tc>
                <a:tc>
                  <a:txBody>
                    <a:bodyPr/>
                    <a:lstStyle/>
                    <a:p>
                      <a:pPr marL="38100" marR="94615" algn="r">
                        <a:lnSpc>
                          <a:spcPts val="1600"/>
                        </a:lnSpc>
                        <a:spcAft>
                          <a:spcPts val="0"/>
                        </a:spcAft>
                      </a:pPr>
                      <a:r>
                        <a:rPr lang="en-US" sz="1400" b="0">
                          <a:effectLst/>
                          <a:latin typeface="Times New Roman" pitchFamily="18" charset="0"/>
                          <a:cs typeface="Times New Roman" pitchFamily="18" charset="0"/>
                        </a:rPr>
                        <a:t>1</a:t>
                      </a:r>
                      <a:endParaRPr lang="id-ID" sz="2000" b="0">
                        <a:effectLst/>
                        <a:latin typeface="Times New Roman" pitchFamily="18" charset="0"/>
                        <a:ea typeface="Calibri"/>
                        <a:cs typeface="Times New Roman" pitchFamily="18" charset="0"/>
                      </a:endParaRPr>
                    </a:p>
                  </a:txBody>
                  <a:tcPr marL="0" marR="0" marT="0" marB="0" anchor="ctr"/>
                </a:tc>
              </a:tr>
              <a:tr h="365843">
                <a:tc vMerge="1">
                  <a:txBody>
                    <a:bodyPr/>
                    <a:lstStyle/>
                    <a:p>
                      <a:endParaRPr lang="id-ID"/>
                    </a:p>
                  </a:txBody>
                  <a:tcPr/>
                </a:tc>
                <a:tc>
                  <a:txBody>
                    <a:bodyPr/>
                    <a:lstStyle/>
                    <a:p>
                      <a:pPr marL="38100" marR="38100">
                        <a:lnSpc>
                          <a:spcPts val="1600"/>
                        </a:lnSpc>
                        <a:spcAft>
                          <a:spcPts val="0"/>
                        </a:spcAft>
                      </a:pPr>
                      <a:r>
                        <a:rPr lang="en-US" sz="1400" b="1">
                          <a:effectLst/>
                          <a:latin typeface="Times New Roman" pitchFamily="18" charset="0"/>
                          <a:cs typeface="Times New Roman" pitchFamily="18" charset="0"/>
                        </a:rPr>
                        <a:t>Sig. (2-tailed)</a:t>
                      </a:r>
                      <a:endParaRPr lang="id-ID" sz="2000" b="1">
                        <a:effectLst/>
                        <a:latin typeface="Times New Roman" pitchFamily="18" charset="0"/>
                        <a:ea typeface="Calibri"/>
                        <a:cs typeface="Times New Roman" pitchFamily="18" charset="0"/>
                      </a:endParaRPr>
                    </a:p>
                  </a:txBody>
                  <a:tcPr marL="0" marR="0" marT="0" marB="0" anchor="ctr"/>
                </a:tc>
                <a:tc>
                  <a:txBody>
                    <a:bodyPr/>
                    <a:lstStyle/>
                    <a:p>
                      <a:pPr marL="38100" marR="94615" algn="r">
                        <a:lnSpc>
                          <a:spcPts val="1600"/>
                        </a:lnSpc>
                        <a:spcAft>
                          <a:spcPts val="0"/>
                        </a:spcAft>
                      </a:pPr>
                      <a:r>
                        <a:rPr lang="en-US" sz="1400" b="0">
                          <a:effectLst/>
                          <a:latin typeface="Times New Roman" pitchFamily="18" charset="0"/>
                          <a:cs typeface="Times New Roman" pitchFamily="18" charset="0"/>
                        </a:rPr>
                        <a:t>,000</a:t>
                      </a:r>
                      <a:endParaRPr lang="id-ID" sz="2000" b="0">
                        <a:effectLst/>
                        <a:latin typeface="Times New Roman" pitchFamily="18" charset="0"/>
                        <a:ea typeface="Calibri"/>
                        <a:cs typeface="Times New Roman" pitchFamily="18" charset="0"/>
                      </a:endParaRPr>
                    </a:p>
                  </a:txBody>
                  <a:tcPr marL="0" marR="0" marT="0" marB="0" anchor="ctr"/>
                </a:tc>
                <a:tc>
                  <a:txBody>
                    <a:bodyPr/>
                    <a:lstStyle/>
                    <a:p>
                      <a:pPr marL="38100" marR="94615" algn="r">
                        <a:lnSpc>
                          <a:spcPts val="1600"/>
                        </a:lnSpc>
                        <a:spcAft>
                          <a:spcPts val="0"/>
                        </a:spcAft>
                      </a:pPr>
                      <a:r>
                        <a:rPr lang="en-US" sz="1400" b="0" dirty="0">
                          <a:effectLst/>
                          <a:latin typeface="Times New Roman" pitchFamily="18" charset="0"/>
                          <a:cs typeface="Times New Roman" pitchFamily="18" charset="0"/>
                        </a:rPr>
                        <a:t>,000</a:t>
                      </a:r>
                      <a:endParaRPr lang="id-ID" sz="2000" b="0" dirty="0">
                        <a:effectLst/>
                        <a:latin typeface="Times New Roman" pitchFamily="18" charset="0"/>
                        <a:ea typeface="Calibri"/>
                        <a:cs typeface="Times New Roman" pitchFamily="18" charset="0"/>
                      </a:endParaRPr>
                    </a:p>
                  </a:txBody>
                  <a:tcPr marL="0" marR="0" marT="0" marB="0" anchor="ctr"/>
                </a:tc>
                <a:tc>
                  <a:txBody>
                    <a:bodyPr/>
                    <a:lstStyle/>
                    <a:p>
                      <a:pPr>
                        <a:lnSpc>
                          <a:spcPct val="107000"/>
                        </a:lnSpc>
                        <a:spcAft>
                          <a:spcPts val="0"/>
                        </a:spcAft>
                      </a:pPr>
                      <a:r>
                        <a:rPr lang="en-US" sz="2400" b="0" dirty="0">
                          <a:effectLst/>
                          <a:latin typeface="Times New Roman" pitchFamily="18" charset="0"/>
                          <a:cs typeface="Times New Roman" pitchFamily="18" charset="0"/>
                        </a:rPr>
                        <a:t> </a:t>
                      </a:r>
                      <a:endParaRPr lang="id-ID" sz="2000" b="0" dirty="0">
                        <a:effectLst/>
                        <a:latin typeface="Times New Roman" pitchFamily="18" charset="0"/>
                        <a:ea typeface="Calibri"/>
                        <a:cs typeface="Times New Roman" pitchFamily="18" charset="0"/>
                      </a:endParaRPr>
                    </a:p>
                  </a:txBody>
                  <a:tcPr marL="0" marR="0" marT="0" marB="0"/>
                </a:tc>
              </a:tr>
              <a:tr h="189956">
                <a:tc vMerge="1">
                  <a:txBody>
                    <a:bodyPr/>
                    <a:lstStyle/>
                    <a:p>
                      <a:endParaRPr lang="id-ID"/>
                    </a:p>
                  </a:txBody>
                  <a:tcPr/>
                </a:tc>
                <a:tc>
                  <a:txBody>
                    <a:bodyPr/>
                    <a:lstStyle/>
                    <a:p>
                      <a:pPr marL="38100" marR="38100">
                        <a:lnSpc>
                          <a:spcPts val="1600"/>
                        </a:lnSpc>
                        <a:spcAft>
                          <a:spcPts val="0"/>
                        </a:spcAft>
                      </a:pPr>
                      <a:r>
                        <a:rPr lang="en-US" sz="1400" b="1">
                          <a:effectLst/>
                          <a:latin typeface="Times New Roman" pitchFamily="18" charset="0"/>
                          <a:cs typeface="Times New Roman" pitchFamily="18" charset="0"/>
                        </a:rPr>
                        <a:t>N</a:t>
                      </a:r>
                      <a:endParaRPr lang="id-ID" sz="2000" b="1">
                        <a:effectLst/>
                        <a:latin typeface="Times New Roman" pitchFamily="18" charset="0"/>
                        <a:ea typeface="Calibri"/>
                        <a:cs typeface="Times New Roman" pitchFamily="18" charset="0"/>
                      </a:endParaRPr>
                    </a:p>
                  </a:txBody>
                  <a:tcPr marL="0" marR="0" marT="0" marB="0" anchor="ctr"/>
                </a:tc>
                <a:tc>
                  <a:txBody>
                    <a:bodyPr/>
                    <a:lstStyle/>
                    <a:p>
                      <a:pPr marL="38100" marR="94615" algn="r">
                        <a:lnSpc>
                          <a:spcPts val="1600"/>
                        </a:lnSpc>
                        <a:spcAft>
                          <a:spcPts val="0"/>
                        </a:spcAft>
                      </a:pPr>
                      <a:r>
                        <a:rPr lang="en-US" sz="1400" b="0">
                          <a:effectLst/>
                          <a:latin typeface="Times New Roman" pitchFamily="18" charset="0"/>
                          <a:cs typeface="Times New Roman" pitchFamily="18" charset="0"/>
                        </a:rPr>
                        <a:t>67</a:t>
                      </a:r>
                      <a:endParaRPr lang="id-ID" sz="2000" b="0">
                        <a:effectLst/>
                        <a:latin typeface="Times New Roman" pitchFamily="18" charset="0"/>
                        <a:ea typeface="Calibri"/>
                        <a:cs typeface="Times New Roman" pitchFamily="18" charset="0"/>
                      </a:endParaRPr>
                    </a:p>
                  </a:txBody>
                  <a:tcPr marL="0" marR="0" marT="0" marB="0" anchor="ctr"/>
                </a:tc>
                <a:tc>
                  <a:txBody>
                    <a:bodyPr/>
                    <a:lstStyle/>
                    <a:p>
                      <a:pPr marL="38100" marR="94615" algn="r">
                        <a:lnSpc>
                          <a:spcPts val="1600"/>
                        </a:lnSpc>
                        <a:spcAft>
                          <a:spcPts val="0"/>
                        </a:spcAft>
                      </a:pPr>
                      <a:r>
                        <a:rPr lang="en-US" sz="1400" b="0">
                          <a:effectLst/>
                          <a:latin typeface="Times New Roman" pitchFamily="18" charset="0"/>
                          <a:cs typeface="Times New Roman" pitchFamily="18" charset="0"/>
                        </a:rPr>
                        <a:t>67</a:t>
                      </a:r>
                      <a:endParaRPr lang="id-ID" sz="2000" b="0">
                        <a:effectLst/>
                        <a:latin typeface="Times New Roman" pitchFamily="18" charset="0"/>
                        <a:ea typeface="Calibri"/>
                        <a:cs typeface="Times New Roman" pitchFamily="18" charset="0"/>
                      </a:endParaRPr>
                    </a:p>
                  </a:txBody>
                  <a:tcPr marL="0" marR="0" marT="0" marB="0" anchor="ctr"/>
                </a:tc>
                <a:tc>
                  <a:txBody>
                    <a:bodyPr/>
                    <a:lstStyle/>
                    <a:p>
                      <a:pPr marL="38100" marR="94615" algn="r">
                        <a:lnSpc>
                          <a:spcPts val="1600"/>
                        </a:lnSpc>
                        <a:spcAft>
                          <a:spcPts val="0"/>
                        </a:spcAft>
                      </a:pPr>
                      <a:r>
                        <a:rPr lang="en-US" sz="1400" b="0" dirty="0">
                          <a:effectLst/>
                          <a:latin typeface="Times New Roman" pitchFamily="18" charset="0"/>
                          <a:cs typeface="Times New Roman" pitchFamily="18" charset="0"/>
                        </a:rPr>
                        <a:t>67</a:t>
                      </a:r>
                      <a:endParaRPr lang="id-ID" sz="2000" b="0" dirty="0">
                        <a:effectLst/>
                        <a:latin typeface="Times New Roman" pitchFamily="18" charset="0"/>
                        <a:ea typeface="Calibri"/>
                        <a:cs typeface="Times New Roman" pitchFamily="18" charset="0"/>
                      </a:endParaRPr>
                    </a:p>
                  </a:txBody>
                  <a:tcPr marL="0" marR="0" marT="0" marB="0" anchor="ctr"/>
                </a:tc>
              </a:tr>
              <a:tr h="189956">
                <a:tc gridSpan="5">
                  <a:txBody>
                    <a:bodyPr/>
                    <a:lstStyle/>
                    <a:p>
                      <a:pPr marL="38100" marR="38100">
                        <a:lnSpc>
                          <a:spcPts val="1600"/>
                        </a:lnSpc>
                        <a:spcAft>
                          <a:spcPts val="0"/>
                        </a:spcAft>
                      </a:pPr>
                      <a:r>
                        <a:rPr lang="en-US" sz="1400" b="1" dirty="0">
                          <a:effectLst/>
                          <a:latin typeface="Times New Roman" pitchFamily="18" charset="0"/>
                          <a:cs typeface="Times New Roman" pitchFamily="18" charset="0"/>
                        </a:rPr>
                        <a:t>**. Correlation is significant at the 0.01 level (2-tailed).</a:t>
                      </a:r>
                      <a:endParaRPr lang="id-ID" sz="2000" b="1" dirty="0">
                        <a:effectLst/>
                        <a:latin typeface="Times New Roman" pitchFamily="18" charset="0"/>
                        <a:ea typeface="Calibri"/>
                        <a:cs typeface="Times New Roman" pitchFamily="18" charset="0"/>
                      </a:endParaRPr>
                    </a:p>
                  </a:txBody>
                  <a:tcPr marL="0" marR="0" marT="0" marB="0"/>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189956">
                <a:tc gridSpan="5">
                  <a:txBody>
                    <a:bodyPr/>
                    <a:lstStyle/>
                    <a:p>
                      <a:pPr marL="38100" marR="38100">
                        <a:lnSpc>
                          <a:spcPts val="1600"/>
                        </a:lnSpc>
                        <a:spcAft>
                          <a:spcPts val="800"/>
                        </a:spcAft>
                      </a:pPr>
                      <a:r>
                        <a:rPr lang="en-US" sz="1100" b="1" dirty="0" err="1">
                          <a:effectLst/>
                          <a:latin typeface="Times New Roman" pitchFamily="18" charset="0"/>
                          <a:cs typeface="Times New Roman" pitchFamily="18" charset="0"/>
                        </a:rPr>
                        <a:t>Sumber</a:t>
                      </a:r>
                      <a:r>
                        <a:rPr lang="en-US" sz="1100" b="1" dirty="0">
                          <a:effectLst/>
                          <a:latin typeface="Times New Roman" pitchFamily="18" charset="0"/>
                          <a:cs typeface="Times New Roman" pitchFamily="18" charset="0"/>
                        </a:rPr>
                        <a:t> : </a:t>
                      </a:r>
                      <a:r>
                        <a:rPr lang="en-US" sz="1100" b="1" dirty="0" err="1">
                          <a:effectLst/>
                          <a:latin typeface="Times New Roman" pitchFamily="18" charset="0"/>
                          <a:cs typeface="Times New Roman" pitchFamily="18" charset="0"/>
                        </a:rPr>
                        <a:t>Hasil</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pengolahan</a:t>
                      </a:r>
                      <a:r>
                        <a:rPr lang="en-US" sz="1100" b="1" dirty="0">
                          <a:effectLst/>
                          <a:latin typeface="Times New Roman" pitchFamily="18" charset="0"/>
                          <a:cs typeface="Times New Roman" pitchFamily="18" charset="0"/>
                        </a:rPr>
                        <a:t> data SPSS </a:t>
                      </a:r>
                      <a:r>
                        <a:rPr lang="en-US" sz="1100" b="1" dirty="0" err="1">
                          <a:effectLst/>
                          <a:latin typeface="Times New Roman" pitchFamily="18" charset="0"/>
                          <a:cs typeface="Times New Roman" pitchFamily="18" charset="0"/>
                        </a:rPr>
                        <a:t>Versi</a:t>
                      </a:r>
                      <a:r>
                        <a:rPr lang="en-US" sz="1100" b="1" dirty="0">
                          <a:effectLst/>
                          <a:latin typeface="Times New Roman" pitchFamily="18" charset="0"/>
                          <a:cs typeface="Times New Roman" pitchFamily="18" charset="0"/>
                        </a:rPr>
                        <a:t> 20</a:t>
                      </a:r>
                      <a:endParaRPr lang="id-ID" sz="1600" b="1" dirty="0">
                        <a:effectLst/>
                        <a:latin typeface="Times New Roman" pitchFamily="18" charset="0"/>
                        <a:ea typeface="Calibri"/>
                        <a:cs typeface="Times New Roman" pitchFamily="18" charset="0"/>
                      </a:endParaRPr>
                    </a:p>
                  </a:txBody>
                  <a:tcPr marL="0" marR="0" marT="0" marB="0">
                    <a:solidFill>
                      <a:schemeClr val="bg2">
                        <a:lumMod val="75000"/>
                      </a:schemeClr>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32567550"/>
              </p:ext>
            </p:extLst>
          </p:nvPr>
        </p:nvGraphicFramePr>
        <p:xfrm>
          <a:off x="4824538" y="2348882"/>
          <a:ext cx="4211958" cy="2534288"/>
        </p:xfrm>
        <a:graphic>
          <a:graphicData uri="http://schemas.openxmlformats.org/drawingml/2006/table">
            <a:tbl>
              <a:tblPr>
                <a:tableStyleId>{5C22544A-7EE6-4342-B048-85BDC9FD1C3A}</a:tableStyleId>
              </a:tblPr>
              <a:tblGrid>
                <a:gridCol w="701536"/>
                <a:gridCol w="587699"/>
                <a:gridCol w="880520"/>
                <a:gridCol w="1039617"/>
                <a:gridCol w="1002586"/>
              </a:tblGrid>
              <a:tr h="331562">
                <a:tc gridSpan="5">
                  <a:txBody>
                    <a:bodyPr/>
                    <a:lstStyle/>
                    <a:p>
                      <a:pPr marL="71755" marR="38100" algn="ctr">
                        <a:lnSpc>
                          <a:spcPts val="1600"/>
                        </a:lnSpc>
                        <a:spcAft>
                          <a:spcPts val="0"/>
                        </a:spcAft>
                      </a:pPr>
                      <a:r>
                        <a:rPr lang="en-US" sz="1400" b="1" dirty="0" err="1">
                          <a:effectLst/>
                          <a:latin typeface="Times New Roman" pitchFamily="18" charset="0"/>
                          <a:cs typeface="Times New Roman" pitchFamily="18" charset="0"/>
                        </a:rPr>
                        <a:t>Hasil</a:t>
                      </a:r>
                      <a:r>
                        <a:rPr lang="en-US" sz="1400" b="1" dirty="0">
                          <a:effectLst/>
                          <a:latin typeface="Times New Roman" pitchFamily="18" charset="0"/>
                          <a:cs typeface="Times New Roman" pitchFamily="18" charset="0"/>
                        </a:rPr>
                        <a:t> </a:t>
                      </a:r>
                      <a:r>
                        <a:rPr lang="en-US" sz="1400" b="1" dirty="0" err="1">
                          <a:effectLst/>
                          <a:latin typeface="Times New Roman" pitchFamily="18" charset="0"/>
                          <a:cs typeface="Times New Roman" pitchFamily="18" charset="0"/>
                        </a:rPr>
                        <a:t>Uji</a:t>
                      </a:r>
                      <a:r>
                        <a:rPr lang="en-US" sz="1400" b="1" dirty="0">
                          <a:effectLst/>
                          <a:latin typeface="Times New Roman" pitchFamily="18" charset="0"/>
                          <a:cs typeface="Times New Roman" pitchFamily="18" charset="0"/>
                        </a:rPr>
                        <a:t> </a:t>
                      </a:r>
                      <a:r>
                        <a:rPr lang="en-US" sz="1400" b="1" dirty="0" err="1">
                          <a:effectLst/>
                          <a:latin typeface="Times New Roman" pitchFamily="18" charset="0"/>
                          <a:cs typeface="Times New Roman" pitchFamily="18" charset="0"/>
                        </a:rPr>
                        <a:t>Determinasi</a:t>
                      </a:r>
                      <a:r>
                        <a:rPr lang="en-US" sz="1400" b="1" dirty="0">
                          <a:effectLst/>
                          <a:latin typeface="Times New Roman" pitchFamily="18" charset="0"/>
                          <a:cs typeface="Times New Roman" pitchFamily="18" charset="0"/>
                        </a:rPr>
                        <a:t> (R</a:t>
                      </a:r>
                      <a:r>
                        <a:rPr lang="en-US" sz="1400" b="1" baseline="30000" dirty="0">
                          <a:effectLst/>
                          <a:latin typeface="Times New Roman" pitchFamily="18" charset="0"/>
                          <a:cs typeface="Times New Roman" pitchFamily="18" charset="0"/>
                        </a:rPr>
                        <a:t>2</a:t>
                      </a:r>
                      <a:r>
                        <a:rPr lang="en-US" sz="1400" b="1" dirty="0">
                          <a:effectLst/>
                          <a:latin typeface="Times New Roman" pitchFamily="18" charset="0"/>
                          <a:cs typeface="Times New Roman" pitchFamily="18" charset="0"/>
                        </a:rPr>
                        <a:t>)</a:t>
                      </a:r>
                      <a:endParaRPr lang="id-ID" sz="1400" b="1" dirty="0">
                        <a:effectLst/>
                        <a:latin typeface="Times New Roman" pitchFamily="18" charset="0"/>
                        <a:ea typeface="Calibri"/>
                        <a:cs typeface="Times New Roman" pitchFamily="18" charset="0"/>
                      </a:endParaRPr>
                    </a:p>
                  </a:txBody>
                  <a:tcPr marL="0" marR="0" marT="0" marB="0">
                    <a:solidFill>
                      <a:schemeClr val="bg2">
                        <a:lumMod val="75000"/>
                      </a:schemeClr>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347852">
                <a:tc gridSpan="5">
                  <a:txBody>
                    <a:bodyPr/>
                    <a:lstStyle/>
                    <a:p>
                      <a:pPr marL="71755" marR="38100" algn="ctr">
                        <a:lnSpc>
                          <a:spcPts val="1600"/>
                        </a:lnSpc>
                        <a:spcAft>
                          <a:spcPts val="0"/>
                        </a:spcAft>
                      </a:pPr>
                      <a:r>
                        <a:rPr lang="en-US" sz="1050" b="1" dirty="0">
                          <a:solidFill>
                            <a:schemeClr val="bg1"/>
                          </a:solidFill>
                          <a:effectLst/>
                          <a:latin typeface="Times New Roman" pitchFamily="18" charset="0"/>
                          <a:cs typeface="Times New Roman" pitchFamily="18" charset="0"/>
                        </a:rPr>
                        <a:t>Model Summary</a:t>
                      </a:r>
                      <a:endParaRPr lang="id-ID" sz="1400" b="1" dirty="0">
                        <a:solidFill>
                          <a:schemeClr val="bg1"/>
                        </a:solidFill>
                        <a:effectLst/>
                        <a:latin typeface="Times New Roman" pitchFamily="18" charset="0"/>
                        <a:ea typeface="Calibri"/>
                        <a:cs typeface="Times New Roman" pitchFamily="18" charset="0"/>
                      </a:endParaRPr>
                    </a:p>
                  </a:txBody>
                  <a:tcPr marL="0" marR="0" marT="0" marB="0" anchor="ctr">
                    <a:solidFill>
                      <a:schemeClr val="bg2">
                        <a:lumMod val="10000"/>
                      </a:schemeClr>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597961">
                <a:tc>
                  <a:txBody>
                    <a:bodyPr/>
                    <a:lstStyle/>
                    <a:p>
                      <a:pPr marL="71755" marR="38100" algn="ctr">
                        <a:lnSpc>
                          <a:spcPts val="1600"/>
                        </a:lnSpc>
                        <a:spcAft>
                          <a:spcPts val="0"/>
                        </a:spcAft>
                      </a:pPr>
                      <a:r>
                        <a:rPr lang="en-US" sz="1400" b="1">
                          <a:effectLst/>
                          <a:latin typeface="Times New Roman" pitchFamily="18" charset="0"/>
                          <a:cs typeface="Times New Roman" pitchFamily="18" charset="0"/>
                        </a:rPr>
                        <a:t>Model</a:t>
                      </a:r>
                      <a:endParaRPr lang="id-ID" sz="1400" b="1">
                        <a:effectLst/>
                        <a:latin typeface="Times New Roman" pitchFamily="18" charset="0"/>
                        <a:ea typeface="Calibri"/>
                        <a:cs typeface="Times New Roman" pitchFamily="18" charset="0"/>
                      </a:endParaRPr>
                    </a:p>
                  </a:txBody>
                  <a:tcPr marL="0" marR="0" marT="0" marB="0" anchor="ctr"/>
                </a:tc>
                <a:tc>
                  <a:txBody>
                    <a:bodyPr/>
                    <a:lstStyle/>
                    <a:p>
                      <a:pPr marL="71755" marR="38100" algn="ctr">
                        <a:lnSpc>
                          <a:spcPts val="1600"/>
                        </a:lnSpc>
                        <a:spcAft>
                          <a:spcPts val="0"/>
                        </a:spcAft>
                      </a:pPr>
                      <a:r>
                        <a:rPr lang="en-US" sz="1400" b="1">
                          <a:effectLst/>
                          <a:latin typeface="Times New Roman" pitchFamily="18" charset="0"/>
                          <a:cs typeface="Times New Roman" pitchFamily="18" charset="0"/>
                        </a:rPr>
                        <a:t>R</a:t>
                      </a:r>
                      <a:endParaRPr lang="id-ID" sz="1400" b="1">
                        <a:effectLst/>
                        <a:latin typeface="Times New Roman" pitchFamily="18" charset="0"/>
                        <a:ea typeface="Calibri"/>
                        <a:cs typeface="Times New Roman" pitchFamily="18" charset="0"/>
                      </a:endParaRPr>
                    </a:p>
                  </a:txBody>
                  <a:tcPr marL="0" marR="0" marT="0" marB="0" anchor="ctr"/>
                </a:tc>
                <a:tc>
                  <a:txBody>
                    <a:bodyPr/>
                    <a:lstStyle/>
                    <a:p>
                      <a:pPr marL="71755" marR="38100" algn="ctr">
                        <a:lnSpc>
                          <a:spcPts val="1600"/>
                        </a:lnSpc>
                        <a:spcAft>
                          <a:spcPts val="0"/>
                        </a:spcAft>
                      </a:pPr>
                      <a:r>
                        <a:rPr lang="en-US" sz="1400" b="1">
                          <a:effectLst/>
                          <a:latin typeface="Times New Roman" pitchFamily="18" charset="0"/>
                          <a:cs typeface="Times New Roman" pitchFamily="18" charset="0"/>
                        </a:rPr>
                        <a:t>R Square</a:t>
                      </a:r>
                      <a:endParaRPr lang="id-ID" sz="1400" b="1">
                        <a:effectLst/>
                        <a:latin typeface="Times New Roman" pitchFamily="18" charset="0"/>
                        <a:ea typeface="Calibri"/>
                        <a:cs typeface="Times New Roman" pitchFamily="18" charset="0"/>
                      </a:endParaRPr>
                    </a:p>
                  </a:txBody>
                  <a:tcPr marL="0" marR="0" marT="0" marB="0" anchor="ctr"/>
                </a:tc>
                <a:tc>
                  <a:txBody>
                    <a:bodyPr/>
                    <a:lstStyle/>
                    <a:p>
                      <a:pPr marL="71755" marR="38100" algn="ctr">
                        <a:lnSpc>
                          <a:spcPts val="1600"/>
                        </a:lnSpc>
                        <a:spcAft>
                          <a:spcPts val="0"/>
                        </a:spcAft>
                      </a:pPr>
                      <a:r>
                        <a:rPr lang="en-US" sz="1400" b="1">
                          <a:effectLst/>
                          <a:latin typeface="Times New Roman" pitchFamily="18" charset="0"/>
                          <a:cs typeface="Times New Roman" pitchFamily="18" charset="0"/>
                        </a:rPr>
                        <a:t>Adjusted R Square</a:t>
                      </a:r>
                      <a:endParaRPr lang="id-ID" sz="1400" b="1">
                        <a:effectLst/>
                        <a:latin typeface="Times New Roman" pitchFamily="18" charset="0"/>
                        <a:ea typeface="Calibri"/>
                        <a:cs typeface="Times New Roman" pitchFamily="18" charset="0"/>
                      </a:endParaRPr>
                    </a:p>
                  </a:txBody>
                  <a:tcPr marL="0" marR="0" marT="0" marB="0" anchor="ctr"/>
                </a:tc>
                <a:tc>
                  <a:txBody>
                    <a:bodyPr/>
                    <a:lstStyle/>
                    <a:p>
                      <a:pPr marL="71755" marR="38100" algn="ctr">
                        <a:lnSpc>
                          <a:spcPts val="1600"/>
                        </a:lnSpc>
                        <a:spcAft>
                          <a:spcPts val="0"/>
                        </a:spcAft>
                      </a:pPr>
                      <a:r>
                        <a:rPr lang="en-US" sz="1400" b="1">
                          <a:effectLst/>
                          <a:latin typeface="Times New Roman" pitchFamily="18" charset="0"/>
                          <a:cs typeface="Times New Roman" pitchFamily="18" charset="0"/>
                        </a:rPr>
                        <a:t>Std. Error of the Estimate</a:t>
                      </a:r>
                      <a:endParaRPr lang="id-ID" sz="1400" b="1">
                        <a:effectLst/>
                        <a:latin typeface="Times New Roman" pitchFamily="18" charset="0"/>
                        <a:ea typeface="Calibri"/>
                        <a:cs typeface="Times New Roman" pitchFamily="18" charset="0"/>
                      </a:endParaRPr>
                    </a:p>
                  </a:txBody>
                  <a:tcPr marL="0" marR="0" marT="0" marB="0" anchor="ctr"/>
                </a:tc>
              </a:tr>
              <a:tr h="331562">
                <a:tc>
                  <a:txBody>
                    <a:bodyPr/>
                    <a:lstStyle/>
                    <a:p>
                      <a:pPr marL="71755" marR="38100" algn="ctr">
                        <a:lnSpc>
                          <a:spcPts val="1600"/>
                        </a:lnSpc>
                        <a:spcAft>
                          <a:spcPts val="0"/>
                        </a:spcAft>
                      </a:pPr>
                      <a:r>
                        <a:rPr lang="en-US" sz="1400" b="0">
                          <a:effectLst/>
                          <a:latin typeface="Times New Roman" pitchFamily="18" charset="0"/>
                          <a:cs typeface="Times New Roman" pitchFamily="18" charset="0"/>
                        </a:rPr>
                        <a:t>1</a:t>
                      </a:r>
                      <a:endParaRPr lang="id-ID" sz="1400" b="0">
                        <a:effectLst/>
                        <a:latin typeface="Times New Roman" pitchFamily="18" charset="0"/>
                        <a:ea typeface="Calibri"/>
                        <a:cs typeface="Times New Roman" pitchFamily="18" charset="0"/>
                      </a:endParaRPr>
                    </a:p>
                  </a:txBody>
                  <a:tcPr marL="0" marR="0" marT="0" marB="0" anchor="ctr"/>
                </a:tc>
                <a:tc>
                  <a:txBody>
                    <a:bodyPr/>
                    <a:lstStyle/>
                    <a:p>
                      <a:pPr marL="71755" marR="38100" algn="ctr">
                        <a:lnSpc>
                          <a:spcPts val="1600"/>
                        </a:lnSpc>
                        <a:spcAft>
                          <a:spcPts val="0"/>
                        </a:spcAft>
                      </a:pPr>
                      <a:r>
                        <a:rPr lang="en-US" sz="1400" b="0">
                          <a:effectLst/>
                          <a:latin typeface="Times New Roman" pitchFamily="18" charset="0"/>
                          <a:cs typeface="Times New Roman" pitchFamily="18" charset="0"/>
                        </a:rPr>
                        <a:t>,921</a:t>
                      </a:r>
                      <a:r>
                        <a:rPr lang="en-US" sz="1400" b="0" baseline="30000">
                          <a:effectLst/>
                          <a:latin typeface="Times New Roman" pitchFamily="18" charset="0"/>
                          <a:cs typeface="Times New Roman" pitchFamily="18" charset="0"/>
                        </a:rPr>
                        <a:t>a</a:t>
                      </a:r>
                      <a:endParaRPr lang="id-ID" sz="1400" b="0">
                        <a:effectLst/>
                        <a:latin typeface="Times New Roman" pitchFamily="18" charset="0"/>
                        <a:ea typeface="Calibri"/>
                        <a:cs typeface="Times New Roman" pitchFamily="18" charset="0"/>
                      </a:endParaRPr>
                    </a:p>
                  </a:txBody>
                  <a:tcPr marL="0" marR="0" marT="0" marB="0" anchor="ctr"/>
                </a:tc>
                <a:tc>
                  <a:txBody>
                    <a:bodyPr/>
                    <a:lstStyle/>
                    <a:p>
                      <a:pPr marL="71755" marR="38100" algn="ctr">
                        <a:lnSpc>
                          <a:spcPts val="1600"/>
                        </a:lnSpc>
                        <a:spcAft>
                          <a:spcPts val="0"/>
                        </a:spcAft>
                      </a:pPr>
                      <a:r>
                        <a:rPr lang="en-US" sz="1400" b="0" dirty="0">
                          <a:effectLst/>
                          <a:latin typeface="Times New Roman" pitchFamily="18" charset="0"/>
                          <a:cs typeface="Times New Roman" pitchFamily="18" charset="0"/>
                        </a:rPr>
                        <a:t>,849</a:t>
                      </a:r>
                      <a:endParaRPr lang="id-ID" sz="1400" b="0" dirty="0">
                        <a:effectLst/>
                        <a:latin typeface="Times New Roman" pitchFamily="18" charset="0"/>
                        <a:ea typeface="Calibri"/>
                        <a:cs typeface="Times New Roman" pitchFamily="18" charset="0"/>
                      </a:endParaRPr>
                    </a:p>
                  </a:txBody>
                  <a:tcPr marL="0" marR="0" marT="0" marB="0" anchor="ctr">
                    <a:solidFill>
                      <a:schemeClr val="accent1"/>
                    </a:solidFill>
                  </a:tcPr>
                </a:tc>
                <a:tc>
                  <a:txBody>
                    <a:bodyPr/>
                    <a:lstStyle/>
                    <a:p>
                      <a:pPr marL="71755" marR="38100" algn="ctr">
                        <a:lnSpc>
                          <a:spcPts val="1600"/>
                        </a:lnSpc>
                        <a:spcAft>
                          <a:spcPts val="0"/>
                        </a:spcAft>
                      </a:pPr>
                      <a:r>
                        <a:rPr lang="en-US" sz="1400" b="0">
                          <a:effectLst/>
                          <a:latin typeface="Times New Roman" pitchFamily="18" charset="0"/>
                          <a:cs typeface="Times New Roman" pitchFamily="18" charset="0"/>
                        </a:rPr>
                        <a:t>,844</a:t>
                      </a:r>
                      <a:endParaRPr lang="id-ID" sz="1400" b="0">
                        <a:effectLst/>
                        <a:latin typeface="Times New Roman" pitchFamily="18" charset="0"/>
                        <a:ea typeface="Calibri"/>
                        <a:cs typeface="Times New Roman" pitchFamily="18" charset="0"/>
                      </a:endParaRPr>
                    </a:p>
                  </a:txBody>
                  <a:tcPr marL="0" marR="0" marT="0" marB="0" anchor="ctr"/>
                </a:tc>
                <a:tc>
                  <a:txBody>
                    <a:bodyPr/>
                    <a:lstStyle/>
                    <a:p>
                      <a:pPr marL="71755" marR="38100" algn="ctr">
                        <a:lnSpc>
                          <a:spcPts val="1600"/>
                        </a:lnSpc>
                        <a:spcAft>
                          <a:spcPts val="0"/>
                        </a:spcAft>
                      </a:pPr>
                      <a:r>
                        <a:rPr lang="en-US" sz="1400" b="0" dirty="0">
                          <a:effectLst/>
                          <a:latin typeface="Times New Roman" pitchFamily="18" charset="0"/>
                          <a:cs typeface="Times New Roman" pitchFamily="18" charset="0"/>
                        </a:rPr>
                        <a:t>3,493</a:t>
                      </a:r>
                      <a:endParaRPr lang="id-ID" sz="1400" b="0" dirty="0">
                        <a:effectLst/>
                        <a:latin typeface="Times New Roman" pitchFamily="18" charset="0"/>
                        <a:ea typeface="Calibri"/>
                        <a:cs typeface="Times New Roman" pitchFamily="18" charset="0"/>
                      </a:endParaRPr>
                    </a:p>
                  </a:txBody>
                  <a:tcPr marL="0" marR="0" marT="0" marB="0" anchor="ctr"/>
                </a:tc>
              </a:tr>
              <a:tr h="582150">
                <a:tc gridSpan="5">
                  <a:txBody>
                    <a:bodyPr/>
                    <a:lstStyle/>
                    <a:p>
                      <a:pPr marL="742950" lvl="1" indent="-285750">
                        <a:lnSpc>
                          <a:spcPts val="1600"/>
                        </a:lnSpc>
                        <a:spcAft>
                          <a:spcPts val="0"/>
                        </a:spcAft>
                        <a:buFont typeface="+mj-lt"/>
                        <a:buAutoNum type="alphaLcPeriod"/>
                      </a:pPr>
                      <a:r>
                        <a:rPr lang="en-US" sz="1050" b="0" dirty="0">
                          <a:effectLst/>
                          <a:latin typeface="Times New Roman" pitchFamily="18" charset="0"/>
                          <a:cs typeface="Times New Roman" pitchFamily="18" charset="0"/>
                        </a:rPr>
                        <a:t>Predictors: (Constant),  </a:t>
                      </a:r>
                      <a:r>
                        <a:rPr lang="en-US" sz="1050" b="0" dirty="0" err="1">
                          <a:effectLst/>
                          <a:latin typeface="Times New Roman" pitchFamily="18" charset="0"/>
                          <a:cs typeface="Times New Roman" pitchFamily="18" charset="0"/>
                        </a:rPr>
                        <a:t>Lingkungan_Kerja</a:t>
                      </a:r>
                      <a:r>
                        <a:rPr lang="en-US" sz="1050" b="0" dirty="0">
                          <a:effectLst/>
                          <a:latin typeface="Times New Roman" pitchFamily="18" charset="0"/>
                          <a:cs typeface="Times New Roman" pitchFamily="18" charset="0"/>
                        </a:rPr>
                        <a:t>, </a:t>
                      </a:r>
                      <a:r>
                        <a:rPr lang="en-US" sz="1050" b="0" dirty="0" err="1">
                          <a:effectLst/>
                          <a:latin typeface="Times New Roman" pitchFamily="18" charset="0"/>
                          <a:cs typeface="Times New Roman" pitchFamily="18" charset="0"/>
                        </a:rPr>
                        <a:t>Persepsi_Dukungan_Organisasi</a:t>
                      </a:r>
                      <a:endParaRPr lang="id-ID" sz="1400" b="0" dirty="0">
                        <a:effectLst/>
                        <a:latin typeface="Times New Roman" pitchFamily="18" charset="0"/>
                        <a:ea typeface="Calibri"/>
                        <a:cs typeface="Times New Roman" pitchFamily="18" charset="0"/>
                      </a:endParaRPr>
                    </a:p>
                  </a:txBody>
                  <a:tcPr marL="0" marR="0" marT="0" marB="0" anchor="ct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331562">
                <a:tc gridSpan="5">
                  <a:txBody>
                    <a:bodyPr/>
                    <a:lstStyle/>
                    <a:p>
                      <a:pPr>
                        <a:lnSpc>
                          <a:spcPts val="1600"/>
                        </a:lnSpc>
                        <a:spcAft>
                          <a:spcPts val="0"/>
                        </a:spcAft>
                      </a:pPr>
                      <a:r>
                        <a:rPr lang="en-US" sz="1050" b="1" dirty="0" err="1">
                          <a:effectLst/>
                          <a:latin typeface="Times New Roman" pitchFamily="18" charset="0"/>
                          <a:cs typeface="Times New Roman" pitchFamily="18" charset="0"/>
                        </a:rPr>
                        <a:t>Sumber</a:t>
                      </a:r>
                      <a:r>
                        <a:rPr lang="en-US" sz="1050" b="1" dirty="0">
                          <a:effectLst/>
                          <a:latin typeface="Times New Roman" pitchFamily="18" charset="0"/>
                          <a:cs typeface="Times New Roman" pitchFamily="18" charset="0"/>
                        </a:rPr>
                        <a:t> : </a:t>
                      </a:r>
                      <a:r>
                        <a:rPr lang="en-US" sz="1050" b="1" dirty="0" err="1">
                          <a:effectLst/>
                          <a:latin typeface="Times New Roman" pitchFamily="18" charset="0"/>
                          <a:cs typeface="Times New Roman" pitchFamily="18" charset="0"/>
                        </a:rPr>
                        <a:t>Hasil</a:t>
                      </a:r>
                      <a:r>
                        <a:rPr lang="en-US" sz="1050" b="1" dirty="0">
                          <a:effectLst/>
                          <a:latin typeface="Times New Roman" pitchFamily="18" charset="0"/>
                          <a:cs typeface="Times New Roman" pitchFamily="18" charset="0"/>
                        </a:rPr>
                        <a:t> </a:t>
                      </a:r>
                      <a:r>
                        <a:rPr lang="en-US" sz="1050" b="1" dirty="0" err="1">
                          <a:effectLst/>
                          <a:latin typeface="Times New Roman" pitchFamily="18" charset="0"/>
                          <a:cs typeface="Times New Roman" pitchFamily="18" charset="0"/>
                        </a:rPr>
                        <a:t>pengolahan</a:t>
                      </a:r>
                      <a:r>
                        <a:rPr lang="en-US" sz="1050" b="1" dirty="0">
                          <a:effectLst/>
                          <a:latin typeface="Times New Roman" pitchFamily="18" charset="0"/>
                          <a:cs typeface="Times New Roman" pitchFamily="18" charset="0"/>
                        </a:rPr>
                        <a:t> data SPSS </a:t>
                      </a:r>
                      <a:r>
                        <a:rPr lang="en-US" sz="1050" b="1" dirty="0" err="1">
                          <a:effectLst/>
                          <a:latin typeface="Times New Roman" pitchFamily="18" charset="0"/>
                          <a:cs typeface="Times New Roman" pitchFamily="18" charset="0"/>
                        </a:rPr>
                        <a:t>Versi</a:t>
                      </a:r>
                      <a:r>
                        <a:rPr lang="en-US" sz="1050" b="1" dirty="0">
                          <a:effectLst/>
                          <a:latin typeface="Times New Roman" pitchFamily="18" charset="0"/>
                          <a:cs typeface="Times New Roman" pitchFamily="18" charset="0"/>
                        </a:rPr>
                        <a:t> 20</a:t>
                      </a:r>
                      <a:endParaRPr lang="id-ID" sz="1400" b="1" dirty="0">
                        <a:effectLst/>
                        <a:latin typeface="Times New Roman" pitchFamily="18" charset="0"/>
                        <a:ea typeface="Calibri"/>
                        <a:cs typeface="Times New Roman" pitchFamily="18" charset="0"/>
                      </a:endParaRPr>
                    </a:p>
                  </a:txBody>
                  <a:tcPr marL="0" marR="0" marT="0" marB="0" anchor="ctr">
                    <a:solidFill>
                      <a:schemeClr val="bg2">
                        <a:lumMod val="75000"/>
                      </a:schemeClr>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bl>
          </a:graphicData>
        </a:graphic>
      </p:graphicFrame>
    </p:spTree>
    <p:extLst>
      <p:ext uri="{BB962C8B-B14F-4D97-AF65-F5344CB8AC3E}">
        <p14:creationId xmlns:p14="http://schemas.microsoft.com/office/powerpoint/2010/main" val="343970174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2000"/>
                                        <p:tgtEl>
                                          <p:spTgt spid="21"/>
                                        </p:tgtEl>
                                      </p:cBhvr>
                                    </p:animEffect>
                                    <p:anim calcmode="lin" valueType="num">
                                      <p:cBhvr>
                                        <p:cTn id="8" dur="2000" fill="hold"/>
                                        <p:tgtEl>
                                          <p:spTgt spid="21"/>
                                        </p:tgtEl>
                                        <p:attrNameLst>
                                          <p:attrName>ppt_w</p:attrName>
                                        </p:attrNameLst>
                                      </p:cBhvr>
                                      <p:tavLst>
                                        <p:tav tm="0" fmla="#ppt_w*sin(2.5*pi*$)">
                                          <p:val>
                                            <p:fltVal val="0"/>
                                          </p:val>
                                        </p:tav>
                                        <p:tav tm="100000">
                                          <p:val>
                                            <p:fltVal val="1"/>
                                          </p:val>
                                        </p:tav>
                                      </p:tavLst>
                                    </p:anim>
                                    <p:anim calcmode="lin" valueType="num">
                                      <p:cBhvr>
                                        <p:cTn id="9" dur="2000" fill="hold"/>
                                        <p:tgtEl>
                                          <p:spTgt spid="21"/>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iterate type="lt">
                                    <p:tmPct val="10000"/>
                                  </p:iterate>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anim calcmode="lin" valueType="num">
                                      <p:cBhvr>
                                        <p:cTn id="13" dur="500" fill="hold"/>
                                        <p:tgtEl>
                                          <p:spTgt spid="20"/>
                                        </p:tgtEl>
                                        <p:attrNameLst>
                                          <p:attrName>ppt_w</p:attrName>
                                        </p:attrNameLst>
                                      </p:cBhvr>
                                      <p:tavLst>
                                        <p:tav tm="0" fmla="#ppt_w*sin(2.5*pi*$)">
                                          <p:val>
                                            <p:fltVal val="0"/>
                                          </p:val>
                                        </p:tav>
                                        <p:tav tm="100000">
                                          <p:val>
                                            <p:fltVal val="1"/>
                                          </p:val>
                                        </p:tav>
                                      </p:tavLst>
                                    </p:anim>
                                    <p:anim calcmode="lin" valueType="num">
                                      <p:cBhvr>
                                        <p:cTn id="14" dur="500" fill="hold"/>
                                        <p:tgtEl>
                                          <p:spTgt spid="20"/>
                                        </p:tgtEl>
                                        <p:attrNameLst>
                                          <p:attrName>ppt_h</p:attrName>
                                        </p:attrNameLst>
                                      </p:cBhvr>
                                      <p:tavLst>
                                        <p:tav tm="0">
                                          <p:val>
                                            <p:strVal val="#ppt_h"/>
                                          </p:val>
                                        </p:tav>
                                        <p:tav tm="100000">
                                          <p:val>
                                            <p:strVal val="#ppt_h"/>
                                          </p:val>
                                        </p:tav>
                                      </p:tavLst>
                                    </p:anim>
                                  </p:childTnLst>
                                </p:cTn>
                              </p:par>
                              <p:par>
                                <p:cTn id="15" presetID="25"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20" dur="1000" fill="hold"/>
                                        <p:tgtEl>
                                          <p:spTgt spid="3"/>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3"/>
                                        </p:tgtEl>
                                      </p:cBhvr>
                                    </p:animEffect>
                                  </p:childTnLst>
                                </p:cTn>
                              </p:par>
                            </p:childTnLst>
                          </p:cTn>
                        </p:par>
                        <p:par>
                          <p:cTn id="25" fill="hold">
                            <p:stCondLst>
                              <p:cond delay="2000"/>
                            </p:stCondLst>
                            <p:childTnLst>
                              <p:par>
                                <p:cTn id="26" presetID="15" presetClass="entr" presetSubtype="0" fill="hold" nodeType="after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1000" fill="hold"/>
                                        <p:tgtEl>
                                          <p:spTgt spid="5"/>
                                        </p:tgtEl>
                                        <p:attrNameLst>
                                          <p:attrName>ppt_w</p:attrName>
                                        </p:attrNameLst>
                                      </p:cBhvr>
                                      <p:tavLst>
                                        <p:tav tm="0">
                                          <p:val>
                                            <p:fltVal val="0"/>
                                          </p:val>
                                        </p:tav>
                                        <p:tav tm="100000">
                                          <p:val>
                                            <p:strVal val="#ppt_w"/>
                                          </p:val>
                                        </p:tav>
                                      </p:tavLst>
                                    </p:anim>
                                    <p:anim calcmode="lin" valueType="num">
                                      <p:cBhvr>
                                        <p:cTn id="29" dur="1000" fill="hold"/>
                                        <p:tgtEl>
                                          <p:spTgt spid="5"/>
                                        </p:tgtEl>
                                        <p:attrNameLst>
                                          <p:attrName>ppt_h</p:attrName>
                                        </p:attrNameLst>
                                      </p:cBhvr>
                                      <p:tavLst>
                                        <p:tav tm="0">
                                          <p:val>
                                            <p:fltVal val="0"/>
                                          </p:val>
                                        </p:tav>
                                        <p:tav tm="100000">
                                          <p:val>
                                            <p:strVal val="#ppt_h"/>
                                          </p:val>
                                        </p:tav>
                                      </p:tavLst>
                                    </p:anim>
                                    <p:anim calcmode="lin" valueType="num">
                                      <p:cBhvr>
                                        <p:cTn id="30"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31"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0"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75000"/>
              </a:schemeClr>
            </a:gs>
            <a:gs pos="39000">
              <a:srgbClr val="00B050">
                <a:alpha val="51000"/>
                <a:lumMod val="22000"/>
                <a:lumOff val="78000"/>
              </a:srgbClr>
            </a:gs>
            <a:gs pos="75000">
              <a:schemeClr val="bg2">
                <a:lumMod val="90000"/>
              </a:schemeClr>
            </a:gs>
            <a:gs pos="100000">
              <a:srgbClr val="002060">
                <a:alpha val="56000"/>
              </a:srgbClr>
            </a:gs>
          </a:gsLst>
          <a:lin ang="5400000" scaled="0"/>
          <a:tileRect/>
        </a:gradFill>
        <a:effectLst/>
      </p:bgPr>
    </p:bg>
    <p:spTree>
      <p:nvGrpSpPr>
        <p:cNvPr id="1" name=""/>
        <p:cNvGrpSpPr/>
        <p:nvPr/>
      </p:nvGrpSpPr>
      <p:grpSpPr>
        <a:xfrm>
          <a:off x="0" y="0"/>
          <a:ext cx="0" cy="0"/>
          <a:chOff x="0" y="0"/>
          <a:chExt cx="0" cy="0"/>
        </a:xfrm>
      </p:grpSpPr>
      <p:sp>
        <p:nvSpPr>
          <p:cNvPr id="21" name="Oval 20"/>
          <p:cNvSpPr/>
          <p:nvPr/>
        </p:nvSpPr>
        <p:spPr>
          <a:xfrm>
            <a:off x="7164288" y="116632"/>
            <a:ext cx="1224136" cy="1224136"/>
          </a:xfrm>
          <a:prstGeom prst="ellipse">
            <a:avLst/>
          </a:prstGeom>
          <a:blipFill dpi="0" rotWithShape="1">
            <a:blip r:embed="rId3">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Title 1"/>
          <p:cNvSpPr>
            <a:spLocks noGrp="1"/>
          </p:cNvSpPr>
          <p:nvPr>
            <p:ph type="title"/>
          </p:nvPr>
        </p:nvSpPr>
        <p:spPr>
          <a:xfrm>
            <a:off x="323528" y="69491"/>
            <a:ext cx="8321008" cy="1296144"/>
          </a:xfrm>
        </p:spPr>
        <p:txBody>
          <a:bodyPr>
            <a:normAutofit/>
          </a:bodyPr>
          <a:lstStyle/>
          <a:p>
            <a:pPr lvl="0"/>
            <a:r>
              <a:rPr lang="id-ID" sz="3200" dirty="0" smtClean="0">
                <a:solidFill>
                  <a:schemeClr val="tx1"/>
                </a:solidFill>
                <a:latin typeface="Times New Roman" pitchFamily="18" charset="0"/>
                <a:cs typeface="Times New Roman" pitchFamily="18" charset="0"/>
              </a:rPr>
              <a:t>Uji Hipotesis</a:t>
            </a:r>
            <a:endParaRPr lang="id-ID" sz="3200" dirty="0">
              <a:solidFill>
                <a:schemeClr val="tx1"/>
              </a:solidFill>
              <a:latin typeface="Times New Roman" pitchFamily="18" charset="0"/>
              <a:cs typeface="Times New Roman"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186064298"/>
              </p:ext>
            </p:extLst>
          </p:nvPr>
        </p:nvGraphicFramePr>
        <p:xfrm>
          <a:off x="33536" y="1916832"/>
          <a:ext cx="4682481" cy="3744416"/>
        </p:xfrm>
        <a:graphic>
          <a:graphicData uri="http://schemas.openxmlformats.org/drawingml/2006/table">
            <a:tbl>
              <a:tblPr>
                <a:tableStyleId>{5C22544A-7EE6-4342-B048-85BDC9FD1C3A}</a:tableStyleId>
              </a:tblPr>
              <a:tblGrid>
                <a:gridCol w="217984"/>
                <a:gridCol w="1186706"/>
                <a:gridCol w="469514"/>
                <a:gridCol w="701794"/>
                <a:gridCol w="810338"/>
                <a:gridCol w="792088"/>
                <a:gridCol w="504057"/>
              </a:tblGrid>
              <a:tr h="234026">
                <a:tc gridSpan="7">
                  <a:txBody>
                    <a:bodyPr/>
                    <a:lstStyle/>
                    <a:p>
                      <a:pPr marL="38100" marR="38100" algn="ctr">
                        <a:lnSpc>
                          <a:spcPts val="1600"/>
                        </a:lnSpc>
                        <a:spcAft>
                          <a:spcPts val="0"/>
                        </a:spcAft>
                      </a:pPr>
                      <a:r>
                        <a:rPr lang="en-US" sz="2000" b="1" dirty="0" err="1">
                          <a:effectLst/>
                          <a:latin typeface="Times New Roman" pitchFamily="18" charset="0"/>
                          <a:cs typeface="Times New Roman" pitchFamily="18" charset="0"/>
                        </a:rPr>
                        <a:t>Analisis</a:t>
                      </a:r>
                      <a:r>
                        <a:rPr lang="en-US" sz="2000" b="1" dirty="0">
                          <a:effectLst/>
                          <a:latin typeface="Times New Roman" pitchFamily="18" charset="0"/>
                          <a:cs typeface="Times New Roman" pitchFamily="18" charset="0"/>
                        </a:rPr>
                        <a:t> </a:t>
                      </a:r>
                      <a:r>
                        <a:rPr lang="en-US" sz="2000" b="1" dirty="0" err="1">
                          <a:effectLst/>
                          <a:latin typeface="Times New Roman" pitchFamily="18" charset="0"/>
                          <a:cs typeface="Times New Roman" pitchFamily="18" charset="0"/>
                        </a:rPr>
                        <a:t>Uji</a:t>
                      </a:r>
                      <a:r>
                        <a:rPr lang="en-US" sz="2000" b="1" dirty="0">
                          <a:effectLst/>
                          <a:latin typeface="Times New Roman" pitchFamily="18" charset="0"/>
                          <a:cs typeface="Times New Roman" pitchFamily="18" charset="0"/>
                        </a:rPr>
                        <a:t> T </a:t>
                      </a:r>
                      <a:r>
                        <a:rPr lang="en-US" sz="2000" b="1" dirty="0" err="1">
                          <a:effectLst/>
                          <a:latin typeface="Times New Roman" pitchFamily="18" charset="0"/>
                          <a:cs typeface="Times New Roman" pitchFamily="18" charset="0"/>
                        </a:rPr>
                        <a:t>Parsial</a:t>
                      </a:r>
                      <a:endParaRPr lang="id-ID" sz="2000" b="1" dirty="0">
                        <a:effectLst/>
                        <a:latin typeface="Times New Roman" pitchFamily="18" charset="0"/>
                        <a:ea typeface="Calibri"/>
                        <a:cs typeface="Times New Roman" pitchFamily="18" charset="0"/>
                      </a:endParaRPr>
                    </a:p>
                  </a:txBody>
                  <a:tcPr marL="0" marR="0" marT="0" marB="0" anchor="ctr">
                    <a:solidFill>
                      <a:schemeClr val="bg2">
                        <a:lumMod val="75000"/>
                      </a:schemeClr>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234026">
                <a:tc gridSpan="7">
                  <a:txBody>
                    <a:bodyPr/>
                    <a:lstStyle/>
                    <a:p>
                      <a:pPr marL="38100" marR="38100" algn="ctr">
                        <a:lnSpc>
                          <a:spcPts val="1600"/>
                        </a:lnSpc>
                        <a:spcAft>
                          <a:spcPts val="0"/>
                        </a:spcAft>
                      </a:pPr>
                      <a:r>
                        <a:rPr lang="en-US" sz="1050" b="1" dirty="0" err="1">
                          <a:solidFill>
                            <a:schemeClr val="bg1"/>
                          </a:solidFill>
                          <a:effectLst/>
                          <a:latin typeface="Times New Roman" pitchFamily="18" charset="0"/>
                          <a:cs typeface="Times New Roman" pitchFamily="18" charset="0"/>
                        </a:rPr>
                        <a:t>Coefficients</a:t>
                      </a:r>
                      <a:r>
                        <a:rPr lang="en-US" sz="1050" b="1" baseline="30000" dirty="0" err="1">
                          <a:solidFill>
                            <a:schemeClr val="bg1"/>
                          </a:solidFill>
                          <a:effectLst/>
                          <a:latin typeface="Times New Roman" pitchFamily="18" charset="0"/>
                          <a:cs typeface="Times New Roman" pitchFamily="18" charset="0"/>
                        </a:rPr>
                        <a:t>a</a:t>
                      </a:r>
                      <a:endParaRPr lang="id-ID" sz="1400" b="1" dirty="0">
                        <a:solidFill>
                          <a:schemeClr val="bg1"/>
                        </a:solidFill>
                        <a:effectLst/>
                        <a:latin typeface="Times New Roman" pitchFamily="18" charset="0"/>
                        <a:ea typeface="Calibri"/>
                        <a:cs typeface="Times New Roman" pitchFamily="18" charset="0"/>
                      </a:endParaRPr>
                    </a:p>
                  </a:txBody>
                  <a:tcPr marL="0" marR="0" marT="0" marB="0">
                    <a:solidFill>
                      <a:schemeClr val="bg2">
                        <a:lumMod val="10000"/>
                      </a:schemeClr>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936104">
                <a:tc rowSpan="2" gridSpan="2">
                  <a:txBody>
                    <a:bodyPr/>
                    <a:lstStyle/>
                    <a:p>
                      <a:pPr marL="38100" marR="38100" algn="ctr">
                        <a:lnSpc>
                          <a:spcPts val="1600"/>
                        </a:lnSpc>
                        <a:spcAft>
                          <a:spcPts val="0"/>
                        </a:spcAft>
                      </a:pPr>
                      <a:r>
                        <a:rPr lang="en-US" sz="1100" b="1" dirty="0">
                          <a:effectLst/>
                          <a:latin typeface="Times New Roman" pitchFamily="18" charset="0"/>
                          <a:cs typeface="Times New Roman" pitchFamily="18" charset="0"/>
                        </a:rPr>
                        <a:t>Model</a:t>
                      </a:r>
                      <a:endParaRPr lang="id-ID" sz="1600" b="1" dirty="0">
                        <a:effectLst/>
                        <a:latin typeface="Times New Roman" pitchFamily="18" charset="0"/>
                        <a:ea typeface="Calibri"/>
                        <a:cs typeface="Times New Roman" pitchFamily="18" charset="0"/>
                      </a:endParaRPr>
                    </a:p>
                  </a:txBody>
                  <a:tcPr marL="0" marR="0" marT="0" marB="0" anchor="ctr"/>
                </a:tc>
                <a:tc rowSpan="2" hMerge="1">
                  <a:txBody>
                    <a:bodyPr/>
                    <a:lstStyle/>
                    <a:p>
                      <a:endParaRPr lang="id-ID"/>
                    </a:p>
                  </a:txBody>
                  <a:tcPr/>
                </a:tc>
                <a:tc gridSpan="2">
                  <a:txBody>
                    <a:bodyPr/>
                    <a:lstStyle/>
                    <a:p>
                      <a:pPr marL="38100" marR="38100" algn="ctr">
                        <a:lnSpc>
                          <a:spcPts val="1600"/>
                        </a:lnSpc>
                        <a:spcAft>
                          <a:spcPts val="0"/>
                        </a:spcAft>
                      </a:pPr>
                      <a:r>
                        <a:rPr lang="en-US" sz="1100" b="1" dirty="0">
                          <a:effectLst/>
                          <a:latin typeface="Times New Roman" pitchFamily="18" charset="0"/>
                          <a:cs typeface="Times New Roman" pitchFamily="18" charset="0"/>
                        </a:rPr>
                        <a:t>Unstandardized Coefficients</a:t>
                      </a:r>
                      <a:endParaRPr lang="id-ID" sz="1600" b="1" dirty="0">
                        <a:effectLst/>
                        <a:latin typeface="Times New Roman" pitchFamily="18" charset="0"/>
                        <a:ea typeface="Calibri"/>
                        <a:cs typeface="Times New Roman" pitchFamily="18" charset="0"/>
                      </a:endParaRPr>
                    </a:p>
                  </a:txBody>
                  <a:tcPr marL="0" marR="0" marT="0" marB="0"/>
                </a:tc>
                <a:tc hMerge="1">
                  <a:txBody>
                    <a:bodyPr/>
                    <a:lstStyle/>
                    <a:p>
                      <a:endParaRPr lang="id-ID"/>
                    </a:p>
                  </a:txBody>
                  <a:tcPr/>
                </a:tc>
                <a:tc>
                  <a:txBody>
                    <a:bodyPr/>
                    <a:lstStyle/>
                    <a:p>
                      <a:pPr marL="38100" marR="38100" algn="ctr">
                        <a:lnSpc>
                          <a:spcPts val="1600"/>
                        </a:lnSpc>
                        <a:spcAft>
                          <a:spcPts val="0"/>
                        </a:spcAft>
                      </a:pPr>
                      <a:r>
                        <a:rPr lang="en-US" sz="1100" b="1" dirty="0">
                          <a:effectLst/>
                          <a:latin typeface="Times New Roman" pitchFamily="18" charset="0"/>
                          <a:cs typeface="Times New Roman" pitchFamily="18" charset="0"/>
                        </a:rPr>
                        <a:t>Standardized Coefficients</a:t>
                      </a:r>
                      <a:endParaRPr lang="id-ID" sz="1600" b="1" dirty="0">
                        <a:effectLst/>
                        <a:latin typeface="Times New Roman" pitchFamily="18" charset="0"/>
                        <a:ea typeface="Calibri"/>
                        <a:cs typeface="Times New Roman" pitchFamily="18" charset="0"/>
                      </a:endParaRPr>
                    </a:p>
                  </a:txBody>
                  <a:tcPr marL="0" marR="0" marT="0" marB="0"/>
                </a:tc>
                <a:tc rowSpan="2">
                  <a:txBody>
                    <a:bodyPr/>
                    <a:lstStyle/>
                    <a:p>
                      <a:pPr marL="38100" marR="38100" algn="ctr">
                        <a:lnSpc>
                          <a:spcPts val="1600"/>
                        </a:lnSpc>
                        <a:spcAft>
                          <a:spcPts val="0"/>
                        </a:spcAft>
                      </a:pPr>
                      <a:r>
                        <a:rPr lang="en-US" sz="1800" b="1" dirty="0">
                          <a:effectLst/>
                          <a:latin typeface="Times New Roman" pitchFamily="18" charset="0"/>
                          <a:cs typeface="Times New Roman" pitchFamily="18" charset="0"/>
                        </a:rPr>
                        <a:t>t</a:t>
                      </a:r>
                      <a:endParaRPr lang="id-ID" sz="2800" b="1" dirty="0">
                        <a:effectLst/>
                        <a:latin typeface="Times New Roman" pitchFamily="18" charset="0"/>
                        <a:ea typeface="Calibri"/>
                        <a:cs typeface="Times New Roman" pitchFamily="18" charset="0"/>
                      </a:endParaRPr>
                    </a:p>
                  </a:txBody>
                  <a:tcPr marL="0" marR="0" marT="0" marB="0" anchor="ctr"/>
                </a:tc>
                <a:tc rowSpan="2">
                  <a:txBody>
                    <a:bodyPr/>
                    <a:lstStyle/>
                    <a:p>
                      <a:pPr marL="38100" marR="38100" algn="ctr">
                        <a:lnSpc>
                          <a:spcPts val="1600"/>
                        </a:lnSpc>
                        <a:spcAft>
                          <a:spcPts val="0"/>
                        </a:spcAft>
                      </a:pPr>
                      <a:r>
                        <a:rPr lang="en-US" sz="1400" b="1" dirty="0">
                          <a:effectLst/>
                          <a:latin typeface="Times New Roman" pitchFamily="18" charset="0"/>
                          <a:cs typeface="Times New Roman" pitchFamily="18" charset="0"/>
                        </a:rPr>
                        <a:t>Sig.</a:t>
                      </a:r>
                      <a:endParaRPr lang="id-ID" sz="2000" b="1" dirty="0">
                        <a:effectLst/>
                        <a:latin typeface="Times New Roman" pitchFamily="18" charset="0"/>
                        <a:ea typeface="Calibri"/>
                        <a:cs typeface="Times New Roman" pitchFamily="18" charset="0"/>
                      </a:endParaRPr>
                    </a:p>
                  </a:txBody>
                  <a:tcPr marL="0" marR="0" marT="0" marB="0" anchor="ctr"/>
                </a:tc>
              </a:tr>
              <a:tr h="234026">
                <a:tc gridSpan="2" vMerge="1">
                  <a:txBody>
                    <a:bodyPr/>
                    <a:lstStyle/>
                    <a:p>
                      <a:endParaRPr lang="id-ID"/>
                    </a:p>
                  </a:txBody>
                  <a:tcPr/>
                </a:tc>
                <a:tc hMerge="1" vMerge="1">
                  <a:txBody>
                    <a:bodyPr/>
                    <a:lstStyle/>
                    <a:p>
                      <a:endParaRPr lang="id-ID"/>
                    </a:p>
                  </a:txBody>
                  <a:tcPr/>
                </a:tc>
                <a:tc>
                  <a:txBody>
                    <a:bodyPr/>
                    <a:lstStyle/>
                    <a:p>
                      <a:pPr marL="38100" marR="38100" algn="ctr">
                        <a:lnSpc>
                          <a:spcPts val="1600"/>
                        </a:lnSpc>
                        <a:spcAft>
                          <a:spcPts val="0"/>
                        </a:spcAft>
                      </a:pPr>
                      <a:r>
                        <a:rPr lang="en-US" sz="1050" b="1">
                          <a:effectLst/>
                          <a:latin typeface="Times New Roman" pitchFamily="18" charset="0"/>
                          <a:cs typeface="Times New Roman" pitchFamily="18" charset="0"/>
                        </a:rPr>
                        <a:t>B</a:t>
                      </a:r>
                      <a:endParaRPr lang="id-ID" sz="1400" b="1">
                        <a:effectLst/>
                        <a:latin typeface="Times New Roman" pitchFamily="18" charset="0"/>
                        <a:ea typeface="Calibri"/>
                        <a:cs typeface="Times New Roman" pitchFamily="18" charset="0"/>
                      </a:endParaRPr>
                    </a:p>
                  </a:txBody>
                  <a:tcPr marL="0" marR="0" marT="0" marB="0"/>
                </a:tc>
                <a:tc>
                  <a:txBody>
                    <a:bodyPr/>
                    <a:lstStyle/>
                    <a:p>
                      <a:pPr algn="ctr">
                        <a:lnSpc>
                          <a:spcPts val="1600"/>
                        </a:lnSpc>
                        <a:spcAft>
                          <a:spcPts val="0"/>
                        </a:spcAft>
                      </a:pPr>
                      <a:r>
                        <a:rPr lang="en-US" sz="1050" b="1">
                          <a:effectLst/>
                          <a:latin typeface="Times New Roman" pitchFamily="18" charset="0"/>
                          <a:cs typeface="Times New Roman" pitchFamily="18" charset="0"/>
                        </a:rPr>
                        <a:t>Std. Error</a:t>
                      </a:r>
                      <a:endParaRPr lang="id-ID" sz="1400" b="1">
                        <a:effectLst/>
                        <a:latin typeface="Times New Roman" pitchFamily="18" charset="0"/>
                        <a:ea typeface="Calibri"/>
                        <a:cs typeface="Times New Roman" pitchFamily="18" charset="0"/>
                      </a:endParaRPr>
                    </a:p>
                  </a:txBody>
                  <a:tcPr marL="0" marR="0" marT="0" marB="0"/>
                </a:tc>
                <a:tc>
                  <a:txBody>
                    <a:bodyPr/>
                    <a:lstStyle/>
                    <a:p>
                      <a:pPr marL="38100" marR="38100" algn="ctr">
                        <a:lnSpc>
                          <a:spcPts val="1600"/>
                        </a:lnSpc>
                        <a:spcAft>
                          <a:spcPts val="0"/>
                        </a:spcAft>
                      </a:pPr>
                      <a:r>
                        <a:rPr lang="en-US" sz="1050" b="1">
                          <a:effectLst/>
                          <a:latin typeface="Times New Roman" pitchFamily="18" charset="0"/>
                          <a:cs typeface="Times New Roman" pitchFamily="18" charset="0"/>
                        </a:rPr>
                        <a:t>Beta</a:t>
                      </a:r>
                      <a:endParaRPr lang="id-ID" sz="1400" b="1">
                        <a:effectLst/>
                        <a:latin typeface="Times New Roman" pitchFamily="18" charset="0"/>
                        <a:ea typeface="Calibri"/>
                        <a:cs typeface="Times New Roman" pitchFamily="18" charset="0"/>
                      </a:endParaRPr>
                    </a:p>
                  </a:txBody>
                  <a:tcPr marL="0" marR="0" marT="0" marB="0"/>
                </a:tc>
                <a:tc vMerge="1">
                  <a:txBody>
                    <a:bodyPr/>
                    <a:lstStyle/>
                    <a:p>
                      <a:endParaRPr lang="id-ID"/>
                    </a:p>
                  </a:txBody>
                  <a:tcPr/>
                </a:tc>
                <a:tc vMerge="1">
                  <a:txBody>
                    <a:bodyPr/>
                    <a:lstStyle/>
                    <a:p>
                      <a:endParaRPr lang="id-ID"/>
                    </a:p>
                  </a:txBody>
                  <a:tcPr/>
                </a:tc>
              </a:tr>
              <a:tr h="468052">
                <a:tc rowSpan="3">
                  <a:txBody>
                    <a:bodyPr/>
                    <a:lstStyle/>
                    <a:p>
                      <a:pPr marL="38100" marR="38100">
                        <a:lnSpc>
                          <a:spcPts val="1600"/>
                        </a:lnSpc>
                        <a:spcAft>
                          <a:spcPts val="0"/>
                        </a:spcAft>
                      </a:pPr>
                      <a:r>
                        <a:rPr lang="en-US" sz="1050" b="1">
                          <a:effectLst/>
                          <a:latin typeface="Times New Roman" pitchFamily="18" charset="0"/>
                          <a:cs typeface="Times New Roman" pitchFamily="18" charset="0"/>
                        </a:rPr>
                        <a:t>1</a:t>
                      </a:r>
                      <a:endParaRPr lang="id-ID" sz="1400" b="1">
                        <a:effectLst/>
                        <a:latin typeface="Times New Roman" pitchFamily="18" charset="0"/>
                        <a:ea typeface="Calibri"/>
                        <a:cs typeface="Times New Roman" pitchFamily="18" charset="0"/>
                      </a:endParaRPr>
                    </a:p>
                  </a:txBody>
                  <a:tcPr marL="0" marR="0" marT="0" marB="0" anchor="ctr"/>
                </a:tc>
                <a:tc>
                  <a:txBody>
                    <a:bodyPr/>
                    <a:lstStyle/>
                    <a:p>
                      <a:pPr marL="38100" marR="38100">
                        <a:lnSpc>
                          <a:spcPts val="1600"/>
                        </a:lnSpc>
                        <a:spcAft>
                          <a:spcPts val="0"/>
                        </a:spcAft>
                      </a:pPr>
                      <a:r>
                        <a:rPr lang="en-US" sz="1050" b="1">
                          <a:effectLst/>
                          <a:latin typeface="Times New Roman" pitchFamily="18" charset="0"/>
                          <a:cs typeface="Times New Roman" pitchFamily="18" charset="0"/>
                        </a:rPr>
                        <a:t>(Constant)</a:t>
                      </a:r>
                      <a:endParaRPr lang="id-ID" sz="1400" b="1">
                        <a:effectLst/>
                        <a:latin typeface="Times New Roman" pitchFamily="18" charset="0"/>
                        <a:ea typeface="Calibri"/>
                        <a:cs typeface="Times New Roman" pitchFamily="18" charset="0"/>
                      </a:endParaRPr>
                    </a:p>
                  </a:txBody>
                  <a:tcPr marL="0" marR="0" marT="0" marB="0" anchor="ctr"/>
                </a:tc>
                <a:tc>
                  <a:txBody>
                    <a:bodyPr/>
                    <a:lstStyle/>
                    <a:p>
                      <a:pPr marL="38100" marR="38100" algn="r">
                        <a:lnSpc>
                          <a:spcPts val="1600"/>
                        </a:lnSpc>
                        <a:spcAft>
                          <a:spcPts val="0"/>
                        </a:spcAft>
                      </a:pPr>
                      <a:r>
                        <a:rPr lang="en-US" sz="1050" b="0" dirty="0">
                          <a:effectLst/>
                          <a:latin typeface="Times New Roman" pitchFamily="18" charset="0"/>
                          <a:cs typeface="Times New Roman" pitchFamily="18" charset="0"/>
                        </a:rPr>
                        <a:t>5,223</a:t>
                      </a:r>
                      <a:endParaRPr lang="id-ID" sz="1400" b="0" dirty="0">
                        <a:effectLst/>
                        <a:latin typeface="Times New Roman" pitchFamily="18" charset="0"/>
                        <a:ea typeface="Calibri"/>
                        <a:cs typeface="Times New Roman" pitchFamily="18" charset="0"/>
                      </a:endParaRPr>
                    </a:p>
                  </a:txBody>
                  <a:tcPr marL="0" marR="0" marT="0" marB="0" anchor="ctr"/>
                </a:tc>
                <a:tc>
                  <a:txBody>
                    <a:bodyPr/>
                    <a:lstStyle/>
                    <a:p>
                      <a:pPr marL="38100" marR="38100" algn="r">
                        <a:lnSpc>
                          <a:spcPts val="1600"/>
                        </a:lnSpc>
                        <a:spcAft>
                          <a:spcPts val="0"/>
                        </a:spcAft>
                      </a:pPr>
                      <a:r>
                        <a:rPr lang="en-US" sz="1050" b="0">
                          <a:effectLst/>
                          <a:latin typeface="Times New Roman" pitchFamily="18" charset="0"/>
                          <a:cs typeface="Times New Roman" pitchFamily="18" charset="0"/>
                        </a:rPr>
                        <a:t>2,099</a:t>
                      </a:r>
                      <a:endParaRPr lang="id-ID" sz="1400" b="0">
                        <a:effectLst/>
                        <a:latin typeface="Times New Roman" pitchFamily="18" charset="0"/>
                        <a:ea typeface="Calibri"/>
                        <a:cs typeface="Times New Roman" pitchFamily="18" charset="0"/>
                      </a:endParaRPr>
                    </a:p>
                  </a:txBody>
                  <a:tcPr marL="0" marR="0" marT="0" marB="0" anchor="ctr"/>
                </a:tc>
                <a:tc>
                  <a:txBody>
                    <a:bodyPr/>
                    <a:lstStyle/>
                    <a:p>
                      <a:pPr>
                        <a:lnSpc>
                          <a:spcPct val="107000"/>
                        </a:lnSpc>
                        <a:spcAft>
                          <a:spcPts val="0"/>
                        </a:spcAft>
                      </a:pPr>
                      <a:r>
                        <a:rPr lang="en-US" sz="1600" b="0" dirty="0">
                          <a:effectLst/>
                          <a:latin typeface="Times New Roman" pitchFamily="18" charset="0"/>
                          <a:cs typeface="Times New Roman" pitchFamily="18" charset="0"/>
                        </a:rPr>
                        <a:t> </a:t>
                      </a:r>
                      <a:endParaRPr lang="id-ID" sz="1400" b="0" dirty="0">
                        <a:effectLst/>
                        <a:latin typeface="Times New Roman" pitchFamily="18" charset="0"/>
                        <a:ea typeface="Calibri"/>
                        <a:cs typeface="Times New Roman" pitchFamily="18" charset="0"/>
                      </a:endParaRPr>
                    </a:p>
                  </a:txBody>
                  <a:tcPr marL="0" marR="0" marT="0" marB="0"/>
                </a:tc>
                <a:tc>
                  <a:txBody>
                    <a:bodyPr/>
                    <a:lstStyle/>
                    <a:p>
                      <a:pPr marL="38100" marR="38100" algn="r">
                        <a:lnSpc>
                          <a:spcPts val="1600"/>
                        </a:lnSpc>
                        <a:spcAft>
                          <a:spcPts val="0"/>
                        </a:spcAft>
                      </a:pPr>
                      <a:r>
                        <a:rPr lang="en-US" sz="1050" b="0">
                          <a:effectLst/>
                          <a:latin typeface="Times New Roman" pitchFamily="18" charset="0"/>
                          <a:cs typeface="Times New Roman" pitchFamily="18" charset="0"/>
                        </a:rPr>
                        <a:t>2,488</a:t>
                      </a:r>
                      <a:endParaRPr lang="id-ID" sz="1400" b="0">
                        <a:effectLst/>
                        <a:latin typeface="Times New Roman" pitchFamily="18" charset="0"/>
                        <a:ea typeface="Calibri"/>
                        <a:cs typeface="Times New Roman" pitchFamily="18" charset="0"/>
                      </a:endParaRPr>
                    </a:p>
                  </a:txBody>
                  <a:tcPr marL="0" marR="0" marT="0" marB="0" anchor="ctr"/>
                </a:tc>
                <a:tc>
                  <a:txBody>
                    <a:bodyPr/>
                    <a:lstStyle/>
                    <a:p>
                      <a:pPr marL="38100" marR="38100" algn="r">
                        <a:lnSpc>
                          <a:spcPts val="1600"/>
                        </a:lnSpc>
                        <a:spcAft>
                          <a:spcPts val="0"/>
                        </a:spcAft>
                      </a:pPr>
                      <a:r>
                        <a:rPr lang="en-US" sz="1050" b="0">
                          <a:effectLst/>
                          <a:latin typeface="Times New Roman" pitchFamily="18" charset="0"/>
                          <a:cs typeface="Times New Roman" pitchFamily="18" charset="0"/>
                        </a:rPr>
                        <a:t>,015</a:t>
                      </a:r>
                      <a:endParaRPr lang="id-ID" sz="1400" b="0">
                        <a:effectLst/>
                        <a:latin typeface="Times New Roman" pitchFamily="18" charset="0"/>
                        <a:ea typeface="Calibri"/>
                        <a:cs typeface="Times New Roman" pitchFamily="18" charset="0"/>
                      </a:endParaRPr>
                    </a:p>
                  </a:txBody>
                  <a:tcPr marL="0" marR="0" marT="0" marB="0" anchor="ctr"/>
                </a:tc>
              </a:tr>
              <a:tr h="702078">
                <a:tc vMerge="1">
                  <a:txBody>
                    <a:bodyPr/>
                    <a:lstStyle/>
                    <a:p>
                      <a:endParaRPr lang="id-ID"/>
                    </a:p>
                  </a:txBody>
                  <a:tcPr/>
                </a:tc>
                <a:tc>
                  <a:txBody>
                    <a:bodyPr/>
                    <a:lstStyle/>
                    <a:p>
                      <a:pPr marL="38100" marR="38100">
                        <a:lnSpc>
                          <a:spcPts val="1600"/>
                        </a:lnSpc>
                        <a:spcAft>
                          <a:spcPts val="0"/>
                        </a:spcAft>
                      </a:pPr>
                      <a:r>
                        <a:rPr lang="en-US" sz="1050" b="1">
                          <a:effectLst/>
                          <a:latin typeface="Times New Roman" pitchFamily="18" charset="0"/>
                          <a:cs typeface="Times New Roman" pitchFamily="18" charset="0"/>
                        </a:rPr>
                        <a:t>Persepsi_Dukungan_Organisasi</a:t>
                      </a:r>
                      <a:endParaRPr lang="id-ID" sz="1400" b="1">
                        <a:effectLst/>
                        <a:latin typeface="Times New Roman" pitchFamily="18" charset="0"/>
                        <a:ea typeface="Calibri"/>
                        <a:cs typeface="Times New Roman" pitchFamily="18" charset="0"/>
                      </a:endParaRPr>
                    </a:p>
                  </a:txBody>
                  <a:tcPr marL="0" marR="0" marT="0" marB="0" anchor="ctr"/>
                </a:tc>
                <a:tc>
                  <a:txBody>
                    <a:bodyPr/>
                    <a:lstStyle/>
                    <a:p>
                      <a:pPr marL="38100" marR="38100" algn="r">
                        <a:lnSpc>
                          <a:spcPts val="1600"/>
                        </a:lnSpc>
                        <a:spcAft>
                          <a:spcPts val="0"/>
                        </a:spcAft>
                      </a:pPr>
                      <a:r>
                        <a:rPr lang="en-US" sz="1050" b="0">
                          <a:effectLst/>
                          <a:latin typeface="Times New Roman" pitchFamily="18" charset="0"/>
                          <a:cs typeface="Times New Roman" pitchFamily="18" charset="0"/>
                        </a:rPr>
                        <a:t>,722</a:t>
                      </a:r>
                      <a:endParaRPr lang="id-ID" sz="1400" b="0">
                        <a:effectLst/>
                        <a:latin typeface="Times New Roman" pitchFamily="18" charset="0"/>
                        <a:ea typeface="Calibri"/>
                        <a:cs typeface="Times New Roman" pitchFamily="18" charset="0"/>
                      </a:endParaRPr>
                    </a:p>
                  </a:txBody>
                  <a:tcPr marL="0" marR="0" marT="0" marB="0" anchor="b"/>
                </a:tc>
                <a:tc>
                  <a:txBody>
                    <a:bodyPr/>
                    <a:lstStyle/>
                    <a:p>
                      <a:pPr marL="38100" marR="38100" algn="r">
                        <a:lnSpc>
                          <a:spcPts val="1600"/>
                        </a:lnSpc>
                        <a:spcAft>
                          <a:spcPts val="0"/>
                        </a:spcAft>
                      </a:pPr>
                      <a:r>
                        <a:rPr lang="en-US" sz="1050" b="0" dirty="0">
                          <a:effectLst/>
                          <a:latin typeface="Times New Roman" pitchFamily="18" charset="0"/>
                          <a:cs typeface="Times New Roman" pitchFamily="18" charset="0"/>
                        </a:rPr>
                        <a:t>,055</a:t>
                      </a:r>
                      <a:endParaRPr lang="id-ID" sz="1400" b="0" dirty="0">
                        <a:effectLst/>
                        <a:latin typeface="Times New Roman" pitchFamily="18" charset="0"/>
                        <a:ea typeface="Calibri"/>
                        <a:cs typeface="Times New Roman" pitchFamily="18" charset="0"/>
                      </a:endParaRPr>
                    </a:p>
                  </a:txBody>
                  <a:tcPr marL="0" marR="0" marT="0" marB="0" anchor="b"/>
                </a:tc>
                <a:tc>
                  <a:txBody>
                    <a:bodyPr/>
                    <a:lstStyle/>
                    <a:p>
                      <a:pPr marL="38100" marR="38100" algn="r">
                        <a:lnSpc>
                          <a:spcPts val="1600"/>
                        </a:lnSpc>
                        <a:spcAft>
                          <a:spcPts val="0"/>
                        </a:spcAft>
                      </a:pPr>
                      <a:r>
                        <a:rPr lang="en-US" sz="1050" b="0" dirty="0">
                          <a:effectLst/>
                          <a:latin typeface="Times New Roman" pitchFamily="18" charset="0"/>
                          <a:cs typeface="Times New Roman" pitchFamily="18" charset="0"/>
                        </a:rPr>
                        <a:t>,747</a:t>
                      </a:r>
                      <a:endParaRPr lang="id-ID" sz="1400" b="0" dirty="0">
                        <a:effectLst/>
                        <a:latin typeface="Times New Roman" pitchFamily="18" charset="0"/>
                        <a:ea typeface="Calibri"/>
                        <a:cs typeface="Times New Roman" pitchFamily="18" charset="0"/>
                      </a:endParaRPr>
                    </a:p>
                  </a:txBody>
                  <a:tcPr marL="0" marR="0" marT="0" marB="0" anchor="b"/>
                </a:tc>
                <a:tc>
                  <a:txBody>
                    <a:bodyPr/>
                    <a:lstStyle/>
                    <a:p>
                      <a:pPr marL="38100" marR="38100" algn="r">
                        <a:lnSpc>
                          <a:spcPts val="1600"/>
                        </a:lnSpc>
                        <a:spcAft>
                          <a:spcPts val="0"/>
                        </a:spcAft>
                      </a:pPr>
                      <a:r>
                        <a:rPr lang="en-US" sz="1050" b="0" dirty="0">
                          <a:effectLst/>
                          <a:latin typeface="Times New Roman" pitchFamily="18" charset="0"/>
                          <a:cs typeface="Times New Roman" pitchFamily="18" charset="0"/>
                        </a:rPr>
                        <a:t>13,194</a:t>
                      </a:r>
                      <a:endParaRPr lang="id-ID" sz="1400" b="0" dirty="0">
                        <a:effectLst/>
                        <a:latin typeface="Times New Roman" pitchFamily="18" charset="0"/>
                        <a:ea typeface="Calibri"/>
                        <a:cs typeface="Times New Roman" pitchFamily="18" charset="0"/>
                      </a:endParaRPr>
                    </a:p>
                  </a:txBody>
                  <a:tcPr marL="0" marR="0" marT="0" marB="0" anchor="b">
                    <a:solidFill>
                      <a:schemeClr val="accent1"/>
                    </a:solidFill>
                  </a:tcPr>
                </a:tc>
                <a:tc>
                  <a:txBody>
                    <a:bodyPr/>
                    <a:lstStyle/>
                    <a:p>
                      <a:pPr marL="38100" marR="38100" algn="r">
                        <a:lnSpc>
                          <a:spcPts val="1600"/>
                        </a:lnSpc>
                        <a:spcAft>
                          <a:spcPts val="0"/>
                        </a:spcAft>
                      </a:pPr>
                      <a:r>
                        <a:rPr lang="en-US" sz="1050" b="0">
                          <a:effectLst/>
                          <a:latin typeface="Times New Roman" pitchFamily="18" charset="0"/>
                          <a:cs typeface="Times New Roman" pitchFamily="18" charset="0"/>
                        </a:rPr>
                        <a:t>,000</a:t>
                      </a:r>
                      <a:endParaRPr lang="id-ID" sz="1400" b="0">
                        <a:effectLst/>
                        <a:latin typeface="Times New Roman" pitchFamily="18" charset="0"/>
                        <a:ea typeface="Calibri"/>
                        <a:cs typeface="Times New Roman" pitchFamily="18" charset="0"/>
                      </a:endParaRPr>
                    </a:p>
                  </a:txBody>
                  <a:tcPr marL="0" marR="0" marT="0" marB="0" anchor="b"/>
                </a:tc>
              </a:tr>
              <a:tr h="468052">
                <a:tc vMerge="1">
                  <a:txBody>
                    <a:bodyPr/>
                    <a:lstStyle/>
                    <a:p>
                      <a:endParaRPr lang="id-ID"/>
                    </a:p>
                  </a:txBody>
                  <a:tcPr/>
                </a:tc>
                <a:tc>
                  <a:txBody>
                    <a:bodyPr/>
                    <a:lstStyle/>
                    <a:p>
                      <a:pPr marL="38100" marR="38100">
                        <a:lnSpc>
                          <a:spcPts val="1600"/>
                        </a:lnSpc>
                        <a:spcAft>
                          <a:spcPts val="0"/>
                        </a:spcAft>
                      </a:pPr>
                      <a:r>
                        <a:rPr lang="en-US" sz="1050" b="1">
                          <a:effectLst/>
                          <a:latin typeface="Times New Roman" pitchFamily="18" charset="0"/>
                          <a:cs typeface="Times New Roman" pitchFamily="18" charset="0"/>
                        </a:rPr>
                        <a:t>Lingkungan_Kerja</a:t>
                      </a:r>
                      <a:endParaRPr lang="id-ID" sz="1400" b="1">
                        <a:effectLst/>
                        <a:latin typeface="Times New Roman" pitchFamily="18" charset="0"/>
                        <a:ea typeface="Calibri"/>
                        <a:cs typeface="Times New Roman" pitchFamily="18" charset="0"/>
                      </a:endParaRPr>
                    </a:p>
                  </a:txBody>
                  <a:tcPr marL="0" marR="0" marT="0" marB="0" anchor="ctr"/>
                </a:tc>
                <a:tc>
                  <a:txBody>
                    <a:bodyPr/>
                    <a:lstStyle/>
                    <a:p>
                      <a:pPr marL="38100" marR="38100" algn="r">
                        <a:lnSpc>
                          <a:spcPts val="1600"/>
                        </a:lnSpc>
                        <a:spcAft>
                          <a:spcPts val="0"/>
                        </a:spcAft>
                      </a:pPr>
                      <a:r>
                        <a:rPr lang="en-US" sz="1050" b="0">
                          <a:effectLst/>
                          <a:latin typeface="Times New Roman" pitchFamily="18" charset="0"/>
                          <a:cs typeface="Times New Roman" pitchFamily="18" charset="0"/>
                        </a:rPr>
                        <a:t>,367</a:t>
                      </a:r>
                      <a:endParaRPr lang="id-ID" sz="1400" b="0">
                        <a:effectLst/>
                        <a:latin typeface="Times New Roman" pitchFamily="18" charset="0"/>
                        <a:ea typeface="Calibri"/>
                        <a:cs typeface="Times New Roman" pitchFamily="18" charset="0"/>
                      </a:endParaRPr>
                    </a:p>
                  </a:txBody>
                  <a:tcPr marL="0" marR="0" marT="0" marB="0" anchor="ctr"/>
                </a:tc>
                <a:tc>
                  <a:txBody>
                    <a:bodyPr/>
                    <a:lstStyle/>
                    <a:p>
                      <a:pPr marL="38100" marR="38100" algn="r">
                        <a:lnSpc>
                          <a:spcPts val="1600"/>
                        </a:lnSpc>
                        <a:spcAft>
                          <a:spcPts val="0"/>
                        </a:spcAft>
                      </a:pPr>
                      <a:r>
                        <a:rPr lang="en-US" sz="1050" b="0">
                          <a:effectLst/>
                          <a:latin typeface="Times New Roman" pitchFamily="18" charset="0"/>
                          <a:cs typeface="Times New Roman" pitchFamily="18" charset="0"/>
                        </a:rPr>
                        <a:t>,075</a:t>
                      </a:r>
                      <a:endParaRPr lang="id-ID" sz="1400" b="0">
                        <a:effectLst/>
                        <a:latin typeface="Times New Roman" pitchFamily="18" charset="0"/>
                        <a:ea typeface="Calibri"/>
                        <a:cs typeface="Times New Roman" pitchFamily="18" charset="0"/>
                      </a:endParaRPr>
                    </a:p>
                  </a:txBody>
                  <a:tcPr marL="0" marR="0" marT="0" marB="0" anchor="ctr"/>
                </a:tc>
                <a:tc>
                  <a:txBody>
                    <a:bodyPr/>
                    <a:lstStyle/>
                    <a:p>
                      <a:pPr marL="38100" marR="38100" algn="r">
                        <a:lnSpc>
                          <a:spcPts val="1600"/>
                        </a:lnSpc>
                        <a:spcAft>
                          <a:spcPts val="0"/>
                        </a:spcAft>
                      </a:pPr>
                      <a:r>
                        <a:rPr lang="en-US" sz="1050" b="0" dirty="0">
                          <a:effectLst/>
                          <a:latin typeface="Times New Roman" pitchFamily="18" charset="0"/>
                          <a:cs typeface="Times New Roman" pitchFamily="18" charset="0"/>
                        </a:rPr>
                        <a:t>,278</a:t>
                      </a:r>
                      <a:endParaRPr lang="id-ID" sz="1400" b="0" dirty="0">
                        <a:effectLst/>
                        <a:latin typeface="Times New Roman" pitchFamily="18" charset="0"/>
                        <a:ea typeface="Calibri"/>
                        <a:cs typeface="Times New Roman" pitchFamily="18" charset="0"/>
                      </a:endParaRPr>
                    </a:p>
                  </a:txBody>
                  <a:tcPr marL="0" marR="0" marT="0" marB="0" anchor="ctr"/>
                </a:tc>
                <a:tc>
                  <a:txBody>
                    <a:bodyPr/>
                    <a:lstStyle/>
                    <a:p>
                      <a:pPr marL="38100" marR="38100" algn="r">
                        <a:lnSpc>
                          <a:spcPts val="1600"/>
                        </a:lnSpc>
                        <a:spcAft>
                          <a:spcPts val="0"/>
                        </a:spcAft>
                      </a:pPr>
                      <a:r>
                        <a:rPr lang="en-US" sz="1050" b="0" dirty="0">
                          <a:effectLst/>
                          <a:latin typeface="Times New Roman" pitchFamily="18" charset="0"/>
                          <a:cs typeface="Times New Roman" pitchFamily="18" charset="0"/>
                        </a:rPr>
                        <a:t>4,913</a:t>
                      </a:r>
                      <a:endParaRPr lang="id-ID" sz="1400" b="0" dirty="0">
                        <a:effectLst/>
                        <a:latin typeface="Times New Roman" pitchFamily="18" charset="0"/>
                        <a:ea typeface="Calibri"/>
                        <a:cs typeface="Times New Roman" pitchFamily="18" charset="0"/>
                      </a:endParaRPr>
                    </a:p>
                  </a:txBody>
                  <a:tcPr marL="0" marR="0" marT="0" marB="0" anchor="ctr">
                    <a:solidFill>
                      <a:schemeClr val="accent1"/>
                    </a:solidFill>
                  </a:tcPr>
                </a:tc>
                <a:tc>
                  <a:txBody>
                    <a:bodyPr/>
                    <a:lstStyle/>
                    <a:p>
                      <a:pPr marL="38100" marR="38100" algn="r">
                        <a:lnSpc>
                          <a:spcPts val="1600"/>
                        </a:lnSpc>
                        <a:spcAft>
                          <a:spcPts val="0"/>
                        </a:spcAft>
                      </a:pPr>
                      <a:r>
                        <a:rPr lang="en-US" sz="1050" b="0" dirty="0">
                          <a:effectLst/>
                          <a:latin typeface="Times New Roman" pitchFamily="18" charset="0"/>
                          <a:cs typeface="Times New Roman" pitchFamily="18" charset="0"/>
                        </a:rPr>
                        <a:t>,000</a:t>
                      </a:r>
                      <a:endParaRPr lang="id-ID" sz="1400" b="0" dirty="0">
                        <a:effectLst/>
                        <a:latin typeface="Times New Roman" pitchFamily="18" charset="0"/>
                        <a:ea typeface="Calibri"/>
                        <a:cs typeface="Times New Roman" pitchFamily="18" charset="0"/>
                      </a:endParaRPr>
                    </a:p>
                  </a:txBody>
                  <a:tcPr marL="0" marR="0" marT="0" marB="0" anchor="ctr"/>
                </a:tc>
              </a:tr>
              <a:tr h="234026">
                <a:tc gridSpan="7">
                  <a:txBody>
                    <a:bodyPr/>
                    <a:lstStyle/>
                    <a:p>
                      <a:pPr marL="38100" marR="38100">
                        <a:lnSpc>
                          <a:spcPts val="1600"/>
                        </a:lnSpc>
                        <a:spcAft>
                          <a:spcPts val="0"/>
                        </a:spcAft>
                      </a:pPr>
                      <a:r>
                        <a:rPr lang="en-US" sz="1200" b="1" dirty="0">
                          <a:effectLst/>
                          <a:latin typeface="Times New Roman" pitchFamily="18" charset="0"/>
                          <a:cs typeface="Times New Roman" pitchFamily="18" charset="0"/>
                        </a:rPr>
                        <a:t>a. Dependent Variable: </a:t>
                      </a:r>
                      <a:r>
                        <a:rPr lang="en-US" sz="1200" b="1" dirty="0" err="1">
                          <a:effectLst/>
                          <a:latin typeface="Times New Roman" pitchFamily="18" charset="0"/>
                          <a:cs typeface="Times New Roman" pitchFamily="18" charset="0"/>
                        </a:rPr>
                        <a:t>Kinerja_Karyawan</a:t>
                      </a:r>
                      <a:endParaRPr lang="id-ID" sz="1800" b="1" dirty="0">
                        <a:effectLst/>
                        <a:latin typeface="Times New Roman" pitchFamily="18" charset="0"/>
                        <a:ea typeface="Calibri"/>
                        <a:cs typeface="Times New Roman" pitchFamily="18" charset="0"/>
                      </a:endParaRPr>
                    </a:p>
                  </a:txBody>
                  <a:tcPr marL="0" marR="0" marT="0" marB="0"/>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234026">
                <a:tc gridSpan="7">
                  <a:txBody>
                    <a:bodyPr/>
                    <a:lstStyle/>
                    <a:p>
                      <a:pPr marL="38100" marR="38100">
                        <a:lnSpc>
                          <a:spcPts val="1600"/>
                        </a:lnSpc>
                        <a:spcAft>
                          <a:spcPts val="800"/>
                        </a:spcAft>
                      </a:pPr>
                      <a:r>
                        <a:rPr lang="en-US" sz="900" b="1" dirty="0" err="1">
                          <a:effectLst/>
                          <a:latin typeface="Times New Roman" pitchFamily="18" charset="0"/>
                          <a:cs typeface="Times New Roman" pitchFamily="18" charset="0"/>
                        </a:rPr>
                        <a:t>Sumber</a:t>
                      </a:r>
                      <a:r>
                        <a:rPr lang="en-US" sz="900" b="1" dirty="0">
                          <a:effectLst/>
                          <a:latin typeface="Times New Roman" pitchFamily="18" charset="0"/>
                          <a:cs typeface="Times New Roman" pitchFamily="18" charset="0"/>
                        </a:rPr>
                        <a:t> :</a:t>
                      </a:r>
                      <a:r>
                        <a:rPr lang="en-US" sz="900" b="1" dirty="0" err="1">
                          <a:effectLst/>
                          <a:latin typeface="Times New Roman" pitchFamily="18" charset="0"/>
                          <a:cs typeface="Times New Roman" pitchFamily="18" charset="0"/>
                        </a:rPr>
                        <a:t>Hasil</a:t>
                      </a:r>
                      <a:r>
                        <a:rPr lang="en-US" sz="900" b="1" dirty="0">
                          <a:effectLst/>
                          <a:latin typeface="Times New Roman" pitchFamily="18" charset="0"/>
                          <a:cs typeface="Times New Roman" pitchFamily="18" charset="0"/>
                        </a:rPr>
                        <a:t> </a:t>
                      </a:r>
                      <a:r>
                        <a:rPr lang="en-US" sz="900" b="1" dirty="0" err="1">
                          <a:effectLst/>
                          <a:latin typeface="Times New Roman" pitchFamily="18" charset="0"/>
                          <a:cs typeface="Times New Roman" pitchFamily="18" charset="0"/>
                        </a:rPr>
                        <a:t>pengolahan</a:t>
                      </a:r>
                      <a:r>
                        <a:rPr lang="en-US" sz="900" b="1" dirty="0">
                          <a:effectLst/>
                          <a:latin typeface="Times New Roman" pitchFamily="18" charset="0"/>
                          <a:cs typeface="Times New Roman" pitchFamily="18" charset="0"/>
                        </a:rPr>
                        <a:t> data SPSS </a:t>
                      </a:r>
                      <a:r>
                        <a:rPr lang="en-US" sz="900" b="1" dirty="0" err="1">
                          <a:effectLst/>
                          <a:latin typeface="Times New Roman" pitchFamily="18" charset="0"/>
                          <a:cs typeface="Times New Roman" pitchFamily="18" charset="0"/>
                        </a:rPr>
                        <a:t>Versi</a:t>
                      </a:r>
                      <a:r>
                        <a:rPr lang="en-US" sz="900" b="1" dirty="0">
                          <a:effectLst/>
                          <a:latin typeface="Times New Roman" pitchFamily="18" charset="0"/>
                          <a:cs typeface="Times New Roman" pitchFamily="18" charset="0"/>
                        </a:rPr>
                        <a:t> 20</a:t>
                      </a:r>
                      <a:endParaRPr lang="id-ID" sz="1100" b="1" dirty="0">
                        <a:effectLst/>
                        <a:latin typeface="Times New Roman" pitchFamily="18" charset="0"/>
                        <a:ea typeface="Calibri"/>
                        <a:cs typeface="Times New Roman" pitchFamily="18" charset="0"/>
                      </a:endParaRPr>
                    </a:p>
                  </a:txBody>
                  <a:tcPr marL="0" marR="0" marT="0" marB="0">
                    <a:solidFill>
                      <a:schemeClr val="bg2"/>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625636281"/>
              </p:ext>
            </p:extLst>
          </p:nvPr>
        </p:nvGraphicFramePr>
        <p:xfrm>
          <a:off x="4860033" y="1916832"/>
          <a:ext cx="4283969" cy="3306887"/>
        </p:xfrm>
        <a:graphic>
          <a:graphicData uri="http://schemas.openxmlformats.org/drawingml/2006/table">
            <a:tbl>
              <a:tblPr>
                <a:tableStyleId>{5C22544A-7EE6-4342-B048-85BDC9FD1C3A}</a:tableStyleId>
              </a:tblPr>
              <a:tblGrid>
                <a:gridCol w="288031"/>
                <a:gridCol w="792088"/>
                <a:gridCol w="830572"/>
                <a:gridCol w="393564"/>
                <a:gridCol w="720080"/>
                <a:gridCol w="705981"/>
                <a:gridCol w="553653"/>
              </a:tblGrid>
              <a:tr h="267866">
                <a:tc gridSpan="7">
                  <a:txBody>
                    <a:bodyPr/>
                    <a:lstStyle/>
                    <a:p>
                      <a:pPr marL="38100" marR="38100" algn="ctr">
                        <a:lnSpc>
                          <a:spcPts val="1600"/>
                        </a:lnSpc>
                        <a:spcAft>
                          <a:spcPts val="0"/>
                        </a:spcAft>
                      </a:pPr>
                      <a:r>
                        <a:rPr lang="en-US" sz="1600" b="1" dirty="0" err="1">
                          <a:effectLst/>
                          <a:latin typeface="Times New Roman" pitchFamily="18" charset="0"/>
                          <a:cs typeface="Times New Roman" pitchFamily="18" charset="0"/>
                        </a:rPr>
                        <a:t>Analisis</a:t>
                      </a:r>
                      <a:r>
                        <a:rPr lang="en-US" sz="1600" b="1" dirty="0">
                          <a:effectLst/>
                          <a:latin typeface="Times New Roman" pitchFamily="18" charset="0"/>
                          <a:cs typeface="Times New Roman" pitchFamily="18" charset="0"/>
                        </a:rPr>
                        <a:t> </a:t>
                      </a:r>
                      <a:r>
                        <a:rPr lang="en-US" sz="1600" b="1" dirty="0" err="1">
                          <a:effectLst/>
                          <a:latin typeface="Times New Roman" pitchFamily="18" charset="0"/>
                          <a:cs typeface="Times New Roman" pitchFamily="18" charset="0"/>
                        </a:rPr>
                        <a:t>Uji</a:t>
                      </a:r>
                      <a:r>
                        <a:rPr lang="en-US" sz="1600" b="1" dirty="0">
                          <a:effectLst/>
                          <a:latin typeface="Times New Roman" pitchFamily="18" charset="0"/>
                          <a:cs typeface="Times New Roman" pitchFamily="18" charset="0"/>
                        </a:rPr>
                        <a:t> F (</a:t>
                      </a:r>
                      <a:r>
                        <a:rPr lang="en-US" sz="1600" b="1" dirty="0" err="1">
                          <a:effectLst/>
                          <a:latin typeface="Times New Roman" pitchFamily="18" charset="0"/>
                          <a:cs typeface="Times New Roman" pitchFamily="18" charset="0"/>
                        </a:rPr>
                        <a:t>Simultan</a:t>
                      </a:r>
                      <a:r>
                        <a:rPr lang="en-US" sz="1600" b="1" dirty="0">
                          <a:effectLst/>
                          <a:latin typeface="Times New Roman" pitchFamily="18" charset="0"/>
                          <a:cs typeface="Times New Roman" pitchFamily="18" charset="0"/>
                        </a:rPr>
                        <a:t>)</a:t>
                      </a:r>
                      <a:endParaRPr lang="id-ID" sz="1600" b="1" dirty="0">
                        <a:effectLst/>
                        <a:latin typeface="Times New Roman" pitchFamily="18" charset="0"/>
                        <a:ea typeface="Calibri"/>
                        <a:cs typeface="Times New Roman" pitchFamily="18" charset="0"/>
                      </a:endParaRPr>
                    </a:p>
                  </a:txBody>
                  <a:tcPr marL="0" marR="0" marT="0" marB="0" anchor="ctr">
                    <a:solidFill>
                      <a:schemeClr val="bg2">
                        <a:lumMod val="75000"/>
                      </a:schemeClr>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267866">
                <a:tc gridSpan="7">
                  <a:txBody>
                    <a:bodyPr/>
                    <a:lstStyle/>
                    <a:p>
                      <a:pPr marL="38100" marR="38100" algn="ctr">
                        <a:lnSpc>
                          <a:spcPts val="1600"/>
                        </a:lnSpc>
                        <a:spcAft>
                          <a:spcPts val="0"/>
                        </a:spcAft>
                      </a:pPr>
                      <a:r>
                        <a:rPr lang="en-US" sz="900" dirty="0" err="1">
                          <a:solidFill>
                            <a:schemeClr val="bg1"/>
                          </a:solidFill>
                          <a:effectLst/>
                          <a:latin typeface="Times New Roman" pitchFamily="18" charset="0"/>
                          <a:cs typeface="Times New Roman" pitchFamily="18" charset="0"/>
                        </a:rPr>
                        <a:t>ANOVA</a:t>
                      </a:r>
                      <a:r>
                        <a:rPr lang="en-US" sz="900" baseline="30000" dirty="0" err="1">
                          <a:solidFill>
                            <a:schemeClr val="bg1"/>
                          </a:solidFill>
                          <a:effectLst/>
                          <a:latin typeface="Times New Roman" pitchFamily="18" charset="0"/>
                          <a:cs typeface="Times New Roman" pitchFamily="18" charset="0"/>
                        </a:rPr>
                        <a:t>a</a:t>
                      </a:r>
                      <a:endParaRPr lang="id-ID" sz="1100" dirty="0">
                        <a:solidFill>
                          <a:schemeClr val="bg1"/>
                        </a:solidFill>
                        <a:effectLst/>
                        <a:latin typeface="Times New Roman" pitchFamily="18" charset="0"/>
                        <a:ea typeface="Calibri"/>
                        <a:cs typeface="Times New Roman" pitchFamily="18" charset="0"/>
                      </a:endParaRPr>
                    </a:p>
                  </a:txBody>
                  <a:tcPr marL="0" marR="0" marT="0" marB="0">
                    <a:solidFill>
                      <a:schemeClr val="bg2">
                        <a:lumMod val="10000"/>
                      </a:schemeClr>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472951">
                <a:tc gridSpan="2">
                  <a:txBody>
                    <a:bodyPr/>
                    <a:lstStyle/>
                    <a:p>
                      <a:pPr marL="38100" marR="38100" algn="ctr">
                        <a:lnSpc>
                          <a:spcPct val="107000"/>
                        </a:lnSpc>
                        <a:spcAft>
                          <a:spcPts val="0"/>
                        </a:spcAft>
                      </a:pPr>
                      <a:r>
                        <a:rPr lang="en-US" sz="1400" b="1" dirty="0">
                          <a:effectLst/>
                          <a:latin typeface="Times New Roman" pitchFamily="18" charset="0"/>
                          <a:cs typeface="Times New Roman" pitchFamily="18" charset="0"/>
                        </a:rPr>
                        <a:t>Model</a:t>
                      </a:r>
                      <a:endParaRPr lang="id-ID" sz="1400" b="1" dirty="0">
                        <a:effectLst/>
                        <a:latin typeface="Times New Roman" pitchFamily="18" charset="0"/>
                        <a:ea typeface="Calibri"/>
                        <a:cs typeface="Times New Roman" pitchFamily="18" charset="0"/>
                      </a:endParaRPr>
                    </a:p>
                  </a:txBody>
                  <a:tcPr marL="0" marR="0" marT="0" marB="0" anchor="ctr"/>
                </a:tc>
                <a:tc hMerge="1">
                  <a:txBody>
                    <a:bodyPr/>
                    <a:lstStyle/>
                    <a:p>
                      <a:endParaRPr lang="id-ID"/>
                    </a:p>
                  </a:txBody>
                  <a:tcPr/>
                </a:tc>
                <a:tc>
                  <a:txBody>
                    <a:bodyPr/>
                    <a:lstStyle/>
                    <a:p>
                      <a:pPr marL="38100" marR="38100" algn="ctr">
                        <a:lnSpc>
                          <a:spcPct val="107000"/>
                        </a:lnSpc>
                        <a:spcAft>
                          <a:spcPts val="0"/>
                        </a:spcAft>
                      </a:pPr>
                      <a:r>
                        <a:rPr lang="en-US" sz="1400" b="1" dirty="0">
                          <a:effectLst/>
                          <a:latin typeface="Times New Roman" pitchFamily="18" charset="0"/>
                          <a:cs typeface="Times New Roman" pitchFamily="18" charset="0"/>
                        </a:rPr>
                        <a:t>Sum of Squares</a:t>
                      </a:r>
                      <a:endParaRPr lang="id-ID" sz="1400" b="1" dirty="0">
                        <a:effectLst/>
                        <a:latin typeface="Times New Roman" pitchFamily="18" charset="0"/>
                        <a:ea typeface="Calibri"/>
                        <a:cs typeface="Times New Roman" pitchFamily="18" charset="0"/>
                      </a:endParaRPr>
                    </a:p>
                  </a:txBody>
                  <a:tcPr marL="0" marR="0" marT="0" marB="0" anchor="ctr"/>
                </a:tc>
                <a:tc>
                  <a:txBody>
                    <a:bodyPr/>
                    <a:lstStyle/>
                    <a:p>
                      <a:pPr marL="38100" marR="38100" algn="ctr">
                        <a:lnSpc>
                          <a:spcPct val="107000"/>
                        </a:lnSpc>
                        <a:spcAft>
                          <a:spcPts val="0"/>
                        </a:spcAft>
                      </a:pPr>
                      <a:r>
                        <a:rPr lang="en-US" sz="1400" b="1">
                          <a:effectLst/>
                          <a:latin typeface="Times New Roman" pitchFamily="18" charset="0"/>
                          <a:cs typeface="Times New Roman" pitchFamily="18" charset="0"/>
                        </a:rPr>
                        <a:t>Df</a:t>
                      </a:r>
                      <a:endParaRPr lang="id-ID" sz="1400" b="1">
                        <a:effectLst/>
                        <a:latin typeface="Times New Roman" pitchFamily="18" charset="0"/>
                        <a:ea typeface="Calibri"/>
                        <a:cs typeface="Times New Roman" pitchFamily="18" charset="0"/>
                      </a:endParaRPr>
                    </a:p>
                  </a:txBody>
                  <a:tcPr marL="0" marR="0" marT="0" marB="0" anchor="ctr"/>
                </a:tc>
                <a:tc>
                  <a:txBody>
                    <a:bodyPr/>
                    <a:lstStyle/>
                    <a:p>
                      <a:pPr marL="38100" marR="38100" algn="ctr">
                        <a:lnSpc>
                          <a:spcPct val="107000"/>
                        </a:lnSpc>
                        <a:spcAft>
                          <a:spcPts val="0"/>
                        </a:spcAft>
                      </a:pPr>
                      <a:r>
                        <a:rPr lang="en-US" sz="1400" b="1" dirty="0">
                          <a:effectLst/>
                          <a:latin typeface="Times New Roman" pitchFamily="18" charset="0"/>
                          <a:cs typeface="Times New Roman" pitchFamily="18" charset="0"/>
                        </a:rPr>
                        <a:t>Mean Square</a:t>
                      </a:r>
                      <a:endParaRPr lang="id-ID" sz="1400" b="1" dirty="0">
                        <a:effectLst/>
                        <a:latin typeface="Times New Roman" pitchFamily="18" charset="0"/>
                        <a:ea typeface="Calibri"/>
                        <a:cs typeface="Times New Roman" pitchFamily="18" charset="0"/>
                      </a:endParaRPr>
                    </a:p>
                  </a:txBody>
                  <a:tcPr marL="0" marR="0" marT="0" marB="0" anchor="ctr"/>
                </a:tc>
                <a:tc>
                  <a:txBody>
                    <a:bodyPr/>
                    <a:lstStyle/>
                    <a:p>
                      <a:pPr marL="38100" marR="38100" algn="ctr">
                        <a:lnSpc>
                          <a:spcPct val="107000"/>
                        </a:lnSpc>
                        <a:spcAft>
                          <a:spcPts val="0"/>
                        </a:spcAft>
                      </a:pPr>
                      <a:r>
                        <a:rPr lang="en-US" sz="1400" b="1" dirty="0">
                          <a:effectLst/>
                          <a:latin typeface="Times New Roman" pitchFamily="18" charset="0"/>
                          <a:cs typeface="Times New Roman" pitchFamily="18" charset="0"/>
                        </a:rPr>
                        <a:t>f</a:t>
                      </a:r>
                      <a:endParaRPr lang="id-ID" sz="1400" b="1" dirty="0">
                        <a:effectLst/>
                        <a:latin typeface="Times New Roman" pitchFamily="18" charset="0"/>
                        <a:ea typeface="Calibri"/>
                        <a:cs typeface="Times New Roman" pitchFamily="18" charset="0"/>
                      </a:endParaRPr>
                    </a:p>
                  </a:txBody>
                  <a:tcPr marL="0" marR="0" marT="0" marB="0" anchor="ctr"/>
                </a:tc>
                <a:tc>
                  <a:txBody>
                    <a:bodyPr/>
                    <a:lstStyle/>
                    <a:p>
                      <a:pPr marL="38100" marR="38100" algn="ctr">
                        <a:lnSpc>
                          <a:spcPct val="107000"/>
                        </a:lnSpc>
                        <a:spcAft>
                          <a:spcPts val="0"/>
                        </a:spcAft>
                      </a:pPr>
                      <a:r>
                        <a:rPr lang="en-US" sz="1400" b="1" dirty="0">
                          <a:effectLst/>
                          <a:latin typeface="Times New Roman" pitchFamily="18" charset="0"/>
                          <a:cs typeface="Times New Roman" pitchFamily="18" charset="0"/>
                        </a:rPr>
                        <a:t>Sig.</a:t>
                      </a:r>
                      <a:endParaRPr lang="id-ID" sz="1400" b="1" dirty="0">
                        <a:effectLst/>
                        <a:latin typeface="Times New Roman" pitchFamily="18" charset="0"/>
                        <a:ea typeface="Calibri"/>
                        <a:cs typeface="Times New Roman" pitchFamily="18" charset="0"/>
                      </a:endParaRPr>
                    </a:p>
                  </a:txBody>
                  <a:tcPr marL="0" marR="0" marT="0" marB="0" anchor="ctr"/>
                </a:tc>
              </a:tr>
              <a:tr h="535732">
                <a:tc rowSpan="3">
                  <a:txBody>
                    <a:bodyPr/>
                    <a:lstStyle/>
                    <a:p>
                      <a:pPr marL="38100" marR="38100">
                        <a:lnSpc>
                          <a:spcPts val="1600"/>
                        </a:lnSpc>
                        <a:spcAft>
                          <a:spcPts val="0"/>
                        </a:spcAft>
                      </a:pPr>
                      <a:r>
                        <a:rPr lang="en-US" sz="1400">
                          <a:effectLst/>
                          <a:latin typeface="Times New Roman" pitchFamily="18" charset="0"/>
                          <a:cs typeface="Times New Roman" pitchFamily="18" charset="0"/>
                        </a:rPr>
                        <a:t>1</a:t>
                      </a:r>
                      <a:endParaRPr lang="id-ID" sz="1200">
                        <a:effectLst/>
                        <a:latin typeface="Times New Roman" pitchFamily="18" charset="0"/>
                        <a:ea typeface="Calibri"/>
                        <a:cs typeface="Times New Roman" pitchFamily="18" charset="0"/>
                      </a:endParaRPr>
                    </a:p>
                  </a:txBody>
                  <a:tcPr marL="0" marR="0" marT="0" marB="0" anchor="ctr"/>
                </a:tc>
                <a:tc>
                  <a:txBody>
                    <a:bodyPr/>
                    <a:lstStyle/>
                    <a:p>
                      <a:pPr marL="38100" marR="38100">
                        <a:lnSpc>
                          <a:spcPts val="1600"/>
                        </a:lnSpc>
                        <a:spcAft>
                          <a:spcPts val="0"/>
                        </a:spcAft>
                      </a:pPr>
                      <a:r>
                        <a:rPr lang="en-US" sz="1400" dirty="0">
                          <a:effectLst/>
                          <a:latin typeface="Times New Roman" pitchFamily="18" charset="0"/>
                          <a:cs typeface="Times New Roman" pitchFamily="18" charset="0"/>
                        </a:rPr>
                        <a:t>Regression</a:t>
                      </a:r>
                      <a:endParaRPr lang="id-ID" sz="1200" dirty="0">
                        <a:effectLst/>
                        <a:latin typeface="Times New Roman" pitchFamily="18" charset="0"/>
                        <a:ea typeface="Calibri"/>
                        <a:cs typeface="Times New Roman" pitchFamily="18" charset="0"/>
                      </a:endParaRPr>
                    </a:p>
                  </a:txBody>
                  <a:tcPr marL="0" marR="0" marT="0" marB="0" anchor="ctr"/>
                </a:tc>
                <a:tc>
                  <a:txBody>
                    <a:bodyPr/>
                    <a:lstStyle/>
                    <a:p>
                      <a:pPr marL="38100" marR="38100" algn="r">
                        <a:lnSpc>
                          <a:spcPts val="1600"/>
                        </a:lnSpc>
                        <a:spcAft>
                          <a:spcPts val="0"/>
                        </a:spcAft>
                      </a:pPr>
                      <a:r>
                        <a:rPr lang="en-US" sz="1200" dirty="0">
                          <a:effectLst/>
                          <a:latin typeface="Times New Roman" pitchFamily="18" charset="0"/>
                          <a:cs typeface="Times New Roman" pitchFamily="18" charset="0"/>
                        </a:rPr>
                        <a:t>4386,472</a:t>
                      </a:r>
                      <a:endParaRPr lang="id-ID" sz="1200" dirty="0">
                        <a:effectLst/>
                        <a:latin typeface="Times New Roman" pitchFamily="18" charset="0"/>
                        <a:ea typeface="Calibri"/>
                        <a:cs typeface="Times New Roman" pitchFamily="18" charset="0"/>
                      </a:endParaRPr>
                    </a:p>
                  </a:txBody>
                  <a:tcPr marL="0" marR="0" marT="0" marB="0" anchor="ctr"/>
                </a:tc>
                <a:tc>
                  <a:txBody>
                    <a:bodyPr/>
                    <a:lstStyle/>
                    <a:p>
                      <a:pPr marL="38100" marR="38100" algn="r">
                        <a:lnSpc>
                          <a:spcPts val="1600"/>
                        </a:lnSpc>
                        <a:spcAft>
                          <a:spcPts val="0"/>
                        </a:spcAft>
                      </a:pPr>
                      <a:r>
                        <a:rPr lang="en-US" sz="1200" dirty="0">
                          <a:effectLst/>
                          <a:latin typeface="Times New Roman" pitchFamily="18" charset="0"/>
                          <a:cs typeface="Times New Roman" pitchFamily="18" charset="0"/>
                        </a:rPr>
                        <a:t>2</a:t>
                      </a:r>
                      <a:endParaRPr lang="id-ID" sz="1200" dirty="0">
                        <a:effectLst/>
                        <a:latin typeface="Times New Roman" pitchFamily="18" charset="0"/>
                        <a:ea typeface="Calibri"/>
                        <a:cs typeface="Times New Roman" pitchFamily="18" charset="0"/>
                      </a:endParaRPr>
                    </a:p>
                  </a:txBody>
                  <a:tcPr marL="0" marR="0" marT="0" marB="0" anchor="ctr"/>
                </a:tc>
                <a:tc>
                  <a:txBody>
                    <a:bodyPr/>
                    <a:lstStyle/>
                    <a:p>
                      <a:pPr marL="38100" marR="38100" algn="r">
                        <a:lnSpc>
                          <a:spcPts val="1600"/>
                        </a:lnSpc>
                        <a:spcAft>
                          <a:spcPts val="0"/>
                        </a:spcAft>
                      </a:pPr>
                      <a:r>
                        <a:rPr lang="en-US" sz="1200" dirty="0">
                          <a:effectLst/>
                          <a:latin typeface="Times New Roman" pitchFamily="18" charset="0"/>
                          <a:cs typeface="Times New Roman" pitchFamily="18" charset="0"/>
                        </a:rPr>
                        <a:t>2193,236</a:t>
                      </a:r>
                      <a:endParaRPr lang="id-ID" sz="1200" dirty="0">
                        <a:effectLst/>
                        <a:latin typeface="Times New Roman" pitchFamily="18" charset="0"/>
                        <a:ea typeface="Calibri"/>
                        <a:cs typeface="Times New Roman" pitchFamily="18" charset="0"/>
                      </a:endParaRPr>
                    </a:p>
                  </a:txBody>
                  <a:tcPr marL="0" marR="0" marT="0" marB="0" anchor="ctr"/>
                </a:tc>
                <a:tc>
                  <a:txBody>
                    <a:bodyPr/>
                    <a:lstStyle/>
                    <a:p>
                      <a:pPr marL="38100" marR="38100" algn="r">
                        <a:lnSpc>
                          <a:spcPts val="1600"/>
                        </a:lnSpc>
                        <a:spcAft>
                          <a:spcPts val="0"/>
                        </a:spcAft>
                      </a:pPr>
                      <a:r>
                        <a:rPr lang="en-US" sz="1200" dirty="0">
                          <a:effectLst/>
                          <a:latin typeface="Times New Roman" pitchFamily="18" charset="0"/>
                          <a:cs typeface="Times New Roman" pitchFamily="18" charset="0"/>
                        </a:rPr>
                        <a:t>179,730</a:t>
                      </a:r>
                      <a:endParaRPr lang="id-ID" sz="1200" dirty="0">
                        <a:effectLst/>
                        <a:latin typeface="Times New Roman" pitchFamily="18" charset="0"/>
                        <a:ea typeface="Calibri"/>
                        <a:cs typeface="Times New Roman" pitchFamily="18" charset="0"/>
                      </a:endParaRPr>
                    </a:p>
                  </a:txBody>
                  <a:tcPr marL="0" marR="0" marT="0" marB="0" anchor="ctr">
                    <a:solidFill>
                      <a:schemeClr val="accent1"/>
                    </a:solidFill>
                  </a:tcPr>
                </a:tc>
                <a:tc>
                  <a:txBody>
                    <a:bodyPr/>
                    <a:lstStyle/>
                    <a:p>
                      <a:pPr marL="38100" marR="38100" algn="r">
                        <a:lnSpc>
                          <a:spcPts val="1600"/>
                        </a:lnSpc>
                        <a:spcAft>
                          <a:spcPts val="0"/>
                        </a:spcAft>
                      </a:pPr>
                      <a:r>
                        <a:rPr lang="en-US" sz="1200">
                          <a:effectLst/>
                          <a:latin typeface="Times New Roman" pitchFamily="18" charset="0"/>
                          <a:cs typeface="Times New Roman" pitchFamily="18" charset="0"/>
                        </a:rPr>
                        <a:t>,000</a:t>
                      </a:r>
                      <a:r>
                        <a:rPr lang="en-US" sz="1200" baseline="30000">
                          <a:effectLst/>
                          <a:latin typeface="Times New Roman" pitchFamily="18" charset="0"/>
                          <a:cs typeface="Times New Roman" pitchFamily="18" charset="0"/>
                        </a:rPr>
                        <a:t>b</a:t>
                      </a:r>
                      <a:endParaRPr lang="id-ID" sz="1200">
                        <a:effectLst/>
                        <a:latin typeface="Times New Roman" pitchFamily="18" charset="0"/>
                        <a:ea typeface="Calibri"/>
                        <a:cs typeface="Times New Roman" pitchFamily="18" charset="0"/>
                      </a:endParaRPr>
                    </a:p>
                  </a:txBody>
                  <a:tcPr marL="0" marR="0" marT="0" marB="0" anchor="ctr"/>
                </a:tc>
              </a:tr>
              <a:tr h="284608">
                <a:tc vMerge="1">
                  <a:txBody>
                    <a:bodyPr/>
                    <a:lstStyle/>
                    <a:p>
                      <a:endParaRPr lang="id-ID"/>
                    </a:p>
                  </a:txBody>
                  <a:tcPr/>
                </a:tc>
                <a:tc>
                  <a:txBody>
                    <a:bodyPr/>
                    <a:lstStyle/>
                    <a:p>
                      <a:pPr marL="38100" marR="38100">
                        <a:lnSpc>
                          <a:spcPts val="1600"/>
                        </a:lnSpc>
                        <a:spcAft>
                          <a:spcPts val="0"/>
                        </a:spcAft>
                      </a:pPr>
                      <a:r>
                        <a:rPr lang="en-US" sz="1400" dirty="0">
                          <a:effectLst/>
                          <a:latin typeface="Times New Roman" pitchFamily="18" charset="0"/>
                          <a:cs typeface="Times New Roman" pitchFamily="18" charset="0"/>
                        </a:rPr>
                        <a:t>Residual</a:t>
                      </a:r>
                      <a:endParaRPr lang="id-ID" sz="1200" dirty="0">
                        <a:effectLst/>
                        <a:latin typeface="Times New Roman" pitchFamily="18" charset="0"/>
                        <a:ea typeface="Calibri"/>
                        <a:cs typeface="Times New Roman" pitchFamily="18" charset="0"/>
                      </a:endParaRPr>
                    </a:p>
                  </a:txBody>
                  <a:tcPr marL="0" marR="0" marT="0" marB="0" anchor="ctr"/>
                </a:tc>
                <a:tc>
                  <a:txBody>
                    <a:bodyPr/>
                    <a:lstStyle/>
                    <a:p>
                      <a:pPr marL="38100" marR="38100" algn="r">
                        <a:lnSpc>
                          <a:spcPts val="1600"/>
                        </a:lnSpc>
                        <a:spcAft>
                          <a:spcPts val="0"/>
                        </a:spcAft>
                      </a:pPr>
                      <a:r>
                        <a:rPr lang="en-US" sz="1200" dirty="0">
                          <a:effectLst/>
                          <a:latin typeface="Times New Roman" pitchFamily="18" charset="0"/>
                          <a:cs typeface="Times New Roman" pitchFamily="18" charset="0"/>
                        </a:rPr>
                        <a:t>780,990</a:t>
                      </a:r>
                      <a:endParaRPr lang="id-ID" sz="1200" dirty="0">
                        <a:effectLst/>
                        <a:latin typeface="Times New Roman" pitchFamily="18" charset="0"/>
                        <a:ea typeface="Calibri"/>
                        <a:cs typeface="Times New Roman" pitchFamily="18" charset="0"/>
                      </a:endParaRPr>
                    </a:p>
                  </a:txBody>
                  <a:tcPr marL="0" marR="0" marT="0" marB="0" anchor="ctr"/>
                </a:tc>
                <a:tc>
                  <a:txBody>
                    <a:bodyPr/>
                    <a:lstStyle/>
                    <a:p>
                      <a:pPr marL="38100" marR="38100" algn="r">
                        <a:lnSpc>
                          <a:spcPts val="1600"/>
                        </a:lnSpc>
                        <a:spcAft>
                          <a:spcPts val="0"/>
                        </a:spcAft>
                      </a:pPr>
                      <a:r>
                        <a:rPr lang="en-US" sz="1200" dirty="0">
                          <a:effectLst/>
                          <a:latin typeface="Times New Roman" pitchFamily="18" charset="0"/>
                          <a:cs typeface="Times New Roman" pitchFamily="18" charset="0"/>
                        </a:rPr>
                        <a:t>64</a:t>
                      </a:r>
                      <a:endParaRPr lang="id-ID" sz="1200" dirty="0">
                        <a:effectLst/>
                        <a:latin typeface="Times New Roman" pitchFamily="18" charset="0"/>
                        <a:ea typeface="Calibri"/>
                        <a:cs typeface="Times New Roman" pitchFamily="18" charset="0"/>
                      </a:endParaRPr>
                    </a:p>
                  </a:txBody>
                  <a:tcPr marL="0" marR="0" marT="0" marB="0" anchor="ctr"/>
                </a:tc>
                <a:tc>
                  <a:txBody>
                    <a:bodyPr/>
                    <a:lstStyle/>
                    <a:p>
                      <a:pPr marL="38100" marR="38100" algn="r">
                        <a:lnSpc>
                          <a:spcPts val="1600"/>
                        </a:lnSpc>
                        <a:spcAft>
                          <a:spcPts val="0"/>
                        </a:spcAft>
                      </a:pPr>
                      <a:r>
                        <a:rPr lang="en-US" sz="1200">
                          <a:effectLst/>
                          <a:latin typeface="Times New Roman" pitchFamily="18" charset="0"/>
                          <a:cs typeface="Times New Roman" pitchFamily="18" charset="0"/>
                        </a:rPr>
                        <a:t>12,203</a:t>
                      </a:r>
                      <a:endParaRPr lang="id-ID" sz="1200">
                        <a:effectLst/>
                        <a:latin typeface="Times New Roman" pitchFamily="18" charset="0"/>
                        <a:ea typeface="Calibri"/>
                        <a:cs typeface="Times New Roman" pitchFamily="18" charset="0"/>
                      </a:endParaRPr>
                    </a:p>
                  </a:txBody>
                  <a:tcPr marL="0" marR="0" marT="0" marB="0" anchor="ctr"/>
                </a:tc>
                <a:tc>
                  <a:txBody>
                    <a:bodyPr/>
                    <a:lstStyle/>
                    <a:p>
                      <a:pPr>
                        <a:lnSpc>
                          <a:spcPct val="107000"/>
                        </a:lnSpc>
                        <a:spcAft>
                          <a:spcPts val="0"/>
                        </a:spcAft>
                      </a:pPr>
                      <a:r>
                        <a:rPr lang="en-US" sz="1200">
                          <a:effectLst/>
                          <a:latin typeface="Times New Roman" pitchFamily="18" charset="0"/>
                          <a:cs typeface="Times New Roman" pitchFamily="18" charset="0"/>
                        </a:rPr>
                        <a:t> </a:t>
                      </a:r>
                      <a:endParaRPr lang="id-ID" sz="1200">
                        <a:effectLst/>
                        <a:latin typeface="Times New Roman" pitchFamily="18" charset="0"/>
                        <a:ea typeface="Calibri"/>
                        <a:cs typeface="Times New Roman" pitchFamily="18" charset="0"/>
                      </a:endParaRPr>
                    </a:p>
                  </a:txBody>
                  <a:tcPr marL="0" marR="0" marT="0" marB="0"/>
                </a:tc>
                <a:tc>
                  <a:txBody>
                    <a:bodyPr/>
                    <a:lstStyle/>
                    <a:p>
                      <a:pPr>
                        <a:lnSpc>
                          <a:spcPct val="107000"/>
                        </a:lnSpc>
                        <a:spcAft>
                          <a:spcPts val="0"/>
                        </a:spcAft>
                      </a:pPr>
                      <a:r>
                        <a:rPr lang="en-US" sz="1200">
                          <a:effectLst/>
                          <a:latin typeface="Times New Roman" pitchFamily="18" charset="0"/>
                          <a:cs typeface="Times New Roman" pitchFamily="18" charset="0"/>
                        </a:rPr>
                        <a:t> </a:t>
                      </a:r>
                      <a:endParaRPr lang="id-ID" sz="1200">
                        <a:effectLst/>
                        <a:latin typeface="Times New Roman" pitchFamily="18" charset="0"/>
                        <a:ea typeface="Calibri"/>
                        <a:cs typeface="Times New Roman" pitchFamily="18" charset="0"/>
                      </a:endParaRPr>
                    </a:p>
                  </a:txBody>
                  <a:tcPr marL="0" marR="0" marT="0" marB="0"/>
                </a:tc>
              </a:tr>
              <a:tr h="535732">
                <a:tc vMerge="1">
                  <a:txBody>
                    <a:bodyPr/>
                    <a:lstStyle/>
                    <a:p>
                      <a:endParaRPr lang="id-ID"/>
                    </a:p>
                  </a:txBody>
                  <a:tcPr/>
                </a:tc>
                <a:tc>
                  <a:txBody>
                    <a:bodyPr/>
                    <a:lstStyle/>
                    <a:p>
                      <a:pPr marL="38100" marR="38100">
                        <a:lnSpc>
                          <a:spcPts val="1600"/>
                        </a:lnSpc>
                        <a:spcAft>
                          <a:spcPts val="0"/>
                        </a:spcAft>
                      </a:pPr>
                      <a:r>
                        <a:rPr lang="en-US" sz="1400" dirty="0">
                          <a:effectLst/>
                          <a:latin typeface="Times New Roman" pitchFamily="18" charset="0"/>
                          <a:cs typeface="Times New Roman" pitchFamily="18" charset="0"/>
                        </a:rPr>
                        <a:t>Total</a:t>
                      </a:r>
                      <a:endParaRPr lang="id-ID" sz="1200" dirty="0">
                        <a:effectLst/>
                        <a:latin typeface="Times New Roman" pitchFamily="18" charset="0"/>
                        <a:ea typeface="Calibri"/>
                        <a:cs typeface="Times New Roman" pitchFamily="18" charset="0"/>
                      </a:endParaRPr>
                    </a:p>
                  </a:txBody>
                  <a:tcPr marL="0" marR="0" marT="0" marB="0" anchor="ctr"/>
                </a:tc>
                <a:tc>
                  <a:txBody>
                    <a:bodyPr/>
                    <a:lstStyle/>
                    <a:p>
                      <a:pPr marL="38100" marR="38100" algn="r">
                        <a:lnSpc>
                          <a:spcPts val="1600"/>
                        </a:lnSpc>
                        <a:spcAft>
                          <a:spcPts val="0"/>
                        </a:spcAft>
                      </a:pPr>
                      <a:r>
                        <a:rPr lang="en-US" sz="1200">
                          <a:effectLst/>
                          <a:latin typeface="Times New Roman" pitchFamily="18" charset="0"/>
                          <a:cs typeface="Times New Roman" pitchFamily="18" charset="0"/>
                        </a:rPr>
                        <a:t>5167,463</a:t>
                      </a:r>
                      <a:endParaRPr lang="id-ID" sz="1200">
                        <a:effectLst/>
                        <a:latin typeface="Times New Roman" pitchFamily="18" charset="0"/>
                        <a:ea typeface="Calibri"/>
                        <a:cs typeface="Times New Roman" pitchFamily="18" charset="0"/>
                      </a:endParaRPr>
                    </a:p>
                  </a:txBody>
                  <a:tcPr marL="0" marR="0" marT="0" marB="0" anchor="ctr"/>
                </a:tc>
                <a:tc>
                  <a:txBody>
                    <a:bodyPr/>
                    <a:lstStyle/>
                    <a:p>
                      <a:pPr marL="38100" marR="38100" algn="r">
                        <a:lnSpc>
                          <a:spcPts val="1600"/>
                        </a:lnSpc>
                        <a:spcAft>
                          <a:spcPts val="0"/>
                        </a:spcAft>
                      </a:pPr>
                      <a:r>
                        <a:rPr lang="en-US" sz="1200" dirty="0">
                          <a:effectLst/>
                          <a:latin typeface="Times New Roman" pitchFamily="18" charset="0"/>
                          <a:cs typeface="Times New Roman" pitchFamily="18" charset="0"/>
                        </a:rPr>
                        <a:t>66</a:t>
                      </a:r>
                      <a:endParaRPr lang="id-ID" sz="1200" dirty="0">
                        <a:effectLst/>
                        <a:latin typeface="Times New Roman" pitchFamily="18" charset="0"/>
                        <a:ea typeface="Calibri"/>
                        <a:cs typeface="Times New Roman" pitchFamily="18" charset="0"/>
                      </a:endParaRPr>
                    </a:p>
                  </a:txBody>
                  <a:tcPr marL="0" marR="0" marT="0" marB="0" anchor="ctr"/>
                </a:tc>
                <a:tc>
                  <a:txBody>
                    <a:bodyPr/>
                    <a:lstStyle/>
                    <a:p>
                      <a:pPr>
                        <a:lnSpc>
                          <a:spcPct val="107000"/>
                        </a:lnSpc>
                        <a:spcAft>
                          <a:spcPts val="0"/>
                        </a:spcAft>
                      </a:pPr>
                      <a:r>
                        <a:rPr lang="en-US" sz="1200" dirty="0">
                          <a:effectLst/>
                          <a:latin typeface="Times New Roman" pitchFamily="18" charset="0"/>
                          <a:cs typeface="Times New Roman" pitchFamily="18" charset="0"/>
                        </a:rPr>
                        <a:t> </a:t>
                      </a:r>
                      <a:endParaRPr lang="id-ID" sz="1200" dirty="0">
                        <a:effectLst/>
                        <a:latin typeface="Times New Roman" pitchFamily="18" charset="0"/>
                        <a:ea typeface="Calibri"/>
                        <a:cs typeface="Times New Roman" pitchFamily="18" charset="0"/>
                      </a:endParaRPr>
                    </a:p>
                  </a:txBody>
                  <a:tcPr marL="0" marR="0" marT="0" marB="0"/>
                </a:tc>
                <a:tc>
                  <a:txBody>
                    <a:bodyPr/>
                    <a:lstStyle/>
                    <a:p>
                      <a:pPr>
                        <a:lnSpc>
                          <a:spcPct val="107000"/>
                        </a:lnSpc>
                        <a:spcAft>
                          <a:spcPts val="0"/>
                        </a:spcAft>
                      </a:pPr>
                      <a:r>
                        <a:rPr lang="en-US" sz="1200" dirty="0">
                          <a:effectLst/>
                          <a:latin typeface="Times New Roman" pitchFamily="18" charset="0"/>
                          <a:cs typeface="Times New Roman" pitchFamily="18" charset="0"/>
                        </a:rPr>
                        <a:t> </a:t>
                      </a:r>
                      <a:endParaRPr lang="id-ID" sz="1200" dirty="0">
                        <a:effectLst/>
                        <a:latin typeface="Times New Roman" pitchFamily="18" charset="0"/>
                        <a:ea typeface="Calibri"/>
                        <a:cs typeface="Times New Roman" pitchFamily="18" charset="0"/>
                      </a:endParaRPr>
                    </a:p>
                  </a:txBody>
                  <a:tcPr marL="0" marR="0" marT="0" marB="0"/>
                </a:tc>
                <a:tc>
                  <a:txBody>
                    <a:bodyPr/>
                    <a:lstStyle/>
                    <a:p>
                      <a:pPr>
                        <a:lnSpc>
                          <a:spcPct val="107000"/>
                        </a:lnSpc>
                        <a:spcAft>
                          <a:spcPts val="0"/>
                        </a:spcAft>
                      </a:pPr>
                      <a:r>
                        <a:rPr lang="en-US" sz="1200" dirty="0">
                          <a:effectLst/>
                          <a:latin typeface="Times New Roman" pitchFamily="18" charset="0"/>
                          <a:cs typeface="Times New Roman" pitchFamily="18" charset="0"/>
                        </a:rPr>
                        <a:t> </a:t>
                      </a:r>
                      <a:endParaRPr lang="id-ID" sz="1200" dirty="0">
                        <a:effectLst/>
                        <a:latin typeface="Times New Roman" pitchFamily="18" charset="0"/>
                        <a:ea typeface="Calibri"/>
                        <a:cs typeface="Times New Roman" pitchFamily="18" charset="0"/>
                      </a:endParaRPr>
                    </a:p>
                  </a:txBody>
                  <a:tcPr marL="0" marR="0" marT="0" marB="0"/>
                </a:tc>
              </a:tr>
              <a:tr h="267866">
                <a:tc gridSpan="7">
                  <a:txBody>
                    <a:bodyPr/>
                    <a:lstStyle/>
                    <a:p>
                      <a:pPr marL="38100" marR="38100">
                        <a:lnSpc>
                          <a:spcPts val="1600"/>
                        </a:lnSpc>
                        <a:spcAft>
                          <a:spcPts val="0"/>
                        </a:spcAft>
                      </a:pPr>
                      <a:r>
                        <a:rPr lang="en-US" sz="1600" dirty="0">
                          <a:effectLst/>
                          <a:latin typeface="Times New Roman" pitchFamily="18" charset="0"/>
                          <a:cs typeface="Times New Roman" pitchFamily="18" charset="0"/>
                        </a:rPr>
                        <a:t>a. Dependent Variable: </a:t>
                      </a:r>
                      <a:r>
                        <a:rPr lang="en-US" sz="1600" dirty="0" err="1">
                          <a:effectLst/>
                          <a:latin typeface="Times New Roman" pitchFamily="18" charset="0"/>
                          <a:cs typeface="Times New Roman" pitchFamily="18" charset="0"/>
                        </a:rPr>
                        <a:t>Kinerja_Karyawan</a:t>
                      </a:r>
                      <a:endParaRPr lang="id-ID" sz="2400" dirty="0">
                        <a:effectLst/>
                        <a:latin typeface="Times New Roman" pitchFamily="18" charset="0"/>
                        <a:ea typeface="Calibri"/>
                        <a:cs typeface="Times New Roman" pitchFamily="18" charset="0"/>
                      </a:endParaRPr>
                    </a:p>
                  </a:txBody>
                  <a:tcPr marL="0" marR="0" marT="0" marB="0"/>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267866">
                <a:tc gridSpan="7">
                  <a:txBody>
                    <a:bodyPr/>
                    <a:lstStyle/>
                    <a:p>
                      <a:pPr marL="38100">
                        <a:lnSpc>
                          <a:spcPts val="1600"/>
                        </a:lnSpc>
                        <a:spcAft>
                          <a:spcPts val="0"/>
                        </a:spcAft>
                      </a:pPr>
                      <a:r>
                        <a:rPr lang="en-US" sz="1600" dirty="0">
                          <a:effectLst/>
                          <a:latin typeface="Times New Roman" pitchFamily="18" charset="0"/>
                          <a:cs typeface="Times New Roman" pitchFamily="18" charset="0"/>
                        </a:rPr>
                        <a:t>b. Predictors: (Constant), </a:t>
                      </a:r>
                      <a:r>
                        <a:rPr lang="en-US" sz="1600" dirty="0" err="1">
                          <a:effectLst/>
                          <a:latin typeface="Times New Roman" pitchFamily="18" charset="0"/>
                          <a:cs typeface="Times New Roman" pitchFamily="18" charset="0"/>
                        </a:rPr>
                        <a:t>Lingkungan_Kerja</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Persepsi_Dukungan_Organisasi</a:t>
                      </a:r>
                      <a:endParaRPr lang="id-ID" sz="2400" dirty="0">
                        <a:effectLst/>
                        <a:latin typeface="Times New Roman" pitchFamily="18" charset="0"/>
                        <a:ea typeface="Calibri"/>
                        <a:cs typeface="Times New Roman" pitchFamily="18" charset="0"/>
                      </a:endParaRPr>
                    </a:p>
                  </a:txBody>
                  <a:tcPr marL="0" marR="0" marT="0" marB="0" anchor="ct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267866">
                <a:tc gridSpan="7">
                  <a:txBody>
                    <a:bodyPr/>
                    <a:lstStyle/>
                    <a:p>
                      <a:pPr marL="38100">
                        <a:lnSpc>
                          <a:spcPts val="1600"/>
                        </a:lnSpc>
                        <a:spcAft>
                          <a:spcPts val="800"/>
                        </a:spcAft>
                      </a:pPr>
                      <a:r>
                        <a:rPr lang="en-US" sz="900" b="1" dirty="0" err="1">
                          <a:effectLst/>
                          <a:latin typeface="Times New Roman" pitchFamily="18" charset="0"/>
                          <a:cs typeface="Times New Roman" pitchFamily="18" charset="0"/>
                        </a:rPr>
                        <a:t>Sumber</a:t>
                      </a:r>
                      <a:r>
                        <a:rPr lang="en-US" sz="900" b="1" dirty="0">
                          <a:effectLst/>
                          <a:latin typeface="Times New Roman" pitchFamily="18" charset="0"/>
                          <a:cs typeface="Times New Roman" pitchFamily="18" charset="0"/>
                        </a:rPr>
                        <a:t> : </a:t>
                      </a:r>
                      <a:r>
                        <a:rPr lang="en-US" sz="900" b="1" dirty="0" err="1">
                          <a:effectLst/>
                          <a:latin typeface="Times New Roman" pitchFamily="18" charset="0"/>
                          <a:cs typeface="Times New Roman" pitchFamily="18" charset="0"/>
                        </a:rPr>
                        <a:t>Pengolahan</a:t>
                      </a:r>
                      <a:r>
                        <a:rPr lang="en-US" sz="900" b="1" dirty="0">
                          <a:effectLst/>
                          <a:latin typeface="Times New Roman" pitchFamily="18" charset="0"/>
                          <a:cs typeface="Times New Roman" pitchFamily="18" charset="0"/>
                        </a:rPr>
                        <a:t> data SPSS </a:t>
                      </a:r>
                      <a:r>
                        <a:rPr lang="en-US" sz="900" b="1" dirty="0" err="1">
                          <a:effectLst/>
                          <a:latin typeface="Times New Roman" pitchFamily="18" charset="0"/>
                          <a:cs typeface="Times New Roman" pitchFamily="18" charset="0"/>
                        </a:rPr>
                        <a:t>Versi</a:t>
                      </a:r>
                      <a:r>
                        <a:rPr lang="en-US" sz="900" b="1" dirty="0">
                          <a:effectLst/>
                          <a:latin typeface="Times New Roman" pitchFamily="18" charset="0"/>
                          <a:cs typeface="Times New Roman" pitchFamily="18" charset="0"/>
                        </a:rPr>
                        <a:t> 20</a:t>
                      </a:r>
                      <a:endParaRPr lang="id-ID" sz="1100" b="1" dirty="0">
                        <a:effectLst/>
                        <a:latin typeface="Times New Roman" pitchFamily="18" charset="0"/>
                        <a:ea typeface="Calibri"/>
                        <a:cs typeface="Times New Roman" pitchFamily="18" charset="0"/>
                      </a:endParaRPr>
                    </a:p>
                  </a:txBody>
                  <a:tcPr marL="0" marR="0" marT="0" marB="0" anchor="ctr">
                    <a:solidFill>
                      <a:schemeClr val="bg2"/>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bl>
          </a:graphicData>
        </a:graphic>
      </p:graphicFrame>
    </p:spTree>
    <p:extLst>
      <p:ext uri="{BB962C8B-B14F-4D97-AF65-F5344CB8AC3E}">
        <p14:creationId xmlns:p14="http://schemas.microsoft.com/office/powerpoint/2010/main" val="410462304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2000"/>
                                        <p:tgtEl>
                                          <p:spTgt spid="21"/>
                                        </p:tgtEl>
                                      </p:cBhvr>
                                    </p:animEffect>
                                    <p:anim calcmode="lin" valueType="num">
                                      <p:cBhvr>
                                        <p:cTn id="8" dur="2000" fill="hold"/>
                                        <p:tgtEl>
                                          <p:spTgt spid="21"/>
                                        </p:tgtEl>
                                        <p:attrNameLst>
                                          <p:attrName>ppt_w</p:attrName>
                                        </p:attrNameLst>
                                      </p:cBhvr>
                                      <p:tavLst>
                                        <p:tav tm="0" fmla="#ppt_w*sin(2.5*pi*$)">
                                          <p:val>
                                            <p:fltVal val="0"/>
                                          </p:val>
                                        </p:tav>
                                        <p:tav tm="100000">
                                          <p:val>
                                            <p:fltVal val="1"/>
                                          </p:val>
                                        </p:tav>
                                      </p:tavLst>
                                    </p:anim>
                                    <p:anim calcmode="lin" valueType="num">
                                      <p:cBhvr>
                                        <p:cTn id="9" dur="2000" fill="hold"/>
                                        <p:tgtEl>
                                          <p:spTgt spid="21"/>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iterate type="lt">
                                    <p:tmPct val="10000"/>
                                  </p:iterate>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anim calcmode="lin" valueType="num">
                                      <p:cBhvr>
                                        <p:cTn id="13" dur="500" fill="hold"/>
                                        <p:tgtEl>
                                          <p:spTgt spid="20"/>
                                        </p:tgtEl>
                                        <p:attrNameLst>
                                          <p:attrName>ppt_w</p:attrName>
                                        </p:attrNameLst>
                                      </p:cBhvr>
                                      <p:tavLst>
                                        <p:tav tm="0" fmla="#ppt_w*sin(2.5*pi*$)">
                                          <p:val>
                                            <p:fltVal val="0"/>
                                          </p:val>
                                        </p:tav>
                                        <p:tav tm="100000">
                                          <p:val>
                                            <p:fltVal val="1"/>
                                          </p:val>
                                        </p:tav>
                                      </p:tavLst>
                                    </p:anim>
                                    <p:anim calcmode="lin" valueType="num">
                                      <p:cBhvr>
                                        <p:cTn id="14" dur="500" fill="hold"/>
                                        <p:tgtEl>
                                          <p:spTgt spid="20"/>
                                        </p:tgtEl>
                                        <p:attrNameLst>
                                          <p:attrName>ppt_h</p:attrName>
                                        </p:attrNameLst>
                                      </p:cBhvr>
                                      <p:tavLst>
                                        <p:tav tm="0">
                                          <p:val>
                                            <p:strVal val="#ppt_h"/>
                                          </p:val>
                                        </p:tav>
                                        <p:tav tm="100000">
                                          <p:val>
                                            <p:strVal val="#ppt_h"/>
                                          </p:val>
                                        </p:tav>
                                      </p:tavLst>
                                    </p:anim>
                                  </p:childTnLst>
                                </p:cTn>
                              </p:par>
                              <p:par>
                                <p:cTn id="15" presetID="15"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1500" fill="hold"/>
                                        <p:tgtEl>
                                          <p:spTgt spid="2"/>
                                        </p:tgtEl>
                                        <p:attrNameLst>
                                          <p:attrName>ppt_w</p:attrName>
                                        </p:attrNameLst>
                                      </p:cBhvr>
                                      <p:tavLst>
                                        <p:tav tm="0">
                                          <p:val>
                                            <p:fltVal val="0"/>
                                          </p:val>
                                        </p:tav>
                                        <p:tav tm="100000">
                                          <p:val>
                                            <p:strVal val="#ppt_w"/>
                                          </p:val>
                                        </p:tav>
                                      </p:tavLst>
                                    </p:anim>
                                    <p:anim calcmode="lin" valueType="num">
                                      <p:cBhvr>
                                        <p:cTn id="18" dur="1500" fill="hold"/>
                                        <p:tgtEl>
                                          <p:spTgt spid="2"/>
                                        </p:tgtEl>
                                        <p:attrNameLst>
                                          <p:attrName>ppt_h</p:attrName>
                                        </p:attrNameLst>
                                      </p:cBhvr>
                                      <p:tavLst>
                                        <p:tav tm="0">
                                          <p:val>
                                            <p:fltVal val="0"/>
                                          </p:val>
                                        </p:tav>
                                        <p:tav tm="100000">
                                          <p:val>
                                            <p:strVal val="#ppt_h"/>
                                          </p:val>
                                        </p:tav>
                                      </p:tavLst>
                                    </p:anim>
                                    <p:anim calcmode="lin" valueType="num">
                                      <p:cBhvr>
                                        <p:cTn id="19" dur="1500" fill="hold"/>
                                        <p:tgtEl>
                                          <p:spTgt spid="2"/>
                                        </p:tgtEl>
                                        <p:attrNameLst>
                                          <p:attrName>ppt_x</p:attrName>
                                        </p:attrNameLst>
                                      </p:cBhvr>
                                      <p:tavLst>
                                        <p:tav tm="0" fmla="#ppt_x+(cos(-2*pi*(1-$))*-#ppt_x-sin(-2*pi*(1-$))*(1-#ppt_y))*(1-$)">
                                          <p:val>
                                            <p:fltVal val="0"/>
                                          </p:val>
                                        </p:tav>
                                        <p:tav tm="100000">
                                          <p:val>
                                            <p:fltVal val="1"/>
                                          </p:val>
                                        </p:tav>
                                      </p:tavLst>
                                    </p:anim>
                                    <p:anim calcmode="lin" valueType="num">
                                      <p:cBhvr>
                                        <p:cTn id="20" dur="1500" fill="hold"/>
                                        <p:tgtEl>
                                          <p:spTgt spid="2"/>
                                        </p:tgtEl>
                                        <p:attrNameLst>
                                          <p:attrName>ppt_y</p:attrName>
                                        </p:attrNameLst>
                                      </p:cBhvr>
                                      <p:tavLst>
                                        <p:tav tm="0" fmla="#ppt_y+(sin(-2*pi*(1-$))*-#ppt_x+cos(-2*pi*(1-$))*(1-#ppt_y))*(1-$)">
                                          <p:val>
                                            <p:fltVal val="0"/>
                                          </p:val>
                                        </p:tav>
                                        <p:tav tm="100000">
                                          <p:val>
                                            <p:fltVal val="1"/>
                                          </p:val>
                                        </p:tav>
                                      </p:tavLst>
                                    </p:anim>
                                  </p:childTnLst>
                                </p:cTn>
                              </p:par>
                              <p:par>
                                <p:cTn id="21" presetID="15"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p:cTn id="23" dur="1500" fill="hold"/>
                                        <p:tgtEl>
                                          <p:spTgt spid="4"/>
                                        </p:tgtEl>
                                        <p:attrNameLst>
                                          <p:attrName>ppt_w</p:attrName>
                                        </p:attrNameLst>
                                      </p:cBhvr>
                                      <p:tavLst>
                                        <p:tav tm="0">
                                          <p:val>
                                            <p:fltVal val="0"/>
                                          </p:val>
                                        </p:tav>
                                        <p:tav tm="100000">
                                          <p:val>
                                            <p:strVal val="#ppt_w"/>
                                          </p:val>
                                        </p:tav>
                                      </p:tavLst>
                                    </p:anim>
                                    <p:anim calcmode="lin" valueType="num">
                                      <p:cBhvr>
                                        <p:cTn id="24" dur="1500" fill="hold"/>
                                        <p:tgtEl>
                                          <p:spTgt spid="4"/>
                                        </p:tgtEl>
                                        <p:attrNameLst>
                                          <p:attrName>ppt_h</p:attrName>
                                        </p:attrNameLst>
                                      </p:cBhvr>
                                      <p:tavLst>
                                        <p:tav tm="0">
                                          <p:val>
                                            <p:fltVal val="0"/>
                                          </p:val>
                                        </p:tav>
                                        <p:tav tm="100000">
                                          <p:val>
                                            <p:strVal val="#ppt_h"/>
                                          </p:val>
                                        </p:tav>
                                      </p:tavLst>
                                    </p:anim>
                                    <p:anim calcmode="lin" valueType="num">
                                      <p:cBhvr>
                                        <p:cTn id="25" dur="1500" fill="hold"/>
                                        <p:tgtEl>
                                          <p:spTgt spid="4"/>
                                        </p:tgtEl>
                                        <p:attrNameLst>
                                          <p:attrName>ppt_x</p:attrName>
                                        </p:attrNameLst>
                                      </p:cBhvr>
                                      <p:tavLst>
                                        <p:tav tm="0" fmla="#ppt_x+(cos(-2*pi*(1-$))*-#ppt_x-sin(-2*pi*(1-$))*(1-#ppt_y))*(1-$)">
                                          <p:val>
                                            <p:fltVal val="0"/>
                                          </p:val>
                                        </p:tav>
                                        <p:tav tm="100000">
                                          <p:val>
                                            <p:fltVal val="1"/>
                                          </p:val>
                                        </p:tav>
                                      </p:tavLst>
                                    </p:anim>
                                    <p:anim calcmode="lin" valueType="num">
                                      <p:cBhvr>
                                        <p:cTn id="26" dur="15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86604"/>
            <a:ext cx="7643866" cy="1356445"/>
          </a:xfrm>
          <a:noFill/>
        </p:spPr>
        <p:style>
          <a:lnRef idx="2">
            <a:schemeClr val="accent1"/>
          </a:lnRef>
          <a:fillRef idx="1">
            <a:schemeClr val="lt1"/>
          </a:fillRef>
          <a:effectRef idx="0">
            <a:schemeClr val="accent1"/>
          </a:effectRef>
          <a:fontRef idx="minor">
            <a:schemeClr val="dk1"/>
          </a:fontRef>
        </p:style>
        <p:txBody>
          <a:bodyPr/>
          <a:lstStyle/>
          <a:p>
            <a:r>
              <a:rPr lang="id-ID" dirty="0" smtClean="0">
                <a:solidFill>
                  <a:schemeClr val="tx1"/>
                </a:solidFill>
                <a:latin typeface="Cambria" pitchFamily="18" charset="0"/>
                <a:cs typeface="Times New Roman" pitchFamily="18" charset="0"/>
              </a:rPr>
              <a:t>Latar Belakang</a:t>
            </a:r>
            <a:endParaRPr lang="en-US" dirty="0">
              <a:solidFill>
                <a:schemeClr val="tx1"/>
              </a:solidFill>
              <a:latin typeface="Cambria" pitchFamily="18" charset="0"/>
              <a:cs typeface="Times New Roman" pitchFamily="18" charset="0"/>
            </a:endParaRPr>
          </a:p>
        </p:txBody>
      </p:sp>
      <p:sp>
        <p:nvSpPr>
          <p:cNvPr id="7" name="TextBox 6"/>
          <p:cNvSpPr txBox="1"/>
          <p:nvPr/>
        </p:nvSpPr>
        <p:spPr>
          <a:xfrm>
            <a:off x="857224" y="1857364"/>
            <a:ext cx="7500990" cy="1477328"/>
          </a:xfrm>
          <a:prstGeom prst="rect">
            <a:avLst/>
          </a:prstGeom>
          <a:solidFill>
            <a:schemeClr val="bg2">
              <a:lumMod val="90000"/>
            </a:schemeClr>
          </a:solidFill>
        </p:spPr>
        <p:txBody>
          <a:bodyPr wrap="square" rtlCol="0">
            <a:spAutoFit/>
          </a:bodyPr>
          <a:lstStyle/>
          <a:p>
            <a:pPr marL="265113" indent="-265113" algn="just">
              <a:buFont typeface="Wingdings" pitchFamily="2" charset="2"/>
              <a:buChar char="Ø"/>
            </a:pPr>
            <a:r>
              <a:rPr lang="id-ID" dirty="0" err="1" smtClean="0">
                <a:latin typeface="Times New Roman" pitchFamily="18" charset="0"/>
                <a:cs typeface="Times New Roman" pitchFamily="18" charset="0"/>
              </a:rPr>
              <a:t>P</a:t>
            </a:r>
            <a:r>
              <a:rPr lang="en-US" dirty="0" err="1" smtClean="0">
                <a:latin typeface="Times New Roman" pitchFamily="18" charset="0"/>
                <a:cs typeface="Times New Roman" pitchFamily="18" charset="0"/>
              </a:rPr>
              <a:t>otensi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Sumber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Manusia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pada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hakekatnya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merupakan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salah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satu</a:t>
            </a:r>
            <a:r>
              <a:rPr lang="en-US" dirty="0" smtClean="0">
                <a:latin typeface="Times New Roman" pitchFamily="18" charset="0"/>
                <a:cs typeface="Times New Roman" pitchFamily="18" charset="0"/>
              </a:rPr>
              <a:t> modal </a:t>
            </a:r>
            <a:r>
              <a:rPr lang="en-US" dirty="0" err="1" smtClean="0">
                <a:latin typeface="Times New Roman" pitchFamily="18" charset="0"/>
                <a:cs typeface="Times New Roman" pitchFamily="18" charset="0"/>
              </a:rPr>
              <a:t>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memegang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suatu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peran</a:t>
            </a:r>
            <a:r>
              <a:rPr lang="en-US" dirty="0" smtClean="0">
                <a:latin typeface="Times New Roman" pitchFamily="18" charset="0"/>
                <a:cs typeface="Times New Roman" pitchFamily="18" charset="0"/>
              </a:rPr>
              <a:t> yang paling </a:t>
            </a:r>
            <a:r>
              <a:rPr lang="en-US" dirty="0" err="1" smtClean="0">
                <a:latin typeface="Times New Roman" pitchFamily="18" charset="0"/>
                <a:cs typeface="Times New Roman" pitchFamily="18" charset="0"/>
              </a:rPr>
              <a:t>penting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dalam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mencapai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tujuan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perusahaan</a:t>
            </a:r>
            <a:r>
              <a:rPr lang="id-ID" dirty="0" smtClean="0">
                <a:latin typeface="Times New Roman" pitchFamily="18" charset="0"/>
                <a:cs typeface="Times New Roman" pitchFamily="18" charset="0"/>
              </a:rPr>
              <a:t>. Jadi k</a:t>
            </a:r>
            <a:r>
              <a:rPr lang="en-US" dirty="0" err="1" smtClean="0">
                <a:latin typeface="Times New Roman" pitchFamily="18" charset="0"/>
                <a:cs typeface="Times New Roman" pitchFamily="18" charset="0"/>
              </a:rPr>
              <a:t>unci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sukses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suatu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perusahaan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bukan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hanya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pada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keunggulan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teknologi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tersedianya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dana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saja</a:t>
            </a:r>
            <a:r>
              <a:rPr lang="id-ID" dirty="0" smtClean="0">
                <a:latin typeface="Times New Roman" pitchFamily="18" charset="0"/>
                <a:cs typeface="Times New Roman" pitchFamily="18" charset="0"/>
              </a:rPr>
              <a:t>, Tet</a:t>
            </a:r>
            <a:r>
              <a:rPr lang="en-US" dirty="0" err="1" smtClean="0">
                <a:latin typeface="Times New Roman" pitchFamily="18" charset="0"/>
                <a:cs typeface="Times New Roman" pitchFamily="18" charset="0"/>
              </a:rPr>
              <a:t>api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faktor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manusia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merupakan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faktor</a:t>
            </a:r>
            <a:r>
              <a:rPr lang="en-US" dirty="0" smtClean="0">
                <a:latin typeface="Times New Roman" pitchFamily="18" charset="0"/>
                <a:cs typeface="Times New Roman" pitchFamily="18" charset="0"/>
              </a:rPr>
              <a:t> yang </a:t>
            </a:r>
            <a:r>
              <a:rPr lang="en-US" dirty="0" err="1" smtClean="0">
                <a:latin typeface="Times New Roman" pitchFamily="18" charset="0"/>
                <a:cs typeface="Times New Roman" pitchFamily="18" charset="0"/>
              </a:rPr>
              <a:t>terpenting</a:t>
            </a:r>
            <a:r>
              <a:rPr lang="en-US" dirty="0" smtClean="0">
                <a:latin typeface="Times New Roman" pitchFamily="18" charset="0"/>
                <a:cs typeface="Times New Roman" pitchFamily="18" charset="0"/>
              </a:rPr>
              <a:t> pula.</a:t>
            </a:r>
            <a:endParaRPr lang="id-ID" dirty="0" smtClean="0">
              <a:latin typeface="Times New Roman" pitchFamily="18" charset="0"/>
              <a:cs typeface="Times New Roman" pitchFamily="18" charset="0"/>
            </a:endParaRPr>
          </a:p>
        </p:txBody>
      </p:sp>
      <p:sp>
        <p:nvSpPr>
          <p:cNvPr id="9" name="TextBox 8"/>
          <p:cNvSpPr txBox="1"/>
          <p:nvPr/>
        </p:nvSpPr>
        <p:spPr>
          <a:xfrm>
            <a:off x="857224" y="3452807"/>
            <a:ext cx="7500990" cy="1200329"/>
          </a:xfrm>
          <a:prstGeom prst="rect">
            <a:avLst/>
          </a:prstGeom>
          <a:solidFill>
            <a:schemeClr val="bg2"/>
          </a:solidFill>
          <a:ln>
            <a:noFill/>
          </a:ln>
        </p:spPr>
        <p:txBody>
          <a:bodyPr wrap="square" rtlCol="0">
            <a:spAutoFit/>
          </a:bodyPr>
          <a:lstStyle/>
          <a:p>
            <a:pPr marL="265113" indent="-265113" algn="just">
              <a:buFont typeface="Wingdings" pitchFamily="2" charset="2"/>
              <a:buChar char="Ø"/>
            </a:pPr>
            <a:r>
              <a:rPr lang="id-ID" dirty="0" smtClean="0">
                <a:latin typeface="Times New Roman" pitchFamily="18" charset="0"/>
                <a:cs typeface="Times New Roman" pitchFamily="18" charset="0"/>
              </a:rPr>
              <a:t>Lingkungan kerja merupakan salah satu penyebab dari keberhasilan dalam melaksanakan suatu  pekerjaan, tetapi juga dapat menyebabkan suatu kegagalan dalam pelaksanaan suatu pekerjaan, karena lingkungan kerja dapat mempengaruhi pekerja.</a:t>
            </a:r>
          </a:p>
        </p:txBody>
      </p:sp>
      <p:sp>
        <p:nvSpPr>
          <p:cNvPr id="11" name="Rectangle 10"/>
          <p:cNvSpPr/>
          <p:nvPr/>
        </p:nvSpPr>
        <p:spPr>
          <a:xfrm>
            <a:off x="785786" y="1785926"/>
            <a:ext cx="7643866" cy="421484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Oval 9"/>
          <p:cNvSpPr/>
          <p:nvPr/>
        </p:nvSpPr>
        <p:spPr>
          <a:xfrm>
            <a:off x="7092280" y="260648"/>
            <a:ext cx="1368152" cy="1368152"/>
          </a:xfrm>
          <a:prstGeom prst="ellipse">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 name="TextBox 11"/>
          <p:cNvSpPr txBox="1"/>
          <p:nvPr/>
        </p:nvSpPr>
        <p:spPr>
          <a:xfrm>
            <a:off x="857224" y="4748951"/>
            <a:ext cx="7500990" cy="1200329"/>
          </a:xfrm>
          <a:prstGeom prst="rect">
            <a:avLst/>
          </a:prstGeom>
          <a:solidFill>
            <a:schemeClr val="bg2">
              <a:lumMod val="90000"/>
            </a:schemeClr>
          </a:solidFill>
        </p:spPr>
        <p:txBody>
          <a:bodyPr wrap="square" rtlCol="0">
            <a:spAutoFit/>
          </a:bodyPr>
          <a:lstStyle/>
          <a:p>
            <a:pPr marL="252000" indent="-285750" algn="just">
              <a:buFont typeface="Wingdings" pitchFamily="2" charset="2"/>
              <a:buChar char="Ø"/>
            </a:pPr>
            <a:r>
              <a:rPr lang="id-ID" dirty="0" smtClean="0">
                <a:latin typeface="Times New Roman" pitchFamily="18" charset="0"/>
                <a:cs typeface="Times New Roman" pitchFamily="18" charset="0"/>
              </a:rPr>
              <a:t>Kondisi lingkungan kerja di PT. Solid Super Steel masih belum optimal dikarenakan lingkungan kerja yang masih belum terkontrol dengan baik seperti kebersihan, penerangan, keamanan, temperatur/suhu udara di tempat kerja terlalu panas</a:t>
            </a:r>
            <a:endParaRPr lang="id-ID" dirty="0">
              <a:latin typeface="Times New Roman" pitchFamily="18" charset="0"/>
              <a:cs typeface="Times New Roman" pitchFamily="18" charset="0"/>
            </a:endParaRPr>
          </a:p>
        </p:txBody>
      </p:sp>
    </p:spTree>
    <p:extLst>
      <p:ext uri="{BB962C8B-B14F-4D97-AF65-F5344CB8AC3E}">
        <p14:creationId xmlns:p14="http://schemas.microsoft.com/office/powerpoint/2010/main" val="217694326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6" presetClass="entr" presetSubtype="16"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circle(in)">
                                      <p:cBhvr>
                                        <p:cTn id="16" dur="3000"/>
                                        <p:tgtEl>
                                          <p:spTgt spid="11"/>
                                        </p:tgtEl>
                                      </p:cBhvr>
                                    </p:animEffect>
                                  </p:childTnLst>
                                </p:cTn>
                              </p:par>
                              <p:par>
                                <p:cTn id="17" presetID="48" presetClass="entr" presetSubtype="0" accel="50000" fill="hold" grpId="0" nodeType="withEffect">
                                  <p:stCondLst>
                                    <p:cond delay="0"/>
                                  </p:stCondLst>
                                  <p:childTnLst>
                                    <p:set>
                                      <p:cBhvr>
                                        <p:cTn id="18" dur="1" fill="hold">
                                          <p:stCondLst>
                                            <p:cond delay="0"/>
                                          </p:stCondLst>
                                        </p:cTn>
                                        <p:tgtEl>
                                          <p:spTgt spid="7">
                                            <p:bg/>
                                          </p:spTgt>
                                        </p:tgtEl>
                                        <p:attrNameLst>
                                          <p:attrName>style.visibility</p:attrName>
                                        </p:attrNameLst>
                                      </p:cBhvr>
                                      <p:to>
                                        <p:strVal val="visible"/>
                                      </p:to>
                                    </p:set>
                                    <p:anim calcmode="lin" valueType="num">
                                      <p:cBhvr>
                                        <p:cTn id="19" dur="1000" fill="hold"/>
                                        <p:tgtEl>
                                          <p:spTgt spid="7">
                                            <p:bg/>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0" dur="1000" fill="hold"/>
                                        <p:tgtEl>
                                          <p:spTgt spid="7">
                                            <p:bg/>
                                          </p:spTgt>
                                        </p:tgtEl>
                                        <p:attrNameLst>
                                          <p:attrName>ppt_x</p:attrName>
                                        </p:attrNameLst>
                                      </p:cBhvr>
                                      <p:tavLst>
                                        <p:tav tm="0">
                                          <p:val>
                                            <p:fltVal val="-1"/>
                                          </p:val>
                                        </p:tav>
                                        <p:tav tm="50000">
                                          <p:val>
                                            <p:fltVal val="0.95"/>
                                          </p:val>
                                        </p:tav>
                                        <p:tav tm="100000">
                                          <p:val>
                                            <p:strVal val="#ppt_x"/>
                                          </p:val>
                                        </p:tav>
                                      </p:tavLst>
                                    </p:anim>
                                    <p:anim calcmode="lin" valueType="num">
                                      <p:cBhvr>
                                        <p:cTn id="21" dur="1000" fill="hold"/>
                                        <p:tgtEl>
                                          <p:spTgt spid="7">
                                            <p:bg/>
                                          </p:spTgt>
                                        </p:tgtEl>
                                        <p:attrNameLst>
                                          <p:attrName>ppt_y</p:attrName>
                                        </p:attrNameLst>
                                      </p:cBhvr>
                                      <p:tavLst>
                                        <p:tav tm="0">
                                          <p:val>
                                            <p:strVal val="#ppt_y"/>
                                          </p:val>
                                        </p:tav>
                                        <p:tav tm="100000">
                                          <p:val>
                                            <p:strVal val="#ppt_y"/>
                                          </p:val>
                                        </p:tav>
                                      </p:tavLst>
                                    </p:anim>
                                    <p:animEffect transition="in" filter="fade">
                                      <p:cBhvr>
                                        <p:cTn id="22" dur="1000"/>
                                        <p:tgtEl>
                                          <p:spTgt spid="7">
                                            <p:bg/>
                                          </p:spTgt>
                                        </p:tgtEl>
                                      </p:cBhvr>
                                    </p:animEffect>
                                  </p:childTnLst>
                                </p:cTn>
                              </p:par>
                              <p:par>
                                <p:cTn id="23" presetID="48" presetClass="entr" presetSubtype="0" accel="50000" fill="hold" grpId="0" nodeType="with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 calcmode="lin" valueType="num">
                                      <p:cBhvr>
                                        <p:cTn id="25" dur="1000" fill="hold"/>
                                        <p:tgtEl>
                                          <p:spTgt spid="7">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6" dur="1000" fill="hold"/>
                                        <p:tgtEl>
                                          <p:spTgt spid="7">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27" dur="1000" fill="hold"/>
                                        <p:tgtEl>
                                          <p:spTgt spid="7">
                                            <p:txEl>
                                              <p:pRg st="0" end="0"/>
                                            </p:txEl>
                                          </p:spTgt>
                                        </p:tgtEl>
                                        <p:attrNameLst>
                                          <p:attrName>ppt_y</p:attrName>
                                        </p:attrNameLst>
                                      </p:cBhvr>
                                      <p:tavLst>
                                        <p:tav tm="0">
                                          <p:val>
                                            <p:strVal val="#ppt_y"/>
                                          </p:val>
                                        </p:tav>
                                        <p:tav tm="100000">
                                          <p:val>
                                            <p:strVal val="#ppt_y"/>
                                          </p:val>
                                        </p:tav>
                                      </p:tavLst>
                                    </p:anim>
                                    <p:animEffect transition="in" filter="fade">
                                      <p:cBhvr>
                                        <p:cTn id="28" dur="1000"/>
                                        <p:tgtEl>
                                          <p:spTgt spid="7">
                                            <p:txEl>
                                              <p:pRg st="0" end="0"/>
                                            </p:txEl>
                                          </p:spTgt>
                                        </p:tgtEl>
                                      </p:cBhvr>
                                    </p:animEffect>
                                  </p:childTnLst>
                                </p:cTn>
                              </p:par>
                              <p:par>
                                <p:cTn id="29" presetID="15"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2000" fill="hold"/>
                                        <p:tgtEl>
                                          <p:spTgt spid="9"/>
                                        </p:tgtEl>
                                        <p:attrNameLst>
                                          <p:attrName>ppt_w</p:attrName>
                                        </p:attrNameLst>
                                      </p:cBhvr>
                                      <p:tavLst>
                                        <p:tav tm="0">
                                          <p:val>
                                            <p:fltVal val="0"/>
                                          </p:val>
                                        </p:tav>
                                        <p:tav tm="100000">
                                          <p:val>
                                            <p:strVal val="#ppt_w"/>
                                          </p:val>
                                        </p:tav>
                                      </p:tavLst>
                                    </p:anim>
                                    <p:anim calcmode="lin" valueType="num">
                                      <p:cBhvr>
                                        <p:cTn id="32" dur="2000" fill="hold"/>
                                        <p:tgtEl>
                                          <p:spTgt spid="9"/>
                                        </p:tgtEl>
                                        <p:attrNameLst>
                                          <p:attrName>ppt_h</p:attrName>
                                        </p:attrNameLst>
                                      </p:cBhvr>
                                      <p:tavLst>
                                        <p:tav tm="0">
                                          <p:val>
                                            <p:fltVal val="0"/>
                                          </p:val>
                                        </p:tav>
                                        <p:tav tm="100000">
                                          <p:val>
                                            <p:strVal val="#ppt_h"/>
                                          </p:val>
                                        </p:tav>
                                      </p:tavLst>
                                    </p:anim>
                                    <p:anim calcmode="lin" valueType="num">
                                      <p:cBhvr>
                                        <p:cTn id="33" dur="2000" fill="hold"/>
                                        <p:tgtEl>
                                          <p:spTgt spid="9"/>
                                        </p:tgtEl>
                                        <p:attrNameLst>
                                          <p:attrName>ppt_x</p:attrName>
                                        </p:attrNameLst>
                                      </p:cBhvr>
                                      <p:tavLst>
                                        <p:tav tm="0" fmla="#ppt_x+(cos(-2*pi*(1-$))*-#ppt_x-sin(-2*pi*(1-$))*(1-#ppt_y))*(1-$)">
                                          <p:val>
                                            <p:fltVal val="0"/>
                                          </p:val>
                                        </p:tav>
                                        <p:tav tm="100000">
                                          <p:val>
                                            <p:fltVal val="1"/>
                                          </p:val>
                                        </p:tav>
                                      </p:tavLst>
                                    </p:anim>
                                    <p:anim calcmode="lin" valueType="num">
                                      <p:cBhvr>
                                        <p:cTn id="34" dur="2000" fill="hold"/>
                                        <p:tgtEl>
                                          <p:spTgt spid="9"/>
                                        </p:tgtEl>
                                        <p:attrNameLst>
                                          <p:attrName>ppt_y</p:attrName>
                                        </p:attrNameLst>
                                      </p:cBhvr>
                                      <p:tavLst>
                                        <p:tav tm="0" fmla="#ppt_y+(sin(-2*pi*(1-$))*-#ppt_x+cos(-2*pi*(1-$))*(1-#ppt_y))*(1-$)">
                                          <p:val>
                                            <p:fltVal val="0"/>
                                          </p:val>
                                        </p:tav>
                                        <p:tav tm="100000">
                                          <p:val>
                                            <p:fltVal val="1"/>
                                          </p:val>
                                        </p:tav>
                                      </p:tavLst>
                                    </p:anim>
                                  </p:childTnLst>
                                </p:cTn>
                              </p:par>
                              <p:par>
                                <p:cTn id="35" presetID="45"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2000"/>
                                        <p:tgtEl>
                                          <p:spTgt spid="10"/>
                                        </p:tgtEl>
                                      </p:cBhvr>
                                    </p:animEffect>
                                    <p:anim calcmode="lin" valueType="num">
                                      <p:cBhvr>
                                        <p:cTn id="38" dur="2000" fill="hold"/>
                                        <p:tgtEl>
                                          <p:spTgt spid="10"/>
                                        </p:tgtEl>
                                        <p:attrNameLst>
                                          <p:attrName>ppt_w</p:attrName>
                                        </p:attrNameLst>
                                      </p:cBhvr>
                                      <p:tavLst>
                                        <p:tav tm="0" fmla="#ppt_w*sin(2.5*pi*$)">
                                          <p:val>
                                            <p:fltVal val="0"/>
                                          </p:val>
                                        </p:tav>
                                        <p:tav tm="100000">
                                          <p:val>
                                            <p:fltVal val="1"/>
                                          </p:val>
                                        </p:tav>
                                      </p:tavLst>
                                    </p:anim>
                                    <p:anim calcmode="lin" valueType="num">
                                      <p:cBhvr>
                                        <p:cTn id="39" dur="2000" fill="hold"/>
                                        <p:tgtEl>
                                          <p:spTgt spid="10"/>
                                        </p:tgtEl>
                                        <p:attrNameLst>
                                          <p:attrName>ppt_h</p:attrName>
                                        </p:attrNameLst>
                                      </p:cBhvr>
                                      <p:tavLst>
                                        <p:tav tm="0">
                                          <p:val>
                                            <p:strVal val="#ppt_h"/>
                                          </p:val>
                                        </p:tav>
                                        <p:tav tm="100000">
                                          <p:val>
                                            <p:strVal val="#ppt_h"/>
                                          </p:val>
                                        </p:tav>
                                      </p:tavLst>
                                    </p:anim>
                                  </p:childTnLst>
                                </p:cTn>
                              </p:par>
                              <p:par>
                                <p:cTn id="40" presetID="21" presetClass="entr" presetSubtype="4"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wheel(4)">
                                      <p:cBhvr>
                                        <p:cTn id="4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uiExpand="1" build="allAtOnce" animBg="1"/>
      <p:bldP spid="9" grpId="0" animBg="1"/>
      <p:bldP spid="11" grpId="0" animBg="1"/>
      <p:bldP spid="10" grpId="0" animBg="1"/>
      <p:bldP spid="1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75000"/>
              </a:schemeClr>
            </a:gs>
            <a:gs pos="39000">
              <a:srgbClr val="00B050">
                <a:alpha val="51000"/>
                <a:lumMod val="22000"/>
                <a:lumOff val="78000"/>
              </a:srgbClr>
            </a:gs>
            <a:gs pos="75000">
              <a:schemeClr val="bg2">
                <a:lumMod val="90000"/>
              </a:schemeClr>
            </a:gs>
            <a:gs pos="100000">
              <a:srgbClr val="002060">
                <a:alpha val="56000"/>
              </a:srgbClr>
            </a:gs>
          </a:gsLst>
          <a:lin ang="5400000" scaled="0"/>
          <a:tileRect/>
        </a:gradFill>
        <a:effectLst/>
      </p:bgPr>
    </p:bg>
    <p:spTree>
      <p:nvGrpSpPr>
        <p:cNvPr id="1" name=""/>
        <p:cNvGrpSpPr/>
        <p:nvPr/>
      </p:nvGrpSpPr>
      <p:grpSpPr>
        <a:xfrm>
          <a:off x="0" y="0"/>
          <a:ext cx="0" cy="0"/>
          <a:chOff x="0" y="0"/>
          <a:chExt cx="0" cy="0"/>
        </a:xfrm>
      </p:grpSpPr>
      <p:sp>
        <p:nvSpPr>
          <p:cNvPr id="21" name="Oval 20"/>
          <p:cNvSpPr/>
          <p:nvPr/>
        </p:nvSpPr>
        <p:spPr>
          <a:xfrm>
            <a:off x="7164288" y="116632"/>
            <a:ext cx="1224136" cy="1224136"/>
          </a:xfrm>
          <a:prstGeom prst="ellipse">
            <a:avLst/>
          </a:prstGeom>
          <a:blipFill dpi="0" rotWithShape="1">
            <a:blip r:embed="rId3">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Title 1"/>
          <p:cNvSpPr>
            <a:spLocks noGrp="1"/>
          </p:cNvSpPr>
          <p:nvPr>
            <p:ph type="title"/>
          </p:nvPr>
        </p:nvSpPr>
        <p:spPr>
          <a:xfrm>
            <a:off x="323528" y="69491"/>
            <a:ext cx="8321008" cy="1296144"/>
          </a:xfrm>
        </p:spPr>
        <p:txBody>
          <a:bodyPr>
            <a:normAutofit/>
          </a:bodyPr>
          <a:lstStyle/>
          <a:p>
            <a:pPr lvl="0"/>
            <a:r>
              <a:rPr lang="id-ID" sz="3200" dirty="0" smtClean="0">
                <a:solidFill>
                  <a:schemeClr val="tx1"/>
                </a:solidFill>
                <a:latin typeface="Times New Roman" pitchFamily="18" charset="0"/>
                <a:cs typeface="Times New Roman" pitchFamily="18" charset="0"/>
              </a:rPr>
              <a:t>Simpulan</a:t>
            </a:r>
            <a:endParaRPr lang="id-ID" sz="3200" dirty="0">
              <a:solidFill>
                <a:schemeClr val="tx1"/>
              </a:solidFill>
              <a:latin typeface="Times New Roman" pitchFamily="18" charset="0"/>
              <a:cs typeface="Times New Roman" pitchFamily="18" charset="0"/>
            </a:endParaRPr>
          </a:p>
        </p:txBody>
      </p:sp>
      <p:sp>
        <p:nvSpPr>
          <p:cNvPr id="2" name="TextBox 1"/>
          <p:cNvSpPr txBox="1"/>
          <p:nvPr/>
        </p:nvSpPr>
        <p:spPr>
          <a:xfrm>
            <a:off x="395536" y="1916832"/>
            <a:ext cx="8352928" cy="3477875"/>
          </a:xfrm>
          <a:prstGeom prst="rect">
            <a:avLst/>
          </a:prstGeom>
          <a:solidFill>
            <a:schemeClr val="bg1"/>
          </a:solidFill>
        </p:spPr>
        <p:txBody>
          <a:bodyPr wrap="square" rtlCol="0">
            <a:spAutoFit/>
          </a:bodyPr>
          <a:lstStyle/>
          <a:p>
            <a:pPr marL="285750" indent="-285750" algn="just">
              <a:buFont typeface="Wingdings" pitchFamily="2" charset="2"/>
              <a:buChar char="Ø"/>
            </a:pPr>
            <a:r>
              <a:rPr lang="id-ID" sz="2400" dirty="0">
                <a:latin typeface="Times New Roman" pitchFamily="18" charset="0"/>
                <a:cs typeface="Times New Roman" pitchFamily="18" charset="0"/>
              </a:rPr>
              <a:t>P</a:t>
            </a:r>
            <a:r>
              <a:rPr lang="en-US" sz="2400" dirty="0" err="1" smtClean="0">
                <a:latin typeface="Times New Roman" pitchFamily="18" charset="0"/>
                <a:cs typeface="Times New Roman" pitchFamily="18" charset="0"/>
              </a:rPr>
              <a:t>ada</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kolom</a:t>
            </a:r>
            <a:r>
              <a:rPr lang="en-US" sz="2400" dirty="0">
                <a:latin typeface="Times New Roman" pitchFamily="18" charset="0"/>
                <a:cs typeface="Times New Roman" pitchFamily="18" charset="0"/>
              </a:rPr>
              <a:t> </a:t>
            </a:r>
            <a:r>
              <a:rPr lang="en-US" sz="2400" i="1" dirty="0">
                <a:latin typeface="Times New Roman" pitchFamily="18" charset="0"/>
                <a:cs typeface="Times New Roman" pitchFamily="18" charset="0"/>
              </a:rPr>
              <a:t>Coefficients </a:t>
            </a:r>
            <a:r>
              <a:rPr lang="en-US" sz="2400" dirty="0">
                <a:latin typeface="Times New Roman" pitchFamily="18" charset="0"/>
                <a:cs typeface="Times New Roman" pitchFamily="18" charset="0"/>
              </a:rPr>
              <a:t>model 1 </a:t>
            </a:r>
            <a:r>
              <a:rPr lang="en-US" sz="2400" dirty="0" err="1">
                <a:latin typeface="Times New Roman" pitchFamily="18" charset="0"/>
                <a:cs typeface="Times New Roman" pitchFamily="18" charset="0"/>
              </a:rPr>
              <a:t>nilai</a:t>
            </a:r>
            <a:r>
              <a:rPr lang="en-US" sz="2400" dirty="0">
                <a:latin typeface="Times New Roman" pitchFamily="18" charset="0"/>
                <a:cs typeface="Times New Roman" pitchFamily="18" charset="0"/>
              </a:rPr>
              <a:t> sig </a:t>
            </a:r>
            <a:r>
              <a:rPr lang="en-US" sz="2400" dirty="0" smtClean="0">
                <a:latin typeface="Times New Roman" pitchFamily="18" charset="0"/>
                <a:cs typeface="Times New Roman" pitchFamily="18" charset="0"/>
              </a:rPr>
              <a:t>0,000</a:t>
            </a:r>
            <a:r>
              <a:rPr lang="id-ID"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lebih</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kecil</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dari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nilai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probabilitas</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0,05</a:t>
            </a:r>
            <a:r>
              <a:rPr lang="id-ID"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id-ID"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0,000&lt;0,05</a:t>
            </a:r>
            <a:r>
              <a:rPr lang="id-ID"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id-ID" sz="2400" dirty="0" smtClean="0">
                <a:latin typeface="Times New Roman" pitchFamily="18" charset="0"/>
                <a:cs typeface="Times New Roman" pitchFamily="18" charset="0"/>
              </a:rPr>
              <a:t>dimana </a:t>
            </a:r>
            <a:r>
              <a:rPr lang="id-ID" sz="2400" noProof="1" smtClean="0">
                <a:latin typeface="Times New Roman" pitchFamily="18" charset="0"/>
                <a:cs typeface="Times New Roman" pitchFamily="18" charset="0"/>
              </a:rPr>
              <a:t>Variabel X1 mempunyai </a:t>
            </a:r>
            <a:r>
              <a:rPr lang="id-ID" sz="2400" noProof="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hitung</a:t>
            </a:r>
            <a:r>
              <a:rPr lang="id-ID" baseline="-25000" dirty="0" smtClean="0">
                <a:latin typeface="Times New Roman" pitchFamily="18" charset="0"/>
                <a:cs typeface="Times New Roman" pitchFamily="18" charset="0"/>
              </a:rPr>
              <a:t> </a:t>
            </a:r>
            <a:r>
              <a:rPr lang="id-ID" sz="2400" noProof="1" smtClean="0">
                <a:latin typeface="Times New Roman" pitchFamily="18" charset="0"/>
                <a:cs typeface="Times New Roman" pitchFamily="18" charset="0"/>
              </a:rPr>
              <a:t>yakni</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4,913 </a:t>
            </a:r>
            <a:r>
              <a:rPr lang="en-US" sz="2400" dirty="0" err="1">
                <a:latin typeface="Times New Roman" pitchFamily="18" charset="0"/>
                <a:cs typeface="Times New Roman" pitchFamily="18" charset="0"/>
              </a:rPr>
              <a:t>dengan</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t>
            </a:r>
            <a:r>
              <a:rPr lang="en-US" baseline="-25000" dirty="0" err="1">
                <a:latin typeface="Times New Roman" pitchFamily="18" charset="0"/>
                <a:cs typeface="Times New Roman" pitchFamily="18" charset="0"/>
              </a:rPr>
              <a:t>hitung</a:t>
            </a:r>
            <a:r>
              <a:rPr lang="en-US" sz="28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 1,998 (</a:t>
            </a:r>
            <a:r>
              <a:rPr lang="en-US" sz="2400" dirty="0" err="1">
                <a:latin typeface="Times New Roman" pitchFamily="18" charset="0"/>
                <a:cs typeface="Times New Roman" pitchFamily="18" charset="0"/>
              </a:rPr>
              <a:t>df</a:t>
            </a:r>
            <a:r>
              <a:rPr lang="id-ID" sz="2400" dirty="0">
                <a:latin typeface="Times New Roman" pitchFamily="18" charset="0"/>
                <a:cs typeface="Times New Roman" pitchFamily="18" charset="0"/>
              </a:rPr>
              <a:t> =</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67</a:t>
            </a:r>
            <a:r>
              <a:rPr lang="id-ID"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1</a:t>
            </a:r>
            <a:r>
              <a:rPr lang="id-ID"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64 </a:t>
            </a:r>
            <a:r>
              <a:rPr lang="en-US" sz="2400" dirty="0" err="1">
                <a:latin typeface="Times New Roman" pitchFamily="18" charset="0"/>
                <a:cs typeface="Times New Roman" pitchFamily="18" charset="0"/>
              </a:rPr>
              <a:t>dengan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signifikansi</a:t>
            </a:r>
            <a:r>
              <a:rPr lang="en-US" sz="2400" dirty="0">
                <a:latin typeface="Times New Roman" pitchFamily="18" charset="0"/>
                <a:cs typeface="Times New Roman" pitchFamily="18" charset="0"/>
              </a:rPr>
              <a:t> 0,05</a:t>
            </a:r>
            <a:r>
              <a:rPr lang="en-US" sz="2400" dirty="0" smtClean="0">
                <a:latin typeface="Times New Roman" pitchFamily="18" charset="0"/>
                <a:cs typeface="Times New Roman" pitchFamily="18" charset="0"/>
              </a:rPr>
              <a:t>).</a:t>
            </a:r>
            <a:endParaRPr lang="id-ID" sz="2400" dirty="0" smtClean="0">
              <a:latin typeface="Times New Roman" pitchFamily="18" charset="0"/>
              <a:cs typeface="Times New Roman" pitchFamily="18" charset="0"/>
            </a:endParaRPr>
          </a:p>
          <a:p>
            <a:pPr marL="285750" indent="-285750" algn="just">
              <a:buFont typeface="Wingdings" pitchFamily="2" charset="2"/>
              <a:buChar char="Ø"/>
            </a:pPr>
            <a:r>
              <a:rPr lang="id-ID" sz="2400" dirty="0" smtClean="0">
                <a:latin typeface="Times New Roman" pitchFamily="18" charset="0"/>
                <a:cs typeface="Times New Roman" pitchFamily="18" charset="0"/>
              </a:rPr>
              <a:t>Begitu juga denga </a:t>
            </a:r>
            <a:r>
              <a:rPr lang="en-US" sz="2400" dirty="0" err="1" smtClean="0">
                <a:latin typeface="Times New Roman" pitchFamily="18" charset="0"/>
                <a:cs typeface="Times New Roman" pitchFamily="18" charset="0"/>
              </a:rPr>
              <a:t>Variabel</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X</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mempunyai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t>
            </a:r>
            <a:r>
              <a:rPr lang="en-US" sz="2400" baseline="-25000" dirty="0" err="1">
                <a:latin typeface="Times New Roman" pitchFamily="18" charset="0"/>
                <a:cs typeface="Times New Roman" pitchFamily="18" charset="0"/>
              </a:rPr>
              <a:t>hitung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yakni</a:t>
            </a:r>
            <a:r>
              <a:rPr lang="en-US" sz="2400" dirty="0">
                <a:latin typeface="Times New Roman" pitchFamily="18" charset="0"/>
                <a:cs typeface="Times New Roman" pitchFamily="18" charset="0"/>
              </a:rPr>
              <a:t> 13,194 </a:t>
            </a:r>
            <a:r>
              <a:rPr lang="en-US" sz="2400" dirty="0" err="1">
                <a:latin typeface="Times New Roman" pitchFamily="18" charset="0"/>
                <a:cs typeface="Times New Roman" pitchFamily="18" charset="0"/>
              </a:rPr>
              <a:t>dengan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t>
            </a:r>
            <a:r>
              <a:rPr lang="en-US" sz="2400" baseline="-25000" dirty="0" err="1">
                <a:latin typeface="Times New Roman" pitchFamily="18" charset="0"/>
                <a:cs typeface="Times New Roman" pitchFamily="18" charset="0"/>
              </a:rPr>
              <a:t>tabel</a:t>
            </a:r>
            <a:r>
              <a:rPr lang="en-US" sz="2400" dirty="0">
                <a:latin typeface="Times New Roman" pitchFamily="18" charset="0"/>
                <a:cs typeface="Times New Roman" pitchFamily="18" charset="0"/>
              </a:rPr>
              <a:t> = 1,998 (</a:t>
            </a:r>
            <a:r>
              <a:rPr lang="en-US" sz="2400" dirty="0" err="1">
                <a:latin typeface="Times New Roman" pitchFamily="18" charset="0"/>
                <a:cs typeface="Times New Roman" pitchFamily="18" charset="0"/>
              </a:rPr>
              <a:t>df</a:t>
            </a:r>
            <a:r>
              <a:rPr lang="en-US" sz="2400" dirty="0">
                <a:latin typeface="Times New Roman" pitchFamily="18" charset="0"/>
                <a:cs typeface="Times New Roman" pitchFamily="18" charset="0"/>
              </a:rPr>
              <a:t> 67-2-1=64 </a:t>
            </a:r>
            <a:r>
              <a:rPr lang="en-US" sz="2400" dirty="0" err="1">
                <a:latin typeface="Times New Roman" pitchFamily="18" charset="0"/>
                <a:cs typeface="Times New Roman" pitchFamily="18" charset="0"/>
              </a:rPr>
              <a:t>dengan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signifikansi</a:t>
            </a:r>
            <a:r>
              <a:rPr lang="en-US" sz="2400" dirty="0">
                <a:latin typeface="Times New Roman" pitchFamily="18" charset="0"/>
                <a:cs typeface="Times New Roman" pitchFamily="18" charset="0"/>
              </a:rPr>
              <a:t> 0,05). </a:t>
            </a:r>
            <a:r>
              <a:rPr lang="en-US" sz="2400" dirty="0" err="1">
                <a:latin typeface="Times New Roman" pitchFamily="18" charset="0"/>
                <a:cs typeface="Times New Roman" pitchFamily="18" charset="0"/>
              </a:rPr>
              <a:t>Jadi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t>
            </a:r>
            <a:r>
              <a:rPr lang="en-US" sz="2400" baseline="-25000" dirty="0" err="1">
                <a:latin typeface="Times New Roman" pitchFamily="18" charset="0"/>
                <a:cs typeface="Times New Roman" pitchFamily="18" charset="0"/>
              </a:rPr>
              <a:t>hitung</a:t>
            </a:r>
            <a:r>
              <a:rPr lang="en-US" sz="2400" baseline="-25000" dirty="0">
                <a:latin typeface="Times New Roman" pitchFamily="18" charset="0"/>
                <a:cs typeface="Times New Roman" pitchFamily="18" charset="0"/>
              </a:rPr>
              <a:t> </a:t>
            </a:r>
            <a:r>
              <a:rPr lang="en-US" sz="2400" dirty="0">
                <a:latin typeface="Times New Roman" pitchFamily="18" charset="0"/>
                <a:cs typeface="Times New Roman" pitchFamily="18" charset="0"/>
              </a:rPr>
              <a:t>&gt; </a:t>
            </a:r>
            <a:r>
              <a:rPr lang="en-US" sz="2400" dirty="0" err="1" smtClean="0">
                <a:latin typeface="Times New Roman" pitchFamily="18" charset="0"/>
                <a:cs typeface="Times New Roman" pitchFamily="18" charset="0"/>
              </a:rPr>
              <a:t>t</a:t>
            </a:r>
            <a:r>
              <a:rPr lang="en-US" sz="2400" baseline="-25000" dirty="0" err="1" smtClean="0">
                <a:latin typeface="Times New Roman" pitchFamily="18" charset="0"/>
                <a:cs typeface="Times New Roman" pitchFamily="18" charset="0"/>
              </a:rPr>
              <a:t>tabel</a:t>
            </a:r>
            <a:endParaRPr lang="id-ID" sz="2400" baseline="-25000" dirty="0" smtClean="0">
              <a:latin typeface="Times New Roman" pitchFamily="18" charset="0"/>
              <a:cs typeface="Times New Roman" pitchFamily="18" charset="0"/>
            </a:endParaRPr>
          </a:p>
          <a:p>
            <a:pPr algn="just"/>
            <a:r>
              <a:rPr lang="id-ID" sz="2400" dirty="0" smtClean="0">
                <a:latin typeface="Times New Roman" pitchFamily="18" charset="0"/>
                <a:cs typeface="Times New Roman" pitchFamily="18" charset="0"/>
              </a:rPr>
              <a:t>Artinya, 2 variabel tersebeut </a:t>
            </a:r>
            <a:r>
              <a:rPr lang="en-US" sz="2400" dirty="0" err="1" smtClean="0">
                <a:latin typeface="Times New Roman" pitchFamily="18" charset="0"/>
                <a:cs typeface="Times New Roman" pitchFamily="18" charset="0"/>
              </a:rPr>
              <a:t>secara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parsial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memiliki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pengaruh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signifikan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terhadap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Kinerja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Karyawan</a:t>
            </a:r>
            <a:r>
              <a:rPr lang="en-US" sz="2400" dirty="0" smtClean="0">
                <a:latin typeface="Times New Roman" pitchFamily="18" charset="0"/>
                <a:cs typeface="Times New Roman" pitchFamily="18" charset="0"/>
              </a:rPr>
              <a:t>.</a:t>
            </a:r>
            <a:endParaRPr lang="id-ID"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46878215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2000"/>
                                        <p:tgtEl>
                                          <p:spTgt spid="21"/>
                                        </p:tgtEl>
                                      </p:cBhvr>
                                    </p:animEffect>
                                    <p:anim calcmode="lin" valueType="num">
                                      <p:cBhvr>
                                        <p:cTn id="8" dur="2000" fill="hold"/>
                                        <p:tgtEl>
                                          <p:spTgt spid="21"/>
                                        </p:tgtEl>
                                        <p:attrNameLst>
                                          <p:attrName>ppt_w</p:attrName>
                                        </p:attrNameLst>
                                      </p:cBhvr>
                                      <p:tavLst>
                                        <p:tav tm="0" fmla="#ppt_w*sin(2.5*pi*$)">
                                          <p:val>
                                            <p:fltVal val="0"/>
                                          </p:val>
                                        </p:tav>
                                        <p:tav tm="100000">
                                          <p:val>
                                            <p:fltVal val="1"/>
                                          </p:val>
                                        </p:tav>
                                      </p:tavLst>
                                    </p:anim>
                                    <p:anim calcmode="lin" valueType="num">
                                      <p:cBhvr>
                                        <p:cTn id="9" dur="2000" fill="hold"/>
                                        <p:tgtEl>
                                          <p:spTgt spid="21"/>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iterate type="lt">
                                    <p:tmPct val="10000"/>
                                  </p:iterate>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anim calcmode="lin" valueType="num">
                                      <p:cBhvr>
                                        <p:cTn id="13" dur="500" fill="hold"/>
                                        <p:tgtEl>
                                          <p:spTgt spid="20"/>
                                        </p:tgtEl>
                                        <p:attrNameLst>
                                          <p:attrName>ppt_w</p:attrName>
                                        </p:attrNameLst>
                                      </p:cBhvr>
                                      <p:tavLst>
                                        <p:tav tm="0" fmla="#ppt_w*sin(2.5*pi*$)">
                                          <p:val>
                                            <p:fltVal val="0"/>
                                          </p:val>
                                        </p:tav>
                                        <p:tav tm="100000">
                                          <p:val>
                                            <p:fltVal val="1"/>
                                          </p:val>
                                        </p:tav>
                                      </p:tavLst>
                                    </p:anim>
                                    <p:anim calcmode="lin" valueType="num">
                                      <p:cBhvr>
                                        <p:cTn id="14" dur="500" fill="hold"/>
                                        <p:tgtEl>
                                          <p:spTgt spid="20"/>
                                        </p:tgtEl>
                                        <p:attrNameLst>
                                          <p:attrName>ppt_h</p:attrName>
                                        </p:attrNameLst>
                                      </p:cBhvr>
                                      <p:tavLst>
                                        <p:tav tm="0">
                                          <p:val>
                                            <p:strVal val="#ppt_h"/>
                                          </p:val>
                                        </p:tav>
                                        <p:tav tm="100000">
                                          <p:val>
                                            <p:strVal val="#ppt_h"/>
                                          </p:val>
                                        </p:tav>
                                      </p:tavLst>
                                    </p:anim>
                                  </p:childTnLst>
                                </p:cTn>
                              </p:par>
                              <p:par>
                                <p:cTn id="15" presetID="38" presetClass="entr" presetSubtype="0" accel="50000" fill="hold" grpId="0" nodeType="withEffect">
                                  <p:stCondLst>
                                    <p:cond delay="0"/>
                                  </p:stCondLst>
                                  <p:iterate type="lt">
                                    <p:tmPct val="49390"/>
                                  </p:iterate>
                                  <p:childTnLst>
                                    <p:set>
                                      <p:cBhvr>
                                        <p:cTn id="16" dur="1" fill="hold">
                                          <p:stCondLst>
                                            <p:cond delay="0"/>
                                          </p:stCondLst>
                                        </p:cTn>
                                        <p:tgtEl>
                                          <p:spTgt spid="2"/>
                                        </p:tgtEl>
                                        <p:attrNameLst>
                                          <p:attrName>style.visibility</p:attrName>
                                        </p:attrNameLst>
                                      </p:cBhvr>
                                      <p:to>
                                        <p:strVal val="visible"/>
                                      </p:to>
                                    </p:set>
                                    <p:set>
                                      <p:cBhvr>
                                        <p:cTn id="17" dur="23" fill="hold">
                                          <p:stCondLst>
                                            <p:cond delay="0"/>
                                          </p:stCondLst>
                                        </p:cTn>
                                        <p:tgtEl>
                                          <p:spTgt spid="2"/>
                                        </p:tgtEl>
                                        <p:attrNameLst>
                                          <p:attrName>style.rotation</p:attrName>
                                        </p:attrNameLst>
                                      </p:cBhvr>
                                      <p:to>
                                        <p:strVal val="-45.0"/>
                                      </p:to>
                                    </p:set>
                                    <p:anim calcmode="lin" valueType="num">
                                      <p:cBhvr>
                                        <p:cTn id="18" dur="23" fill="hold">
                                          <p:stCondLst>
                                            <p:cond delay="23"/>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19" dur="23"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20" dur="2" decel="50000" autoRev="1" fill="hold">
                                          <p:stCondLst>
                                            <p:cond delay="23"/>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21" dur="1" fill="hold">
                                          <p:stCondLst>
                                            <p:cond delay="49"/>
                                          </p:stCondLst>
                                        </p:cTn>
                                        <p:tgtEl>
                                          <p:spTgt spid="2"/>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0" grpId="0"/>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75000"/>
              </a:schemeClr>
            </a:gs>
            <a:gs pos="39000">
              <a:srgbClr val="00B050">
                <a:alpha val="51000"/>
                <a:lumMod val="22000"/>
                <a:lumOff val="78000"/>
              </a:srgbClr>
            </a:gs>
            <a:gs pos="75000">
              <a:schemeClr val="bg2">
                <a:lumMod val="90000"/>
              </a:schemeClr>
            </a:gs>
            <a:gs pos="100000">
              <a:srgbClr val="002060">
                <a:alpha val="56000"/>
              </a:srgbClr>
            </a:gs>
          </a:gsLst>
          <a:lin ang="5400000" scaled="0"/>
          <a:tileRect/>
        </a:gradFill>
        <a:effectLst/>
      </p:bgPr>
    </p:bg>
    <p:spTree>
      <p:nvGrpSpPr>
        <p:cNvPr id="1" name=""/>
        <p:cNvGrpSpPr/>
        <p:nvPr/>
      </p:nvGrpSpPr>
      <p:grpSpPr>
        <a:xfrm>
          <a:off x="0" y="0"/>
          <a:ext cx="0" cy="0"/>
          <a:chOff x="0" y="0"/>
          <a:chExt cx="0" cy="0"/>
        </a:xfrm>
      </p:grpSpPr>
      <p:sp>
        <p:nvSpPr>
          <p:cNvPr id="21" name="Oval 20"/>
          <p:cNvSpPr/>
          <p:nvPr/>
        </p:nvSpPr>
        <p:spPr>
          <a:xfrm>
            <a:off x="7164288" y="116632"/>
            <a:ext cx="1224136" cy="1224136"/>
          </a:xfrm>
          <a:prstGeom prst="ellipse">
            <a:avLst/>
          </a:prstGeom>
          <a:blipFill dpi="0" rotWithShape="1">
            <a:blip r:embed="rId3">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Title 1"/>
          <p:cNvSpPr>
            <a:spLocks noGrp="1"/>
          </p:cNvSpPr>
          <p:nvPr>
            <p:ph type="title"/>
          </p:nvPr>
        </p:nvSpPr>
        <p:spPr>
          <a:xfrm>
            <a:off x="323528" y="69491"/>
            <a:ext cx="8321008" cy="1296144"/>
          </a:xfrm>
        </p:spPr>
        <p:txBody>
          <a:bodyPr>
            <a:normAutofit/>
          </a:bodyPr>
          <a:lstStyle/>
          <a:p>
            <a:pPr lvl="0"/>
            <a:r>
              <a:rPr lang="id-ID" sz="3200" dirty="0" smtClean="0">
                <a:solidFill>
                  <a:schemeClr val="tx1"/>
                </a:solidFill>
                <a:latin typeface="Times New Roman" pitchFamily="18" charset="0"/>
                <a:cs typeface="Times New Roman" pitchFamily="18" charset="0"/>
              </a:rPr>
              <a:t>Uji Pembahasan</a:t>
            </a:r>
            <a:endParaRPr lang="id-ID" sz="3200" dirty="0">
              <a:solidFill>
                <a:schemeClr val="tx1"/>
              </a:solidFill>
              <a:latin typeface="Times New Roman" pitchFamily="18" charset="0"/>
              <a:cs typeface="Times New Roman" pitchFamily="18" charset="0"/>
            </a:endParaRPr>
          </a:p>
        </p:txBody>
      </p:sp>
      <p:sp>
        <p:nvSpPr>
          <p:cNvPr id="2" name="TextBox 1"/>
          <p:cNvSpPr txBox="1"/>
          <p:nvPr/>
        </p:nvSpPr>
        <p:spPr>
          <a:xfrm>
            <a:off x="395536" y="1772816"/>
            <a:ext cx="8352928" cy="4524315"/>
          </a:xfrm>
          <a:prstGeom prst="rect">
            <a:avLst/>
          </a:prstGeom>
          <a:solidFill>
            <a:schemeClr val="bg1"/>
          </a:solidFill>
        </p:spPr>
        <p:txBody>
          <a:bodyPr wrap="square" rtlCol="0">
            <a:spAutoFit/>
          </a:bodyPr>
          <a:lstStyle/>
          <a:p>
            <a:pPr marL="285750" indent="-285750" algn="just">
              <a:buFont typeface="Wingdings" pitchFamily="2" charset="2"/>
              <a:buChar char="Ø"/>
            </a:pPr>
            <a:r>
              <a:rPr lang="en-US" sz="2400" dirty="0" err="1" smtClean="0">
                <a:latin typeface="Times New Roman" pitchFamily="18" charset="0"/>
                <a:cs typeface="Times New Roman" pitchFamily="18" charset="0"/>
              </a:rPr>
              <a:t>Hasil</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analisis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dapat</a:t>
            </a:r>
            <a:r>
              <a:rPr lang="en-US" sz="2400" dirty="0">
                <a:latin typeface="Times New Roman" pitchFamily="18" charset="0"/>
                <a:cs typeface="Times New Roman" pitchFamily="18" charset="0"/>
              </a:rPr>
              <a:t> di </a:t>
            </a:r>
            <a:r>
              <a:rPr lang="en-US" sz="2400" dirty="0" err="1">
                <a:latin typeface="Times New Roman" pitchFamily="18" charset="0"/>
                <a:cs typeface="Times New Roman" pitchFamily="18" charset="0"/>
              </a:rPr>
              <a:t>lihat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bahwa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besar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nilai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f</a:t>
            </a:r>
            <a:r>
              <a:rPr lang="en-US" sz="1600" dirty="0" err="1">
                <a:latin typeface="Times New Roman" pitchFamily="18" charset="0"/>
                <a:cs typeface="Times New Roman" pitchFamily="18" charset="0"/>
              </a:rPr>
              <a:t>hitung</a:t>
            </a:r>
            <a:r>
              <a:rPr lang="en-US" sz="2400" dirty="0">
                <a:latin typeface="Times New Roman" pitchFamily="18" charset="0"/>
                <a:cs typeface="Times New Roman" pitchFamily="18" charset="0"/>
              </a:rPr>
              <a:t> 179,730 </a:t>
            </a:r>
            <a:r>
              <a:rPr lang="en-US" sz="2400" dirty="0" err="1">
                <a:latin typeface="Times New Roman" pitchFamily="18" charset="0"/>
                <a:cs typeface="Times New Roman" pitchFamily="18" charset="0"/>
              </a:rPr>
              <a:t>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nilai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signifikan</a:t>
            </a:r>
            <a:r>
              <a:rPr lang="en-US" sz="2400" dirty="0">
                <a:latin typeface="Times New Roman" pitchFamily="18" charset="0"/>
                <a:cs typeface="Times New Roman" pitchFamily="18" charset="0"/>
              </a:rPr>
              <a:t> 0,000 </a:t>
            </a:r>
            <a:r>
              <a:rPr lang="en-US" sz="2400" dirty="0" err="1">
                <a:latin typeface="Times New Roman" pitchFamily="18" charset="0"/>
                <a:cs typeface="Times New Roman" pitchFamily="18" charset="0"/>
              </a:rPr>
              <a:t>dengan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taraf</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signifikansi</a:t>
            </a:r>
            <a:r>
              <a:rPr lang="en-US" sz="2400" dirty="0">
                <a:latin typeface="Times New Roman" pitchFamily="18" charset="0"/>
                <a:cs typeface="Times New Roman" pitchFamily="18" charset="0"/>
              </a:rPr>
              <a:t> 5% </a:t>
            </a:r>
            <a:r>
              <a:rPr lang="en-US" sz="2400" dirty="0" err="1">
                <a:latin typeface="Times New Roman" pitchFamily="18" charset="0"/>
                <a:cs typeface="Times New Roman" pitchFamily="18" charset="0"/>
              </a:rPr>
              <a:t>dimana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nilai</a:t>
            </a:r>
            <a:r>
              <a:rPr lang="en-US" sz="2400" dirty="0">
                <a:latin typeface="Times New Roman" pitchFamily="18" charset="0"/>
                <a:cs typeface="Times New Roman" pitchFamily="18" charset="0"/>
              </a:rPr>
              <a:t> 0,000&lt;0,05. </a:t>
            </a:r>
            <a:r>
              <a:rPr lang="en-US" sz="2400" dirty="0" err="1">
                <a:latin typeface="Times New Roman" pitchFamily="18" charset="0"/>
                <a:cs typeface="Times New Roman" pitchFamily="18" charset="0"/>
              </a:rPr>
              <a:t>Dapat</a:t>
            </a:r>
            <a:r>
              <a:rPr lang="en-US" sz="2400" dirty="0">
                <a:latin typeface="Times New Roman" pitchFamily="18" charset="0"/>
                <a:cs typeface="Times New Roman" pitchFamily="18" charset="0"/>
              </a:rPr>
              <a:t> di </a:t>
            </a:r>
            <a:r>
              <a:rPr lang="en-US" sz="2400" dirty="0" err="1">
                <a:latin typeface="Times New Roman" pitchFamily="18" charset="0"/>
                <a:cs typeface="Times New Roman" pitchFamily="18" charset="0"/>
              </a:rPr>
              <a:t>simpulkan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bahwa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terdapat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pengaruh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positif</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signifikan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antara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variabel</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Lingkungan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Kerja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Persepsi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Dukungan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Organisasi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terhadap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Kinerja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Karyawan</a:t>
            </a:r>
            <a:r>
              <a:rPr lang="en-US" sz="2400" dirty="0">
                <a:latin typeface="Times New Roman" pitchFamily="18" charset="0"/>
                <a:cs typeface="Times New Roman" pitchFamily="18" charset="0"/>
              </a:rPr>
              <a:t>.</a:t>
            </a:r>
            <a:endParaRPr lang="id-ID" sz="2400" dirty="0">
              <a:latin typeface="Times New Roman" pitchFamily="18" charset="0"/>
              <a:cs typeface="Times New Roman" pitchFamily="18" charset="0"/>
            </a:endParaRPr>
          </a:p>
          <a:p>
            <a:pPr marL="288000" algn="just"/>
            <a:r>
              <a:rPr lang="en-US" sz="2400" dirty="0" err="1">
                <a:latin typeface="Times New Roman" pitchFamily="18" charset="0"/>
                <a:cs typeface="Times New Roman" pitchFamily="18" charset="0"/>
              </a:rPr>
              <a:t>Presentase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besarnya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pengaruh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variabel</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independen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terhadap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variabel</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dependen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ditunjukkan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oleh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hasil</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analisis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koefisien</a:t>
            </a:r>
            <a:r>
              <a:rPr lang="en-US" sz="2400" dirty="0">
                <a:latin typeface="Times New Roman" pitchFamily="18" charset="0"/>
                <a:cs typeface="Times New Roman" pitchFamily="18" charset="0"/>
              </a:rPr>
              <a:t> determinasi2 </a:t>
            </a:r>
            <a:r>
              <a:rPr lang="en-US" sz="2400" dirty="0" err="1">
                <a:latin typeface="Times New Roman" pitchFamily="18" charset="0"/>
                <a:cs typeface="Times New Roman" pitchFamily="18" charset="0"/>
              </a:rPr>
              <a:t>pada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nilai</a:t>
            </a:r>
            <a:r>
              <a:rPr lang="en-US" sz="2400" dirty="0">
                <a:latin typeface="Times New Roman" pitchFamily="18" charset="0"/>
                <a:cs typeface="Times New Roman" pitchFamily="18" charset="0"/>
              </a:rPr>
              <a:t> R square </a:t>
            </a:r>
            <a:r>
              <a:rPr lang="en-US" sz="2400" dirty="0" err="1">
                <a:latin typeface="Times New Roman" pitchFamily="18" charset="0"/>
                <a:cs typeface="Times New Roman" pitchFamily="18" charset="0"/>
              </a:rPr>
              <a:t>sebesar</a:t>
            </a:r>
            <a:r>
              <a:rPr lang="en-US" sz="2400" dirty="0">
                <a:latin typeface="Times New Roman" pitchFamily="18" charset="0"/>
                <a:cs typeface="Times New Roman" pitchFamily="18" charset="0"/>
              </a:rPr>
              <a:t> 0,849. </a:t>
            </a:r>
            <a:r>
              <a:rPr lang="en-US" sz="2400" dirty="0" err="1">
                <a:latin typeface="Times New Roman" pitchFamily="18" charset="0"/>
                <a:cs typeface="Times New Roman" pitchFamily="18" charset="0"/>
              </a:rPr>
              <a:t>Jadi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besarnya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pengaruh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Lingkungan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Kerja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Persepsi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Dukungan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Organisasi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secara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simultan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bersama-sama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terhadap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Kinerja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Karyawan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adalah</a:t>
            </a:r>
            <a:r>
              <a:rPr lang="en-US" sz="2400" dirty="0">
                <a:latin typeface="Times New Roman" pitchFamily="18" charset="0"/>
                <a:cs typeface="Times New Roman" pitchFamily="18" charset="0"/>
              </a:rPr>
              <a:t> 85%, </a:t>
            </a:r>
            <a:r>
              <a:rPr lang="en-US" sz="2400" dirty="0" err="1">
                <a:latin typeface="Times New Roman" pitchFamily="18" charset="0"/>
                <a:cs typeface="Times New Roman" pitchFamily="18" charset="0"/>
              </a:rPr>
              <a:t>sedangkan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sisanya</a:t>
            </a:r>
            <a:r>
              <a:rPr lang="en-US" sz="2400" dirty="0">
                <a:latin typeface="Times New Roman" pitchFamily="18" charset="0"/>
                <a:cs typeface="Times New Roman" pitchFamily="18" charset="0"/>
              </a:rPr>
              <a:t> 15% </a:t>
            </a:r>
            <a:r>
              <a:rPr lang="en-US" sz="2400" dirty="0" err="1">
                <a:latin typeface="Times New Roman" pitchFamily="18" charset="0"/>
                <a:cs typeface="Times New Roman" pitchFamily="18" charset="0"/>
              </a:rPr>
              <a:t>ditentukan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oleh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pengaruh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variabel</a:t>
            </a:r>
            <a:r>
              <a:rPr lang="en-US" sz="2400" dirty="0">
                <a:latin typeface="Times New Roman" pitchFamily="18" charset="0"/>
                <a:cs typeface="Times New Roman" pitchFamily="18" charset="0"/>
              </a:rPr>
              <a:t> lain yang </a:t>
            </a:r>
            <a:r>
              <a:rPr lang="en-US" sz="2400" dirty="0" err="1">
                <a:latin typeface="Times New Roman" pitchFamily="18" charset="0"/>
                <a:cs typeface="Times New Roman" pitchFamily="18" charset="0"/>
              </a:rPr>
              <a:t>tidak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ada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dalam</a:t>
            </a:r>
            <a:r>
              <a:rPr lang="en-US" sz="2400" dirty="0">
                <a:latin typeface="Times New Roman" pitchFamily="18" charset="0"/>
                <a:cs typeface="Times New Roman" pitchFamily="18" charset="0"/>
              </a:rPr>
              <a:t> model </a:t>
            </a:r>
            <a:r>
              <a:rPr lang="en-US" sz="2400" dirty="0" err="1">
                <a:latin typeface="Times New Roman" pitchFamily="18" charset="0"/>
                <a:cs typeface="Times New Roman" pitchFamily="18" charset="0"/>
              </a:rPr>
              <a:t>regresi</a:t>
            </a:r>
            <a:r>
              <a:rPr lang="en-US" sz="2400" dirty="0">
                <a:latin typeface="Times New Roman" pitchFamily="18" charset="0"/>
                <a:cs typeface="Times New Roman" pitchFamily="18" charset="0"/>
              </a:rPr>
              <a:t>.</a:t>
            </a:r>
            <a:endParaRPr lang="id-ID" sz="2400" dirty="0">
              <a:latin typeface="Times New Roman" pitchFamily="18" charset="0"/>
              <a:cs typeface="Times New Roman" pitchFamily="18" charset="0"/>
            </a:endParaRPr>
          </a:p>
        </p:txBody>
      </p:sp>
    </p:spTree>
    <p:extLst>
      <p:ext uri="{BB962C8B-B14F-4D97-AF65-F5344CB8AC3E}">
        <p14:creationId xmlns:p14="http://schemas.microsoft.com/office/powerpoint/2010/main" val="19273188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2000"/>
                                        <p:tgtEl>
                                          <p:spTgt spid="21"/>
                                        </p:tgtEl>
                                      </p:cBhvr>
                                    </p:animEffect>
                                    <p:anim calcmode="lin" valueType="num">
                                      <p:cBhvr>
                                        <p:cTn id="8" dur="2000" fill="hold"/>
                                        <p:tgtEl>
                                          <p:spTgt spid="21"/>
                                        </p:tgtEl>
                                        <p:attrNameLst>
                                          <p:attrName>ppt_w</p:attrName>
                                        </p:attrNameLst>
                                      </p:cBhvr>
                                      <p:tavLst>
                                        <p:tav tm="0" fmla="#ppt_w*sin(2.5*pi*$)">
                                          <p:val>
                                            <p:fltVal val="0"/>
                                          </p:val>
                                        </p:tav>
                                        <p:tav tm="100000">
                                          <p:val>
                                            <p:fltVal val="1"/>
                                          </p:val>
                                        </p:tav>
                                      </p:tavLst>
                                    </p:anim>
                                    <p:anim calcmode="lin" valueType="num">
                                      <p:cBhvr>
                                        <p:cTn id="9" dur="2000" fill="hold"/>
                                        <p:tgtEl>
                                          <p:spTgt spid="21"/>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iterate type="lt">
                                    <p:tmPct val="10000"/>
                                  </p:iterate>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anim calcmode="lin" valueType="num">
                                      <p:cBhvr>
                                        <p:cTn id="13" dur="500" fill="hold"/>
                                        <p:tgtEl>
                                          <p:spTgt spid="20"/>
                                        </p:tgtEl>
                                        <p:attrNameLst>
                                          <p:attrName>ppt_w</p:attrName>
                                        </p:attrNameLst>
                                      </p:cBhvr>
                                      <p:tavLst>
                                        <p:tav tm="0" fmla="#ppt_w*sin(2.5*pi*$)">
                                          <p:val>
                                            <p:fltVal val="0"/>
                                          </p:val>
                                        </p:tav>
                                        <p:tav tm="100000">
                                          <p:val>
                                            <p:fltVal val="1"/>
                                          </p:val>
                                        </p:tav>
                                      </p:tavLst>
                                    </p:anim>
                                    <p:anim calcmode="lin" valueType="num">
                                      <p:cBhvr>
                                        <p:cTn id="14" dur="500" fill="hold"/>
                                        <p:tgtEl>
                                          <p:spTgt spid="20"/>
                                        </p:tgtEl>
                                        <p:attrNameLst>
                                          <p:attrName>ppt_h</p:attrName>
                                        </p:attrNameLst>
                                      </p:cBhvr>
                                      <p:tavLst>
                                        <p:tav tm="0">
                                          <p:val>
                                            <p:strVal val="#ppt_h"/>
                                          </p:val>
                                        </p:tav>
                                        <p:tav tm="100000">
                                          <p:val>
                                            <p:strVal val="#ppt_h"/>
                                          </p:val>
                                        </p:tav>
                                      </p:tavLst>
                                    </p:anim>
                                  </p:childTnLst>
                                </p:cTn>
                              </p:par>
                              <p:par>
                                <p:cTn id="15" presetID="4" presetClass="entr" presetSubtype="16"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ox(in)">
                                      <p:cBhvr>
                                        <p:cTn id="1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0" grpId="0"/>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6859" y="3124200"/>
            <a:ext cx="8229600" cy="1676400"/>
          </a:xfrm>
        </p:spPr>
        <p:txBody>
          <a:bodyPr>
            <a:normAutofit/>
          </a:bodyPr>
          <a:lstStyle/>
          <a:p>
            <a:pPr marL="0" indent="0" algn="ctr">
              <a:buNone/>
            </a:pPr>
            <a:r>
              <a:rPr lang="id-ID" sz="7200" b="1" dirty="0" smtClean="0">
                <a:latin typeface="Blackadder ITC" pitchFamily="82" charset="0"/>
              </a:rPr>
              <a:t>Terimakasih</a:t>
            </a:r>
            <a:endParaRPr lang="id-ID" sz="7200" b="1" dirty="0">
              <a:latin typeface="Blackadder ITC" pitchFamily="82" charset="0"/>
            </a:endParaRPr>
          </a:p>
        </p:txBody>
      </p:sp>
      <p:pic>
        <p:nvPicPr>
          <p:cNvPr id="6" name="Image1"/>
          <p:cNvPicPr/>
          <p:nvPr/>
        </p:nvPicPr>
        <p:blipFill>
          <a:blip r:embed="rId2" cstate="print"/>
          <a:srcRect/>
          <a:stretch>
            <a:fillRect/>
          </a:stretch>
        </p:blipFill>
        <p:spPr bwMode="auto">
          <a:xfrm>
            <a:off x="2915817" y="285728"/>
            <a:ext cx="3384376" cy="2880320"/>
          </a:xfrm>
          <a:prstGeom prst="ellipse">
            <a:avLst/>
          </a:prstGeom>
          <a:noFill/>
          <a:ln w="9525">
            <a:noFill/>
            <a:miter lim="800000"/>
            <a:headEnd/>
            <a:tailEnd/>
          </a:ln>
          <a:effectLst>
            <a:softEdge rad="317500"/>
          </a:effectLst>
        </p:spPr>
      </p:pic>
      <p:pic>
        <p:nvPicPr>
          <p:cNvPr id="8" name="Image1"/>
          <p:cNvPicPr/>
          <p:nvPr/>
        </p:nvPicPr>
        <p:blipFill>
          <a:blip r:embed="rId2" cstate="print"/>
          <a:srcRect/>
          <a:stretch>
            <a:fillRect/>
          </a:stretch>
        </p:blipFill>
        <p:spPr bwMode="auto">
          <a:xfrm>
            <a:off x="2928926" y="262928"/>
            <a:ext cx="3384376" cy="2880320"/>
          </a:xfrm>
          <a:prstGeom prst="ellipse">
            <a:avLst/>
          </a:prstGeom>
          <a:noFill/>
          <a:ln w="9525">
            <a:noFill/>
            <a:miter lim="800000"/>
            <a:headEnd/>
            <a:tailEnd/>
          </a:ln>
          <a:effectLst>
            <a:softEdge rad="317500"/>
          </a:effectLst>
        </p:spPr>
      </p:pic>
      <p:pic>
        <p:nvPicPr>
          <p:cNvPr id="9" name="Image1"/>
          <p:cNvPicPr/>
          <p:nvPr/>
        </p:nvPicPr>
        <p:blipFill>
          <a:blip r:embed="rId2" cstate="print"/>
          <a:srcRect/>
          <a:stretch>
            <a:fillRect/>
          </a:stretch>
        </p:blipFill>
        <p:spPr bwMode="auto">
          <a:xfrm>
            <a:off x="2928926" y="285728"/>
            <a:ext cx="3384376" cy="2880320"/>
          </a:xfrm>
          <a:prstGeom prst="ellipse">
            <a:avLst/>
          </a:prstGeom>
          <a:noFill/>
          <a:ln w="9525">
            <a:noFill/>
            <a:miter lim="800000"/>
            <a:headEnd/>
            <a:tailEnd/>
          </a:ln>
          <a:effectLst>
            <a:softEdge rad="317500"/>
          </a:effectLst>
        </p:spPr>
      </p:pic>
      <p:pic>
        <p:nvPicPr>
          <p:cNvPr id="11" name="Image1"/>
          <p:cNvPicPr/>
          <p:nvPr/>
        </p:nvPicPr>
        <p:blipFill>
          <a:blip r:embed="rId2" cstate="print"/>
          <a:srcRect/>
          <a:stretch>
            <a:fillRect/>
          </a:stretch>
        </p:blipFill>
        <p:spPr bwMode="auto">
          <a:xfrm>
            <a:off x="2928926" y="285728"/>
            <a:ext cx="3384376" cy="2880320"/>
          </a:xfrm>
          <a:prstGeom prst="ellipse">
            <a:avLst/>
          </a:prstGeom>
          <a:noFill/>
          <a:ln w="9525">
            <a:noFill/>
            <a:miter lim="800000"/>
            <a:headEnd/>
            <a:tailEnd/>
          </a:ln>
          <a:effectLst>
            <a:softEdge rad="317500"/>
          </a:effectLst>
        </p:spPr>
      </p:pic>
      <p:sp>
        <p:nvSpPr>
          <p:cNvPr id="12" name="Oval 11"/>
          <p:cNvSpPr/>
          <p:nvPr/>
        </p:nvSpPr>
        <p:spPr>
          <a:xfrm>
            <a:off x="3500430" y="642918"/>
            <a:ext cx="2357454" cy="20717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Oval 12"/>
          <p:cNvSpPr/>
          <p:nvPr/>
        </p:nvSpPr>
        <p:spPr>
          <a:xfrm>
            <a:off x="3347864" y="442947"/>
            <a:ext cx="2520282" cy="2520282"/>
          </a:xfrm>
          <a:prstGeom prst="ellipse">
            <a:avLst/>
          </a:prstGeom>
          <a:blipFill dpi="0" rotWithShape="1">
            <a:blip r:embed="rId3">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751981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anim calcmode="lin" valueType="num">
                                      <p:cBhvr>
                                        <p:cTn id="8" dur="2000" fill="hold"/>
                                        <p:tgtEl>
                                          <p:spTgt spid="11"/>
                                        </p:tgtEl>
                                        <p:attrNameLst>
                                          <p:attrName>style.rotation</p:attrName>
                                        </p:attrNameLst>
                                      </p:cBhvr>
                                      <p:tavLst>
                                        <p:tav tm="0">
                                          <p:val>
                                            <p:fltVal val="720"/>
                                          </p:val>
                                        </p:tav>
                                        <p:tav tm="100000">
                                          <p:val>
                                            <p:fltVal val="0"/>
                                          </p:val>
                                        </p:tav>
                                      </p:tavLst>
                                    </p:anim>
                                    <p:anim calcmode="lin" valueType="num">
                                      <p:cBhvr>
                                        <p:cTn id="9" dur="2000" fill="hold"/>
                                        <p:tgtEl>
                                          <p:spTgt spid="11"/>
                                        </p:tgtEl>
                                        <p:attrNameLst>
                                          <p:attrName>ppt_h</p:attrName>
                                        </p:attrNameLst>
                                      </p:cBhvr>
                                      <p:tavLst>
                                        <p:tav tm="0">
                                          <p:val>
                                            <p:fltVal val="0"/>
                                          </p:val>
                                        </p:tav>
                                        <p:tav tm="100000">
                                          <p:val>
                                            <p:strVal val="#ppt_h"/>
                                          </p:val>
                                        </p:tav>
                                      </p:tavLst>
                                    </p:anim>
                                    <p:anim calcmode="lin" valueType="num">
                                      <p:cBhvr>
                                        <p:cTn id="10" dur="2000" fill="hold"/>
                                        <p:tgtEl>
                                          <p:spTgt spid="11"/>
                                        </p:tgtEl>
                                        <p:attrNameLst>
                                          <p:attrName>ppt_w</p:attrName>
                                        </p:attrNameLst>
                                      </p:cBhvr>
                                      <p:tavLst>
                                        <p:tav tm="0">
                                          <p:val>
                                            <p:fltVal val="0"/>
                                          </p:val>
                                        </p:tav>
                                        <p:tav tm="100000">
                                          <p:val>
                                            <p:strVal val="#ppt_w"/>
                                          </p:val>
                                        </p:tav>
                                      </p:tavLst>
                                    </p:anim>
                                  </p:childTnLst>
                                </p:cTn>
                              </p:par>
                              <p:par>
                                <p:cTn id="11" presetID="34"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 from="(-#ppt_w/2)" to="(#ppt_x)" calcmode="lin" valueType="num">
                                      <p:cBhvr>
                                        <p:cTn id="13" dur="600" fill="hold">
                                          <p:stCondLst>
                                            <p:cond delay="0"/>
                                          </p:stCondLst>
                                        </p:cTn>
                                        <p:tgtEl>
                                          <p:spTgt spid="9"/>
                                        </p:tgtEl>
                                        <p:attrNameLst>
                                          <p:attrName>ppt_x</p:attrName>
                                        </p:attrNameLst>
                                      </p:cBhvr>
                                    </p:anim>
                                    <p:anim from="0" to="-1.0" calcmode="lin" valueType="num">
                                      <p:cBhvr>
                                        <p:cTn id="14" dur="200" decel="50000" autoRev="1" fill="hold">
                                          <p:stCondLst>
                                            <p:cond delay="600"/>
                                          </p:stCondLst>
                                        </p:cTn>
                                        <p:tgtEl>
                                          <p:spTgt spid="9"/>
                                        </p:tgtEl>
                                        <p:attrNameLst>
                                          <p:attrName>xshear</p:attrName>
                                        </p:attrNameLst>
                                      </p:cBhvr>
                                    </p:anim>
                                    <p:animScale>
                                      <p:cBhvr>
                                        <p:cTn id="15" dur="200" decel="100000" autoRev="1" fill="hold">
                                          <p:stCondLst>
                                            <p:cond delay="600"/>
                                          </p:stCondLst>
                                        </p:cTn>
                                        <p:tgtEl>
                                          <p:spTgt spid="9"/>
                                        </p:tgtEl>
                                      </p:cBhvr>
                                      <p:from x="100000" y="100000"/>
                                      <p:to x="80000" y="100000"/>
                                    </p:animScale>
                                    <p:anim by="(#ppt_h/3+#ppt_w*0.1)" calcmode="lin" valueType="num">
                                      <p:cBhvr additive="sum">
                                        <p:cTn id="16" dur="200" decel="100000" autoRev="1" fill="hold">
                                          <p:stCondLst>
                                            <p:cond delay="600"/>
                                          </p:stCondLst>
                                        </p:cTn>
                                        <p:tgtEl>
                                          <p:spTgt spid="9"/>
                                        </p:tgtEl>
                                        <p:attrNameLst>
                                          <p:attrName>ppt_x</p:attrName>
                                        </p:attrNameLst>
                                      </p:cBhvr>
                                    </p:anim>
                                  </p:childTnLst>
                                </p:cTn>
                              </p:par>
                              <p:par>
                                <p:cTn id="17" presetID="30"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800" decel="100000"/>
                                        <p:tgtEl>
                                          <p:spTgt spid="8"/>
                                        </p:tgtEl>
                                      </p:cBhvr>
                                    </p:animEffect>
                                    <p:anim calcmode="lin" valueType="num">
                                      <p:cBhvr>
                                        <p:cTn id="20" dur="800" decel="100000" fill="hold"/>
                                        <p:tgtEl>
                                          <p:spTgt spid="8"/>
                                        </p:tgtEl>
                                        <p:attrNameLst>
                                          <p:attrName>style.rotation</p:attrName>
                                        </p:attrNameLst>
                                      </p:cBhvr>
                                      <p:tavLst>
                                        <p:tav tm="0">
                                          <p:val>
                                            <p:fltVal val="-90"/>
                                          </p:val>
                                        </p:tav>
                                        <p:tav tm="100000">
                                          <p:val>
                                            <p:fltVal val="0"/>
                                          </p:val>
                                        </p:tav>
                                      </p:tavLst>
                                    </p:anim>
                                    <p:anim calcmode="lin" valueType="num">
                                      <p:cBhvr>
                                        <p:cTn id="21" dur="800" decel="100000" fill="hold"/>
                                        <p:tgtEl>
                                          <p:spTgt spid="8"/>
                                        </p:tgtEl>
                                        <p:attrNameLst>
                                          <p:attrName>ppt_x</p:attrName>
                                        </p:attrNameLst>
                                      </p:cBhvr>
                                      <p:tavLst>
                                        <p:tav tm="0">
                                          <p:val>
                                            <p:strVal val="#ppt_x+0.4"/>
                                          </p:val>
                                        </p:tav>
                                        <p:tav tm="100000">
                                          <p:val>
                                            <p:strVal val="#ppt_x-0.05"/>
                                          </p:val>
                                        </p:tav>
                                      </p:tavLst>
                                    </p:anim>
                                    <p:anim calcmode="lin" valueType="num">
                                      <p:cBhvr>
                                        <p:cTn id="22" dur="800" decel="100000" fill="hold"/>
                                        <p:tgtEl>
                                          <p:spTgt spid="8"/>
                                        </p:tgtEl>
                                        <p:attrNameLst>
                                          <p:attrName>ppt_y</p:attrName>
                                        </p:attrNameLst>
                                      </p:cBhvr>
                                      <p:tavLst>
                                        <p:tav tm="0">
                                          <p:val>
                                            <p:strVal val="#ppt_y-0.4"/>
                                          </p:val>
                                        </p:tav>
                                        <p:tav tm="100000">
                                          <p:val>
                                            <p:strVal val="#ppt_y+0.1"/>
                                          </p:val>
                                        </p:tav>
                                      </p:tavLst>
                                    </p:anim>
                                    <p:anim calcmode="lin" valueType="num">
                                      <p:cBhvr>
                                        <p:cTn id="23"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24"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par>
                                <p:cTn id="25" presetID="15" presetClass="entr" presetSubtype="0" fill="hold"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1000" fill="hold"/>
                                        <p:tgtEl>
                                          <p:spTgt spid="6"/>
                                        </p:tgtEl>
                                        <p:attrNameLst>
                                          <p:attrName>ppt_w</p:attrName>
                                        </p:attrNameLst>
                                      </p:cBhvr>
                                      <p:tavLst>
                                        <p:tav tm="0">
                                          <p:val>
                                            <p:fltVal val="0"/>
                                          </p:val>
                                        </p:tav>
                                        <p:tav tm="100000">
                                          <p:val>
                                            <p:strVal val="#ppt_w"/>
                                          </p:val>
                                        </p:tav>
                                      </p:tavLst>
                                    </p:anim>
                                    <p:anim calcmode="lin" valueType="num">
                                      <p:cBhvr>
                                        <p:cTn id="28" dur="1000" fill="hold"/>
                                        <p:tgtEl>
                                          <p:spTgt spid="6"/>
                                        </p:tgtEl>
                                        <p:attrNameLst>
                                          <p:attrName>ppt_h</p:attrName>
                                        </p:attrNameLst>
                                      </p:cBhvr>
                                      <p:tavLst>
                                        <p:tav tm="0">
                                          <p:val>
                                            <p:fltVal val="0"/>
                                          </p:val>
                                        </p:tav>
                                        <p:tav tm="100000">
                                          <p:val>
                                            <p:strVal val="#ppt_h"/>
                                          </p:val>
                                        </p:tav>
                                      </p:tavLst>
                                    </p:anim>
                                    <p:anim calcmode="lin" valueType="num">
                                      <p:cBhvr>
                                        <p:cTn id="29"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6"/>
                                        </p:tgtEl>
                                        <p:attrNameLst>
                                          <p:attrName>ppt_y</p:attrName>
                                        </p:attrNameLst>
                                      </p:cBhvr>
                                      <p:tavLst>
                                        <p:tav tm="0" fmla="#ppt_y+(sin(-2*pi*(1-$))*-#ppt_x+cos(-2*pi*(1-$))*(1-#ppt_y))*(1-$)">
                                          <p:val>
                                            <p:fltVal val="0"/>
                                          </p:val>
                                        </p:tav>
                                        <p:tav tm="100000">
                                          <p:val>
                                            <p:fltVal val="1"/>
                                          </p:val>
                                        </p:tav>
                                      </p:tavLst>
                                    </p:anim>
                                  </p:childTnLst>
                                </p:cTn>
                              </p:par>
                              <p:par>
                                <p:cTn id="31" presetID="8" presetClass="emph" presetSubtype="0" fill="hold" grpId="0" nodeType="withEffect">
                                  <p:stCondLst>
                                    <p:cond delay="0"/>
                                  </p:stCondLst>
                                  <p:childTnLst>
                                    <p:animRot by="21600000">
                                      <p:cBhvr>
                                        <p:cTn id="32" dur="3000" fill="hold"/>
                                        <p:tgtEl>
                                          <p:spTgt spid="3">
                                            <p:txEl>
                                              <p:pRg st="0" end="0"/>
                                            </p:txEl>
                                          </p:spTgt>
                                        </p:tgtEl>
                                        <p:attrNameLst>
                                          <p:attrName>r</p:attrName>
                                        </p:attrNameLst>
                                      </p:cBhvr>
                                    </p:animRot>
                                  </p:childTnLst>
                                </p:cTn>
                              </p:par>
                              <p:par>
                                <p:cTn id="33" presetID="45" presetClass="entr" presetSubtype="0"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2250"/>
                                        <p:tgtEl>
                                          <p:spTgt spid="13"/>
                                        </p:tgtEl>
                                      </p:cBhvr>
                                    </p:animEffect>
                                    <p:anim calcmode="lin" valueType="num">
                                      <p:cBhvr>
                                        <p:cTn id="36" dur="2250" fill="hold"/>
                                        <p:tgtEl>
                                          <p:spTgt spid="13"/>
                                        </p:tgtEl>
                                        <p:attrNameLst>
                                          <p:attrName>ppt_w</p:attrName>
                                        </p:attrNameLst>
                                      </p:cBhvr>
                                      <p:tavLst>
                                        <p:tav tm="0" fmla="#ppt_w*sin(2.5*pi*$)">
                                          <p:val>
                                            <p:fltVal val="0"/>
                                          </p:val>
                                        </p:tav>
                                        <p:tav tm="100000">
                                          <p:val>
                                            <p:fltVal val="1"/>
                                          </p:val>
                                        </p:tav>
                                      </p:tavLst>
                                    </p:anim>
                                    <p:anim calcmode="lin" valueType="num">
                                      <p:cBhvr>
                                        <p:cTn id="37" dur="2250" fill="hold"/>
                                        <p:tgtEl>
                                          <p:spTgt spid="1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57224" y="1916832"/>
            <a:ext cx="7500990" cy="923330"/>
          </a:xfrm>
          <a:prstGeom prst="rect">
            <a:avLst/>
          </a:prstGeom>
          <a:solidFill>
            <a:schemeClr val="bg2"/>
          </a:solidFill>
          <a:ln>
            <a:noFill/>
          </a:ln>
        </p:spPr>
        <p:txBody>
          <a:bodyPr wrap="square" rtlCol="0">
            <a:spAutoFit/>
          </a:bodyPr>
          <a:lstStyle/>
          <a:p>
            <a:pPr marL="265113" indent="-265113" algn="just">
              <a:buFont typeface="Wingdings" pitchFamily="2" charset="2"/>
              <a:buChar char="Ø"/>
            </a:pPr>
            <a:r>
              <a:rPr lang="id-ID" dirty="0">
                <a:latin typeface="Times New Roman" pitchFamily="18" charset="0"/>
                <a:cs typeface="Times New Roman" pitchFamily="18" charset="0"/>
              </a:rPr>
              <a:t>Persepsi dukungan organisasi (</a:t>
            </a:r>
            <a:r>
              <a:rPr lang="id-ID" i="1" dirty="0">
                <a:latin typeface="Times New Roman" pitchFamily="18" charset="0"/>
                <a:cs typeface="Times New Roman" pitchFamily="18" charset="0"/>
              </a:rPr>
              <a:t>Perceived Organisational Support</a:t>
            </a:r>
            <a:r>
              <a:rPr lang="id-ID" dirty="0">
                <a:latin typeface="Times New Roman" pitchFamily="18" charset="0"/>
                <a:cs typeface="Times New Roman" pitchFamily="18" charset="0"/>
              </a:rPr>
              <a:t>/POS)  adalah </a:t>
            </a:r>
            <a:r>
              <a:rPr lang="id-ID" noProof="1" smtClean="0">
                <a:latin typeface="Times New Roman" pitchFamily="18" charset="0"/>
                <a:cs typeface="Times New Roman" pitchFamily="18" charset="0"/>
              </a:rPr>
              <a:t>tingkat</a:t>
            </a:r>
            <a:r>
              <a:rPr lang="id-ID" dirty="0" smtClean="0">
                <a:latin typeface="Times New Roman" pitchFamily="18" charset="0"/>
                <a:cs typeface="Times New Roman" pitchFamily="18" charset="0"/>
              </a:rPr>
              <a:t> </a:t>
            </a:r>
            <a:r>
              <a:rPr lang="id-ID" dirty="0">
                <a:latin typeface="Times New Roman" pitchFamily="18" charset="0"/>
                <a:cs typeface="Times New Roman" pitchFamily="18" charset="0"/>
              </a:rPr>
              <a:t>sampai dimana seorang karyawan  yakin bahwa oragnisasi mengharagai kontribusi mereka dan peduli dengan kesejahteraan mereka. </a:t>
            </a:r>
            <a:endParaRPr lang="id-ID" dirty="0" smtClean="0">
              <a:latin typeface="Times New Roman" pitchFamily="18" charset="0"/>
              <a:cs typeface="Times New Roman" pitchFamily="18" charset="0"/>
            </a:endParaRPr>
          </a:p>
        </p:txBody>
      </p:sp>
      <p:sp>
        <p:nvSpPr>
          <p:cNvPr id="2" name="Title 1"/>
          <p:cNvSpPr>
            <a:spLocks noGrp="1"/>
          </p:cNvSpPr>
          <p:nvPr>
            <p:ph type="title"/>
          </p:nvPr>
        </p:nvSpPr>
        <p:spPr>
          <a:xfrm>
            <a:off x="785786" y="286604"/>
            <a:ext cx="7643866" cy="1356445"/>
          </a:xfrm>
          <a:noFill/>
        </p:spPr>
        <p:style>
          <a:lnRef idx="2">
            <a:schemeClr val="accent1"/>
          </a:lnRef>
          <a:fillRef idx="1">
            <a:schemeClr val="lt1"/>
          </a:fillRef>
          <a:effectRef idx="0">
            <a:schemeClr val="accent1"/>
          </a:effectRef>
          <a:fontRef idx="minor">
            <a:schemeClr val="dk1"/>
          </a:fontRef>
        </p:style>
        <p:txBody>
          <a:bodyPr/>
          <a:lstStyle/>
          <a:p>
            <a:r>
              <a:rPr lang="id-ID" dirty="0" smtClean="0">
                <a:solidFill>
                  <a:schemeClr val="tx1"/>
                </a:solidFill>
                <a:latin typeface="Cambria" pitchFamily="18" charset="0"/>
                <a:cs typeface="Times New Roman" pitchFamily="18" charset="0"/>
              </a:rPr>
              <a:t>Latar Belakang</a:t>
            </a:r>
            <a:endParaRPr lang="en-US" dirty="0">
              <a:solidFill>
                <a:schemeClr val="tx1"/>
              </a:solidFill>
              <a:latin typeface="Cambria" pitchFamily="18" charset="0"/>
              <a:cs typeface="Times New Roman" pitchFamily="18" charset="0"/>
            </a:endParaRPr>
          </a:p>
        </p:txBody>
      </p:sp>
      <p:sp>
        <p:nvSpPr>
          <p:cNvPr id="11" name="Rectangle 10"/>
          <p:cNvSpPr/>
          <p:nvPr/>
        </p:nvSpPr>
        <p:spPr>
          <a:xfrm>
            <a:off x="785786" y="1785926"/>
            <a:ext cx="7643866" cy="421484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Oval 9"/>
          <p:cNvSpPr/>
          <p:nvPr/>
        </p:nvSpPr>
        <p:spPr>
          <a:xfrm>
            <a:off x="7092280" y="260648"/>
            <a:ext cx="1368152" cy="1368152"/>
          </a:xfrm>
          <a:prstGeom prst="ellipse">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TextBox 8"/>
          <p:cNvSpPr txBox="1"/>
          <p:nvPr/>
        </p:nvSpPr>
        <p:spPr>
          <a:xfrm>
            <a:off x="887434" y="2996952"/>
            <a:ext cx="7500990" cy="1477328"/>
          </a:xfrm>
          <a:prstGeom prst="rect">
            <a:avLst/>
          </a:prstGeom>
          <a:solidFill>
            <a:schemeClr val="bg2"/>
          </a:solidFill>
          <a:ln>
            <a:noFill/>
          </a:ln>
        </p:spPr>
        <p:txBody>
          <a:bodyPr wrap="square" rtlCol="0">
            <a:spAutoFit/>
          </a:bodyPr>
          <a:lstStyle/>
          <a:p>
            <a:pPr marL="265113" indent="-265113" algn="just">
              <a:buFont typeface="Wingdings" pitchFamily="2" charset="2"/>
              <a:buChar char="Ø"/>
            </a:pPr>
            <a:r>
              <a:rPr lang="id-ID" dirty="0">
                <a:latin typeface="Times New Roman" pitchFamily="18" charset="0"/>
                <a:cs typeface="Times New Roman" pitchFamily="18" charset="0"/>
              </a:rPr>
              <a:t>Persepsi dukungan organisasi (Perceived Organisational Support/POS) sangat perlu dipertimbangkan karena Persepsi dukungan oragnisasi merupakan sebagai faktor yang turut mempengaruhi  kinerja seorang karyawan sebagai wujud respon seorang karyawan  terhadap suatu pekerjaan atau dalam situasi  tertentu dilingkungan pekerjaan.</a:t>
            </a:r>
          </a:p>
        </p:txBody>
      </p:sp>
    </p:spTree>
    <p:extLst>
      <p:ext uri="{BB962C8B-B14F-4D97-AF65-F5344CB8AC3E}">
        <p14:creationId xmlns:p14="http://schemas.microsoft.com/office/powerpoint/2010/main" val="217694326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500"/>
                                        <p:tgtEl>
                                          <p:spTgt spid="10"/>
                                        </p:tgtEl>
                                      </p:cBhvr>
                                    </p:animEffect>
                                    <p:anim calcmode="lin" valueType="num">
                                      <p:cBhvr>
                                        <p:cTn id="8" dur="2500" fill="hold"/>
                                        <p:tgtEl>
                                          <p:spTgt spid="10"/>
                                        </p:tgtEl>
                                        <p:attrNameLst>
                                          <p:attrName>ppt_w</p:attrName>
                                        </p:attrNameLst>
                                      </p:cBhvr>
                                      <p:tavLst>
                                        <p:tav tm="0" fmla="#ppt_w*sin(2.5*pi*$)">
                                          <p:val>
                                            <p:fltVal val="0"/>
                                          </p:val>
                                        </p:tav>
                                        <p:tav tm="100000">
                                          <p:val>
                                            <p:fltVal val="1"/>
                                          </p:val>
                                        </p:tav>
                                      </p:tavLst>
                                    </p:anim>
                                    <p:anim calcmode="lin" valueType="num">
                                      <p:cBhvr>
                                        <p:cTn id="9" dur="2500" fill="hold"/>
                                        <p:tgtEl>
                                          <p:spTgt spid="10"/>
                                        </p:tgtEl>
                                        <p:attrNameLst>
                                          <p:attrName>ppt_h</p:attrName>
                                        </p:attrNameLst>
                                      </p:cBhvr>
                                      <p:tavLst>
                                        <p:tav tm="0">
                                          <p:val>
                                            <p:strVal val="#ppt_h"/>
                                          </p:val>
                                        </p:tav>
                                        <p:tav tm="100000">
                                          <p:val>
                                            <p:strVal val="#ppt_h"/>
                                          </p:val>
                                        </p:tav>
                                      </p:tavLst>
                                    </p:anim>
                                  </p:childTnLst>
                                </p:cTn>
                              </p:par>
                              <p:par>
                                <p:cTn id="10" presetID="30"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800" decel="100000"/>
                                        <p:tgtEl>
                                          <p:spTgt spid="2"/>
                                        </p:tgtEl>
                                      </p:cBhvr>
                                    </p:animEffect>
                                    <p:anim calcmode="lin" valueType="num">
                                      <p:cBhvr>
                                        <p:cTn id="13" dur="800" decel="100000" fill="hold"/>
                                        <p:tgtEl>
                                          <p:spTgt spid="2"/>
                                        </p:tgtEl>
                                        <p:attrNameLst>
                                          <p:attrName>style.rotation</p:attrName>
                                        </p:attrNameLst>
                                      </p:cBhvr>
                                      <p:tavLst>
                                        <p:tav tm="0">
                                          <p:val>
                                            <p:fltVal val="-90"/>
                                          </p:val>
                                        </p:tav>
                                        <p:tav tm="100000">
                                          <p:val>
                                            <p:fltVal val="0"/>
                                          </p:val>
                                        </p:tav>
                                      </p:tavLst>
                                    </p:anim>
                                    <p:anim calcmode="lin" valueType="num">
                                      <p:cBhvr>
                                        <p:cTn id="14" dur="800" decel="100000" fill="hold"/>
                                        <p:tgtEl>
                                          <p:spTgt spid="2"/>
                                        </p:tgtEl>
                                        <p:attrNameLst>
                                          <p:attrName>ppt_x</p:attrName>
                                        </p:attrNameLst>
                                      </p:cBhvr>
                                      <p:tavLst>
                                        <p:tav tm="0">
                                          <p:val>
                                            <p:strVal val="#ppt_x+0.4"/>
                                          </p:val>
                                        </p:tav>
                                        <p:tav tm="100000">
                                          <p:val>
                                            <p:strVal val="#ppt_x-0.05"/>
                                          </p:val>
                                        </p:tav>
                                      </p:tavLst>
                                    </p:anim>
                                    <p:anim calcmode="lin" valueType="num">
                                      <p:cBhvr>
                                        <p:cTn id="15" dur="800" decel="100000" fill="hold"/>
                                        <p:tgtEl>
                                          <p:spTgt spid="2"/>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par>
                                <p:cTn id="18" presetID="6" presetClass="entr" presetSubtype="16"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circle(in)">
                                      <p:cBhvr>
                                        <p:cTn id="20" dur="2000"/>
                                        <p:tgtEl>
                                          <p:spTgt spid="11"/>
                                        </p:tgtEl>
                                      </p:cBhvr>
                                    </p:animEffect>
                                  </p:childTnLst>
                                </p:cTn>
                              </p:par>
                              <p:par>
                                <p:cTn id="21" presetID="15"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1000" fill="hold"/>
                                        <p:tgtEl>
                                          <p:spTgt spid="8"/>
                                        </p:tgtEl>
                                        <p:attrNameLst>
                                          <p:attrName>ppt_w</p:attrName>
                                        </p:attrNameLst>
                                      </p:cBhvr>
                                      <p:tavLst>
                                        <p:tav tm="0">
                                          <p:val>
                                            <p:fltVal val="0"/>
                                          </p:val>
                                        </p:tav>
                                        <p:tav tm="100000">
                                          <p:val>
                                            <p:strVal val="#ppt_w"/>
                                          </p:val>
                                        </p:tav>
                                      </p:tavLst>
                                    </p:anim>
                                    <p:anim calcmode="lin" valueType="num">
                                      <p:cBhvr>
                                        <p:cTn id="24" dur="1000" fill="hold"/>
                                        <p:tgtEl>
                                          <p:spTgt spid="8"/>
                                        </p:tgtEl>
                                        <p:attrNameLst>
                                          <p:attrName>ppt_h</p:attrName>
                                        </p:attrNameLst>
                                      </p:cBhvr>
                                      <p:tavLst>
                                        <p:tav tm="0">
                                          <p:val>
                                            <p:fltVal val="0"/>
                                          </p:val>
                                        </p:tav>
                                        <p:tav tm="100000">
                                          <p:val>
                                            <p:strVal val="#ppt_h"/>
                                          </p:val>
                                        </p:tav>
                                      </p:tavLst>
                                    </p:anim>
                                    <p:anim calcmode="lin" valueType="num">
                                      <p:cBhvr>
                                        <p:cTn id="25"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8"/>
                                        </p:tgtEl>
                                        <p:attrNameLst>
                                          <p:attrName>ppt_y</p:attrName>
                                        </p:attrNameLst>
                                      </p:cBhvr>
                                      <p:tavLst>
                                        <p:tav tm="0" fmla="#ppt_y+(sin(-2*pi*(1-$))*-#ppt_x+cos(-2*pi*(1-$))*(1-#ppt_y))*(1-$)">
                                          <p:val>
                                            <p:fltVal val="0"/>
                                          </p:val>
                                        </p:tav>
                                        <p:tav tm="100000">
                                          <p:val>
                                            <p:fltVal val="1"/>
                                          </p:val>
                                        </p:tav>
                                      </p:tavLst>
                                    </p:anim>
                                  </p:childTnLst>
                                </p:cTn>
                              </p:par>
                            </p:childTnLst>
                          </p:cTn>
                        </p:par>
                        <p:par>
                          <p:cTn id="27" fill="hold">
                            <p:stCondLst>
                              <p:cond delay="2500"/>
                            </p:stCondLst>
                            <p:childTnLst>
                              <p:par>
                                <p:cTn id="28" presetID="15" presetClass="entr" presetSubtype="0" fill="hold" grpId="0" nodeType="afterEffect">
                                  <p:stCondLst>
                                    <p:cond delay="0"/>
                                  </p:stCondLst>
                                  <p:childTnLst>
                                    <p:set>
                                      <p:cBhvr>
                                        <p:cTn id="29" dur="1" fill="hold">
                                          <p:stCondLst>
                                            <p:cond delay="0"/>
                                          </p:stCondLst>
                                        </p:cTn>
                                        <p:tgtEl>
                                          <p:spTgt spid="9"/>
                                        </p:tgtEl>
                                        <p:attrNameLst>
                                          <p:attrName>style.visibility</p:attrName>
                                        </p:attrNameLst>
                                      </p:cBhvr>
                                      <p:to>
                                        <p:strVal val="visible"/>
                                      </p:to>
                                    </p:set>
                                    <p:anim calcmode="lin" valueType="num">
                                      <p:cBhvr>
                                        <p:cTn id="30" dur="1000" fill="hold"/>
                                        <p:tgtEl>
                                          <p:spTgt spid="9"/>
                                        </p:tgtEl>
                                        <p:attrNameLst>
                                          <p:attrName>ppt_w</p:attrName>
                                        </p:attrNameLst>
                                      </p:cBhvr>
                                      <p:tavLst>
                                        <p:tav tm="0">
                                          <p:val>
                                            <p:fltVal val="0"/>
                                          </p:val>
                                        </p:tav>
                                        <p:tav tm="100000">
                                          <p:val>
                                            <p:strVal val="#ppt_w"/>
                                          </p:val>
                                        </p:tav>
                                      </p:tavLst>
                                    </p:anim>
                                    <p:anim calcmode="lin" valueType="num">
                                      <p:cBhvr>
                                        <p:cTn id="31" dur="1000" fill="hold"/>
                                        <p:tgtEl>
                                          <p:spTgt spid="9"/>
                                        </p:tgtEl>
                                        <p:attrNameLst>
                                          <p:attrName>ppt_h</p:attrName>
                                        </p:attrNameLst>
                                      </p:cBhvr>
                                      <p:tavLst>
                                        <p:tav tm="0">
                                          <p:val>
                                            <p:fltVal val="0"/>
                                          </p:val>
                                        </p:tav>
                                        <p:tav tm="100000">
                                          <p:val>
                                            <p:strVal val="#ppt_h"/>
                                          </p:val>
                                        </p:tav>
                                      </p:tavLst>
                                    </p:anim>
                                    <p:anim calcmode="lin" valueType="num">
                                      <p:cBhvr>
                                        <p:cTn id="32" dur="1000" fill="hold"/>
                                        <p:tgtEl>
                                          <p:spTgt spid="9"/>
                                        </p:tgtEl>
                                        <p:attrNameLst>
                                          <p:attrName>ppt_x</p:attrName>
                                        </p:attrNameLst>
                                      </p:cBhvr>
                                      <p:tavLst>
                                        <p:tav tm="0" fmla="#ppt_x+(cos(-2*pi*(1-$))*-#ppt_x-sin(-2*pi*(1-$))*(1-#ppt_y))*(1-$)">
                                          <p:val>
                                            <p:fltVal val="0"/>
                                          </p:val>
                                        </p:tav>
                                        <p:tav tm="100000">
                                          <p:val>
                                            <p:fltVal val="1"/>
                                          </p:val>
                                        </p:tav>
                                      </p:tavLst>
                                    </p:anim>
                                    <p:anim calcmode="lin" valueType="num">
                                      <p:cBhvr>
                                        <p:cTn id="33" dur="1000" fill="hold"/>
                                        <p:tgtEl>
                                          <p:spTgt spid="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animBg="1"/>
      <p:bldP spid="11" grpId="0" animBg="1"/>
      <p:bldP spid="10"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86604"/>
            <a:ext cx="7643866" cy="1356445"/>
          </a:xfrm>
          <a:noFill/>
        </p:spPr>
        <p:style>
          <a:lnRef idx="2">
            <a:schemeClr val="accent1"/>
          </a:lnRef>
          <a:fillRef idx="1">
            <a:schemeClr val="lt1"/>
          </a:fillRef>
          <a:effectRef idx="0">
            <a:schemeClr val="accent1"/>
          </a:effectRef>
          <a:fontRef idx="minor">
            <a:schemeClr val="dk1"/>
          </a:fontRef>
        </p:style>
        <p:txBody>
          <a:bodyPr vert="horz" lIns="91440" tIns="45720" rIns="91440" bIns="45720" rtlCol="0" anchor="b">
            <a:normAutofit/>
          </a:bodyPr>
          <a:lstStyle/>
          <a:p>
            <a:r>
              <a:rPr lang="id-ID" dirty="0">
                <a:solidFill>
                  <a:schemeClr val="tx1"/>
                </a:solidFill>
                <a:latin typeface="Cambria" pitchFamily="18" charset="0"/>
                <a:cs typeface="Times New Roman" pitchFamily="18" charset="0"/>
              </a:rPr>
              <a:t>Latar Belakang</a:t>
            </a:r>
            <a:endParaRPr lang="en-US" dirty="0">
              <a:solidFill>
                <a:schemeClr val="tx1"/>
              </a:solidFill>
              <a:latin typeface="Cambria" pitchFamily="18" charset="0"/>
              <a:cs typeface="Times New Roman" pitchFamily="18" charset="0"/>
            </a:endParaRPr>
          </a:p>
        </p:txBody>
      </p:sp>
      <p:sp>
        <p:nvSpPr>
          <p:cNvPr id="7" name="TextBox 6"/>
          <p:cNvSpPr txBox="1"/>
          <p:nvPr/>
        </p:nvSpPr>
        <p:spPr>
          <a:xfrm>
            <a:off x="857224" y="1857364"/>
            <a:ext cx="7500990" cy="1477328"/>
          </a:xfrm>
          <a:prstGeom prst="rect">
            <a:avLst/>
          </a:prstGeom>
          <a:solidFill>
            <a:schemeClr val="bg2">
              <a:lumMod val="90000"/>
            </a:schemeClr>
          </a:solidFill>
        </p:spPr>
        <p:txBody>
          <a:bodyPr wrap="square" rtlCol="0">
            <a:spAutoFit/>
          </a:bodyPr>
          <a:lstStyle/>
          <a:p>
            <a:pPr marL="265113" indent="-265113" algn="just">
              <a:buFont typeface="Wingdings" pitchFamily="2" charset="2"/>
              <a:buChar char="Ø"/>
            </a:pPr>
            <a:r>
              <a:rPr lang="id-ID" dirty="0" smtClean="0">
                <a:latin typeface="Times New Roman" pitchFamily="18" charset="0"/>
                <a:cs typeface="Times New Roman" pitchFamily="18" charset="0"/>
              </a:rPr>
              <a:t>Kinerja seorang  karyawan perusahaan memegang peranan yang sangat penting. Karena maju mundurnya perusahaan sangat tergantung pada hasil kinerja karyawan itu sendiri. Seorang karyawan yang mempunyai kompetensi dalam melaksanakan suatu jenis pekerjaan tertentu dapat dipastikan akan memperoleh hasil.</a:t>
            </a:r>
          </a:p>
        </p:txBody>
      </p:sp>
      <p:sp>
        <p:nvSpPr>
          <p:cNvPr id="11" name="Rectangle 10"/>
          <p:cNvSpPr/>
          <p:nvPr/>
        </p:nvSpPr>
        <p:spPr>
          <a:xfrm>
            <a:off x="785786" y="1785926"/>
            <a:ext cx="7643866" cy="421484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Oval 5"/>
          <p:cNvSpPr/>
          <p:nvPr/>
        </p:nvSpPr>
        <p:spPr>
          <a:xfrm>
            <a:off x="7092280" y="332656"/>
            <a:ext cx="1368152" cy="1368152"/>
          </a:xfrm>
          <a:prstGeom prst="ellipse">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TextBox 7"/>
          <p:cNvSpPr txBox="1"/>
          <p:nvPr/>
        </p:nvSpPr>
        <p:spPr>
          <a:xfrm>
            <a:off x="887434" y="3356992"/>
            <a:ext cx="7500990" cy="923330"/>
          </a:xfrm>
          <a:prstGeom prst="rect">
            <a:avLst/>
          </a:prstGeom>
          <a:noFill/>
        </p:spPr>
        <p:txBody>
          <a:bodyPr wrap="square" rtlCol="0">
            <a:spAutoFit/>
          </a:bodyPr>
          <a:lstStyle>
            <a:defPPr>
              <a:defRPr lang="en-US"/>
            </a:defPPr>
            <a:lvl1pPr marL="265113" indent="-265113" algn="just">
              <a:buFont typeface="Wingdings" pitchFamily="2" charset="2"/>
              <a:buChar char="Ø"/>
              <a:defRPr>
                <a:latin typeface="Times New Roman" pitchFamily="18" charset="0"/>
                <a:cs typeface="Times New Roman" pitchFamily="18" charset="0"/>
              </a:defRPr>
            </a:lvl1pPr>
          </a:lstStyle>
          <a:p>
            <a:r>
              <a:rPr lang="en-US" dirty="0" err="1"/>
              <a:t>Kinerja</a:t>
            </a:r>
            <a:r>
              <a:rPr lang="id-ID" dirty="0"/>
              <a:t>  karyawan  adalah  hasil  kerja  kualitas  dan kuantitas yang di capai oleh setiap karyawan dalam melaksanakan tugas dan tanggungjawab yang diberikan kepadanya. </a:t>
            </a:r>
          </a:p>
        </p:txBody>
      </p:sp>
    </p:spTree>
    <p:extLst>
      <p:ext uri="{BB962C8B-B14F-4D97-AF65-F5344CB8AC3E}">
        <p14:creationId xmlns:p14="http://schemas.microsoft.com/office/powerpoint/2010/main" val="217694326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par>
                                <p:cTn id="10" presetID="41" presetClass="entr" presetSubtype="0" fill="hold" grpId="0" nodeType="withEffect">
                                  <p:stCondLst>
                                    <p:cond delay="0"/>
                                  </p:stCondLst>
                                  <p:iterate type="lt">
                                    <p:tmPct val="10000"/>
                                  </p:iterate>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2"/>
                                        </p:tgtEl>
                                        <p:attrNameLst>
                                          <p:attrName>ppt_y</p:attrName>
                                        </p:attrNameLst>
                                      </p:cBhvr>
                                      <p:tavLst>
                                        <p:tav tm="0">
                                          <p:val>
                                            <p:strVal val="#ppt_y"/>
                                          </p:val>
                                        </p:tav>
                                        <p:tav tm="100000">
                                          <p:val>
                                            <p:strVal val="#ppt_y"/>
                                          </p:val>
                                        </p:tav>
                                      </p:tavLst>
                                    </p:anim>
                                    <p:anim calcmode="lin" valueType="num">
                                      <p:cBhvr>
                                        <p:cTn id="14"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2"/>
                                        </p:tgtEl>
                                      </p:cBhvr>
                                    </p:animEffect>
                                  </p:childTnLst>
                                </p:cTn>
                              </p:par>
                              <p:par>
                                <p:cTn id="17" presetID="37"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900" decel="100000" fill="hold"/>
                                        <p:tgtEl>
                                          <p:spTgt spid="7"/>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par>
                                <p:cTn id="23" presetID="3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p:cTn id="25" dur="1000" fill="hold"/>
                                        <p:tgtEl>
                                          <p:spTgt spid="11"/>
                                        </p:tgtEl>
                                        <p:attrNameLst>
                                          <p:attrName>ppt_w</p:attrName>
                                        </p:attrNameLst>
                                      </p:cBhvr>
                                      <p:tavLst>
                                        <p:tav tm="0">
                                          <p:val>
                                            <p:fltVal val="0"/>
                                          </p:val>
                                        </p:tav>
                                        <p:tav tm="100000">
                                          <p:val>
                                            <p:strVal val="#ppt_w"/>
                                          </p:val>
                                        </p:tav>
                                      </p:tavLst>
                                    </p:anim>
                                    <p:anim calcmode="lin" valueType="num">
                                      <p:cBhvr>
                                        <p:cTn id="26" dur="1000" fill="hold"/>
                                        <p:tgtEl>
                                          <p:spTgt spid="11"/>
                                        </p:tgtEl>
                                        <p:attrNameLst>
                                          <p:attrName>ppt_h</p:attrName>
                                        </p:attrNameLst>
                                      </p:cBhvr>
                                      <p:tavLst>
                                        <p:tav tm="0">
                                          <p:val>
                                            <p:fltVal val="0"/>
                                          </p:val>
                                        </p:tav>
                                        <p:tav tm="100000">
                                          <p:val>
                                            <p:strVal val="#ppt_h"/>
                                          </p:val>
                                        </p:tav>
                                      </p:tavLst>
                                    </p:anim>
                                    <p:anim calcmode="lin" valueType="num">
                                      <p:cBhvr>
                                        <p:cTn id="27" dur="1000" fill="hold"/>
                                        <p:tgtEl>
                                          <p:spTgt spid="11"/>
                                        </p:tgtEl>
                                        <p:attrNameLst>
                                          <p:attrName>style.rotation</p:attrName>
                                        </p:attrNameLst>
                                      </p:cBhvr>
                                      <p:tavLst>
                                        <p:tav tm="0">
                                          <p:val>
                                            <p:fltVal val="90"/>
                                          </p:val>
                                        </p:tav>
                                        <p:tav tm="100000">
                                          <p:val>
                                            <p:fltVal val="0"/>
                                          </p:val>
                                        </p:tav>
                                      </p:tavLst>
                                    </p:anim>
                                    <p:animEffect transition="in" filter="fade">
                                      <p:cBhvr>
                                        <p:cTn id="28" dur="1000"/>
                                        <p:tgtEl>
                                          <p:spTgt spid="11"/>
                                        </p:tgtEl>
                                      </p:cBhvr>
                                    </p:animEffect>
                                  </p:childTnLst>
                                </p:cTn>
                              </p:par>
                            </p:childTnLst>
                          </p:cTn>
                        </p:par>
                        <p:par>
                          <p:cTn id="29" fill="hold">
                            <p:stCondLst>
                              <p:cond delay="2000"/>
                            </p:stCondLst>
                            <p:childTnLst>
                              <p:par>
                                <p:cTn id="30" presetID="53" presetClass="entr" presetSubtype="16" fill="hold" grpId="0" nodeType="after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500" fill="hold"/>
                                        <p:tgtEl>
                                          <p:spTgt spid="8"/>
                                        </p:tgtEl>
                                        <p:attrNameLst>
                                          <p:attrName>ppt_w</p:attrName>
                                        </p:attrNameLst>
                                      </p:cBhvr>
                                      <p:tavLst>
                                        <p:tav tm="0">
                                          <p:val>
                                            <p:fltVal val="0"/>
                                          </p:val>
                                        </p:tav>
                                        <p:tav tm="100000">
                                          <p:val>
                                            <p:strVal val="#ppt_w"/>
                                          </p:val>
                                        </p:tav>
                                      </p:tavLst>
                                    </p:anim>
                                    <p:anim calcmode="lin" valueType="num">
                                      <p:cBhvr>
                                        <p:cTn id="33" dur="500" fill="hold"/>
                                        <p:tgtEl>
                                          <p:spTgt spid="8"/>
                                        </p:tgtEl>
                                        <p:attrNameLst>
                                          <p:attrName>ppt_h</p:attrName>
                                        </p:attrNameLst>
                                      </p:cBhvr>
                                      <p:tavLst>
                                        <p:tav tm="0">
                                          <p:val>
                                            <p:fltVal val="0"/>
                                          </p:val>
                                        </p:tav>
                                        <p:tav tm="100000">
                                          <p:val>
                                            <p:strVal val="#ppt_h"/>
                                          </p:val>
                                        </p:tav>
                                      </p:tavLst>
                                    </p:anim>
                                    <p:animEffect transition="in" filter="fade">
                                      <p:cBhvr>
                                        <p:cTn id="3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11" grpId="0" animBg="1"/>
      <p:bldP spid="6" grpId="0" animBg="1"/>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75000"/>
              </a:schemeClr>
            </a:gs>
            <a:gs pos="39000">
              <a:srgbClr val="00B050">
                <a:alpha val="51000"/>
                <a:lumMod val="22000"/>
                <a:lumOff val="78000"/>
              </a:srgbClr>
            </a:gs>
            <a:gs pos="75000">
              <a:schemeClr val="bg2">
                <a:lumMod val="90000"/>
              </a:schemeClr>
            </a:gs>
            <a:gs pos="100000">
              <a:srgbClr val="002060">
                <a:alpha val="56000"/>
              </a:srgbClr>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19256" cy="1319514"/>
          </a:xfrm>
          <a:noFill/>
        </p:spPr>
        <p:style>
          <a:lnRef idx="2">
            <a:schemeClr val="accent1"/>
          </a:lnRef>
          <a:fillRef idx="1">
            <a:schemeClr val="lt1"/>
          </a:fillRef>
          <a:effectRef idx="0">
            <a:schemeClr val="accent1"/>
          </a:effectRef>
          <a:fontRef idx="minor">
            <a:schemeClr val="dk1"/>
          </a:fontRef>
        </p:style>
        <p:txBody>
          <a:bodyPr>
            <a:normAutofit/>
          </a:bodyPr>
          <a:lstStyle/>
          <a:p>
            <a:r>
              <a:rPr lang="id-ID" sz="4400" dirty="0" smtClean="0">
                <a:solidFill>
                  <a:schemeClr val="tx1"/>
                </a:solidFill>
                <a:latin typeface="Cambria" pitchFamily="18" charset="0"/>
                <a:cs typeface="Times New Roman" pitchFamily="18" charset="0"/>
              </a:rPr>
              <a:t>Rumusan </a:t>
            </a:r>
            <a:r>
              <a:rPr lang="id-ID" sz="4400" dirty="0" smtClean="0">
                <a:solidFill>
                  <a:schemeClr val="tx1"/>
                </a:solidFill>
                <a:latin typeface="Cambria" pitchFamily="18" charset="0"/>
                <a:cs typeface="Times New Roman" pitchFamily="18" charset="0"/>
              </a:rPr>
              <a:t>Masalah</a:t>
            </a:r>
            <a:endParaRPr lang="en-US" sz="4400" dirty="0">
              <a:solidFill>
                <a:schemeClr val="tx1"/>
              </a:solidFill>
              <a:latin typeface="Cambria" pitchFamily="18" charset="0"/>
              <a:cs typeface="Times New Roman" pitchFamily="18" charset="0"/>
            </a:endParaRPr>
          </a:p>
        </p:txBody>
      </p:sp>
      <p:sp>
        <p:nvSpPr>
          <p:cNvPr id="9" name="Rectangle 8"/>
          <p:cNvSpPr/>
          <p:nvPr/>
        </p:nvSpPr>
        <p:spPr>
          <a:xfrm>
            <a:off x="611560" y="3284984"/>
            <a:ext cx="8032406" cy="1008112"/>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800" dirty="0" err="1" smtClean="0">
                <a:solidFill>
                  <a:schemeClr val="tx1"/>
                </a:solidFill>
                <a:latin typeface="Times New Roman" pitchFamily="18" charset="0"/>
                <a:cs typeface="Times New Roman" pitchFamily="18" charset="0"/>
              </a:rPr>
              <a:t>Bagaimana</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pengaruh</a:t>
            </a:r>
            <a:r>
              <a:rPr lang="en-US" sz="2800" dirty="0" smtClean="0">
                <a:solidFill>
                  <a:schemeClr val="tx1"/>
                </a:solidFill>
                <a:latin typeface="Times New Roman" pitchFamily="18" charset="0"/>
                <a:cs typeface="Times New Roman" pitchFamily="18" charset="0"/>
              </a:rPr>
              <a:t> </a:t>
            </a:r>
            <a:r>
              <a:rPr lang="id-ID" sz="2800" dirty="0" smtClean="0">
                <a:solidFill>
                  <a:schemeClr val="tx1"/>
                </a:solidFill>
                <a:latin typeface="Times New Roman" pitchFamily="18" charset="0"/>
                <a:cs typeface="Times New Roman" pitchFamily="18" charset="0"/>
              </a:rPr>
              <a:t>persepsi dukungan organisasi terhadap kinerja karyawan di PT. Solid Super Steel</a:t>
            </a:r>
            <a:r>
              <a:rPr lang="en-US" sz="2800" dirty="0" smtClean="0">
                <a:solidFill>
                  <a:schemeClr val="tx1"/>
                </a:solidFill>
                <a:latin typeface="Times New Roman" pitchFamily="18" charset="0"/>
                <a:cs typeface="Times New Roman" pitchFamily="18" charset="0"/>
              </a:rPr>
              <a:t>?</a:t>
            </a:r>
            <a:endParaRPr lang="id-ID" sz="2800" dirty="0">
              <a:solidFill>
                <a:schemeClr val="tx1"/>
              </a:solidFill>
              <a:latin typeface="Times New Roman" pitchFamily="18" charset="0"/>
              <a:cs typeface="Times New Roman" pitchFamily="18" charset="0"/>
            </a:endParaRPr>
          </a:p>
        </p:txBody>
      </p:sp>
      <p:sp>
        <p:nvSpPr>
          <p:cNvPr id="11" name="Rectangle 10"/>
          <p:cNvSpPr/>
          <p:nvPr/>
        </p:nvSpPr>
        <p:spPr>
          <a:xfrm>
            <a:off x="611560" y="2276872"/>
            <a:ext cx="8032406" cy="857256"/>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id-ID" sz="2800" dirty="0" smtClean="0">
                <a:solidFill>
                  <a:schemeClr val="tx1"/>
                </a:solidFill>
                <a:latin typeface="Times New Roman" pitchFamily="18" charset="0"/>
                <a:cs typeface="Times New Roman" pitchFamily="18" charset="0"/>
              </a:rPr>
              <a:t>Bagaimana pengaruh Lingkungan kerja terhadap kinerja karyawan di  PT Solid Super Steel?</a:t>
            </a:r>
            <a:endParaRPr lang="id-ID" sz="2800" dirty="0">
              <a:solidFill>
                <a:schemeClr val="tx1"/>
              </a:solidFill>
              <a:latin typeface="Times New Roman" pitchFamily="18" charset="0"/>
              <a:cs typeface="Times New Roman" pitchFamily="18" charset="0"/>
            </a:endParaRPr>
          </a:p>
        </p:txBody>
      </p:sp>
      <p:sp>
        <p:nvSpPr>
          <p:cNvPr id="15" name="Rectangle 14"/>
          <p:cNvSpPr/>
          <p:nvPr/>
        </p:nvSpPr>
        <p:spPr>
          <a:xfrm>
            <a:off x="611560" y="1571612"/>
            <a:ext cx="8032406" cy="500066"/>
          </a:xfrm>
          <a:prstGeom prst="rect">
            <a:avLst/>
          </a:prstGeom>
          <a:solidFill>
            <a:schemeClr val="bg2">
              <a:lumMod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b="1" dirty="0" smtClean="0">
                <a:solidFill>
                  <a:schemeClr val="bg1"/>
                </a:solidFill>
                <a:latin typeface="Times New Roman" pitchFamily="18" charset="0"/>
                <a:cs typeface="Times New Roman" pitchFamily="18" charset="0"/>
              </a:rPr>
              <a:t>Rumusan Masalah</a:t>
            </a:r>
            <a:endParaRPr lang="id-ID" b="1" dirty="0">
              <a:solidFill>
                <a:schemeClr val="bg1"/>
              </a:solidFill>
              <a:latin typeface="Times New Roman" pitchFamily="18" charset="0"/>
              <a:cs typeface="Times New Roman" pitchFamily="18" charset="0"/>
            </a:endParaRPr>
          </a:p>
        </p:txBody>
      </p:sp>
      <p:sp>
        <p:nvSpPr>
          <p:cNvPr id="16" name="Rectangle 15"/>
          <p:cNvSpPr/>
          <p:nvPr/>
        </p:nvSpPr>
        <p:spPr>
          <a:xfrm>
            <a:off x="611560" y="4581128"/>
            <a:ext cx="8032406" cy="136815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id-ID" sz="2800" dirty="0" smtClean="0">
                <a:solidFill>
                  <a:schemeClr val="tx1"/>
                </a:solidFill>
                <a:latin typeface="Times New Roman" pitchFamily="18" charset="0"/>
                <a:cs typeface="Times New Roman" pitchFamily="18" charset="0"/>
              </a:rPr>
              <a:t>Berapa besar pengaruh lingkungan kerja dan persepsi dukungan organisasi secara </a:t>
            </a:r>
            <a:r>
              <a:rPr lang="en-US" sz="2800" dirty="0" err="1" smtClean="0">
                <a:solidFill>
                  <a:schemeClr val="tx1"/>
                </a:solidFill>
                <a:latin typeface="Times New Roman" pitchFamily="18" charset="0"/>
                <a:cs typeface="Times New Roman" pitchFamily="18" charset="0"/>
              </a:rPr>
              <a:t>simultan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terhadap</a:t>
            </a:r>
            <a:r>
              <a:rPr lang="id-ID" sz="2800" dirty="0" smtClean="0">
                <a:solidFill>
                  <a:schemeClr val="tx1"/>
                </a:solidFill>
                <a:latin typeface="Times New Roman" pitchFamily="18" charset="0"/>
                <a:cs typeface="Times New Roman" pitchFamily="18" charset="0"/>
              </a:rPr>
              <a:t> kinerja karyawan di  PT. Solid Super Steel</a:t>
            </a:r>
            <a:r>
              <a:rPr lang="en-US" sz="2800" dirty="0" smtClean="0">
                <a:solidFill>
                  <a:schemeClr val="tx1"/>
                </a:solidFill>
                <a:latin typeface="Times New Roman" pitchFamily="18" charset="0"/>
                <a:cs typeface="Times New Roman" pitchFamily="18" charset="0"/>
              </a:rPr>
              <a:t>?</a:t>
            </a:r>
            <a:endParaRPr lang="id-ID" sz="2800" dirty="0">
              <a:solidFill>
                <a:schemeClr val="tx1"/>
              </a:solidFill>
              <a:latin typeface="Times New Roman" pitchFamily="18" charset="0"/>
              <a:cs typeface="Times New Roman" pitchFamily="18" charset="0"/>
            </a:endParaRPr>
          </a:p>
        </p:txBody>
      </p:sp>
      <p:sp>
        <p:nvSpPr>
          <p:cNvPr id="22" name="Rectangle 21"/>
          <p:cNvSpPr/>
          <p:nvPr/>
        </p:nvSpPr>
        <p:spPr>
          <a:xfrm>
            <a:off x="428596" y="1500174"/>
            <a:ext cx="8286808" cy="478634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Oval 12"/>
          <p:cNvSpPr/>
          <p:nvPr/>
        </p:nvSpPr>
        <p:spPr>
          <a:xfrm>
            <a:off x="7308304" y="116632"/>
            <a:ext cx="1368152" cy="1368152"/>
          </a:xfrm>
          <a:prstGeom prst="ellipse">
            <a:avLst/>
          </a:prstGeom>
          <a:blipFill dpi="0" rotWithShape="1">
            <a:blip r:embed="rId3">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604027622"/>
      </p:ext>
    </p:extLst>
  </p:cSld>
  <p:clrMapOvr>
    <a:overrideClrMapping bg1="lt1" tx1="dk1" bg2="lt2" tx2="dk2" accent1="accent1" accent2="accent2" accent3="accent3" accent4="accent4" accent5="accent5" accent6="accent6" hlink="hlink" folHlink="folHlink"/>
  </p:clrMapOvr>
  <p:transition spd="med">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2000"/>
                                        <p:tgtEl>
                                          <p:spTgt spid="13"/>
                                        </p:tgtEl>
                                      </p:cBhvr>
                                    </p:animEffect>
                                    <p:anim calcmode="lin" valueType="num">
                                      <p:cBhvr>
                                        <p:cTn id="8" dur="2000" fill="hold"/>
                                        <p:tgtEl>
                                          <p:spTgt spid="13"/>
                                        </p:tgtEl>
                                        <p:attrNameLst>
                                          <p:attrName>ppt_w</p:attrName>
                                        </p:attrNameLst>
                                      </p:cBhvr>
                                      <p:tavLst>
                                        <p:tav tm="0" fmla="#ppt_w*sin(2.5*pi*$)">
                                          <p:val>
                                            <p:fltVal val="0"/>
                                          </p:val>
                                        </p:tav>
                                        <p:tav tm="100000">
                                          <p:val>
                                            <p:fltVal val="1"/>
                                          </p:val>
                                        </p:tav>
                                      </p:tavLst>
                                    </p:anim>
                                    <p:anim calcmode="lin" valueType="num">
                                      <p:cBhvr>
                                        <p:cTn id="9" dur="2000" fill="hold"/>
                                        <p:tgtEl>
                                          <p:spTgt spid="13"/>
                                        </p:tgtEl>
                                        <p:attrNameLst>
                                          <p:attrName>ppt_h</p:attrName>
                                        </p:attrNameLst>
                                      </p:cBhvr>
                                      <p:tavLst>
                                        <p:tav tm="0">
                                          <p:val>
                                            <p:strVal val="#ppt_h"/>
                                          </p:val>
                                        </p:tav>
                                        <p:tav tm="100000">
                                          <p:val>
                                            <p:strVal val="#ppt_h"/>
                                          </p:val>
                                        </p:tav>
                                      </p:tavLst>
                                    </p:anim>
                                  </p:childTnLst>
                                </p:cTn>
                              </p:par>
                              <p:par>
                                <p:cTn id="10" presetID="24"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to="" calcmode="lin" valueType="num">
                                      <p:cBhvr>
                                        <p:cTn id="12" dur="1" fill="hold"/>
                                        <p:tgtEl>
                                          <p:spTgt spid="2"/>
                                        </p:tgtEl>
                                        <p:attrNameLst>
                                          <p:attrName/>
                                        </p:attrNameLst>
                                      </p:cBhvr>
                                    </p:anim>
                                  </p:childTnLst>
                                </p:cTn>
                              </p:par>
                              <p:par>
                                <p:cTn id="13" presetID="3" presetClass="entr" presetSubtype="1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blinds(horizontal)">
                                      <p:cBhvr>
                                        <p:cTn id="15" dur="500"/>
                                        <p:tgtEl>
                                          <p:spTgt spid="22"/>
                                        </p:tgtEl>
                                      </p:cBhvr>
                                    </p:animEffect>
                                  </p:childTnLst>
                                </p:cTn>
                              </p:par>
                              <p:par>
                                <p:cTn id="16" presetID="16" presetClass="entr" presetSubtype="26"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barn(inHorizontal)">
                                      <p:cBhvr>
                                        <p:cTn id="18" dur="2000"/>
                                        <p:tgtEl>
                                          <p:spTgt spid="15"/>
                                        </p:tgtEl>
                                      </p:cBhvr>
                                    </p:animEffect>
                                  </p:childTnLst>
                                </p:cTn>
                              </p:par>
                              <p:par>
                                <p:cTn id="19" presetID="15"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3000" fill="hold"/>
                                        <p:tgtEl>
                                          <p:spTgt spid="11"/>
                                        </p:tgtEl>
                                        <p:attrNameLst>
                                          <p:attrName>ppt_w</p:attrName>
                                        </p:attrNameLst>
                                      </p:cBhvr>
                                      <p:tavLst>
                                        <p:tav tm="0">
                                          <p:val>
                                            <p:fltVal val="0"/>
                                          </p:val>
                                        </p:tav>
                                        <p:tav tm="100000">
                                          <p:val>
                                            <p:strVal val="#ppt_w"/>
                                          </p:val>
                                        </p:tav>
                                      </p:tavLst>
                                    </p:anim>
                                    <p:anim calcmode="lin" valueType="num">
                                      <p:cBhvr>
                                        <p:cTn id="22" dur="3000" fill="hold"/>
                                        <p:tgtEl>
                                          <p:spTgt spid="11"/>
                                        </p:tgtEl>
                                        <p:attrNameLst>
                                          <p:attrName>ppt_h</p:attrName>
                                        </p:attrNameLst>
                                      </p:cBhvr>
                                      <p:tavLst>
                                        <p:tav tm="0">
                                          <p:val>
                                            <p:fltVal val="0"/>
                                          </p:val>
                                        </p:tav>
                                        <p:tav tm="100000">
                                          <p:val>
                                            <p:strVal val="#ppt_h"/>
                                          </p:val>
                                        </p:tav>
                                      </p:tavLst>
                                    </p:anim>
                                    <p:anim calcmode="lin" valueType="num">
                                      <p:cBhvr>
                                        <p:cTn id="23" dur="3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24" dur="3000" fill="hold"/>
                                        <p:tgtEl>
                                          <p:spTgt spid="11"/>
                                        </p:tgtEl>
                                        <p:attrNameLst>
                                          <p:attrName>ppt_y</p:attrName>
                                        </p:attrNameLst>
                                      </p:cBhvr>
                                      <p:tavLst>
                                        <p:tav tm="0" fmla="#ppt_y+(sin(-2*pi*(1-$))*-#ppt_x+cos(-2*pi*(1-$))*(1-#ppt_y))*(1-$)">
                                          <p:val>
                                            <p:fltVal val="0"/>
                                          </p:val>
                                        </p:tav>
                                        <p:tav tm="100000">
                                          <p:val>
                                            <p:fltVal val="1"/>
                                          </p:val>
                                        </p:tav>
                                      </p:tavLst>
                                    </p:anim>
                                  </p:childTnLst>
                                </p:cTn>
                              </p:par>
                            </p:childTnLst>
                          </p:cTn>
                        </p:par>
                        <p:par>
                          <p:cTn id="25" fill="hold">
                            <p:stCondLst>
                              <p:cond delay="3000"/>
                            </p:stCondLst>
                            <p:childTnLst>
                              <p:par>
                                <p:cTn id="26" presetID="34" presetClass="entr" presetSubtype="0" fill="hold" grpId="0" nodeType="afterEffect">
                                  <p:stCondLst>
                                    <p:cond delay="0"/>
                                  </p:stCondLst>
                                  <p:childTnLst>
                                    <p:set>
                                      <p:cBhvr>
                                        <p:cTn id="27" dur="1" fill="hold">
                                          <p:stCondLst>
                                            <p:cond delay="0"/>
                                          </p:stCondLst>
                                        </p:cTn>
                                        <p:tgtEl>
                                          <p:spTgt spid="9"/>
                                        </p:tgtEl>
                                        <p:attrNameLst>
                                          <p:attrName>style.visibility</p:attrName>
                                        </p:attrNameLst>
                                      </p:cBhvr>
                                      <p:to>
                                        <p:strVal val="visible"/>
                                      </p:to>
                                    </p:set>
                                    <p:anim from="(-#ppt_w/2)" to="(#ppt_x)" calcmode="lin" valueType="num">
                                      <p:cBhvr>
                                        <p:cTn id="28" dur="1200" fill="hold">
                                          <p:stCondLst>
                                            <p:cond delay="0"/>
                                          </p:stCondLst>
                                        </p:cTn>
                                        <p:tgtEl>
                                          <p:spTgt spid="9"/>
                                        </p:tgtEl>
                                        <p:attrNameLst>
                                          <p:attrName>ppt_x</p:attrName>
                                        </p:attrNameLst>
                                      </p:cBhvr>
                                    </p:anim>
                                    <p:anim from="0" to="-1.0" calcmode="lin" valueType="num">
                                      <p:cBhvr>
                                        <p:cTn id="29" dur="400" decel="50000" autoRev="1" fill="hold">
                                          <p:stCondLst>
                                            <p:cond delay="1200"/>
                                          </p:stCondLst>
                                        </p:cTn>
                                        <p:tgtEl>
                                          <p:spTgt spid="9"/>
                                        </p:tgtEl>
                                        <p:attrNameLst>
                                          <p:attrName>xshear</p:attrName>
                                        </p:attrNameLst>
                                      </p:cBhvr>
                                    </p:anim>
                                    <p:animScale>
                                      <p:cBhvr>
                                        <p:cTn id="30" dur="400" decel="100000" autoRev="1" fill="hold">
                                          <p:stCondLst>
                                            <p:cond delay="1200"/>
                                          </p:stCondLst>
                                        </p:cTn>
                                        <p:tgtEl>
                                          <p:spTgt spid="9"/>
                                        </p:tgtEl>
                                      </p:cBhvr>
                                      <p:from x="100000" y="100000"/>
                                      <p:to x="80000" y="100000"/>
                                    </p:animScale>
                                    <p:anim by="(#ppt_h/3+#ppt_w*0.1)" calcmode="lin" valueType="num">
                                      <p:cBhvr additive="sum">
                                        <p:cTn id="31" dur="400" decel="100000" autoRev="1" fill="hold">
                                          <p:stCondLst>
                                            <p:cond delay="1200"/>
                                          </p:stCondLst>
                                        </p:cTn>
                                        <p:tgtEl>
                                          <p:spTgt spid="9"/>
                                        </p:tgtEl>
                                        <p:attrNameLst>
                                          <p:attrName>ppt_x</p:attrName>
                                        </p:attrNameLst>
                                      </p:cBhvr>
                                    </p:anim>
                                  </p:childTnLst>
                                </p:cTn>
                              </p:par>
                            </p:childTnLst>
                          </p:cTn>
                        </p:par>
                        <p:par>
                          <p:cTn id="32" fill="hold">
                            <p:stCondLst>
                              <p:cond delay="5000"/>
                            </p:stCondLst>
                            <p:childTnLst>
                              <p:par>
                                <p:cTn id="33" presetID="51" presetClass="entr" presetSubtype="0"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866" decel="100000"/>
                                        <p:tgtEl>
                                          <p:spTgt spid="16"/>
                                        </p:tgtEl>
                                      </p:cBhvr>
                                    </p:animEffect>
                                    <p:animScale>
                                      <p:cBhvr>
                                        <p:cTn id="36" dur="866" decel="100000"/>
                                        <p:tgtEl>
                                          <p:spTgt spid="16"/>
                                        </p:tgtEl>
                                      </p:cBhvr>
                                      <p:from x="10000" y="10000"/>
                                      <p:to x="200000" y="450000"/>
                                    </p:animScale>
                                    <p:animScale>
                                      <p:cBhvr>
                                        <p:cTn id="37" dur="1384" accel="100000" fill="hold">
                                          <p:stCondLst>
                                            <p:cond delay="866"/>
                                          </p:stCondLst>
                                        </p:cTn>
                                        <p:tgtEl>
                                          <p:spTgt spid="16"/>
                                        </p:tgtEl>
                                      </p:cBhvr>
                                      <p:from x="200000" y="450000"/>
                                      <p:to x="100000" y="100000"/>
                                    </p:animScale>
                                    <p:set>
                                      <p:cBhvr>
                                        <p:cTn id="38" dur="866" fill="hold"/>
                                        <p:tgtEl>
                                          <p:spTgt spid="16"/>
                                        </p:tgtEl>
                                        <p:attrNameLst>
                                          <p:attrName>ppt_x</p:attrName>
                                        </p:attrNameLst>
                                      </p:cBhvr>
                                      <p:to>
                                        <p:strVal val="(0.5)"/>
                                      </p:to>
                                    </p:set>
                                    <p:anim from="(0.5)" to="(#ppt_x)" calcmode="lin" valueType="num">
                                      <p:cBhvr>
                                        <p:cTn id="39" dur="1384" accel="100000" fill="hold">
                                          <p:stCondLst>
                                            <p:cond delay="866"/>
                                          </p:stCondLst>
                                        </p:cTn>
                                        <p:tgtEl>
                                          <p:spTgt spid="16"/>
                                        </p:tgtEl>
                                        <p:attrNameLst>
                                          <p:attrName>ppt_x</p:attrName>
                                        </p:attrNameLst>
                                      </p:cBhvr>
                                    </p:anim>
                                    <p:set>
                                      <p:cBhvr>
                                        <p:cTn id="40" dur="866" fill="hold"/>
                                        <p:tgtEl>
                                          <p:spTgt spid="16"/>
                                        </p:tgtEl>
                                        <p:attrNameLst>
                                          <p:attrName>ppt_y</p:attrName>
                                        </p:attrNameLst>
                                      </p:cBhvr>
                                      <p:to>
                                        <p:strVal val="(#ppt_y+0.4)"/>
                                      </p:to>
                                    </p:set>
                                    <p:anim from="(#ppt_y+0.4)" to="(#ppt_y)" calcmode="lin" valueType="num">
                                      <p:cBhvr>
                                        <p:cTn id="41" dur="1384" accel="100000" fill="hold">
                                          <p:stCondLst>
                                            <p:cond delay="866"/>
                                          </p:stCondLst>
                                        </p:cTn>
                                        <p:tgtEl>
                                          <p:spTgt spid="1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1" grpId="0" animBg="1"/>
      <p:bldP spid="15" grpId="0" animBg="1"/>
      <p:bldP spid="16" grpId="0" animBg="1"/>
      <p:bldP spid="22"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116632"/>
            <a:ext cx="6951146" cy="1312104"/>
          </a:xfrm>
          <a:noFill/>
          <a:ln>
            <a:noFill/>
          </a:ln>
        </p:spPr>
        <p:style>
          <a:lnRef idx="2">
            <a:schemeClr val="accent1"/>
          </a:lnRef>
          <a:fillRef idx="1">
            <a:schemeClr val="lt1"/>
          </a:fillRef>
          <a:effectRef idx="0">
            <a:schemeClr val="accent1"/>
          </a:effectRef>
          <a:fontRef idx="minor">
            <a:schemeClr val="dk1"/>
          </a:fontRef>
        </p:style>
        <p:txBody>
          <a:bodyPr>
            <a:normAutofit/>
          </a:bodyPr>
          <a:lstStyle/>
          <a:p>
            <a:r>
              <a:rPr lang="id-ID" dirty="0" smtClean="0">
                <a:solidFill>
                  <a:schemeClr val="tx1"/>
                </a:solidFill>
                <a:latin typeface="Cambria" pitchFamily="18" charset="0"/>
                <a:cs typeface="Times New Roman" pitchFamily="18" charset="0"/>
              </a:rPr>
              <a:t>Tujuan </a:t>
            </a:r>
            <a:r>
              <a:rPr lang="id-ID" dirty="0" smtClean="0">
                <a:solidFill>
                  <a:schemeClr val="tx1"/>
                </a:solidFill>
                <a:latin typeface="Cambria" pitchFamily="18" charset="0"/>
                <a:cs typeface="Times New Roman" pitchFamily="18" charset="0"/>
              </a:rPr>
              <a:t>Penelitian</a:t>
            </a:r>
            <a:endParaRPr lang="en-US" dirty="0">
              <a:solidFill>
                <a:schemeClr val="tx1"/>
              </a:solidFill>
              <a:latin typeface="Cambria" pitchFamily="18" charset="0"/>
              <a:cs typeface="Times New Roman" pitchFamily="18" charset="0"/>
            </a:endParaRPr>
          </a:p>
        </p:txBody>
      </p:sp>
      <p:sp>
        <p:nvSpPr>
          <p:cNvPr id="8" name="Rectangle 7"/>
          <p:cNvSpPr/>
          <p:nvPr/>
        </p:nvSpPr>
        <p:spPr>
          <a:xfrm>
            <a:off x="357158" y="2060848"/>
            <a:ext cx="8358246" cy="928694"/>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800" dirty="0" err="1" smtClean="0">
                <a:solidFill>
                  <a:schemeClr val="dk1"/>
                </a:solidFill>
                <a:latin typeface="Times New Roman" pitchFamily="18" charset="0"/>
                <a:cs typeface="Times New Roman" pitchFamily="18" charset="0"/>
              </a:rPr>
              <a:t>Untuk</a:t>
            </a:r>
            <a:r>
              <a:rPr lang="en-US" sz="2800" dirty="0" smtClean="0">
                <a:solidFill>
                  <a:schemeClr val="dk1"/>
                </a:solidFill>
                <a:latin typeface="Times New Roman" pitchFamily="18" charset="0"/>
                <a:cs typeface="Times New Roman" pitchFamily="18" charset="0"/>
              </a:rPr>
              <a:t> </a:t>
            </a:r>
            <a:r>
              <a:rPr lang="id-ID" sz="2800" dirty="0" smtClean="0">
                <a:solidFill>
                  <a:schemeClr val="dk1"/>
                </a:solidFill>
                <a:latin typeface="Times New Roman" pitchFamily="18" charset="0"/>
                <a:cs typeface="Times New Roman" pitchFamily="18" charset="0"/>
              </a:rPr>
              <a:t>menganalisis Pengaruh lingkungan kerja pada </a:t>
            </a:r>
            <a:r>
              <a:rPr lang="id-ID" sz="2800" dirty="0" smtClean="0">
                <a:solidFill>
                  <a:schemeClr val="dk1"/>
                </a:solidFill>
                <a:latin typeface="Times New Roman" pitchFamily="18" charset="0"/>
                <a:cs typeface="Times New Roman" pitchFamily="18" charset="0"/>
              </a:rPr>
              <a:t>PT. Solid Super Steel</a:t>
            </a:r>
            <a:r>
              <a:rPr lang="en-US" sz="2800" dirty="0" smtClean="0">
                <a:solidFill>
                  <a:schemeClr val="dk1"/>
                </a:solidFill>
                <a:latin typeface="Times New Roman" pitchFamily="18" charset="0"/>
                <a:cs typeface="Times New Roman" pitchFamily="18" charset="0"/>
              </a:rPr>
              <a:t>.</a:t>
            </a:r>
            <a:endParaRPr lang="id-ID" sz="2800" dirty="0">
              <a:solidFill>
                <a:schemeClr val="dk1"/>
              </a:solidFill>
              <a:latin typeface="Times New Roman" pitchFamily="18" charset="0"/>
              <a:cs typeface="Times New Roman" pitchFamily="18" charset="0"/>
            </a:endParaRPr>
          </a:p>
        </p:txBody>
      </p:sp>
      <p:sp>
        <p:nvSpPr>
          <p:cNvPr id="9" name="Rectangle 8"/>
          <p:cNvSpPr/>
          <p:nvPr/>
        </p:nvSpPr>
        <p:spPr>
          <a:xfrm>
            <a:off x="428596" y="3356992"/>
            <a:ext cx="8286808" cy="121444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800" dirty="0" err="1" smtClean="0">
                <a:solidFill>
                  <a:schemeClr val="dk1"/>
                </a:solidFill>
                <a:latin typeface="Times New Roman" pitchFamily="18" charset="0"/>
                <a:cs typeface="Times New Roman" pitchFamily="18" charset="0"/>
              </a:rPr>
              <a:t>Untuk</a:t>
            </a:r>
            <a:r>
              <a:rPr lang="en-US" sz="2800" dirty="0" smtClean="0">
                <a:solidFill>
                  <a:schemeClr val="dk1"/>
                </a:solidFill>
                <a:latin typeface="Times New Roman" pitchFamily="18" charset="0"/>
                <a:cs typeface="Times New Roman" pitchFamily="18" charset="0"/>
              </a:rPr>
              <a:t> </a:t>
            </a:r>
            <a:r>
              <a:rPr lang="id-ID" sz="2800" dirty="0" smtClean="0">
                <a:solidFill>
                  <a:schemeClr val="dk1"/>
                </a:solidFill>
                <a:latin typeface="Times New Roman" pitchFamily="18" charset="0"/>
                <a:cs typeface="Times New Roman" pitchFamily="18" charset="0"/>
              </a:rPr>
              <a:t>m</a:t>
            </a:r>
            <a:r>
              <a:rPr lang="en-US" sz="2800" dirty="0" err="1" smtClean="0">
                <a:solidFill>
                  <a:schemeClr val="dk1"/>
                </a:solidFill>
                <a:latin typeface="Times New Roman" pitchFamily="18" charset="0"/>
                <a:cs typeface="Times New Roman" pitchFamily="18" charset="0"/>
              </a:rPr>
              <a:t>enganalisis</a:t>
            </a:r>
            <a:r>
              <a:rPr lang="en-US" sz="2800" dirty="0" smtClean="0">
                <a:solidFill>
                  <a:schemeClr val="dk1"/>
                </a:solidFill>
                <a:latin typeface="Times New Roman" pitchFamily="18" charset="0"/>
                <a:cs typeface="Times New Roman" pitchFamily="18" charset="0"/>
              </a:rPr>
              <a:t> </a:t>
            </a:r>
            <a:r>
              <a:rPr lang="id-ID" sz="2800" dirty="0" smtClean="0">
                <a:solidFill>
                  <a:schemeClr val="dk1"/>
                </a:solidFill>
                <a:latin typeface="Times New Roman" pitchFamily="18" charset="0"/>
                <a:cs typeface="Times New Roman" pitchFamily="18" charset="0"/>
              </a:rPr>
              <a:t>persepsi </a:t>
            </a:r>
            <a:r>
              <a:rPr lang="id-ID" sz="2800" dirty="0" smtClean="0">
                <a:solidFill>
                  <a:schemeClr val="dk1"/>
                </a:solidFill>
                <a:latin typeface="Times New Roman" pitchFamily="18" charset="0"/>
                <a:cs typeface="Times New Roman" pitchFamily="18" charset="0"/>
              </a:rPr>
              <a:t>dukungan organisasi </a:t>
            </a:r>
            <a:r>
              <a:rPr lang="id-ID" sz="2800" dirty="0" smtClean="0">
                <a:solidFill>
                  <a:schemeClr val="dk1"/>
                </a:solidFill>
                <a:latin typeface="Times New Roman" pitchFamily="18" charset="0"/>
                <a:cs typeface="Times New Roman" pitchFamily="18" charset="0"/>
              </a:rPr>
              <a:t>pada</a:t>
            </a:r>
            <a:r>
              <a:rPr lang="id-ID" sz="2800" dirty="0" smtClean="0">
                <a:solidFill>
                  <a:schemeClr val="dk1"/>
                </a:solidFill>
                <a:latin typeface="Times New Roman" pitchFamily="18" charset="0"/>
                <a:cs typeface="Times New Roman" pitchFamily="18" charset="0"/>
              </a:rPr>
              <a:t> </a:t>
            </a:r>
            <a:r>
              <a:rPr lang="id-ID" sz="2800" dirty="0" smtClean="0">
                <a:solidFill>
                  <a:schemeClr val="dk1"/>
                </a:solidFill>
                <a:latin typeface="Times New Roman" pitchFamily="18" charset="0"/>
                <a:cs typeface="Times New Roman" pitchFamily="18" charset="0"/>
              </a:rPr>
              <a:t>PT. Solid Super Steel</a:t>
            </a:r>
            <a:r>
              <a:rPr lang="en-US" sz="2800" dirty="0" smtClean="0">
                <a:solidFill>
                  <a:schemeClr val="dk1"/>
                </a:solidFill>
                <a:latin typeface="Times New Roman" pitchFamily="18" charset="0"/>
                <a:cs typeface="Times New Roman" pitchFamily="18" charset="0"/>
              </a:rPr>
              <a:t>.</a:t>
            </a:r>
            <a:endParaRPr lang="id-ID" sz="2800" dirty="0">
              <a:solidFill>
                <a:schemeClr val="dk1"/>
              </a:solidFill>
              <a:latin typeface="Times New Roman" pitchFamily="18" charset="0"/>
              <a:cs typeface="Times New Roman" pitchFamily="18" charset="0"/>
            </a:endParaRPr>
          </a:p>
        </p:txBody>
      </p:sp>
      <p:sp>
        <p:nvSpPr>
          <p:cNvPr id="10" name="Rectangle 9"/>
          <p:cNvSpPr/>
          <p:nvPr/>
        </p:nvSpPr>
        <p:spPr>
          <a:xfrm>
            <a:off x="428596" y="4797152"/>
            <a:ext cx="8286808" cy="12961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800" dirty="0" err="1" smtClean="0">
                <a:solidFill>
                  <a:schemeClr val="dk1"/>
                </a:solidFill>
                <a:latin typeface="Times New Roman" pitchFamily="18" charset="0"/>
                <a:cs typeface="Times New Roman" pitchFamily="18" charset="0"/>
              </a:rPr>
              <a:t>Untuk</a:t>
            </a:r>
            <a:r>
              <a:rPr lang="en-US" sz="2800" dirty="0" smtClean="0">
                <a:solidFill>
                  <a:schemeClr val="dk1"/>
                </a:solidFill>
                <a:latin typeface="Times New Roman" pitchFamily="18" charset="0"/>
                <a:cs typeface="Times New Roman" pitchFamily="18" charset="0"/>
              </a:rPr>
              <a:t> </a:t>
            </a:r>
            <a:r>
              <a:rPr lang="en-US" sz="2800" dirty="0" err="1" smtClean="0">
                <a:solidFill>
                  <a:schemeClr val="dk1"/>
                </a:solidFill>
                <a:latin typeface="Times New Roman" pitchFamily="18" charset="0"/>
                <a:cs typeface="Times New Roman" pitchFamily="18" charset="0"/>
              </a:rPr>
              <a:t>Menganalisis</a:t>
            </a:r>
            <a:r>
              <a:rPr lang="id-ID" sz="2800" dirty="0" smtClean="0">
                <a:solidFill>
                  <a:schemeClr val="dk1"/>
                </a:solidFill>
                <a:latin typeface="Times New Roman" pitchFamily="18" charset="0"/>
                <a:cs typeface="Times New Roman" pitchFamily="18" charset="0"/>
              </a:rPr>
              <a:t> pengaruh lingkungan kerja dan persepsi dukungan organisasi secara </a:t>
            </a:r>
            <a:r>
              <a:rPr lang="en-US" sz="2800" dirty="0" err="1" smtClean="0">
                <a:solidFill>
                  <a:schemeClr val="dk1"/>
                </a:solidFill>
                <a:latin typeface="Times New Roman" pitchFamily="18" charset="0"/>
                <a:cs typeface="Times New Roman" pitchFamily="18" charset="0"/>
              </a:rPr>
              <a:t>simultan</a:t>
            </a:r>
            <a:r>
              <a:rPr lang="en-US" sz="2800" dirty="0" smtClean="0">
                <a:solidFill>
                  <a:schemeClr val="dk1"/>
                </a:solidFill>
                <a:latin typeface="Times New Roman" pitchFamily="18" charset="0"/>
                <a:cs typeface="Times New Roman" pitchFamily="18" charset="0"/>
              </a:rPr>
              <a:t> </a:t>
            </a:r>
            <a:r>
              <a:rPr lang="en-US" sz="2800" dirty="0" err="1" smtClean="0">
                <a:solidFill>
                  <a:schemeClr val="dk1"/>
                </a:solidFill>
                <a:latin typeface="Times New Roman" pitchFamily="18" charset="0"/>
                <a:cs typeface="Times New Roman" pitchFamily="18" charset="0"/>
              </a:rPr>
              <a:t>terhadap</a:t>
            </a:r>
            <a:r>
              <a:rPr lang="id-ID" sz="2800" dirty="0" smtClean="0">
                <a:solidFill>
                  <a:schemeClr val="dk1"/>
                </a:solidFill>
                <a:latin typeface="Times New Roman" pitchFamily="18" charset="0"/>
                <a:cs typeface="Times New Roman" pitchFamily="18" charset="0"/>
              </a:rPr>
              <a:t> kinerja karyawan </a:t>
            </a:r>
            <a:r>
              <a:rPr lang="id-ID" sz="2800" dirty="0" smtClean="0">
                <a:solidFill>
                  <a:schemeClr val="dk1"/>
                </a:solidFill>
                <a:latin typeface="Times New Roman" pitchFamily="18" charset="0"/>
                <a:cs typeface="Times New Roman" pitchFamily="18" charset="0"/>
              </a:rPr>
              <a:t>pada</a:t>
            </a:r>
            <a:r>
              <a:rPr lang="id-ID" sz="2800" dirty="0" smtClean="0">
                <a:solidFill>
                  <a:schemeClr val="dk1"/>
                </a:solidFill>
                <a:latin typeface="Times New Roman" pitchFamily="18" charset="0"/>
                <a:cs typeface="Times New Roman" pitchFamily="18" charset="0"/>
              </a:rPr>
              <a:t> </a:t>
            </a:r>
            <a:r>
              <a:rPr lang="id-ID" sz="2800" dirty="0" smtClean="0">
                <a:solidFill>
                  <a:schemeClr val="dk1"/>
                </a:solidFill>
                <a:latin typeface="Times New Roman" pitchFamily="18" charset="0"/>
                <a:cs typeface="Times New Roman" pitchFamily="18" charset="0"/>
              </a:rPr>
              <a:t>PT. Solid Super Steel</a:t>
            </a:r>
            <a:r>
              <a:rPr lang="en-US" sz="2800" dirty="0" smtClean="0">
                <a:solidFill>
                  <a:schemeClr val="dk1"/>
                </a:solidFill>
                <a:latin typeface="Times New Roman" pitchFamily="18" charset="0"/>
                <a:cs typeface="Times New Roman" pitchFamily="18" charset="0"/>
              </a:rPr>
              <a:t>.</a:t>
            </a:r>
            <a:endParaRPr lang="id-ID" sz="2800" dirty="0">
              <a:solidFill>
                <a:schemeClr val="dk1"/>
              </a:solidFill>
              <a:latin typeface="Times New Roman" pitchFamily="18" charset="0"/>
              <a:cs typeface="Times New Roman" pitchFamily="18" charset="0"/>
            </a:endParaRPr>
          </a:p>
        </p:txBody>
      </p:sp>
      <p:sp>
        <p:nvSpPr>
          <p:cNvPr id="12" name="Rectangle 11"/>
          <p:cNvSpPr/>
          <p:nvPr/>
        </p:nvSpPr>
        <p:spPr>
          <a:xfrm>
            <a:off x="428596" y="1500174"/>
            <a:ext cx="8286808" cy="428628"/>
          </a:xfrm>
          <a:prstGeom prst="rect">
            <a:avLst/>
          </a:prstGeom>
          <a:solidFill>
            <a:schemeClr val="bg2">
              <a:lumMod val="1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2000" b="1" dirty="0" smtClean="0">
                <a:solidFill>
                  <a:schemeClr val="bg1">
                    <a:lumMod val="95000"/>
                  </a:schemeClr>
                </a:solidFill>
                <a:latin typeface="Times New Roman" pitchFamily="18" charset="0"/>
                <a:cs typeface="Times New Roman" pitchFamily="18" charset="0"/>
              </a:rPr>
              <a:t>Tujuan Penelitian</a:t>
            </a:r>
            <a:endParaRPr lang="id-ID" sz="2000" b="1" dirty="0">
              <a:solidFill>
                <a:schemeClr val="bg1">
                  <a:lumMod val="95000"/>
                </a:schemeClr>
              </a:solidFill>
              <a:latin typeface="Times New Roman" pitchFamily="18" charset="0"/>
              <a:cs typeface="Times New Roman" pitchFamily="18" charset="0"/>
            </a:endParaRPr>
          </a:p>
        </p:txBody>
      </p:sp>
      <p:sp>
        <p:nvSpPr>
          <p:cNvPr id="17" name="Rectangle 16"/>
          <p:cNvSpPr/>
          <p:nvPr/>
        </p:nvSpPr>
        <p:spPr>
          <a:xfrm>
            <a:off x="357158" y="1428736"/>
            <a:ext cx="8358246" cy="49292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Oval 12"/>
          <p:cNvSpPr/>
          <p:nvPr/>
        </p:nvSpPr>
        <p:spPr>
          <a:xfrm>
            <a:off x="7380312" y="44624"/>
            <a:ext cx="1368152" cy="1368152"/>
          </a:xfrm>
          <a:prstGeom prst="ellipse">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99655627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2250"/>
                                        <p:tgtEl>
                                          <p:spTgt spid="13"/>
                                        </p:tgtEl>
                                      </p:cBhvr>
                                    </p:animEffect>
                                    <p:anim calcmode="lin" valueType="num">
                                      <p:cBhvr>
                                        <p:cTn id="8" dur="2250" fill="hold"/>
                                        <p:tgtEl>
                                          <p:spTgt spid="13"/>
                                        </p:tgtEl>
                                        <p:attrNameLst>
                                          <p:attrName>ppt_w</p:attrName>
                                        </p:attrNameLst>
                                      </p:cBhvr>
                                      <p:tavLst>
                                        <p:tav tm="0" fmla="#ppt_w*sin(2.5*pi*$)">
                                          <p:val>
                                            <p:fltVal val="0"/>
                                          </p:val>
                                        </p:tav>
                                        <p:tav tm="100000">
                                          <p:val>
                                            <p:fltVal val="1"/>
                                          </p:val>
                                        </p:tav>
                                      </p:tavLst>
                                    </p:anim>
                                    <p:anim calcmode="lin" valueType="num">
                                      <p:cBhvr>
                                        <p:cTn id="9" dur="2250" fill="hold"/>
                                        <p:tgtEl>
                                          <p:spTgt spid="13"/>
                                        </p:tgtEl>
                                        <p:attrNameLst>
                                          <p:attrName>ppt_h</p:attrName>
                                        </p:attrNameLst>
                                      </p:cBhvr>
                                      <p:tavLst>
                                        <p:tav tm="0">
                                          <p:val>
                                            <p:strVal val="#ppt_h"/>
                                          </p:val>
                                        </p:tav>
                                        <p:tav tm="100000">
                                          <p:val>
                                            <p:strVal val="#ppt_h"/>
                                          </p:val>
                                        </p:tav>
                                      </p:tavLst>
                                    </p:anim>
                                  </p:childTnLst>
                                </p:cTn>
                              </p:par>
                              <p:par>
                                <p:cTn id="10" presetID="41" presetClass="entr" presetSubtype="0" fill="hold" grpId="0" nodeType="withEffect">
                                  <p:stCondLst>
                                    <p:cond delay="0"/>
                                  </p:stCondLst>
                                  <p:iterate type="lt">
                                    <p:tmPct val="10000"/>
                                  </p:iterate>
                                  <p:childTnLst>
                                    <p:set>
                                      <p:cBhvr>
                                        <p:cTn id="11" dur="1" fill="hold">
                                          <p:stCondLst>
                                            <p:cond delay="0"/>
                                          </p:stCondLst>
                                        </p:cTn>
                                        <p:tgtEl>
                                          <p:spTgt spid="2"/>
                                        </p:tgtEl>
                                        <p:attrNameLst>
                                          <p:attrName>style.visibility</p:attrName>
                                        </p:attrNameLst>
                                      </p:cBhvr>
                                      <p:to>
                                        <p:strVal val="visible"/>
                                      </p:to>
                                    </p:set>
                                    <p:anim calcmode="lin" valueType="num">
                                      <p:cBhvr>
                                        <p:cTn id="12" dur="10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13" dur="1000" fill="hold"/>
                                        <p:tgtEl>
                                          <p:spTgt spid="2"/>
                                        </p:tgtEl>
                                        <p:attrNameLst>
                                          <p:attrName>ppt_y</p:attrName>
                                        </p:attrNameLst>
                                      </p:cBhvr>
                                      <p:tavLst>
                                        <p:tav tm="0">
                                          <p:val>
                                            <p:strVal val="#ppt_y"/>
                                          </p:val>
                                        </p:tav>
                                        <p:tav tm="100000">
                                          <p:val>
                                            <p:strVal val="#ppt_y"/>
                                          </p:val>
                                        </p:tav>
                                      </p:tavLst>
                                    </p:anim>
                                    <p:anim calcmode="lin" valueType="num">
                                      <p:cBhvr>
                                        <p:cTn id="14" dur="10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5" dur="10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6" dur="1000" tmFilter="0,0; .5, 1; 1, 1"/>
                                        <p:tgtEl>
                                          <p:spTgt spid="2"/>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circle(in)">
                                      <p:cBhvr>
                                        <p:cTn id="19" dur="2000"/>
                                        <p:tgtEl>
                                          <p:spTgt spid="17"/>
                                        </p:tgtEl>
                                      </p:cBhvr>
                                    </p:animEffect>
                                  </p:childTnLst>
                                </p:cTn>
                              </p:par>
                              <p:par>
                                <p:cTn id="20" presetID="30" presetClass="entr" presetSubtype="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800" decel="100000"/>
                                        <p:tgtEl>
                                          <p:spTgt spid="12"/>
                                        </p:tgtEl>
                                      </p:cBhvr>
                                    </p:animEffect>
                                    <p:anim calcmode="lin" valueType="num">
                                      <p:cBhvr>
                                        <p:cTn id="23" dur="800" decel="100000" fill="hold"/>
                                        <p:tgtEl>
                                          <p:spTgt spid="12"/>
                                        </p:tgtEl>
                                        <p:attrNameLst>
                                          <p:attrName>style.rotation</p:attrName>
                                        </p:attrNameLst>
                                      </p:cBhvr>
                                      <p:tavLst>
                                        <p:tav tm="0">
                                          <p:val>
                                            <p:fltVal val="-90"/>
                                          </p:val>
                                        </p:tav>
                                        <p:tav tm="100000">
                                          <p:val>
                                            <p:fltVal val="0"/>
                                          </p:val>
                                        </p:tav>
                                      </p:tavLst>
                                    </p:anim>
                                    <p:anim calcmode="lin" valueType="num">
                                      <p:cBhvr>
                                        <p:cTn id="24" dur="800" decel="100000" fill="hold"/>
                                        <p:tgtEl>
                                          <p:spTgt spid="12"/>
                                        </p:tgtEl>
                                        <p:attrNameLst>
                                          <p:attrName>ppt_x</p:attrName>
                                        </p:attrNameLst>
                                      </p:cBhvr>
                                      <p:tavLst>
                                        <p:tav tm="0">
                                          <p:val>
                                            <p:strVal val="#ppt_x+0.4"/>
                                          </p:val>
                                        </p:tav>
                                        <p:tav tm="100000">
                                          <p:val>
                                            <p:strVal val="#ppt_x-0.05"/>
                                          </p:val>
                                        </p:tav>
                                      </p:tavLst>
                                    </p:anim>
                                    <p:anim calcmode="lin" valueType="num">
                                      <p:cBhvr>
                                        <p:cTn id="25" dur="800" decel="100000" fill="hold"/>
                                        <p:tgtEl>
                                          <p:spTgt spid="12"/>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12"/>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12"/>
                                        </p:tgtEl>
                                        <p:attrNameLst>
                                          <p:attrName>ppt_y</p:attrName>
                                        </p:attrNameLst>
                                      </p:cBhvr>
                                      <p:tavLst>
                                        <p:tav tm="0">
                                          <p:val>
                                            <p:strVal val="#ppt_y+0.1"/>
                                          </p:val>
                                        </p:tav>
                                        <p:tav tm="100000">
                                          <p:val>
                                            <p:strVal val="#ppt_y"/>
                                          </p:val>
                                        </p:tav>
                                      </p:tavLst>
                                    </p:anim>
                                  </p:childTnLst>
                                </p:cTn>
                              </p:par>
                              <p:par>
                                <p:cTn id="28" presetID="15" presetClass="entr" presetSubtype="0"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1000" fill="hold"/>
                                        <p:tgtEl>
                                          <p:spTgt spid="8"/>
                                        </p:tgtEl>
                                        <p:attrNameLst>
                                          <p:attrName>ppt_w</p:attrName>
                                        </p:attrNameLst>
                                      </p:cBhvr>
                                      <p:tavLst>
                                        <p:tav tm="0">
                                          <p:val>
                                            <p:fltVal val="0"/>
                                          </p:val>
                                        </p:tav>
                                        <p:tav tm="100000">
                                          <p:val>
                                            <p:strVal val="#ppt_w"/>
                                          </p:val>
                                        </p:tav>
                                      </p:tavLst>
                                    </p:anim>
                                    <p:anim calcmode="lin" valueType="num">
                                      <p:cBhvr>
                                        <p:cTn id="31" dur="1000" fill="hold"/>
                                        <p:tgtEl>
                                          <p:spTgt spid="8"/>
                                        </p:tgtEl>
                                        <p:attrNameLst>
                                          <p:attrName>ppt_h</p:attrName>
                                        </p:attrNameLst>
                                      </p:cBhvr>
                                      <p:tavLst>
                                        <p:tav tm="0">
                                          <p:val>
                                            <p:fltVal val="0"/>
                                          </p:val>
                                        </p:tav>
                                        <p:tav tm="100000">
                                          <p:val>
                                            <p:strVal val="#ppt_h"/>
                                          </p:val>
                                        </p:tav>
                                      </p:tavLst>
                                    </p:anim>
                                    <p:anim calcmode="lin" valueType="num">
                                      <p:cBhvr>
                                        <p:cTn id="32"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33" dur="1000" fill="hold"/>
                                        <p:tgtEl>
                                          <p:spTgt spid="8"/>
                                        </p:tgtEl>
                                        <p:attrNameLst>
                                          <p:attrName>ppt_y</p:attrName>
                                        </p:attrNameLst>
                                      </p:cBhvr>
                                      <p:tavLst>
                                        <p:tav tm="0" fmla="#ppt_y+(sin(-2*pi*(1-$))*-#ppt_x+cos(-2*pi*(1-$))*(1-#ppt_y))*(1-$)">
                                          <p:val>
                                            <p:fltVal val="0"/>
                                          </p:val>
                                        </p:tav>
                                        <p:tav tm="100000">
                                          <p:val>
                                            <p:fltVal val="1"/>
                                          </p:val>
                                        </p:tav>
                                      </p:tavLst>
                                    </p:anim>
                                  </p:childTnLst>
                                </p:cTn>
                              </p:par>
                              <p:par>
                                <p:cTn id="34" presetID="34" presetClass="entr" presetSubtype="0" fill="hold" grpId="0" nodeType="withEffect">
                                  <p:stCondLst>
                                    <p:cond delay="0"/>
                                  </p:stCondLst>
                                  <p:childTnLst>
                                    <p:set>
                                      <p:cBhvr>
                                        <p:cTn id="35" dur="1" fill="hold">
                                          <p:stCondLst>
                                            <p:cond delay="0"/>
                                          </p:stCondLst>
                                        </p:cTn>
                                        <p:tgtEl>
                                          <p:spTgt spid="9"/>
                                        </p:tgtEl>
                                        <p:attrNameLst>
                                          <p:attrName>style.visibility</p:attrName>
                                        </p:attrNameLst>
                                      </p:cBhvr>
                                      <p:to>
                                        <p:strVal val="visible"/>
                                      </p:to>
                                    </p:set>
                                    <p:anim from="(-#ppt_w/2)" to="(#ppt_x)" calcmode="lin" valueType="num">
                                      <p:cBhvr>
                                        <p:cTn id="36" dur="600" fill="hold">
                                          <p:stCondLst>
                                            <p:cond delay="0"/>
                                          </p:stCondLst>
                                        </p:cTn>
                                        <p:tgtEl>
                                          <p:spTgt spid="9"/>
                                        </p:tgtEl>
                                        <p:attrNameLst>
                                          <p:attrName>ppt_x</p:attrName>
                                        </p:attrNameLst>
                                      </p:cBhvr>
                                    </p:anim>
                                    <p:anim from="0" to="-1.0" calcmode="lin" valueType="num">
                                      <p:cBhvr>
                                        <p:cTn id="37" dur="200" decel="50000" autoRev="1" fill="hold">
                                          <p:stCondLst>
                                            <p:cond delay="600"/>
                                          </p:stCondLst>
                                        </p:cTn>
                                        <p:tgtEl>
                                          <p:spTgt spid="9"/>
                                        </p:tgtEl>
                                        <p:attrNameLst>
                                          <p:attrName>xshear</p:attrName>
                                        </p:attrNameLst>
                                      </p:cBhvr>
                                    </p:anim>
                                    <p:animScale>
                                      <p:cBhvr>
                                        <p:cTn id="38" dur="200" decel="100000" autoRev="1" fill="hold">
                                          <p:stCondLst>
                                            <p:cond delay="600"/>
                                          </p:stCondLst>
                                        </p:cTn>
                                        <p:tgtEl>
                                          <p:spTgt spid="9"/>
                                        </p:tgtEl>
                                      </p:cBhvr>
                                      <p:from x="100000" y="100000"/>
                                      <p:to x="80000" y="100000"/>
                                    </p:animScale>
                                    <p:anim by="(#ppt_h/3+#ppt_w*0.1)" calcmode="lin" valueType="num">
                                      <p:cBhvr additive="sum">
                                        <p:cTn id="39" dur="200" decel="100000" autoRev="1" fill="hold">
                                          <p:stCondLst>
                                            <p:cond delay="600"/>
                                          </p:stCondLst>
                                        </p:cTn>
                                        <p:tgtEl>
                                          <p:spTgt spid="9"/>
                                        </p:tgtEl>
                                        <p:attrNameLst>
                                          <p:attrName>ppt_x</p:attrName>
                                        </p:attrNameLst>
                                      </p:cBhvr>
                                    </p:anim>
                                  </p:childTnLst>
                                </p:cTn>
                              </p:par>
                              <p:par>
                                <p:cTn id="40" presetID="30" presetClass="entr" presetSubtype="0" fill="hold" grpId="0" nodeType="with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800" decel="100000"/>
                                        <p:tgtEl>
                                          <p:spTgt spid="10"/>
                                        </p:tgtEl>
                                      </p:cBhvr>
                                    </p:animEffect>
                                    <p:anim calcmode="lin" valueType="num">
                                      <p:cBhvr>
                                        <p:cTn id="43" dur="800" decel="100000" fill="hold"/>
                                        <p:tgtEl>
                                          <p:spTgt spid="10"/>
                                        </p:tgtEl>
                                        <p:attrNameLst>
                                          <p:attrName>style.rotation</p:attrName>
                                        </p:attrNameLst>
                                      </p:cBhvr>
                                      <p:tavLst>
                                        <p:tav tm="0">
                                          <p:val>
                                            <p:fltVal val="-90"/>
                                          </p:val>
                                        </p:tav>
                                        <p:tav tm="100000">
                                          <p:val>
                                            <p:fltVal val="0"/>
                                          </p:val>
                                        </p:tav>
                                      </p:tavLst>
                                    </p:anim>
                                    <p:anim calcmode="lin" valueType="num">
                                      <p:cBhvr>
                                        <p:cTn id="44" dur="800" decel="100000" fill="hold"/>
                                        <p:tgtEl>
                                          <p:spTgt spid="10"/>
                                        </p:tgtEl>
                                        <p:attrNameLst>
                                          <p:attrName>ppt_x</p:attrName>
                                        </p:attrNameLst>
                                      </p:cBhvr>
                                      <p:tavLst>
                                        <p:tav tm="0">
                                          <p:val>
                                            <p:strVal val="#ppt_x+0.4"/>
                                          </p:val>
                                        </p:tav>
                                        <p:tav tm="100000">
                                          <p:val>
                                            <p:strVal val="#ppt_x-0.05"/>
                                          </p:val>
                                        </p:tav>
                                      </p:tavLst>
                                    </p:anim>
                                    <p:anim calcmode="lin" valueType="num">
                                      <p:cBhvr>
                                        <p:cTn id="45" dur="800" decel="100000" fill="hold"/>
                                        <p:tgtEl>
                                          <p:spTgt spid="10"/>
                                        </p:tgtEl>
                                        <p:attrNameLst>
                                          <p:attrName>ppt_y</p:attrName>
                                        </p:attrNameLst>
                                      </p:cBhvr>
                                      <p:tavLst>
                                        <p:tav tm="0">
                                          <p:val>
                                            <p:strVal val="#ppt_y-0.4"/>
                                          </p:val>
                                        </p:tav>
                                        <p:tav tm="100000">
                                          <p:val>
                                            <p:strVal val="#ppt_y+0.1"/>
                                          </p:val>
                                        </p:tav>
                                      </p:tavLst>
                                    </p:anim>
                                    <p:anim calcmode="lin" valueType="num">
                                      <p:cBhvr>
                                        <p:cTn id="46"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47"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P spid="9" grpId="0" animBg="1"/>
      <p:bldP spid="10" grpId="0"/>
      <p:bldP spid="12" grpId="0" animBg="1"/>
      <p:bldP spid="17"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959" y="285727"/>
            <a:ext cx="6853345" cy="1271065"/>
          </a:xfr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lnRef>
          <a:fillRef idx="1">
            <a:schemeClr val="lt1"/>
          </a:fillRef>
          <a:effectRef idx="0">
            <a:schemeClr val="accent1"/>
          </a:effectRef>
          <a:fontRef idx="minor">
            <a:schemeClr val="dk1"/>
          </a:fontRef>
        </p:style>
        <p:txBody>
          <a:bodyPr>
            <a:normAutofit/>
          </a:bodyPr>
          <a:lstStyle/>
          <a:p>
            <a:r>
              <a:rPr lang="id-ID" sz="4400" dirty="0" smtClean="0">
                <a:solidFill>
                  <a:schemeClr val="tx1"/>
                </a:solidFill>
                <a:latin typeface="Cambria" pitchFamily="18" charset="0"/>
                <a:cs typeface="Times New Roman" pitchFamily="18" charset="0"/>
              </a:rPr>
              <a:t>Variabel dan Indikator </a:t>
            </a:r>
            <a:r>
              <a:rPr lang="id-ID" sz="4400" dirty="0" smtClean="0">
                <a:solidFill>
                  <a:schemeClr val="tx1"/>
                </a:solidFill>
                <a:latin typeface="Cambria" pitchFamily="18" charset="0"/>
                <a:cs typeface="Times New Roman" pitchFamily="18" charset="0"/>
              </a:rPr>
              <a:t>Penelitian</a:t>
            </a:r>
            <a:endParaRPr lang="en-US" sz="4400" dirty="0">
              <a:solidFill>
                <a:schemeClr val="tx1"/>
              </a:solidFill>
              <a:latin typeface="Cambria" pitchFamily="18" charset="0"/>
              <a:cs typeface="Times New Roman" pitchFamily="18" charset="0"/>
            </a:endParaRPr>
          </a:p>
        </p:txBody>
      </p:sp>
      <p:sp>
        <p:nvSpPr>
          <p:cNvPr id="7" name="Rectangle 6"/>
          <p:cNvSpPr/>
          <p:nvPr/>
        </p:nvSpPr>
        <p:spPr>
          <a:xfrm>
            <a:off x="457200" y="2000240"/>
            <a:ext cx="2590800" cy="785818"/>
          </a:xfrm>
          <a:prstGeom prst="rect">
            <a:avLst/>
          </a:prstGeom>
          <a:solidFill>
            <a:schemeClr val="accent3">
              <a:lumMod val="60000"/>
              <a:lumOff val="4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id-ID" noProof="1" smtClean="0">
                <a:ln>
                  <a:solidFill>
                    <a:schemeClr val="tx1">
                      <a:lumMod val="65000"/>
                      <a:lumOff val="35000"/>
                    </a:schemeClr>
                  </a:solidFill>
                </a:ln>
                <a:solidFill>
                  <a:schemeClr val="tx1"/>
                </a:solidFill>
                <a:latin typeface="Times New Roman" pitchFamily="18" charset="0"/>
                <a:cs typeface="Times New Roman" pitchFamily="18" charset="0"/>
              </a:rPr>
              <a:t>Lingkungan Kerja</a:t>
            </a:r>
            <a:endParaRPr lang="id-ID" noProof="1">
              <a:ln>
                <a:solidFill>
                  <a:schemeClr val="tx1">
                    <a:lumMod val="65000"/>
                    <a:lumOff val="35000"/>
                  </a:schemeClr>
                </a:solidFill>
              </a:ln>
              <a:solidFill>
                <a:schemeClr val="tx1"/>
              </a:solidFill>
              <a:latin typeface="Times New Roman" pitchFamily="18" charset="0"/>
              <a:cs typeface="Times New Roman" pitchFamily="18" charset="0"/>
            </a:endParaRPr>
          </a:p>
        </p:txBody>
      </p:sp>
      <p:sp>
        <p:nvSpPr>
          <p:cNvPr id="8" name="Rectangle 7"/>
          <p:cNvSpPr/>
          <p:nvPr/>
        </p:nvSpPr>
        <p:spPr>
          <a:xfrm>
            <a:off x="454959" y="3286124"/>
            <a:ext cx="2590800" cy="785818"/>
          </a:xfrm>
          <a:prstGeom prst="rect">
            <a:avLst/>
          </a:prstGeom>
          <a:solidFill>
            <a:schemeClr val="accent3">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1">
            <a:schemeClr val="accent1"/>
          </a:lnRef>
          <a:fillRef idx="2">
            <a:schemeClr val="accent1"/>
          </a:fillRef>
          <a:effectRef idx="1">
            <a:schemeClr val="accent1"/>
          </a:effectRef>
          <a:fontRef idx="minor">
            <a:schemeClr val="dk1"/>
          </a:fontRef>
        </p:style>
        <p:txBody>
          <a:bodyPr rtlCol="0" anchor="ctr"/>
          <a:lstStyle/>
          <a:p>
            <a:pPr lvl="0" algn="ctr"/>
            <a:endParaRPr lang="en-US" dirty="0" smtClean="0">
              <a:ln>
                <a:solidFill>
                  <a:schemeClr val="tx1">
                    <a:lumMod val="65000"/>
                    <a:lumOff val="35000"/>
                  </a:schemeClr>
                </a:solidFill>
              </a:ln>
            </a:endParaRPr>
          </a:p>
          <a:p>
            <a:pPr lvl="0" algn="ctr"/>
            <a:r>
              <a:rPr lang="id-ID" dirty="0" smtClean="0">
                <a:ln>
                  <a:solidFill>
                    <a:schemeClr val="tx1">
                      <a:lumMod val="65000"/>
                      <a:lumOff val="35000"/>
                    </a:schemeClr>
                  </a:solidFill>
                </a:ln>
                <a:solidFill>
                  <a:schemeClr val="tx1"/>
                </a:solidFill>
                <a:latin typeface="Times New Roman" panose="02020603050405020304" pitchFamily="18" charset="0"/>
                <a:cs typeface="Times New Roman" panose="02020603050405020304" pitchFamily="18" charset="0"/>
              </a:rPr>
              <a:t>Persepsi Dukungan Organisasi</a:t>
            </a:r>
          </a:p>
          <a:p>
            <a:pPr lvl="0" algn="ctr"/>
            <a:endParaRPr lang="en-US" dirty="0">
              <a:ln>
                <a:solidFill>
                  <a:schemeClr val="tx1">
                    <a:lumMod val="65000"/>
                    <a:lumOff val="35000"/>
                  </a:schemeClr>
                </a:solidFill>
              </a:ln>
            </a:endParaRPr>
          </a:p>
        </p:txBody>
      </p:sp>
      <p:sp>
        <p:nvSpPr>
          <p:cNvPr id="9" name="Rectangle 8"/>
          <p:cNvSpPr/>
          <p:nvPr/>
        </p:nvSpPr>
        <p:spPr>
          <a:xfrm>
            <a:off x="457200" y="4929198"/>
            <a:ext cx="2590800" cy="857256"/>
          </a:xfrm>
          <a:prstGeom prst="rect">
            <a:avLst/>
          </a:prstGeom>
          <a:solidFill>
            <a:schemeClr val="accent3">
              <a:lumMod val="20000"/>
              <a:lumOff val="8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ln>
                  <a:solidFill>
                    <a:schemeClr val="tx1">
                      <a:lumMod val="65000"/>
                      <a:lumOff val="35000"/>
                    </a:schemeClr>
                  </a:solidFill>
                </a:ln>
                <a:solidFill>
                  <a:schemeClr val="tx1"/>
                </a:solidFill>
                <a:latin typeface="Times New Roman" pitchFamily="18" charset="0"/>
                <a:cs typeface="Times New Roman" pitchFamily="18" charset="0"/>
              </a:rPr>
              <a:t>Kin</a:t>
            </a:r>
            <a:r>
              <a:rPr lang="id-ID" dirty="0">
                <a:ln>
                  <a:solidFill>
                    <a:schemeClr val="tx1">
                      <a:lumMod val="65000"/>
                      <a:lumOff val="35000"/>
                    </a:schemeClr>
                  </a:solidFill>
                </a:ln>
                <a:solidFill>
                  <a:schemeClr val="tx1"/>
                </a:solidFill>
                <a:latin typeface="Times New Roman" pitchFamily="18" charset="0"/>
                <a:cs typeface="Times New Roman" pitchFamily="18" charset="0"/>
              </a:rPr>
              <a:t>erja</a:t>
            </a:r>
            <a:endParaRPr lang="en-US" dirty="0">
              <a:ln>
                <a:solidFill>
                  <a:schemeClr val="tx1">
                    <a:lumMod val="65000"/>
                    <a:lumOff val="35000"/>
                  </a:schemeClr>
                </a:solidFill>
              </a:ln>
              <a:solidFill>
                <a:schemeClr val="tx1"/>
              </a:solidFill>
              <a:latin typeface="Times New Roman" pitchFamily="18" charset="0"/>
              <a:cs typeface="Times New Roman" pitchFamily="18" charset="0"/>
            </a:endParaRPr>
          </a:p>
        </p:txBody>
      </p:sp>
      <p:sp>
        <p:nvSpPr>
          <p:cNvPr id="10" name="Notched Right Arrow 9"/>
          <p:cNvSpPr/>
          <p:nvPr/>
        </p:nvSpPr>
        <p:spPr>
          <a:xfrm>
            <a:off x="3124200" y="2343144"/>
            <a:ext cx="1752600" cy="228600"/>
          </a:xfrm>
          <a:prstGeom prst="notchedRightArrow">
            <a:avLst/>
          </a:prstGeom>
          <a:solidFill>
            <a:schemeClr val="accent3">
              <a:lumMod val="60000"/>
              <a:lumOff val="4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1" name="Notched Right Arrow 10"/>
          <p:cNvSpPr/>
          <p:nvPr/>
        </p:nvSpPr>
        <p:spPr>
          <a:xfrm>
            <a:off x="3124200" y="5214950"/>
            <a:ext cx="1752600" cy="228600"/>
          </a:xfrm>
          <a:prstGeom prst="notchedRightArrow">
            <a:avLst/>
          </a:prstGeom>
          <a:solidFill>
            <a:schemeClr val="accent3">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2" name="Notched Right Arrow 11"/>
          <p:cNvSpPr/>
          <p:nvPr/>
        </p:nvSpPr>
        <p:spPr>
          <a:xfrm>
            <a:off x="3124200" y="3571876"/>
            <a:ext cx="1752600" cy="228600"/>
          </a:xfrm>
          <a:prstGeom prst="notchedRightArrow">
            <a:avLst/>
          </a:prstGeom>
          <a:solidFill>
            <a:schemeClr val="accent3">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3" name="Rectangle 12"/>
          <p:cNvSpPr/>
          <p:nvPr/>
        </p:nvSpPr>
        <p:spPr>
          <a:xfrm>
            <a:off x="5029200" y="1857364"/>
            <a:ext cx="3657600" cy="1143008"/>
          </a:xfrm>
          <a:prstGeom prst="rect">
            <a:avLst/>
          </a:prstGeom>
          <a:solidFill>
            <a:schemeClr val="accent3">
              <a:lumMod val="60000"/>
              <a:lumOff val="4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1">
            <a:schemeClr val="accent1"/>
          </a:lnRef>
          <a:fillRef idx="2">
            <a:schemeClr val="accent1"/>
          </a:fillRef>
          <a:effectRef idx="1">
            <a:schemeClr val="accent1"/>
          </a:effectRef>
          <a:fontRef idx="minor">
            <a:schemeClr val="dk1"/>
          </a:fontRef>
        </p:style>
        <p:txBody>
          <a:bodyPr rtlCol="0" anchor="ctr"/>
          <a:lstStyle/>
          <a:p>
            <a:endParaRPr lang="en-US" sz="1500" dirty="0" smtClean="0">
              <a:latin typeface="Times New Roman" panose="02020603050405020304" pitchFamily="18" charset="0"/>
              <a:cs typeface="Times New Roman" panose="02020603050405020304" pitchFamily="18" charset="0"/>
            </a:endParaRPr>
          </a:p>
          <a:p>
            <a:pPr marL="342900" lvl="0" indent="-342900">
              <a:buFont typeface="+mj-lt"/>
              <a:buAutoNum type="arabicPeriod"/>
            </a:pPr>
            <a:r>
              <a:rPr lang="id-ID" sz="1600" dirty="0" smtClean="0">
                <a:latin typeface="Times New Roman" pitchFamily="18" charset="0"/>
                <a:cs typeface="Times New Roman" pitchFamily="18" charset="0"/>
              </a:rPr>
              <a:t>Pencahayaan</a:t>
            </a:r>
            <a:endParaRPr lang="en-US" sz="1600" dirty="0" smtClean="0">
              <a:latin typeface="Times New Roman" pitchFamily="18" charset="0"/>
              <a:cs typeface="Times New Roman" pitchFamily="18" charset="0"/>
            </a:endParaRPr>
          </a:p>
          <a:p>
            <a:pPr marL="342900" indent="-342900">
              <a:buFont typeface="+mj-lt"/>
              <a:buAutoNum type="arabicPeriod"/>
            </a:pPr>
            <a:r>
              <a:rPr lang="id-ID" sz="1600" dirty="0" smtClean="0">
                <a:latin typeface="Times New Roman" pitchFamily="18" charset="0"/>
                <a:cs typeface="Times New Roman" pitchFamily="18" charset="0"/>
              </a:rPr>
              <a:t>Warna</a:t>
            </a:r>
            <a:endParaRPr lang="en-US" sz="1600" dirty="0" smtClean="0">
              <a:latin typeface="Times New Roman" pitchFamily="18" charset="0"/>
              <a:cs typeface="Times New Roman" pitchFamily="18" charset="0"/>
            </a:endParaRPr>
          </a:p>
          <a:p>
            <a:pPr marL="342900" indent="-342900">
              <a:buFont typeface="+mj-lt"/>
              <a:buAutoNum type="arabicPeriod"/>
            </a:pPr>
            <a:r>
              <a:rPr lang="id-ID" sz="1600" dirty="0" smtClean="0">
                <a:latin typeface="Times New Roman" pitchFamily="18" charset="0"/>
                <a:cs typeface="Times New Roman" pitchFamily="18" charset="0"/>
              </a:rPr>
              <a:t>Suhu udara</a:t>
            </a:r>
            <a:endParaRPr lang="en-US" sz="1600" dirty="0" smtClean="0">
              <a:latin typeface="Times New Roman" pitchFamily="18" charset="0"/>
              <a:cs typeface="Times New Roman" pitchFamily="18" charset="0"/>
            </a:endParaRPr>
          </a:p>
          <a:p>
            <a:pPr marL="342900" indent="-342900">
              <a:buFont typeface="+mj-lt"/>
              <a:buAutoNum type="arabicPeriod"/>
            </a:pPr>
            <a:r>
              <a:rPr lang="id-ID" sz="1600" dirty="0" smtClean="0">
                <a:latin typeface="Times New Roman" pitchFamily="18" charset="0"/>
                <a:cs typeface="Times New Roman" pitchFamily="18" charset="0"/>
              </a:rPr>
              <a:t>Kelembaban Udara</a:t>
            </a:r>
            <a:endParaRPr lang="en-US" sz="1600" dirty="0">
              <a:latin typeface="Times New Roman" pitchFamily="18" charset="0"/>
              <a:cs typeface="Times New Roman" pitchFamily="18" charset="0"/>
            </a:endParaRPr>
          </a:p>
          <a:p>
            <a:pPr lvl="0"/>
            <a:endParaRPr lang="id-ID" sz="1600" dirty="0"/>
          </a:p>
        </p:txBody>
      </p:sp>
      <p:sp>
        <p:nvSpPr>
          <p:cNvPr id="14" name="Rectangle 13"/>
          <p:cNvSpPr/>
          <p:nvPr/>
        </p:nvSpPr>
        <p:spPr>
          <a:xfrm>
            <a:off x="5033682" y="3143248"/>
            <a:ext cx="3657600" cy="1143008"/>
          </a:xfrm>
          <a:prstGeom prst="rect">
            <a:avLst/>
          </a:prstGeom>
          <a:solidFill>
            <a:schemeClr val="accent3">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1">
            <a:schemeClr val="accent1"/>
          </a:lnRef>
          <a:fillRef idx="2">
            <a:schemeClr val="accent1"/>
          </a:fillRef>
          <a:effectRef idx="1">
            <a:schemeClr val="accent1"/>
          </a:effectRef>
          <a:fontRef idx="minor">
            <a:schemeClr val="dk1"/>
          </a:fontRef>
        </p:style>
        <p:txBody>
          <a:bodyPr rtlCol="0" anchor="ctr"/>
          <a:lstStyle/>
          <a:p>
            <a:pPr marL="342900" lvl="0" indent="-342900">
              <a:buFont typeface="+mj-lt"/>
              <a:buAutoNum type="arabicPeriod"/>
            </a:pPr>
            <a:r>
              <a:rPr lang="id-ID" sz="1600" dirty="0" smtClean="0">
                <a:latin typeface="Times New Roman" pitchFamily="18" charset="0"/>
                <a:cs typeface="Times New Roman" pitchFamily="18" charset="0"/>
              </a:rPr>
              <a:t>Keadilan</a:t>
            </a:r>
            <a:endParaRPr lang="en-US" sz="1600" dirty="0" smtClean="0">
              <a:latin typeface="Times New Roman" pitchFamily="18" charset="0"/>
              <a:cs typeface="Times New Roman" pitchFamily="18" charset="0"/>
            </a:endParaRPr>
          </a:p>
          <a:p>
            <a:pPr marL="342900" indent="-342900">
              <a:buFont typeface="+mj-lt"/>
              <a:buAutoNum type="arabicPeriod"/>
            </a:pPr>
            <a:r>
              <a:rPr lang="id-ID" sz="1600" dirty="0" smtClean="0">
                <a:latin typeface="Times New Roman" pitchFamily="18" charset="0"/>
                <a:cs typeface="Times New Roman" pitchFamily="18" charset="0"/>
              </a:rPr>
              <a:t>Dukungan dari Atasan</a:t>
            </a:r>
            <a:endParaRPr lang="en-US" sz="1600" dirty="0">
              <a:latin typeface="Times New Roman" pitchFamily="18" charset="0"/>
              <a:cs typeface="Times New Roman" pitchFamily="18" charset="0"/>
            </a:endParaRPr>
          </a:p>
          <a:p>
            <a:pPr marL="342900" indent="-342900">
              <a:buFont typeface="+mj-lt"/>
              <a:buAutoNum type="arabicPeriod"/>
            </a:pPr>
            <a:r>
              <a:rPr lang="id-ID" sz="1600" dirty="0" smtClean="0">
                <a:latin typeface="Times New Roman" pitchFamily="18" charset="0"/>
                <a:cs typeface="Times New Roman" pitchFamily="18" charset="0"/>
              </a:rPr>
              <a:t>Penghargaan dari organisasi dan kondisi pekerjaan</a:t>
            </a:r>
          </a:p>
        </p:txBody>
      </p:sp>
      <p:sp>
        <p:nvSpPr>
          <p:cNvPr id="15" name="Rectangle 14"/>
          <p:cNvSpPr/>
          <p:nvPr/>
        </p:nvSpPr>
        <p:spPr>
          <a:xfrm>
            <a:off x="5029200" y="4429132"/>
            <a:ext cx="3657600" cy="1785950"/>
          </a:xfrm>
          <a:prstGeom prst="rect">
            <a:avLst/>
          </a:prstGeom>
          <a:solidFill>
            <a:schemeClr val="accent3">
              <a:lumMod val="20000"/>
              <a:lumOff val="8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1">
            <a:schemeClr val="accent1"/>
          </a:lnRef>
          <a:fillRef idx="2">
            <a:schemeClr val="accent1"/>
          </a:fillRef>
          <a:effectRef idx="1">
            <a:schemeClr val="accent1"/>
          </a:effectRef>
          <a:fontRef idx="minor">
            <a:schemeClr val="dk1"/>
          </a:fontRef>
        </p:style>
        <p:txBody>
          <a:bodyPr rtlCol="0" anchor="ctr"/>
          <a:lstStyle/>
          <a:p>
            <a:pPr marL="342900" lvl="0" indent="-342900">
              <a:buFont typeface="+mj-lt"/>
              <a:buAutoNum type="arabicPeriod"/>
            </a:pPr>
            <a:r>
              <a:rPr lang="id-ID" sz="1600" dirty="0" smtClean="0">
                <a:latin typeface="Times New Roman" pitchFamily="18" charset="0"/>
                <a:cs typeface="Times New Roman" pitchFamily="18" charset="0"/>
              </a:rPr>
              <a:t>Tujuan</a:t>
            </a:r>
          </a:p>
          <a:p>
            <a:pPr marL="342900" lvl="0" indent="-342900">
              <a:buFont typeface="+mj-lt"/>
              <a:buAutoNum type="arabicPeriod"/>
            </a:pPr>
            <a:r>
              <a:rPr lang="id-ID" sz="1600" dirty="0" smtClean="0">
                <a:latin typeface="Times New Roman" pitchFamily="18" charset="0"/>
                <a:cs typeface="Times New Roman" pitchFamily="18" charset="0"/>
              </a:rPr>
              <a:t>Standar</a:t>
            </a:r>
          </a:p>
          <a:p>
            <a:pPr marL="342900" lvl="0" indent="-342900">
              <a:buFont typeface="+mj-lt"/>
              <a:buAutoNum type="arabicPeriod"/>
            </a:pPr>
            <a:r>
              <a:rPr lang="id-ID" sz="1600" dirty="0" smtClean="0">
                <a:latin typeface="Times New Roman" pitchFamily="18" charset="0"/>
                <a:cs typeface="Times New Roman" pitchFamily="18" charset="0"/>
              </a:rPr>
              <a:t>Umpan balik</a:t>
            </a:r>
          </a:p>
          <a:p>
            <a:pPr marL="342900" lvl="0" indent="-342900">
              <a:buFont typeface="+mj-lt"/>
              <a:buAutoNum type="arabicPeriod"/>
            </a:pPr>
            <a:r>
              <a:rPr lang="id-ID" sz="1600" dirty="0" smtClean="0">
                <a:latin typeface="Times New Roman" pitchFamily="18" charset="0"/>
                <a:cs typeface="Times New Roman" pitchFamily="18" charset="0"/>
              </a:rPr>
              <a:t>Alat atau sarana</a:t>
            </a:r>
          </a:p>
          <a:p>
            <a:pPr marL="342900" lvl="0" indent="-342900">
              <a:buFont typeface="+mj-lt"/>
              <a:buAutoNum type="arabicPeriod"/>
            </a:pPr>
            <a:r>
              <a:rPr lang="id-ID" sz="1600" dirty="0" smtClean="0">
                <a:latin typeface="Times New Roman" pitchFamily="18" charset="0"/>
                <a:cs typeface="Times New Roman" pitchFamily="18" charset="0"/>
              </a:rPr>
              <a:t>Kompetensi</a:t>
            </a:r>
          </a:p>
          <a:p>
            <a:pPr marL="342900" lvl="0" indent="-342900">
              <a:buFont typeface="+mj-lt"/>
              <a:buAutoNum type="arabicPeriod"/>
            </a:pPr>
            <a:r>
              <a:rPr lang="id-ID" sz="1600" dirty="0" smtClean="0">
                <a:latin typeface="Times New Roman" pitchFamily="18" charset="0"/>
                <a:cs typeface="Times New Roman" pitchFamily="18" charset="0"/>
              </a:rPr>
              <a:t>Motif</a:t>
            </a:r>
          </a:p>
          <a:p>
            <a:pPr marL="342900" lvl="0" indent="-342900">
              <a:buFont typeface="+mj-lt"/>
              <a:buAutoNum type="arabicPeriod"/>
            </a:pPr>
            <a:r>
              <a:rPr lang="id-ID" sz="1600" dirty="0" smtClean="0">
                <a:latin typeface="Times New Roman" pitchFamily="18" charset="0"/>
                <a:cs typeface="Times New Roman" pitchFamily="18" charset="0"/>
              </a:rPr>
              <a:t>Peluang</a:t>
            </a:r>
            <a:endParaRPr lang="id-ID" sz="1600" dirty="0">
              <a:latin typeface="Times New Roman" pitchFamily="18" charset="0"/>
              <a:cs typeface="Times New Roman" pitchFamily="18" charset="0"/>
            </a:endParaRPr>
          </a:p>
        </p:txBody>
      </p:sp>
      <p:sp>
        <p:nvSpPr>
          <p:cNvPr id="16" name="Oval 15"/>
          <p:cNvSpPr/>
          <p:nvPr/>
        </p:nvSpPr>
        <p:spPr>
          <a:xfrm>
            <a:off x="7308304" y="260648"/>
            <a:ext cx="1368152" cy="1368152"/>
          </a:xfrm>
          <a:prstGeom prst="ellipse">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9447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3000"/>
                                        <p:tgtEl>
                                          <p:spTgt spid="16"/>
                                        </p:tgtEl>
                                      </p:cBhvr>
                                    </p:animEffect>
                                    <p:anim calcmode="lin" valueType="num">
                                      <p:cBhvr>
                                        <p:cTn id="8" dur="3000" fill="hold"/>
                                        <p:tgtEl>
                                          <p:spTgt spid="16"/>
                                        </p:tgtEl>
                                        <p:attrNameLst>
                                          <p:attrName>ppt_w</p:attrName>
                                        </p:attrNameLst>
                                      </p:cBhvr>
                                      <p:tavLst>
                                        <p:tav tm="0" fmla="#ppt_w*sin(2.5*pi*$)">
                                          <p:val>
                                            <p:fltVal val="0"/>
                                          </p:val>
                                        </p:tav>
                                        <p:tav tm="100000">
                                          <p:val>
                                            <p:fltVal val="1"/>
                                          </p:val>
                                        </p:tav>
                                      </p:tavLst>
                                    </p:anim>
                                    <p:anim calcmode="lin" valueType="num">
                                      <p:cBhvr>
                                        <p:cTn id="9" dur="3000" fill="hold"/>
                                        <p:tgtEl>
                                          <p:spTgt spid="16"/>
                                        </p:tgtEl>
                                        <p:attrNameLst>
                                          <p:attrName>ppt_h</p:attrName>
                                        </p:attrNameLst>
                                      </p:cBhvr>
                                      <p:tavLst>
                                        <p:tav tm="0">
                                          <p:val>
                                            <p:strVal val="#ppt_h"/>
                                          </p:val>
                                        </p:tav>
                                        <p:tav tm="100000">
                                          <p:val>
                                            <p:strVal val="#ppt_h"/>
                                          </p:val>
                                        </p:tav>
                                      </p:tavLst>
                                    </p:anim>
                                  </p:childTnLst>
                                </p:cTn>
                              </p:par>
                              <p:par>
                                <p:cTn id="10" presetID="52"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Scale>
                                      <p:cBhvr>
                                        <p:cTn id="12"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2"/>
                                        </p:tgtEl>
                                        <p:attrNameLst>
                                          <p:attrName>ppt_x</p:attrName>
                                          <p:attrName>ppt_y</p:attrName>
                                        </p:attrNameLst>
                                      </p:cBhvr>
                                    </p:animMotion>
                                    <p:animEffect transition="in" filter="fade">
                                      <p:cBhvr>
                                        <p:cTn id="14" dur="1000"/>
                                        <p:tgtEl>
                                          <p:spTgt spid="2"/>
                                        </p:tgtEl>
                                      </p:cBhvr>
                                    </p:animEffect>
                                  </p:childTnLst>
                                </p:cTn>
                              </p:par>
                            </p:childTnLst>
                          </p:cTn>
                        </p:par>
                        <p:par>
                          <p:cTn id="15" fill="hold">
                            <p:stCondLst>
                              <p:cond delay="3000"/>
                            </p:stCondLst>
                            <p:childTnLst>
                              <p:par>
                                <p:cTn id="16" presetID="31" presetClass="entr" presetSubtype="0"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1000" fill="hold"/>
                                        <p:tgtEl>
                                          <p:spTgt spid="7"/>
                                        </p:tgtEl>
                                        <p:attrNameLst>
                                          <p:attrName>ppt_w</p:attrName>
                                        </p:attrNameLst>
                                      </p:cBhvr>
                                      <p:tavLst>
                                        <p:tav tm="0">
                                          <p:val>
                                            <p:fltVal val="0"/>
                                          </p:val>
                                        </p:tav>
                                        <p:tav tm="100000">
                                          <p:val>
                                            <p:strVal val="#ppt_w"/>
                                          </p:val>
                                        </p:tav>
                                      </p:tavLst>
                                    </p:anim>
                                    <p:anim calcmode="lin" valueType="num">
                                      <p:cBhvr>
                                        <p:cTn id="19" dur="1000" fill="hold"/>
                                        <p:tgtEl>
                                          <p:spTgt spid="7"/>
                                        </p:tgtEl>
                                        <p:attrNameLst>
                                          <p:attrName>ppt_h</p:attrName>
                                        </p:attrNameLst>
                                      </p:cBhvr>
                                      <p:tavLst>
                                        <p:tav tm="0">
                                          <p:val>
                                            <p:fltVal val="0"/>
                                          </p:val>
                                        </p:tav>
                                        <p:tav tm="100000">
                                          <p:val>
                                            <p:strVal val="#ppt_h"/>
                                          </p:val>
                                        </p:tav>
                                      </p:tavLst>
                                    </p:anim>
                                    <p:anim calcmode="lin" valueType="num">
                                      <p:cBhvr>
                                        <p:cTn id="20" dur="1000" fill="hold"/>
                                        <p:tgtEl>
                                          <p:spTgt spid="7"/>
                                        </p:tgtEl>
                                        <p:attrNameLst>
                                          <p:attrName>style.rotation</p:attrName>
                                        </p:attrNameLst>
                                      </p:cBhvr>
                                      <p:tavLst>
                                        <p:tav tm="0">
                                          <p:val>
                                            <p:fltVal val="90"/>
                                          </p:val>
                                        </p:tav>
                                        <p:tav tm="100000">
                                          <p:val>
                                            <p:fltVal val="0"/>
                                          </p:val>
                                        </p:tav>
                                      </p:tavLst>
                                    </p:anim>
                                    <p:animEffect transition="in" filter="fade">
                                      <p:cBhvr>
                                        <p:cTn id="21" dur="1000"/>
                                        <p:tgtEl>
                                          <p:spTgt spid="7"/>
                                        </p:tgtEl>
                                      </p:cBhvr>
                                    </p:animEffect>
                                  </p:childTnLst>
                                </p:cTn>
                              </p:par>
                              <p:par>
                                <p:cTn id="22" presetID="31"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1000" fill="hold"/>
                                        <p:tgtEl>
                                          <p:spTgt spid="10"/>
                                        </p:tgtEl>
                                        <p:attrNameLst>
                                          <p:attrName>ppt_w</p:attrName>
                                        </p:attrNameLst>
                                      </p:cBhvr>
                                      <p:tavLst>
                                        <p:tav tm="0">
                                          <p:val>
                                            <p:fltVal val="0"/>
                                          </p:val>
                                        </p:tav>
                                        <p:tav tm="100000">
                                          <p:val>
                                            <p:strVal val="#ppt_w"/>
                                          </p:val>
                                        </p:tav>
                                      </p:tavLst>
                                    </p:anim>
                                    <p:anim calcmode="lin" valueType="num">
                                      <p:cBhvr>
                                        <p:cTn id="25" dur="1000" fill="hold"/>
                                        <p:tgtEl>
                                          <p:spTgt spid="10"/>
                                        </p:tgtEl>
                                        <p:attrNameLst>
                                          <p:attrName>ppt_h</p:attrName>
                                        </p:attrNameLst>
                                      </p:cBhvr>
                                      <p:tavLst>
                                        <p:tav tm="0">
                                          <p:val>
                                            <p:fltVal val="0"/>
                                          </p:val>
                                        </p:tav>
                                        <p:tav tm="100000">
                                          <p:val>
                                            <p:strVal val="#ppt_h"/>
                                          </p:val>
                                        </p:tav>
                                      </p:tavLst>
                                    </p:anim>
                                    <p:anim calcmode="lin" valueType="num">
                                      <p:cBhvr>
                                        <p:cTn id="26" dur="1000" fill="hold"/>
                                        <p:tgtEl>
                                          <p:spTgt spid="10"/>
                                        </p:tgtEl>
                                        <p:attrNameLst>
                                          <p:attrName>style.rotation</p:attrName>
                                        </p:attrNameLst>
                                      </p:cBhvr>
                                      <p:tavLst>
                                        <p:tav tm="0">
                                          <p:val>
                                            <p:fltVal val="90"/>
                                          </p:val>
                                        </p:tav>
                                        <p:tav tm="100000">
                                          <p:val>
                                            <p:fltVal val="0"/>
                                          </p:val>
                                        </p:tav>
                                      </p:tavLst>
                                    </p:anim>
                                    <p:animEffect transition="in" filter="fade">
                                      <p:cBhvr>
                                        <p:cTn id="27" dur="1000"/>
                                        <p:tgtEl>
                                          <p:spTgt spid="10"/>
                                        </p:tgtEl>
                                      </p:cBhvr>
                                    </p:animEffect>
                                  </p:childTnLst>
                                </p:cTn>
                              </p:par>
                              <p:par>
                                <p:cTn id="28" presetID="31" presetClass="entr" presetSubtype="0"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p:cTn id="30" dur="1000" fill="hold"/>
                                        <p:tgtEl>
                                          <p:spTgt spid="13"/>
                                        </p:tgtEl>
                                        <p:attrNameLst>
                                          <p:attrName>ppt_w</p:attrName>
                                        </p:attrNameLst>
                                      </p:cBhvr>
                                      <p:tavLst>
                                        <p:tav tm="0">
                                          <p:val>
                                            <p:fltVal val="0"/>
                                          </p:val>
                                        </p:tav>
                                        <p:tav tm="100000">
                                          <p:val>
                                            <p:strVal val="#ppt_w"/>
                                          </p:val>
                                        </p:tav>
                                      </p:tavLst>
                                    </p:anim>
                                    <p:anim calcmode="lin" valueType="num">
                                      <p:cBhvr>
                                        <p:cTn id="31" dur="1000" fill="hold"/>
                                        <p:tgtEl>
                                          <p:spTgt spid="13"/>
                                        </p:tgtEl>
                                        <p:attrNameLst>
                                          <p:attrName>ppt_h</p:attrName>
                                        </p:attrNameLst>
                                      </p:cBhvr>
                                      <p:tavLst>
                                        <p:tav tm="0">
                                          <p:val>
                                            <p:fltVal val="0"/>
                                          </p:val>
                                        </p:tav>
                                        <p:tav tm="100000">
                                          <p:val>
                                            <p:strVal val="#ppt_h"/>
                                          </p:val>
                                        </p:tav>
                                      </p:tavLst>
                                    </p:anim>
                                    <p:anim calcmode="lin" valueType="num">
                                      <p:cBhvr>
                                        <p:cTn id="32" dur="1000" fill="hold"/>
                                        <p:tgtEl>
                                          <p:spTgt spid="13"/>
                                        </p:tgtEl>
                                        <p:attrNameLst>
                                          <p:attrName>style.rotation</p:attrName>
                                        </p:attrNameLst>
                                      </p:cBhvr>
                                      <p:tavLst>
                                        <p:tav tm="0">
                                          <p:val>
                                            <p:fltVal val="90"/>
                                          </p:val>
                                        </p:tav>
                                        <p:tav tm="100000">
                                          <p:val>
                                            <p:fltVal val="0"/>
                                          </p:val>
                                        </p:tav>
                                      </p:tavLst>
                                    </p:anim>
                                    <p:animEffect transition="in" filter="fade">
                                      <p:cBhvr>
                                        <p:cTn id="33" dur="1000"/>
                                        <p:tgtEl>
                                          <p:spTgt spid="13"/>
                                        </p:tgtEl>
                                      </p:cBhvr>
                                    </p:animEffect>
                                  </p:childTnLst>
                                </p:cTn>
                              </p:par>
                            </p:childTnLst>
                          </p:cTn>
                        </p:par>
                        <p:par>
                          <p:cTn id="34" fill="hold">
                            <p:stCondLst>
                              <p:cond delay="4000"/>
                            </p:stCondLst>
                            <p:childTnLst>
                              <p:par>
                                <p:cTn id="35" presetID="31" presetClass="entr" presetSubtype="0" fill="hold" grpId="0" nodeType="after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p:cTn id="37" dur="1000" fill="hold"/>
                                        <p:tgtEl>
                                          <p:spTgt spid="8"/>
                                        </p:tgtEl>
                                        <p:attrNameLst>
                                          <p:attrName>ppt_w</p:attrName>
                                        </p:attrNameLst>
                                      </p:cBhvr>
                                      <p:tavLst>
                                        <p:tav tm="0">
                                          <p:val>
                                            <p:fltVal val="0"/>
                                          </p:val>
                                        </p:tav>
                                        <p:tav tm="100000">
                                          <p:val>
                                            <p:strVal val="#ppt_w"/>
                                          </p:val>
                                        </p:tav>
                                      </p:tavLst>
                                    </p:anim>
                                    <p:anim calcmode="lin" valueType="num">
                                      <p:cBhvr>
                                        <p:cTn id="38" dur="1000" fill="hold"/>
                                        <p:tgtEl>
                                          <p:spTgt spid="8"/>
                                        </p:tgtEl>
                                        <p:attrNameLst>
                                          <p:attrName>ppt_h</p:attrName>
                                        </p:attrNameLst>
                                      </p:cBhvr>
                                      <p:tavLst>
                                        <p:tav tm="0">
                                          <p:val>
                                            <p:fltVal val="0"/>
                                          </p:val>
                                        </p:tav>
                                        <p:tav tm="100000">
                                          <p:val>
                                            <p:strVal val="#ppt_h"/>
                                          </p:val>
                                        </p:tav>
                                      </p:tavLst>
                                    </p:anim>
                                    <p:anim calcmode="lin" valueType="num">
                                      <p:cBhvr>
                                        <p:cTn id="39" dur="1000" fill="hold"/>
                                        <p:tgtEl>
                                          <p:spTgt spid="8"/>
                                        </p:tgtEl>
                                        <p:attrNameLst>
                                          <p:attrName>style.rotation</p:attrName>
                                        </p:attrNameLst>
                                      </p:cBhvr>
                                      <p:tavLst>
                                        <p:tav tm="0">
                                          <p:val>
                                            <p:fltVal val="90"/>
                                          </p:val>
                                        </p:tav>
                                        <p:tav tm="100000">
                                          <p:val>
                                            <p:fltVal val="0"/>
                                          </p:val>
                                        </p:tav>
                                      </p:tavLst>
                                    </p:anim>
                                    <p:animEffect transition="in" filter="fade">
                                      <p:cBhvr>
                                        <p:cTn id="40" dur="1000"/>
                                        <p:tgtEl>
                                          <p:spTgt spid="8"/>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1000" fill="hold"/>
                                        <p:tgtEl>
                                          <p:spTgt spid="12"/>
                                        </p:tgtEl>
                                        <p:attrNameLst>
                                          <p:attrName>ppt_w</p:attrName>
                                        </p:attrNameLst>
                                      </p:cBhvr>
                                      <p:tavLst>
                                        <p:tav tm="0">
                                          <p:val>
                                            <p:fltVal val="0"/>
                                          </p:val>
                                        </p:tav>
                                        <p:tav tm="100000">
                                          <p:val>
                                            <p:strVal val="#ppt_w"/>
                                          </p:val>
                                        </p:tav>
                                      </p:tavLst>
                                    </p:anim>
                                    <p:anim calcmode="lin" valueType="num">
                                      <p:cBhvr>
                                        <p:cTn id="44" dur="1000" fill="hold"/>
                                        <p:tgtEl>
                                          <p:spTgt spid="12"/>
                                        </p:tgtEl>
                                        <p:attrNameLst>
                                          <p:attrName>ppt_h</p:attrName>
                                        </p:attrNameLst>
                                      </p:cBhvr>
                                      <p:tavLst>
                                        <p:tav tm="0">
                                          <p:val>
                                            <p:fltVal val="0"/>
                                          </p:val>
                                        </p:tav>
                                        <p:tav tm="100000">
                                          <p:val>
                                            <p:strVal val="#ppt_h"/>
                                          </p:val>
                                        </p:tav>
                                      </p:tavLst>
                                    </p:anim>
                                    <p:anim calcmode="lin" valueType="num">
                                      <p:cBhvr>
                                        <p:cTn id="45" dur="1000" fill="hold"/>
                                        <p:tgtEl>
                                          <p:spTgt spid="12"/>
                                        </p:tgtEl>
                                        <p:attrNameLst>
                                          <p:attrName>style.rotation</p:attrName>
                                        </p:attrNameLst>
                                      </p:cBhvr>
                                      <p:tavLst>
                                        <p:tav tm="0">
                                          <p:val>
                                            <p:fltVal val="90"/>
                                          </p:val>
                                        </p:tav>
                                        <p:tav tm="100000">
                                          <p:val>
                                            <p:fltVal val="0"/>
                                          </p:val>
                                        </p:tav>
                                      </p:tavLst>
                                    </p:anim>
                                    <p:animEffect transition="in" filter="fade">
                                      <p:cBhvr>
                                        <p:cTn id="46" dur="1000"/>
                                        <p:tgtEl>
                                          <p:spTgt spid="12"/>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p:cTn id="49" dur="1000" fill="hold"/>
                                        <p:tgtEl>
                                          <p:spTgt spid="14"/>
                                        </p:tgtEl>
                                        <p:attrNameLst>
                                          <p:attrName>ppt_w</p:attrName>
                                        </p:attrNameLst>
                                      </p:cBhvr>
                                      <p:tavLst>
                                        <p:tav tm="0">
                                          <p:val>
                                            <p:fltVal val="0"/>
                                          </p:val>
                                        </p:tav>
                                        <p:tav tm="100000">
                                          <p:val>
                                            <p:strVal val="#ppt_w"/>
                                          </p:val>
                                        </p:tav>
                                      </p:tavLst>
                                    </p:anim>
                                    <p:anim calcmode="lin" valueType="num">
                                      <p:cBhvr>
                                        <p:cTn id="50" dur="1000" fill="hold"/>
                                        <p:tgtEl>
                                          <p:spTgt spid="14"/>
                                        </p:tgtEl>
                                        <p:attrNameLst>
                                          <p:attrName>ppt_h</p:attrName>
                                        </p:attrNameLst>
                                      </p:cBhvr>
                                      <p:tavLst>
                                        <p:tav tm="0">
                                          <p:val>
                                            <p:fltVal val="0"/>
                                          </p:val>
                                        </p:tav>
                                        <p:tav tm="100000">
                                          <p:val>
                                            <p:strVal val="#ppt_h"/>
                                          </p:val>
                                        </p:tav>
                                      </p:tavLst>
                                    </p:anim>
                                    <p:anim calcmode="lin" valueType="num">
                                      <p:cBhvr>
                                        <p:cTn id="51" dur="1000" fill="hold"/>
                                        <p:tgtEl>
                                          <p:spTgt spid="14"/>
                                        </p:tgtEl>
                                        <p:attrNameLst>
                                          <p:attrName>style.rotation</p:attrName>
                                        </p:attrNameLst>
                                      </p:cBhvr>
                                      <p:tavLst>
                                        <p:tav tm="0">
                                          <p:val>
                                            <p:fltVal val="90"/>
                                          </p:val>
                                        </p:tav>
                                        <p:tav tm="100000">
                                          <p:val>
                                            <p:fltVal val="0"/>
                                          </p:val>
                                        </p:tav>
                                      </p:tavLst>
                                    </p:anim>
                                    <p:animEffect transition="in" filter="fade">
                                      <p:cBhvr>
                                        <p:cTn id="52" dur="1000"/>
                                        <p:tgtEl>
                                          <p:spTgt spid="14"/>
                                        </p:tgtEl>
                                      </p:cBhvr>
                                    </p:animEffect>
                                  </p:childTnLst>
                                </p:cTn>
                              </p:par>
                            </p:childTnLst>
                          </p:cTn>
                        </p:par>
                        <p:par>
                          <p:cTn id="53" fill="hold">
                            <p:stCondLst>
                              <p:cond delay="5000"/>
                            </p:stCondLst>
                            <p:childTnLst>
                              <p:par>
                                <p:cTn id="54" presetID="31" presetClass="entr" presetSubtype="0" fill="hold" grpId="0" nodeType="afterEffect">
                                  <p:stCondLst>
                                    <p:cond delay="0"/>
                                  </p:stCondLst>
                                  <p:childTnLst>
                                    <p:set>
                                      <p:cBhvr>
                                        <p:cTn id="55" dur="1" fill="hold">
                                          <p:stCondLst>
                                            <p:cond delay="0"/>
                                          </p:stCondLst>
                                        </p:cTn>
                                        <p:tgtEl>
                                          <p:spTgt spid="9"/>
                                        </p:tgtEl>
                                        <p:attrNameLst>
                                          <p:attrName>style.visibility</p:attrName>
                                        </p:attrNameLst>
                                      </p:cBhvr>
                                      <p:to>
                                        <p:strVal val="visible"/>
                                      </p:to>
                                    </p:set>
                                    <p:anim calcmode="lin" valueType="num">
                                      <p:cBhvr>
                                        <p:cTn id="56" dur="1000" fill="hold"/>
                                        <p:tgtEl>
                                          <p:spTgt spid="9"/>
                                        </p:tgtEl>
                                        <p:attrNameLst>
                                          <p:attrName>ppt_w</p:attrName>
                                        </p:attrNameLst>
                                      </p:cBhvr>
                                      <p:tavLst>
                                        <p:tav tm="0">
                                          <p:val>
                                            <p:fltVal val="0"/>
                                          </p:val>
                                        </p:tav>
                                        <p:tav tm="100000">
                                          <p:val>
                                            <p:strVal val="#ppt_w"/>
                                          </p:val>
                                        </p:tav>
                                      </p:tavLst>
                                    </p:anim>
                                    <p:anim calcmode="lin" valueType="num">
                                      <p:cBhvr>
                                        <p:cTn id="57" dur="1000" fill="hold"/>
                                        <p:tgtEl>
                                          <p:spTgt spid="9"/>
                                        </p:tgtEl>
                                        <p:attrNameLst>
                                          <p:attrName>ppt_h</p:attrName>
                                        </p:attrNameLst>
                                      </p:cBhvr>
                                      <p:tavLst>
                                        <p:tav tm="0">
                                          <p:val>
                                            <p:fltVal val="0"/>
                                          </p:val>
                                        </p:tav>
                                        <p:tav tm="100000">
                                          <p:val>
                                            <p:strVal val="#ppt_h"/>
                                          </p:val>
                                        </p:tav>
                                      </p:tavLst>
                                    </p:anim>
                                    <p:anim calcmode="lin" valueType="num">
                                      <p:cBhvr>
                                        <p:cTn id="58" dur="1000" fill="hold"/>
                                        <p:tgtEl>
                                          <p:spTgt spid="9"/>
                                        </p:tgtEl>
                                        <p:attrNameLst>
                                          <p:attrName>style.rotation</p:attrName>
                                        </p:attrNameLst>
                                      </p:cBhvr>
                                      <p:tavLst>
                                        <p:tav tm="0">
                                          <p:val>
                                            <p:fltVal val="90"/>
                                          </p:val>
                                        </p:tav>
                                        <p:tav tm="100000">
                                          <p:val>
                                            <p:fltVal val="0"/>
                                          </p:val>
                                        </p:tav>
                                      </p:tavLst>
                                    </p:anim>
                                    <p:animEffect transition="in" filter="fade">
                                      <p:cBhvr>
                                        <p:cTn id="59" dur="1000"/>
                                        <p:tgtEl>
                                          <p:spTgt spid="9"/>
                                        </p:tgtEl>
                                      </p:cBhvr>
                                    </p:animEffect>
                                  </p:childTnLst>
                                </p:cTn>
                              </p:par>
                              <p:par>
                                <p:cTn id="60" presetID="31" presetClass="entr" presetSubtype="0" fill="hold" grpId="0" nodeType="withEffect">
                                  <p:stCondLst>
                                    <p:cond delay="0"/>
                                  </p:stCondLst>
                                  <p:childTnLst>
                                    <p:set>
                                      <p:cBhvr>
                                        <p:cTn id="61" dur="1" fill="hold">
                                          <p:stCondLst>
                                            <p:cond delay="0"/>
                                          </p:stCondLst>
                                        </p:cTn>
                                        <p:tgtEl>
                                          <p:spTgt spid="11"/>
                                        </p:tgtEl>
                                        <p:attrNameLst>
                                          <p:attrName>style.visibility</p:attrName>
                                        </p:attrNameLst>
                                      </p:cBhvr>
                                      <p:to>
                                        <p:strVal val="visible"/>
                                      </p:to>
                                    </p:set>
                                    <p:anim calcmode="lin" valueType="num">
                                      <p:cBhvr>
                                        <p:cTn id="62" dur="1000" fill="hold"/>
                                        <p:tgtEl>
                                          <p:spTgt spid="11"/>
                                        </p:tgtEl>
                                        <p:attrNameLst>
                                          <p:attrName>ppt_w</p:attrName>
                                        </p:attrNameLst>
                                      </p:cBhvr>
                                      <p:tavLst>
                                        <p:tav tm="0">
                                          <p:val>
                                            <p:fltVal val="0"/>
                                          </p:val>
                                        </p:tav>
                                        <p:tav tm="100000">
                                          <p:val>
                                            <p:strVal val="#ppt_w"/>
                                          </p:val>
                                        </p:tav>
                                      </p:tavLst>
                                    </p:anim>
                                    <p:anim calcmode="lin" valueType="num">
                                      <p:cBhvr>
                                        <p:cTn id="63" dur="1000" fill="hold"/>
                                        <p:tgtEl>
                                          <p:spTgt spid="11"/>
                                        </p:tgtEl>
                                        <p:attrNameLst>
                                          <p:attrName>ppt_h</p:attrName>
                                        </p:attrNameLst>
                                      </p:cBhvr>
                                      <p:tavLst>
                                        <p:tav tm="0">
                                          <p:val>
                                            <p:fltVal val="0"/>
                                          </p:val>
                                        </p:tav>
                                        <p:tav tm="100000">
                                          <p:val>
                                            <p:strVal val="#ppt_h"/>
                                          </p:val>
                                        </p:tav>
                                      </p:tavLst>
                                    </p:anim>
                                    <p:anim calcmode="lin" valueType="num">
                                      <p:cBhvr>
                                        <p:cTn id="64" dur="1000" fill="hold"/>
                                        <p:tgtEl>
                                          <p:spTgt spid="11"/>
                                        </p:tgtEl>
                                        <p:attrNameLst>
                                          <p:attrName>style.rotation</p:attrName>
                                        </p:attrNameLst>
                                      </p:cBhvr>
                                      <p:tavLst>
                                        <p:tav tm="0">
                                          <p:val>
                                            <p:fltVal val="90"/>
                                          </p:val>
                                        </p:tav>
                                        <p:tav tm="100000">
                                          <p:val>
                                            <p:fltVal val="0"/>
                                          </p:val>
                                        </p:tav>
                                      </p:tavLst>
                                    </p:anim>
                                    <p:animEffect transition="in" filter="fade">
                                      <p:cBhvr>
                                        <p:cTn id="65" dur="1000"/>
                                        <p:tgtEl>
                                          <p:spTgt spid="11"/>
                                        </p:tgtEl>
                                      </p:cBhvr>
                                    </p:animEffect>
                                  </p:childTnLst>
                                </p:cTn>
                              </p:par>
                              <p:par>
                                <p:cTn id="66" presetID="31" presetClass="entr" presetSubtype="0" fill="hold" grpId="0" nodeType="withEffect">
                                  <p:stCondLst>
                                    <p:cond delay="0"/>
                                  </p:stCondLst>
                                  <p:childTnLst>
                                    <p:set>
                                      <p:cBhvr>
                                        <p:cTn id="67" dur="1" fill="hold">
                                          <p:stCondLst>
                                            <p:cond delay="0"/>
                                          </p:stCondLst>
                                        </p:cTn>
                                        <p:tgtEl>
                                          <p:spTgt spid="15"/>
                                        </p:tgtEl>
                                        <p:attrNameLst>
                                          <p:attrName>style.visibility</p:attrName>
                                        </p:attrNameLst>
                                      </p:cBhvr>
                                      <p:to>
                                        <p:strVal val="visible"/>
                                      </p:to>
                                    </p:set>
                                    <p:anim calcmode="lin" valueType="num">
                                      <p:cBhvr>
                                        <p:cTn id="68" dur="1000" fill="hold"/>
                                        <p:tgtEl>
                                          <p:spTgt spid="15"/>
                                        </p:tgtEl>
                                        <p:attrNameLst>
                                          <p:attrName>ppt_w</p:attrName>
                                        </p:attrNameLst>
                                      </p:cBhvr>
                                      <p:tavLst>
                                        <p:tav tm="0">
                                          <p:val>
                                            <p:fltVal val="0"/>
                                          </p:val>
                                        </p:tav>
                                        <p:tav tm="100000">
                                          <p:val>
                                            <p:strVal val="#ppt_w"/>
                                          </p:val>
                                        </p:tav>
                                      </p:tavLst>
                                    </p:anim>
                                    <p:anim calcmode="lin" valueType="num">
                                      <p:cBhvr>
                                        <p:cTn id="69" dur="1000" fill="hold"/>
                                        <p:tgtEl>
                                          <p:spTgt spid="15"/>
                                        </p:tgtEl>
                                        <p:attrNameLst>
                                          <p:attrName>ppt_h</p:attrName>
                                        </p:attrNameLst>
                                      </p:cBhvr>
                                      <p:tavLst>
                                        <p:tav tm="0">
                                          <p:val>
                                            <p:fltVal val="0"/>
                                          </p:val>
                                        </p:tav>
                                        <p:tav tm="100000">
                                          <p:val>
                                            <p:strVal val="#ppt_h"/>
                                          </p:val>
                                        </p:tav>
                                      </p:tavLst>
                                    </p:anim>
                                    <p:anim calcmode="lin" valueType="num">
                                      <p:cBhvr>
                                        <p:cTn id="70" dur="1000" fill="hold"/>
                                        <p:tgtEl>
                                          <p:spTgt spid="15"/>
                                        </p:tgtEl>
                                        <p:attrNameLst>
                                          <p:attrName>style.rotation</p:attrName>
                                        </p:attrNameLst>
                                      </p:cBhvr>
                                      <p:tavLst>
                                        <p:tav tm="0">
                                          <p:val>
                                            <p:fltVal val="90"/>
                                          </p:val>
                                        </p:tav>
                                        <p:tav tm="100000">
                                          <p:val>
                                            <p:fltVal val="0"/>
                                          </p:val>
                                        </p:tav>
                                      </p:tavLst>
                                    </p:anim>
                                    <p:animEffect transition="in" filter="fade">
                                      <p:cBhvr>
                                        <p:cTn id="71"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 y="71437"/>
            <a:ext cx="9043998" cy="714357"/>
          </a:xfrm>
        </p:spPr>
        <p:txBody>
          <a:bodyPr>
            <a:normAutofit/>
          </a:bodyPr>
          <a:lstStyle/>
          <a:p>
            <a:r>
              <a:rPr lang="id-ID" dirty="0" smtClean="0">
                <a:solidFill>
                  <a:schemeClr val="tx1"/>
                </a:solidFill>
                <a:latin typeface="Cambria" pitchFamily="18" charset="0"/>
              </a:rPr>
              <a:t>Operasional Variabel</a:t>
            </a:r>
            <a:endParaRPr lang="id-ID" dirty="0">
              <a:solidFill>
                <a:schemeClr val="tx1"/>
              </a:solidFill>
              <a:latin typeface="Cambria" pitchFamily="18" charset="0"/>
            </a:endParaRPr>
          </a:p>
        </p:txBody>
      </p:sp>
      <p:sp>
        <p:nvSpPr>
          <p:cNvPr id="5" name="Rectangle 4"/>
          <p:cNvSpPr/>
          <p:nvPr/>
        </p:nvSpPr>
        <p:spPr>
          <a:xfrm>
            <a:off x="-64" y="785794"/>
            <a:ext cx="1403712" cy="285753"/>
          </a:xfrm>
          <a:prstGeom prst="rect">
            <a:avLst/>
          </a:prstGeom>
          <a:solidFill>
            <a:schemeClr val="bg2">
              <a:lumMod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bg1"/>
                </a:solidFill>
                <a:latin typeface="Times New Roman" pitchFamily="18" charset="0"/>
                <a:cs typeface="Times New Roman" pitchFamily="18" charset="0"/>
              </a:rPr>
              <a:t>Variabel</a:t>
            </a:r>
            <a:endParaRPr lang="id-ID" b="1" dirty="0">
              <a:solidFill>
                <a:schemeClr val="bg1"/>
              </a:solidFill>
              <a:latin typeface="Times New Roman" pitchFamily="18" charset="0"/>
              <a:cs typeface="Times New Roman" pitchFamily="18" charset="0"/>
            </a:endParaRPr>
          </a:p>
        </p:txBody>
      </p:sp>
      <p:sp>
        <p:nvSpPr>
          <p:cNvPr id="9" name="Rectangle 8"/>
          <p:cNvSpPr/>
          <p:nvPr/>
        </p:nvSpPr>
        <p:spPr>
          <a:xfrm>
            <a:off x="1500135" y="785795"/>
            <a:ext cx="3929089" cy="285752"/>
          </a:xfrm>
          <a:prstGeom prst="rect">
            <a:avLst/>
          </a:prstGeom>
          <a:solidFill>
            <a:schemeClr val="bg2">
              <a:lumMod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bg1"/>
                </a:solidFill>
                <a:latin typeface="Times New Roman" pitchFamily="18" charset="0"/>
                <a:cs typeface="Times New Roman" pitchFamily="18" charset="0"/>
              </a:rPr>
              <a:t>Pengertian</a:t>
            </a:r>
            <a:endParaRPr lang="id-ID" b="1" dirty="0">
              <a:solidFill>
                <a:schemeClr val="bg1"/>
              </a:solidFill>
              <a:latin typeface="Times New Roman" pitchFamily="18" charset="0"/>
              <a:cs typeface="Times New Roman" pitchFamily="18" charset="0"/>
            </a:endParaRPr>
          </a:p>
        </p:txBody>
      </p:sp>
      <p:sp>
        <p:nvSpPr>
          <p:cNvPr id="10" name="Rectangle 9"/>
          <p:cNvSpPr/>
          <p:nvPr/>
        </p:nvSpPr>
        <p:spPr>
          <a:xfrm>
            <a:off x="5467478" y="785794"/>
            <a:ext cx="2992954" cy="285753"/>
          </a:xfrm>
          <a:prstGeom prst="rect">
            <a:avLst/>
          </a:prstGeom>
          <a:solidFill>
            <a:schemeClr val="bg2">
              <a:lumMod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bg1"/>
                </a:solidFill>
                <a:latin typeface="Times New Roman" pitchFamily="18" charset="0"/>
                <a:cs typeface="Times New Roman" pitchFamily="18" charset="0"/>
              </a:rPr>
              <a:t>Indikator</a:t>
            </a:r>
            <a:endParaRPr lang="id-ID" b="1" dirty="0">
              <a:solidFill>
                <a:schemeClr val="bg1"/>
              </a:solidFill>
              <a:latin typeface="Times New Roman" pitchFamily="18" charset="0"/>
              <a:cs typeface="Times New Roman" pitchFamily="18" charset="0"/>
            </a:endParaRPr>
          </a:p>
        </p:txBody>
      </p:sp>
      <p:sp>
        <p:nvSpPr>
          <p:cNvPr id="11" name="Rectangle 10"/>
          <p:cNvSpPr/>
          <p:nvPr/>
        </p:nvSpPr>
        <p:spPr>
          <a:xfrm>
            <a:off x="8537570" y="785794"/>
            <a:ext cx="642942" cy="285753"/>
          </a:xfrm>
          <a:prstGeom prst="rect">
            <a:avLst/>
          </a:prstGeom>
          <a:solidFill>
            <a:schemeClr val="bg2">
              <a:lumMod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b="1" dirty="0" smtClean="0">
                <a:solidFill>
                  <a:schemeClr val="bg1"/>
                </a:solidFill>
                <a:latin typeface="Times New Roman" pitchFamily="18" charset="0"/>
                <a:cs typeface="Times New Roman" pitchFamily="18" charset="0"/>
              </a:rPr>
              <a:t>Skala</a:t>
            </a:r>
            <a:endParaRPr lang="id-ID" sz="1400" b="1" dirty="0">
              <a:solidFill>
                <a:schemeClr val="bg1"/>
              </a:solidFill>
              <a:latin typeface="Times New Roman" pitchFamily="18" charset="0"/>
              <a:cs typeface="Times New Roman" pitchFamily="18" charset="0"/>
            </a:endParaRPr>
          </a:p>
        </p:txBody>
      </p:sp>
      <p:sp>
        <p:nvSpPr>
          <p:cNvPr id="15" name="Rectangle 14"/>
          <p:cNvSpPr/>
          <p:nvPr/>
        </p:nvSpPr>
        <p:spPr>
          <a:xfrm>
            <a:off x="8537570" y="1071546"/>
            <a:ext cx="606430" cy="1714512"/>
          </a:xfrm>
          <a:prstGeom prst="rect">
            <a:avLst/>
          </a:prstGeom>
          <a:solidFill>
            <a:schemeClr val="bg2">
              <a:lumMod val="75000"/>
            </a:schemeClr>
          </a:solidFill>
          <a:ln w="19050">
            <a:solidFill>
              <a:srgbClr val="FF9933">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200" i="1" dirty="0" smtClean="0">
                <a:solidFill>
                  <a:schemeClr val="tx1"/>
                </a:solidFill>
                <a:latin typeface="Times New Roman" pitchFamily="18" charset="0"/>
                <a:cs typeface="Times New Roman" pitchFamily="18" charset="0"/>
              </a:rPr>
              <a:t>Likert</a:t>
            </a:r>
            <a:endParaRPr lang="id-ID" sz="1200" i="1" dirty="0">
              <a:solidFill>
                <a:schemeClr val="tx1"/>
              </a:solidFill>
              <a:latin typeface="Times New Roman" pitchFamily="18" charset="0"/>
              <a:cs typeface="Times New Roman" pitchFamily="18" charset="0"/>
            </a:endParaRPr>
          </a:p>
        </p:txBody>
      </p:sp>
      <p:sp>
        <p:nvSpPr>
          <p:cNvPr id="20" name="Rectangle 19"/>
          <p:cNvSpPr/>
          <p:nvPr/>
        </p:nvSpPr>
        <p:spPr>
          <a:xfrm>
            <a:off x="-32" y="2797458"/>
            <a:ext cx="1500198" cy="20717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ctr"/>
            <a:r>
              <a:rPr lang="id-ID" dirty="0" smtClean="0">
                <a:solidFill>
                  <a:srgbClr val="000000"/>
                </a:solidFill>
                <a:latin typeface="Times New Roman"/>
              </a:rPr>
              <a:t>Persepsi Dukungan Organisasi (X</a:t>
            </a:r>
            <a:r>
              <a:rPr lang="id-ID" baseline="-25000" dirty="0" smtClean="0">
                <a:solidFill>
                  <a:srgbClr val="000000"/>
                </a:solidFill>
                <a:latin typeface="Times New Roman"/>
              </a:rPr>
              <a:t>2</a:t>
            </a:r>
            <a:r>
              <a:rPr lang="id-ID" dirty="0" smtClean="0">
                <a:solidFill>
                  <a:srgbClr val="000000"/>
                </a:solidFill>
                <a:latin typeface="Times New Roman"/>
              </a:rPr>
              <a:t>)</a:t>
            </a:r>
            <a:endParaRPr lang="id-ID" dirty="0">
              <a:solidFill>
                <a:srgbClr val="000000"/>
              </a:solidFill>
              <a:latin typeface="Times New Roman"/>
            </a:endParaRPr>
          </a:p>
        </p:txBody>
      </p:sp>
      <p:sp>
        <p:nvSpPr>
          <p:cNvPr id="23" name="Rectangle 22"/>
          <p:cNvSpPr/>
          <p:nvPr/>
        </p:nvSpPr>
        <p:spPr>
          <a:xfrm>
            <a:off x="8501090" y="2797458"/>
            <a:ext cx="642942" cy="20717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i="1" dirty="0" smtClean="0">
                <a:solidFill>
                  <a:schemeClr val="tx1"/>
                </a:solidFill>
                <a:latin typeface="Times New Roman" pitchFamily="18" charset="0"/>
                <a:cs typeface="Times New Roman" pitchFamily="18" charset="0"/>
              </a:rPr>
              <a:t>Likert</a:t>
            </a:r>
            <a:endParaRPr lang="id-ID" sz="1400" i="1" dirty="0">
              <a:solidFill>
                <a:schemeClr val="tx1"/>
              </a:solidFill>
              <a:latin typeface="Times New Roman" pitchFamily="18" charset="0"/>
              <a:cs typeface="Times New Roman" pitchFamily="18" charset="0"/>
            </a:endParaRPr>
          </a:p>
        </p:txBody>
      </p:sp>
      <p:sp>
        <p:nvSpPr>
          <p:cNvPr id="24" name="Rectangle 23"/>
          <p:cNvSpPr/>
          <p:nvPr/>
        </p:nvSpPr>
        <p:spPr>
          <a:xfrm>
            <a:off x="-32" y="4857760"/>
            <a:ext cx="1403680" cy="157163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ctr"/>
            <a:r>
              <a:rPr lang="id-ID" dirty="0" smtClean="0">
                <a:solidFill>
                  <a:srgbClr val="000000"/>
                </a:solidFill>
                <a:latin typeface="Times New Roman"/>
              </a:rPr>
              <a:t>Kinerja</a:t>
            </a:r>
            <a:r>
              <a:rPr lang="en-US" dirty="0" smtClean="0">
                <a:solidFill>
                  <a:srgbClr val="000000"/>
                </a:solidFill>
                <a:latin typeface="Times New Roman"/>
              </a:rPr>
              <a:t> (Y)</a:t>
            </a:r>
            <a:endParaRPr lang="id-ID" dirty="0">
              <a:solidFill>
                <a:srgbClr val="000000"/>
              </a:solidFill>
              <a:latin typeface="Times New Roman"/>
            </a:endParaRPr>
          </a:p>
        </p:txBody>
      </p:sp>
      <p:sp>
        <p:nvSpPr>
          <p:cNvPr id="25" name="Rectangle 24"/>
          <p:cNvSpPr/>
          <p:nvPr/>
        </p:nvSpPr>
        <p:spPr>
          <a:xfrm>
            <a:off x="1500167" y="4857760"/>
            <a:ext cx="3915018" cy="157163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t"/>
            <a:r>
              <a:rPr lang="id-ID" sz="1600" dirty="0" smtClean="0">
                <a:solidFill>
                  <a:srgbClr val="000000"/>
                </a:solidFill>
                <a:latin typeface="Times New Roman"/>
              </a:rPr>
              <a:t>Menurut Hery (2019:32) “</a:t>
            </a:r>
            <a:r>
              <a:rPr lang="id-ID" sz="1600" dirty="0" smtClean="0">
                <a:solidFill>
                  <a:srgbClr val="202020"/>
                </a:solidFill>
                <a:latin typeface="Times New Roman"/>
              </a:rPr>
              <a:t>Kinerja adalah merupakan suatu proses tentang bagaimana pekerjaan berlangsung untuk mencapai hasil kerja. Hasil pekerjaan itu sendiri juga menunjukkan kinerja”.</a:t>
            </a:r>
            <a:endParaRPr lang="id-ID" sz="1600" dirty="0">
              <a:solidFill>
                <a:srgbClr val="000000"/>
              </a:solidFill>
              <a:latin typeface="Times New Roman"/>
            </a:endParaRPr>
          </a:p>
        </p:txBody>
      </p:sp>
      <p:sp>
        <p:nvSpPr>
          <p:cNvPr id="26" name="Rectangle 25"/>
          <p:cNvSpPr/>
          <p:nvPr/>
        </p:nvSpPr>
        <p:spPr>
          <a:xfrm>
            <a:off x="5467478" y="4857760"/>
            <a:ext cx="3033612" cy="157163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t"/>
            <a:r>
              <a:rPr lang="id-ID" sz="1600" noProof="1" smtClean="0">
                <a:solidFill>
                  <a:schemeClr val="tx1"/>
                </a:solidFill>
                <a:latin typeface="Times New Roman" pitchFamily="18" charset="0"/>
                <a:cs typeface="Times New Roman" pitchFamily="18" charset="0"/>
              </a:rPr>
              <a:t>Menurut Hersey, Blanchard dan Johson (Dalam Hery</a:t>
            </a:r>
            <a:r>
              <a:rPr lang="en-US" sz="1600" dirty="0" smtClean="0">
                <a:solidFill>
                  <a:schemeClr val="tx1"/>
                </a:solidFill>
                <a:latin typeface="Times New Roman" pitchFamily="18" charset="0"/>
                <a:cs typeface="Times New Roman" pitchFamily="18" charset="0"/>
              </a:rPr>
              <a:t> 2019:39-41)</a:t>
            </a:r>
            <a:endParaRPr lang="id-ID" sz="1600" dirty="0" smtClean="0">
              <a:solidFill>
                <a:schemeClr val="tx1"/>
              </a:solidFill>
              <a:latin typeface="Times New Roman" pitchFamily="18" charset="0"/>
              <a:cs typeface="Times New Roman" pitchFamily="18" charset="0"/>
            </a:endParaRPr>
          </a:p>
          <a:p>
            <a:pPr fontAlgn="t">
              <a:tabLst>
                <a:tab pos="1519238" algn="l"/>
              </a:tabLst>
            </a:pPr>
            <a:r>
              <a:rPr lang="id-ID" sz="1600" dirty="0" smtClean="0">
                <a:solidFill>
                  <a:schemeClr val="tx1"/>
                </a:solidFill>
                <a:latin typeface="Times New Roman" pitchFamily="18" charset="0"/>
                <a:cs typeface="Times New Roman" pitchFamily="18" charset="0"/>
              </a:rPr>
              <a:t>1.Tujuan	5.Kompetensi</a:t>
            </a:r>
          </a:p>
          <a:p>
            <a:pPr fontAlgn="t">
              <a:tabLst>
                <a:tab pos="1519238" algn="l"/>
              </a:tabLst>
            </a:pPr>
            <a:r>
              <a:rPr lang="id-ID" sz="1600" dirty="0" smtClean="0">
                <a:solidFill>
                  <a:schemeClr val="tx1"/>
                </a:solidFill>
                <a:latin typeface="Times New Roman" pitchFamily="18" charset="0"/>
                <a:cs typeface="Times New Roman" pitchFamily="18" charset="0"/>
              </a:rPr>
              <a:t>2.Standar	6. Motif</a:t>
            </a:r>
          </a:p>
          <a:p>
            <a:pPr fontAlgn="t">
              <a:tabLst>
                <a:tab pos="1519238" algn="l"/>
              </a:tabLst>
            </a:pPr>
            <a:r>
              <a:rPr lang="id-ID" sz="1600" dirty="0" smtClean="0">
                <a:solidFill>
                  <a:schemeClr val="tx1"/>
                </a:solidFill>
                <a:latin typeface="Times New Roman" pitchFamily="18" charset="0"/>
                <a:cs typeface="Times New Roman" pitchFamily="18" charset="0"/>
              </a:rPr>
              <a:t>3.Umpan balik	7. Peluang</a:t>
            </a:r>
          </a:p>
          <a:p>
            <a:pPr fontAlgn="t">
              <a:tabLst>
                <a:tab pos="1519238" algn="l"/>
              </a:tabLst>
            </a:pPr>
            <a:r>
              <a:rPr lang="id-ID" sz="1600" dirty="0" smtClean="0">
                <a:solidFill>
                  <a:schemeClr val="tx1"/>
                </a:solidFill>
                <a:latin typeface="Times New Roman" pitchFamily="18" charset="0"/>
                <a:cs typeface="Times New Roman" pitchFamily="18" charset="0"/>
              </a:rPr>
              <a:t>4. Alat atau sarana</a:t>
            </a:r>
          </a:p>
        </p:txBody>
      </p:sp>
      <p:sp>
        <p:nvSpPr>
          <p:cNvPr id="27" name="Rectangle 26"/>
          <p:cNvSpPr/>
          <p:nvPr/>
        </p:nvSpPr>
        <p:spPr>
          <a:xfrm>
            <a:off x="8537570" y="4857760"/>
            <a:ext cx="570934" cy="157163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200" i="1" dirty="0" smtClean="0">
                <a:solidFill>
                  <a:schemeClr val="tx1"/>
                </a:solidFill>
                <a:latin typeface="Times New Roman" pitchFamily="18" charset="0"/>
                <a:cs typeface="Times New Roman" pitchFamily="18" charset="0"/>
              </a:rPr>
              <a:t>Likert</a:t>
            </a:r>
            <a:endParaRPr lang="id-ID" sz="1200" i="1" dirty="0">
              <a:solidFill>
                <a:schemeClr val="tx1"/>
              </a:solidFill>
              <a:latin typeface="Times New Roman" pitchFamily="18" charset="0"/>
              <a:cs typeface="Times New Roman" pitchFamily="18" charset="0"/>
            </a:endParaRPr>
          </a:p>
        </p:txBody>
      </p:sp>
      <p:sp>
        <p:nvSpPr>
          <p:cNvPr id="31" name="Rectangle 30"/>
          <p:cNvSpPr/>
          <p:nvPr/>
        </p:nvSpPr>
        <p:spPr>
          <a:xfrm>
            <a:off x="1486095" y="2797458"/>
            <a:ext cx="3929089" cy="20717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t"/>
            <a:r>
              <a:rPr lang="id-ID" sz="1600" dirty="0" smtClean="0">
                <a:solidFill>
                  <a:srgbClr val="000000"/>
                </a:solidFill>
                <a:latin typeface="Times New Roman"/>
              </a:rPr>
              <a:t>Menurut Rosyiana, (2019:61) “Persepsi dukungan organisasi adalah persepsi karyawan kepada perusahaan terkait dengan kontribusi dan kepedulian perusahaan pada karyawan”.</a:t>
            </a:r>
            <a:endParaRPr lang="id-ID" sz="1600" dirty="0">
              <a:solidFill>
                <a:srgbClr val="000000"/>
              </a:solidFill>
              <a:latin typeface="Times New Roman"/>
            </a:endParaRPr>
          </a:p>
        </p:txBody>
      </p:sp>
      <p:sp>
        <p:nvSpPr>
          <p:cNvPr id="32" name="Rectangle 31"/>
          <p:cNvSpPr/>
          <p:nvPr/>
        </p:nvSpPr>
        <p:spPr>
          <a:xfrm>
            <a:off x="5415185" y="2797458"/>
            <a:ext cx="3071834" cy="20717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t"/>
            <a:r>
              <a:rPr lang="id-ID" sz="1600" dirty="0" smtClean="0">
                <a:solidFill>
                  <a:schemeClr val="tx1"/>
                </a:solidFill>
                <a:latin typeface="Times New Roman" pitchFamily="18" charset="0"/>
                <a:cs typeface="Times New Roman" pitchFamily="18" charset="0"/>
              </a:rPr>
              <a:t>Menurut Rosyiana, (2019:62) Pada variabel persepsi dukungan organisasi terdapat melalui tiga indikator :</a:t>
            </a:r>
          </a:p>
          <a:p>
            <a:pPr fontAlgn="t"/>
            <a:r>
              <a:rPr lang="id-ID" sz="1600" dirty="0" smtClean="0">
                <a:solidFill>
                  <a:schemeClr val="tx1"/>
                </a:solidFill>
                <a:latin typeface="Times New Roman" pitchFamily="18" charset="0"/>
                <a:cs typeface="Times New Roman" pitchFamily="18" charset="0"/>
              </a:rPr>
              <a:t>1.  Keadilan</a:t>
            </a:r>
          </a:p>
          <a:p>
            <a:pPr fontAlgn="t"/>
            <a:r>
              <a:rPr lang="id-ID" sz="1600" dirty="0" smtClean="0">
                <a:solidFill>
                  <a:schemeClr val="tx1"/>
                </a:solidFill>
                <a:latin typeface="Times New Roman" pitchFamily="18" charset="0"/>
                <a:cs typeface="Times New Roman" pitchFamily="18" charset="0"/>
              </a:rPr>
              <a:t>2.  Dukungan dari atasan</a:t>
            </a:r>
          </a:p>
          <a:p>
            <a:pPr marL="176213" indent="-176213" fontAlgn="t"/>
            <a:r>
              <a:rPr lang="id-ID" sz="1600" dirty="0" smtClean="0">
                <a:solidFill>
                  <a:schemeClr val="tx1"/>
                </a:solidFill>
                <a:latin typeface="Times New Roman" pitchFamily="18" charset="0"/>
                <a:cs typeface="Times New Roman" pitchFamily="18" charset="0"/>
              </a:rPr>
              <a:t>3.  Penghargaan dari organisasi   dan kondisi pekerjaan</a:t>
            </a:r>
            <a:endParaRPr lang="id-ID" sz="1600" dirty="0">
              <a:solidFill>
                <a:schemeClr val="tx1"/>
              </a:solidFill>
              <a:latin typeface="Times New Roman" pitchFamily="18" charset="0"/>
              <a:cs typeface="Times New Roman" pitchFamily="18" charset="0"/>
            </a:endParaRPr>
          </a:p>
        </p:txBody>
      </p:sp>
      <p:sp>
        <p:nvSpPr>
          <p:cNvPr id="33" name="Rectangle 32"/>
          <p:cNvSpPr/>
          <p:nvPr/>
        </p:nvSpPr>
        <p:spPr>
          <a:xfrm>
            <a:off x="-14103" y="1071546"/>
            <a:ext cx="1417751" cy="1714512"/>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ctr"/>
            <a:r>
              <a:rPr lang="id-ID" dirty="0" smtClean="0">
                <a:solidFill>
                  <a:srgbClr val="000000"/>
                </a:solidFill>
                <a:latin typeface="Times New Roman"/>
              </a:rPr>
              <a:t>Lingkungan Kerja (X</a:t>
            </a:r>
            <a:r>
              <a:rPr lang="id-ID" baseline="-25000" dirty="0" smtClean="0">
                <a:solidFill>
                  <a:srgbClr val="000000"/>
                </a:solidFill>
                <a:latin typeface="Times New Roman"/>
              </a:rPr>
              <a:t>1</a:t>
            </a:r>
            <a:r>
              <a:rPr lang="id-ID" dirty="0" smtClean="0">
                <a:solidFill>
                  <a:srgbClr val="000000"/>
                </a:solidFill>
                <a:latin typeface="Times New Roman"/>
              </a:rPr>
              <a:t>)</a:t>
            </a:r>
            <a:endParaRPr lang="id-ID" dirty="0">
              <a:solidFill>
                <a:srgbClr val="000000"/>
              </a:solidFill>
              <a:latin typeface="Times New Roman"/>
            </a:endParaRPr>
          </a:p>
        </p:txBody>
      </p:sp>
      <p:sp>
        <p:nvSpPr>
          <p:cNvPr id="34" name="Rectangle 33"/>
          <p:cNvSpPr/>
          <p:nvPr/>
        </p:nvSpPr>
        <p:spPr>
          <a:xfrm>
            <a:off x="1507007" y="1071546"/>
            <a:ext cx="3929089" cy="1714512"/>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t"/>
            <a:r>
              <a:rPr lang="id-ID" sz="1600" dirty="0" smtClean="0">
                <a:solidFill>
                  <a:srgbClr val="000000"/>
                </a:solidFill>
                <a:latin typeface="Times New Roman"/>
              </a:rPr>
              <a:t>Menurut Afandi, (2016:51) “Lingkungan kerja adalah Segala sesuatu yang ada di sekitar karyawan dan dapat mempengaruhi dalam menjalankan tugas yang diembankan kepadanya”.</a:t>
            </a:r>
            <a:endParaRPr lang="id-ID" sz="1600" dirty="0">
              <a:solidFill>
                <a:srgbClr val="000000"/>
              </a:solidFill>
              <a:latin typeface="Times New Roman"/>
            </a:endParaRPr>
          </a:p>
        </p:txBody>
      </p:sp>
      <p:sp>
        <p:nvSpPr>
          <p:cNvPr id="35" name="Rectangle 34"/>
          <p:cNvSpPr/>
          <p:nvPr/>
        </p:nvSpPr>
        <p:spPr>
          <a:xfrm>
            <a:off x="5467478" y="1071546"/>
            <a:ext cx="2992954" cy="1714512"/>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t"/>
            <a:r>
              <a:rPr lang="id-ID" sz="1600" dirty="0" smtClean="0">
                <a:solidFill>
                  <a:schemeClr val="tx1"/>
                </a:solidFill>
                <a:latin typeface="Times New Roman" pitchFamily="18" charset="0"/>
                <a:cs typeface="Times New Roman" pitchFamily="18" charset="0"/>
              </a:rPr>
              <a:t>Menurut Afandi, (2016:57) Indikator lingkungan kerja adalah sebagai berikut:</a:t>
            </a:r>
          </a:p>
          <a:p>
            <a:pPr algn="just" fontAlgn="t"/>
            <a:r>
              <a:rPr lang="id-ID" sz="1600" dirty="0" smtClean="0">
                <a:solidFill>
                  <a:schemeClr val="tx1"/>
                </a:solidFill>
                <a:latin typeface="Times New Roman" pitchFamily="18" charset="0"/>
                <a:cs typeface="Times New Roman" pitchFamily="18" charset="0"/>
              </a:rPr>
              <a:t>1. Pencahayaan</a:t>
            </a:r>
          </a:p>
          <a:p>
            <a:pPr algn="just" fontAlgn="t"/>
            <a:r>
              <a:rPr lang="id-ID" sz="1600" dirty="0" smtClean="0">
                <a:solidFill>
                  <a:schemeClr val="tx1"/>
                </a:solidFill>
                <a:latin typeface="Times New Roman" pitchFamily="18" charset="0"/>
                <a:cs typeface="Times New Roman" pitchFamily="18" charset="0"/>
              </a:rPr>
              <a:t>2. Warna</a:t>
            </a:r>
          </a:p>
          <a:p>
            <a:pPr algn="just" fontAlgn="t"/>
            <a:r>
              <a:rPr lang="id-ID" sz="1600" dirty="0" smtClean="0">
                <a:solidFill>
                  <a:schemeClr val="tx1"/>
                </a:solidFill>
                <a:latin typeface="Times New Roman" pitchFamily="18" charset="0"/>
                <a:cs typeface="Times New Roman" pitchFamily="18" charset="0"/>
              </a:rPr>
              <a:t>3. Suhu udara</a:t>
            </a:r>
          </a:p>
          <a:p>
            <a:pPr algn="just" fontAlgn="t"/>
            <a:r>
              <a:rPr lang="id-ID" sz="1600" dirty="0" smtClean="0">
                <a:solidFill>
                  <a:schemeClr val="tx1"/>
                </a:solidFill>
                <a:latin typeface="Times New Roman" pitchFamily="18" charset="0"/>
                <a:cs typeface="Times New Roman" pitchFamily="18" charset="0"/>
              </a:rPr>
              <a:t>4.  Kelembaban udara </a:t>
            </a:r>
            <a:endParaRPr lang="id-ID" sz="1600" dirty="0">
              <a:solidFill>
                <a:schemeClr val="tx1"/>
              </a:solidFill>
              <a:latin typeface="Times New Roman" pitchFamily="18" charset="0"/>
              <a:cs typeface="Times New Roman" pitchFamily="18" charset="0"/>
            </a:endParaRPr>
          </a:p>
        </p:txBody>
      </p:sp>
      <p:sp>
        <p:nvSpPr>
          <p:cNvPr id="36" name="Oval 35"/>
          <p:cNvSpPr/>
          <p:nvPr/>
        </p:nvSpPr>
        <p:spPr>
          <a:xfrm>
            <a:off x="8316416" y="1"/>
            <a:ext cx="792088" cy="785794"/>
          </a:xfrm>
          <a:prstGeom prst="ellipse">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500"/>
                                        <p:tgtEl>
                                          <p:spTgt spid="2"/>
                                        </p:tgtEl>
                                      </p:cBhvr>
                                    </p:animEffect>
                                  </p:childTnLst>
                                </p:cTn>
                              </p:par>
                              <p:par>
                                <p:cTn id="10" presetID="45" presetClass="entr" presetSubtype="0" fill="hold" grpId="0" nodeType="with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2000"/>
                                        <p:tgtEl>
                                          <p:spTgt spid="36"/>
                                        </p:tgtEl>
                                      </p:cBhvr>
                                    </p:animEffect>
                                    <p:anim calcmode="lin" valueType="num">
                                      <p:cBhvr>
                                        <p:cTn id="13" dur="2000" fill="hold"/>
                                        <p:tgtEl>
                                          <p:spTgt spid="36"/>
                                        </p:tgtEl>
                                        <p:attrNameLst>
                                          <p:attrName>ppt_w</p:attrName>
                                        </p:attrNameLst>
                                      </p:cBhvr>
                                      <p:tavLst>
                                        <p:tav tm="0" fmla="#ppt_w*sin(2.5*pi*$)">
                                          <p:val>
                                            <p:fltVal val="0"/>
                                          </p:val>
                                        </p:tav>
                                        <p:tav tm="100000">
                                          <p:val>
                                            <p:fltVal val="1"/>
                                          </p:val>
                                        </p:tav>
                                      </p:tavLst>
                                    </p:anim>
                                    <p:anim calcmode="lin" valueType="num">
                                      <p:cBhvr>
                                        <p:cTn id="14" dur="2000" fill="hold"/>
                                        <p:tgtEl>
                                          <p:spTgt spid="36"/>
                                        </p:tgtEl>
                                        <p:attrNameLst>
                                          <p:attrName>ppt_h</p:attrName>
                                        </p:attrNameLst>
                                      </p:cBhvr>
                                      <p:tavLst>
                                        <p:tav tm="0">
                                          <p:val>
                                            <p:strVal val="#ppt_h"/>
                                          </p:val>
                                        </p:tav>
                                        <p:tav tm="100000">
                                          <p:val>
                                            <p:strVal val="#ppt_h"/>
                                          </p:val>
                                        </p:tav>
                                      </p:tavLst>
                                    </p:anim>
                                  </p:childTnLst>
                                </p:cTn>
                              </p:par>
                              <p:par>
                                <p:cTn id="15" presetID="45"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ppt_w</p:attrName>
                                        </p:attrNameLst>
                                      </p:cBhvr>
                                      <p:tavLst>
                                        <p:tav tm="0" fmla="#ppt_w*sin(2.5*pi*$)">
                                          <p:val>
                                            <p:fltVal val="0"/>
                                          </p:val>
                                        </p:tav>
                                        <p:tav tm="100000">
                                          <p:val>
                                            <p:fltVal val="1"/>
                                          </p:val>
                                        </p:tav>
                                      </p:tavLst>
                                    </p:anim>
                                    <p:anim calcmode="lin" valueType="num">
                                      <p:cBhvr>
                                        <p:cTn id="19" dur="1000" fill="hold"/>
                                        <p:tgtEl>
                                          <p:spTgt spid="5"/>
                                        </p:tgtEl>
                                        <p:attrNameLst>
                                          <p:attrName>ppt_h</p:attrName>
                                        </p:attrNameLst>
                                      </p:cBhvr>
                                      <p:tavLst>
                                        <p:tav tm="0">
                                          <p:val>
                                            <p:strVal val="#ppt_h"/>
                                          </p:val>
                                        </p:tav>
                                        <p:tav tm="100000">
                                          <p:val>
                                            <p:strVal val="#ppt_h"/>
                                          </p:val>
                                        </p:tav>
                                      </p:tavLst>
                                    </p:anim>
                                  </p:childTnLst>
                                </p:cTn>
                              </p:par>
                              <p:par>
                                <p:cTn id="20" presetID="45"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ppt_w</p:attrName>
                                        </p:attrNameLst>
                                      </p:cBhvr>
                                      <p:tavLst>
                                        <p:tav tm="0" fmla="#ppt_w*sin(2.5*pi*$)">
                                          <p:val>
                                            <p:fltVal val="0"/>
                                          </p:val>
                                        </p:tav>
                                        <p:tav tm="100000">
                                          <p:val>
                                            <p:fltVal val="1"/>
                                          </p:val>
                                        </p:tav>
                                      </p:tavLst>
                                    </p:anim>
                                    <p:anim calcmode="lin" valueType="num">
                                      <p:cBhvr>
                                        <p:cTn id="24" dur="1000" fill="hold"/>
                                        <p:tgtEl>
                                          <p:spTgt spid="9"/>
                                        </p:tgtEl>
                                        <p:attrNameLst>
                                          <p:attrName>ppt_h</p:attrName>
                                        </p:attrNameLst>
                                      </p:cBhvr>
                                      <p:tavLst>
                                        <p:tav tm="0">
                                          <p:val>
                                            <p:strVal val="#ppt_h"/>
                                          </p:val>
                                        </p:tav>
                                        <p:tav tm="100000">
                                          <p:val>
                                            <p:strVal val="#ppt_h"/>
                                          </p:val>
                                        </p:tav>
                                      </p:tavLst>
                                    </p:anim>
                                  </p:childTnLst>
                                </p:cTn>
                              </p:par>
                              <p:par>
                                <p:cTn id="25" presetID="45"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000"/>
                                        <p:tgtEl>
                                          <p:spTgt spid="10"/>
                                        </p:tgtEl>
                                      </p:cBhvr>
                                    </p:animEffect>
                                    <p:anim calcmode="lin" valueType="num">
                                      <p:cBhvr>
                                        <p:cTn id="28" dur="1000" fill="hold"/>
                                        <p:tgtEl>
                                          <p:spTgt spid="10"/>
                                        </p:tgtEl>
                                        <p:attrNameLst>
                                          <p:attrName>ppt_w</p:attrName>
                                        </p:attrNameLst>
                                      </p:cBhvr>
                                      <p:tavLst>
                                        <p:tav tm="0" fmla="#ppt_w*sin(2.5*pi*$)">
                                          <p:val>
                                            <p:fltVal val="0"/>
                                          </p:val>
                                        </p:tav>
                                        <p:tav tm="100000">
                                          <p:val>
                                            <p:fltVal val="1"/>
                                          </p:val>
                                        </p:tav>
                                      </p:tavLst>
                                    </p:anim>
                                    <p:anim calcmode="lin" valueType="num">
                                      <p:cBhvr>
                                        <p:cTn id="29" dur="1000" fill="hold"/>
                                        <p:tgtEl>
                                          <p:spTgt spid="10"/>
                                        </p:tgtEl>
                                        <p:attrNameLst>
                                          <p:attrName>ppt_h</p:attrName>
                                        </p:attrNameLst>
                                      </p:cBhvr>
                                      <p:tavLst>
                                        <p:tav tm="0">
                                          <p:val>
                                            <p:strVal val="#ppt_h"/>
                                          </p:val>
                                        </p:tav>
                                        <p:tav tm="100000">
                                          <p:val>
                                            <p:strVal val="#ppt_h"/>
                                          </p:val>
                                        </p:tav>
                                      </p:tavLst>
                                    </p:anim>
                                  </p:childTnLst>
                                </p:cTn>
                              </p:par>
                              <p:par>
                                <p:cTn id="30" presetID="45" presetClass="entr" presetSubtype="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1000"/>
                                        <p:tgtEl>
                                          <p:spTgt spid="11"/>
                                        </p:tgtEl>
                                      </p:cBhvr>
                                    </p:animEffect>
                                    <p:anim calcmode="lin" valueType="num">
                                      <p:cBhvr>
                                        <p:cTn id="33" dur="1000" fill="hold"/>
                                        <p:tgtEl>
                                          <p:spTgt spid="11"/>
                                        </p:tgtEl>
                                        <p:attrNameLst>
                                          <p:attrName>ppt_w</p:attrName>
                                        </p:attrNameLst>
                                      </p:cBhvr>
                                      <p:tavLst>
                                        <p:tav tm="0" fmla="#ppt_w*sin(2.5*pi*$)">
                                          <p:val>
                                            <p:fltVal val="0"/>
                                          </p:val>
                                        </p:tav>
                                        <p:tav tm="100000">
                                          <p:val>
                                            <p:fltVal val="1"/>
                                          </p:val>
                                        </p:tav>
                                      </p:tavLst>
                                    </p:anim>
                                    <p:anim calcmode="lin" valueType="num">
                                      <p:cBhvr>
                                        <p:cTn id="34" dur="1000" fill="hold"/>
                                        <p:tgtEl>
                                          <p:spTgt spid="11"/>
                                        </p:tgtEl>
                                        <p:attrNameLst>
                                          <p:attrName>ppt_h</p:attrName>
                                        </p:attrNameLst>
                                      </p:cBhvr>
                                      <p:tavLst>
                                        <p:tav tm="0">
                                          <p:val>
                                            <p:strVal val="#ppt_h"/>
                                          </p:val>
                                        </p:tav>
                                        <p:tav tm="100000">
                                          <p:val>
                                            <p:strVal val="#ppt_h"/>
                                          </p:val>
                                        </p:tav>
                                      </p:tavLst>
                                    </p:anim>
                                  </p:childTnLst>
                                </p:cTn>
                              </p:par>
                              <p:par>
                                <p:cTn id="35" presetID="45" presetClass="entr" presetSubtype="0" fill="hold" grpId="0" nodeType="with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fade">
                                      <p:cBhvr>
                                        <p:cTn id="37" dur="1000"/>
                                        <p:tgtEl>
                                          <p:spTgt spid="33"/>
                                        </p:tgtEl>
                                      </p:cBhvr>
                                    </p:animEffect>
                                    <p:anim calcmode="lin" valueType="num">
                                      <p:cBhvr>
                                        <p:cTn id="38" dur="1000" fill="hold"/>
                                        <p:tgtEl>
                                          <p:spTgt spid="33"/>
                                        </p:tgtEl>
                                        <p:attrNameLst>
                                          <p:attrName>ppt_w</p:attrName>
                                        </p:attrNameLst>
                                      </p:cBhvr>
                                      <p:tavLst>
                                        <p:tav tm="0" fmla="#ppt_w*sin(2.5*pi*$)">
                                          <p:val>
                                            <p:fltVal val="0"/>
                                          </p:val>
                                        </p:tav>
                                        <p:tav tm="100000">
                                          <p:val>
                                            <p:fltVal val="1"/>
                                          </p:val>
                                        </p:tav>
                                      </p:tavLst>
                                    </p:anim>
                                    <p:anim calcmode="lin" valueType="num">
                                      <p:cBhvr>
                                        <p:cTn id="39" dur="1000" fill="hold"/>
                                        <p:tgtEl>
                                          <p:spTgt spid="33"/>
                                        </p:tgtEl>
                                        <p:attrNameLst>
                                          <p:attrName>ppt_h</p:attrName>
                                        </p:attrNameLst>
                                      </p:cBhvr>
                                      <p:tavLst>
                                        <p:tav tm="0">
                                          <p:val>
                                            <p:strVal val="#ppt_h"/>
                                          </p:val>
                                        </p:tav>
                                        <p:tav tm="100000">
                                          <p:val>
                                            <p:strVal val="#ppt_h"/>
                                          </p:val>
                                        </p:tav>
                                      </p:tavLst>
                                    </p:anim>
                                  </p:childTnLst>
                                </p:cTn>
                              </p:par>
                              <p:par>
                                <p:cTn id="40" presetID="45" presetClass="entr" presetSubtype="0" fill="hold" grpId="0" nodeType="with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fade">
                                      <p:cBhvr>
                                        <p:cTn id="42" dur="1000"/>
                                        <p:tgtEl>
                                          <p:spTgt spid="34"/>
                                        </p:tgtEl>
                                      </p:cBhvr>
                                    </p:animEffect>
                                    <p:anim calcmode="lin" valueType="num">
                                      <p:cBhvr>
                                        <p:cTn id="43" dur="1000" fill="hold"/>
                                        <p:tgtEl>
                                          <p:spTgt spid="34"/>
                                        </p:tgtEl>
                                        <p:attrNameLst>
                                          <p:attrName>ppt_w</p:attrName>
                                        </p:attrNameLst>
                                      </p:cBhvr>
                                      <p:tavLst>
                                        <p:tav tm="0" fmla="#ppt_w*sin(2.5*pi*$)">
                                          <p:val>
                                            <p:fltVal val="0"/>
                                          </p:val>
                                        </p:tav>
                                        <p:tav tm="100000">
                                          <p:val>
                                            <p:fltVal val="1"/>
                                          </p:val>
                                        </p:tav>
                                      </p:tavLst>
                                    </p:anim>
                                    <p:anim calcmode="lin" valueType="num">
                                      <p:cBhvr>
                                        <p:cTn id="44" dur="1000" fill="hold"/>
                                        <p:tgtEl>
                                          <p:spTgt spid="34"/>
                                        </p:tgtEl>
                                        <p:attrNameLst>
                                          <p:attrName>ppt_h</p:attrName>
                                        </p:attrNameLst>
                                      </p:cBhvr>
                                      <p:tavLst>
                                        <p:tav tm="0">
                                          <p:val>
                                            <p:strVal val="#ppt_h"/>
                                          </p:val>
                                        </p:tav>
                                        <p:tav tm="100000">
                                          <p:val>
                                            <p:strVal val="#ppt_h"/>
                                          </p:val>
                                        </p:tav>
                                      </p:tavLst>
                                    </p:anim>
                                  </p:childTnLst>
                                </p:cTn>
                              </p:par>
                              <p:par>
                                <p:cTn id="45" presetID="45" presetClass="entr" presetSubtype="0" fill="hold" grpId="0" nodeType="with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fade">
                                      <p:cBhvr>
                                        <p:cTn id="47" dur="1000"/>
                                        <p:tgtEl>
                                          <p:spTgt spid="35"/>
                                        </p:tgtEl>
                                      </p:cBhvr>
                                    </p:animEffect>
                                    <p:anim calcmode="lin" valueType="num">
                                      <p:cBhvr>
                                        <p:cTn id="48" dur="1000" fill="hold"/>
                                        <p:tgtEl>
                                          <p:spTgt spid="35"/>
                                        </p:tgtEl>
                                        <p:attrNameLst>
                                          <p:attrName>ppt_w</p:attrName>
                                        </p:attrNameLst>
                                      </p:cBhvr>
                                      <p:tavLst>
                                        <p:tav tm="0" fmla="#ppt_w*sin(2.5*pi*$)">
                                          <p:val>
                                            <p:fltVal val="0"/>
                                          </p:val>
                                        </p:tav>
                                        <p:tav tm="100000">
                                          <p:val>
                                            <p:fltVal val="1"/>
                                          </p:val>
                                        </p:tav>
                                      </p:tavLst>
                                    </p:anim>
                                    <p:anim calcmode="lin" valueType="num">
                                      <p:cBhvr>
                                        <p:cTn id="49" dur="1000" fill="hold"/>
                                        <p:tgtEl>
                                          <p:spTgt spid="35"/>
                                        </p:tgtEl>
                                        <p:attrNameLst>
                                          <p:attrName>ppt_h</p:attrName>
                                        </p:attrNameLst>
                                      </p:cBhvr>
                                      <p:tavLst>
                                        <p:tav tm="0">
                                          <p:val>
                                            <p:strVal val="#ppt_h"/>
                                          </p:val>
                                        </p:tav>
                                        <p:tav tm="100000">
                                          <p:val>
                                            <p:strVal val="#ppt_h"/>
                                          </p:val>
                                        </p:tav>
                                      </p:tavLst>
                                    </p:anim>
                                  </p:childTnLst>
                                </p:cTn>
                              </p:par>
                              <p:par>
                                <p:cTn id="50" presetID="45" presetClass="entr" presetSubtype="0" fill="hold" nodeType="with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fade">
                                      <p:cBhvr>
                                        <p:cTn id="52" dur="1000"/>
                                        <p:tgtEl>
                                          <p:spTgt spid="15"/>
                                        </p:tgtEl>
                                      </p:cBhvr>
                                    </p:animEffect>
                                    <p:anim calcmode="lin" valueType="num">
                                      <p:cBhvr>
                                        <p:cTn id="53" dur="1000" fill="hold"/>
                                        <p:tgtEl>
                                          <p:spTgt spid="15"/>
                                        </p:tgtEl>
                                        <p:attrNameLst>
                                          <p:attrName>ppt_w</p:attrName>
                                        </p:attrNameLst>
                                      </p:cBhvr>
                                      <p:tavLst>
                                        <p:tav tm="0" fmla="#ppt_w*sin(2.5*pi*$)">
                                          <p:val>
                                            <p:fltVal val="0"/>
                                          </p:val>
                                        </p:tav>
                                        <p:tav tm="100000">
                                          <p:val>
                                            <p:fltVal val="1"/>
                                          </p:val>
                                        </p:tav>
                                      </p:tavLst>
                                    </p:anim>
                                    <p:anim calcmode="lin" valueType="num">
                                      <p:cBhvr>
                                        <p:cTn id="54" dur="1000" fill="hold"/>
                                        <p:tgtEl>
                                          <p:spTgt spid="15"/>
                                        </p:tgtEl>
                                        <p:attrNameLst>
                                          <p:attrName>ppt_h</p:attrName>
                                        </p:attrNameLst>
                                      </p:cBhvr>
                                      <p:tavLst>
                                        <p:tav tm="0">
                                          <p:val>
                                            <p:strVal val="#ppt_h"/>
                                          </p:val>
                                        </p:tav>
                                        <p:tav tm="100000">
                                          <p:val>
                                            <p:strVal val="#ppt_h"/>
                                          </p:val>
                                        </p:tav>
                                      </p:tavLst>
                                    </p:anim>
                                  </p:childTnLst>
                                </p:cTn>
                              </p:par>
                            </p:childTnLst>
                          </p:cTn>
                        </p:par>
                        <p:par>
                          <p:cTn id="55" fill="hold">
                            <p:stCondLst>
                              <p:cond delay="2000"/>
                            </p:stCondLst>
                            <p:childTnLst>
                              <p:par>
                                <p:cTn id="56" presetID="47" presetClass="entr" presetSubtype="0" fill="hold" grpId="0" nodeType="afterEffect">
                                  <p:stCondLst>
                                    <p:cond delay="0"/>
                                  </p:stCondLst>
                                  <p:childTnLst>
                                    <p:set>
                                      <p:cBhvr>
                                        <p:cTn id="57" dur="1" fill="hold">
                                          <p:stCondLst>
                                            <p:cond delay="0"/>
                                          </p:stCondLst>
                                        </p:cTn>
                                        <p:tgtEl>
                                          <p:spTgt spid="20"/>
                                        </p:tgtEl>
                                        <p:attrNameLst>
                                          <p:attrName>style.visibility</p:attrName>
                                        </p:attrNameLst>
                                      </p:cBhvr>
                                      <p:to>
                                        <p:strVal val="visible"/>
                                      </p:to>
                                    </p:set>
                                    <p:animEffect transition="in" filter="fade">
                                      <p:cBhvr>
                                        <p:cTn id="58" dur="1000"/>
                                        <p:tgtEl>
                                          <p:spTgt spid="20"/>
                                        </p:tgtEl>
                                      </p:cBhvr>
                                    </p:animEffect>
                                    <p:anim calcmode="lin" valueType="num">
                                      <p:cBhvr>
                                        <p:cTn id="59" dur="1000" fill="hold"/>
                                        <p:tgtEl>
                                          <p:spTgt spid="20"/>
                                        </p:tgtEl>
                                        <p:attrNameLst>
                                          <p:attrName>ppt_x</p:attrName>
                                        </p:attrNameLst>
                                      </p:cBhvr>
                                      <p:tavLst>
                                        <p:tav tm="0">
                                          <p:val>
                                            <p:strVal val="#ppt_x"/>
                                          </p:val>
                                        </p:tav>
                                        <p:tav tm="100000">
                                          <p:val>
                                            <p:strVal val="#ppt_x"/>
                                          </p:val>
                                        </p:tav>
                                      </p:tavLst>
                                    </p:anim>
                                    <p:anim calcmode="lin" valueType="num">
                                      <p:cBhvr>
                                        <p:cTn id="60" dur="1000" fill="hold"/>
                                        <p:tgtEl>
                                          <p:spTgt spid="20"/>
                                        </p:tgtEl>
                                        <p:attrNameLst>
                                          <p:attrName>ppt_y</p:attrName>
                                        </p:attrNameLst>
                                      </p:cBhvr>
                                      <p:tavLst>
                                        <p:tav tm="0">
                                          <p:val>
                                            <p:strVal val="#ppt_y-.1"/>
                                          </p:val>
                                        </p:tav>
                                        <p:tav tm="100000">
                                          <p:val>
                                            <p:strVal val="#ppt_y"/>
                                          </p:val>
                                        </p:tav>
                                      </p:tavLst>
                                    </p:anim>
                                  </p:childTnLst>
                                </p:cTn>
                              </p:par>
                              <p:par>
                                <p:cTn id="61" presetID="47" presetClass="entr" presetSubtype="0" fill="hold" grpId="0" nodeType="with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1000"/>
                                        <p:tgtEl>
                                          <p:spTgt spid="31"/>
                                        </p:tgtEl>
                                      </p:cBhvr>
                                    </p:animEffect>
                                    <p:anim calcmode="lin" valueType="num">
                                      <p:cBhvr>
                                        <p:cTn id="64" dur="1000" fill="hold"/>
                                        <p:tgtEl>
                                          <p:spTgt spid="31"/>
                                        </p:tgtEl>
                                        <p:attrNameLst>
                                          <p:attrName>ppt_x</p:attrName>
                                        </p:attrNameLst>
                                      </p:cBhvr>
                                      <p:tavLst>
                                        <p:tav tm="0">
                                          <p:val>
                                            <p:strVal val="#ppt_x"/>
                                          </p:val>
                                        </p:tav>
                                        <p:tav tm="100000">
                                          <p:val>
                                            <p:strVal val="#ppt_x"/>
                                          </p:val>
                                        </p:tav>
                                      </p:tavLst>
                                    </p:anim>
                                    <p:anim calcmode="lin" valueType="num">
                                      <p:cBhvr>
                                        <p:cTn id="65" dur="1000" fill="hold"/>
                                        <p:tgtEl>
                                          <p:spTgt spid="31"/>
                                        </p:tgtEl>
                                        <p:attrNameLst>
                                          <p:attrName>ppt_y</p:attrName>
                                        </p:attrNameLst>
                                      </p:cBhvr>
                                      <p:tavLst>
                                        <p:tav tm="0">
                                          <p:val>
                                            <p:strVal val="#ppt_y-.1"/>
                                          </p:val>
                                        </p:tav>
                                        <p:tav tm="100000">
                                          <p:val>
                                            <p:strVal val="#ppt_y"/>
                                          </p:val>
                                        </p:tav>
                                      </p:tavLst>
                                    </p:anim>
                                  </p:childTnLst>
                                </p:cTn>
                              </p:par>
                              <p:par>
                                <p:cTn id="66" presetID="47" presetClass="entr" presetSubtype="0" fill="hold" grpId="0" nodeType="withEffect">
                                  <p:stCondLst>
                                    <p:cond delay="0"/>
                                  </p:stCondLst>
                                  <p:childTnLst>
                                    <p:set>
                                      <p:cBhvr>
                                        <p:cTn id="67" dur="1" fill="hold">
                                          <p:stCondLst>
                                            <p:cond delay="0"/>
                                          </p:stCondLst>
                                        </p:cTn>
                                        <p:tgtEl>
                                          <p:spTgt spid="32"/>
                                        </p:tgtEl>
                                        <p:attrNameLst>
                                          <p:attrName>style.visibility</p:attrName>
                                        </p:attrNameLst>
                                      </p:cBhvr>
                                      <p:to>
                                        <p:strVal val="visible"/>
                                      </p:to>
                                    </p:set>
                                    <p:animEffect transition="in" filter="fade">
                                      <p:cBhvr>
                                        <p:cTn id="68" dur="1000"/>
                                        <p:tgtEl>
                                          <p:spTgt spid="32"/>
                                        </p:tgtEl>
                                      </p:cBhvr>
                                    </p:animEffect>
                                    <p:anim calcmode="lin" valueType="num">
                                      <p:cBhvr>
                                        <p:cTn id="69" dur="1000" fill="hold"/>
                                        <p:tgtEl>
                                          <p:spTgt spid="32"/>
                                        </p:tgtEl>
                                        <p:attrNameLst>
                                          <p:attrName>ppt_x</p:attrName>
                                        </p:attrNameLst>
                                      </p:cBhvr>
                                      <p:tavLst>
                                        <p:tav tm="0">
                                          <p:val>
                                            <p:strVal val="#ppt_x"/>
                                          </p:val>
                                        </p:tav>
                                        <p:tav tm="100000">
                                          <p:val>
                                            <p:strVal val="#ppt_x"/>
                                          </p:val>
                                        </p:tav>
                                      </p:tavLst>
                                    </p:anim>
                                    <p:anim calcmode="lin" valueType="num">
                                      <p:cBhvr>
                                        <p:cTn id="70" dur="1000" fill="hold"/>
                                        <p:tgtEl>
                                          <p:spTgt spid="32"/>
                                        </p:tgtEl>
                                        <p:attrNameLst>
                                          <p:attrName>ppt_y</p:attrName>
                                        </p:attrNameLst>
                                      </p:cBhvr>
                                      <p:tavLst>
                                        <p:tav tm="0">
                                          <p:val>
                                            <p:strVal val="#ppt_y-.1"/>
                                          </p:val>
                                        </p:tav>
                                        <p:tav tm="100000">
                                          <p:val>
                                            <p:strVal val="#ppt_y"/>
                                          </p:val>
                                        </p:tav>
                                      </p:tavLst>
                                    </p:anim>
                                  </p:childTnLst>
                                </p:cTn>
                              </p:par>
                              <p:par>
                                <p:cTn id="71" presetID="47" presetClass="entr" presetSubtype="0" fill="hold" grpId="0" nodeType="withEffect">
                                  <p:stCondLst>
                                    <p:cond delay="0"/>
                                  </p:stCondLst>
                                  <p:childTnLst>
                                    <p:set>
                                      <p:cBhvr>
                                        <p:cTn id="72" dur="1" fill="hold">
                                          <p:stCondLst>
                                            <p:cond delay="0"/>
                                          </p:stCondLst>
                                        </p:cTn>
                                        <p:tgtEl>
                                          <p:spTgt spid="23"/>
                                        </p:tgtEl>
                                        <p:attrNameLst>
                                          <p:attrName>style.visibility</p:attrName>
                                        </p:attrNameLst>
                                      </p:cBhvr>
                                      <p:to>
                                        <p:strVal val="visible"/>
                                      </p:to>
                                    </p:set>
                                    <p:animEffect transition="in" filter="fade">
                                      <p:cBhvr>
                                        <p:cTn id="73" dur="1000"/>
                                        <p:tgtEl>
                                          <p:spTgt spid="23"/>
                                        </p:tgtEl>
                                      </p:cBhvr>
                                    </p:animEffect>
                                    <p:anim calcmode="lin" valueType="num">
                                      <p:cBhvr>
                                        <p:cTn id="74" dur="1000" fill="hold"/>
                                        <p:tgtEl>
                                          <p:spTgt spid="23"/>
                                        </p:tgtEl>
                                        <p:attrNameLst>
                                          <p:attrName>ppt_x</p:attrName>
                                        </p:attrNameLst>
                                      </p:cBhvr>
                                      <p:tavLst>
                                        <p:tav tm="0">
                                          <p:val>
                                            <p:strVal val="#ppt_x"/>
                                          </p:val>
                                        </p:tav>
                                        <p:tav tm="100000">
                                          <p:val>
                                            <p:strVal val="#ppt_x"/>
                                          </p:val>
                                        </p:tav>
                                      </p:tavLst>
                                    </p:anim>
                                    <p:anim calcmode="lin" valueType="num">
                                      <p:cBhvr>
                                        <p:cTn id="75" dur="1000" fill="hold"/>
                                        <p:tgtEl>
                                          <p:spTgt spid="23"/>
                                        </p:tgtEl>
                                        <p:attrNameLst>
                                          <p:attrName>ppt_y</p:attrName>
                                        </p:attrNameLst>
                                      </p:cBhvr>
                                      <p:tavLst>
                                        <p:tav tm="0">
                                          <p:val>
                                            <p:strVal val="#ppt_y-.1"/>
                                          </p:val>
                                        </p:tav>
                                        <p:tav tm="100000">
                                          <p:val>
                                            <p:strVal val="#ppt_y"/>
                                          </p:val>
                                        </p:tav>
                                      </p:tavLst>
                                    </p:anim>
                                  </p:childTnLst>
                                </p:cTn>
                              </p:par>
                            </p:childTnLst>
                          </p:cTn>
                        </p:par>
                        <p:par>
                          <p:cTn id="76" fill="hold">
                            <p:stCondLst>
                              <p:cond delay="3000"/>
                            </p:stCondLst>
                            <p:childTnLst>
                              <p:par>
                                <p:cTn id="77" presetID="42" presetClass="entr" presetSubtype="0" fill="hold" grpId="0" nodeType="afterEffect">
                                  <p:stCondLst>
                                    <p:cond delay="0"/>
                                  </p:stCondLst>
                                  <p:childTnLst>
                                    <p:set>
                                      <p:cBhvr>
                                        <p:cTn id="78" dur="1" fill="hold">
                                          <p:stCondLst>
                                            <p:cond delay="0"/>
                                          </p:stCondLst>
                                        </p:cTn>
                                        <p:tgtEl>
                                          <p:spTgt spid="24"/>
                                        </p:tgtEl>
                                        <p:attrNameLst>
                                          <p:attrName>style.visibility</p:attrName>
                                        </p:attrNameLst>
                                      </p:cBhvr>
                                      <p:to>
                                        <p:strVal val="visible"/>
                                      </p:to>
                                    </p:set>
                                    <p:animEffect transition="in" filter="fade">
                                      <p:cBhvr>
                                        <p:cTn id="79" dur="1000"/>
                                        <p:tgtEl>
                                          <p:spTgt spid="24"/>
                                        </p:tgtEl>
                                      </p:cBhvr>
                                    </p:animEffect>
                                    <p:anim calcmode="lin" valueType="num">
                                      <p:cBhvr>
                                        <p:cTn id="80" dur="1000" fill="hold"/>
                                        <p:tgtEl>
                                          <p:spTgt spid="24"/>
                                        </p:tgtEl>
                                        <p:attrNameLst>
                                          <p:attrName>ppt_x</p:attrName>
                                        </p:attrNameLst>
                                      </p:cBhvr>
                                      <p:tavLst>
                                        <p:tav tm="0">
                                          <p:val>
                                            <p:strVal val="#ppt_x"/>
                                          </p:val>
                                        </p:tav>
                                        <p:tav tm="100000">
                                          <p:val>
                                            <p:strVal val="#ppt_x"/>
                                          </p:val>
                                        </p:tav>
                                      </p:tavLst>
                                    </p:anim>
                                    <p:anim calcmode="lin" valueType="num">
                                      <p:cBhvr>
                                        <p:cTn id="81" dur="1000" fill="hold"/>
                                        <p:tgtEl>
                                          <p:spTgt spid="24"/>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25"/>
                                        </p:tgtEl>
                                        <p:attrNameLst>
                                          <p:attrName>style.visibility</p:attrName>
                                        </p:attrNameLst>
                                      </p:cBhvr>
                                      <p:to>
                                        <p:strVal val="visible"/>
                                      </p:to>
                                    </p:set>
                                    <p:animEffect transition="in" filter="fade">
                                      <p:cBhvr>
                                        <p:cTn id="84" dur="1000"/>
                                        <p:tgtEl>
                                          <p:spTgt spid="25"/>
                                        </p:tgtEl>
                                      </p:cBhvr>
                                    </p:animEffect>
                                    <p:anim calcmode="lin" valueType="num">
                                      <p:cBhvr>
                                        <p:cTn id="85" dur="1000" fill="hold"/>
                                        <p:tgtEl>
                                          <p:spTgt spid="25"/>
                                        </p:tgtEl>
                                        <p:attrNameLst>
                                          <p:attrName>ppt_x</p:attrName>
                                        </p:attrNameLst>
                                      </p:cBhvr>
                                      <p:tavLst>
                                        <p:tav tm="0">
                                          <p:val>
                                            <p:strVal val="#ppt_x"/>
                                          </p:val>
                                        </p:tav>
                                        <p:tav tm="100000">
                                          <p:val>
                                            <p:strVal val="#ppt_x"/>
                                          </p:val>
                                        </p:tav>
                                      </p:tavLst>
                                    </p:anim>
                                    <p:anim calcmode="lin" valueType="num">
                                      <p:cBhvr>
                                        <p:cTn id="86" dur="1000" fill="hold"/>
                                        <p:tgtEl>
                                          <p:spTgt spid="25"/>
                                        </p:tgtEl>
                                        <p:attrNameLst>
                                          <p:attrName>ppt_y</p:attrName>
                                        </p:attrNameLst>
                                      </p:cBhvr>
                                      <p:tavLst>
                                        <p:tav tm="0">
                                          <p:val>
                                            <p:strVal val="#ppt_y+.1"/>
                                          </p:val>
                                        </p:tav>
                                        <p:tav tm="100000">
                                          <p:val>
                                            <p:strVal val="#ppt_y"/>
                                          </p:val>
                                        </p:tav>
                                      </p:tavLst>
                                    </p:anim>
                                  </p:childTnLst>
                                </p:cTn>
                              </p:par>
                              <p:par>
                                <p:cTn id="87" presetID="42" presetClass="entr" presetSubtype="0" fill="hold" grpId="0" nodeType="withEffect">
                                  <p:stCondLst>
                                    <p:cond delay="0"/>
                                  </p:stCondLst>
                                  <p:childTnLst>
                                    <p:set>
                                      <p:cBhvr>
                                        <p:cTn id="88" dur="1" fill="hold">
                                          <p:stCondLst>
                                            <p:cond delay="0"/>
                                          </p:stCondLst>
                                        </p:cTn>
                                        <p:tgtEl>
                                          <p:spTgt spid="26"/>
                                        </p:tgtEl>
                                        <p:attrNameLst>
                                          <p:attrName>style.visibility</p:attrName>
                                        </p:attrNameLst>
                                      </p:cBhvr>
                                      <p:to>
                                        <p:strVal val="visible"/>
                                      </p:to>
                                    </p:set>
                                    <p:animEffect transition="in" filter="fade">
                                      <p:cBhvr>
                                        <p:cTn id="89" dur="1000"/>
                                        <p:tgtEl>
                                          <p:spTgt spid="26"/>
                                        </p:tgtEl>
                                      </p:cBhvr>
                                    </p:animEffect>
                                    <p:anim calcmode="lin" valueType="num">
                                      <p:cBhvr>
                                        <p:cTn id="90" dur="1000" fill="hold"/>
                                        <p:tgtEl>
                                          <p:spTgt spid="26"/>
                                        </p:tgtEl>
                                        <p:attrNameLst>
                                          <p:attrName>ppt_x</p:attrName>
                                        </p:attrNameLst>
                                      </p:cBhvr>
                                      <p:tavLst>
                                        <p:tav tm="0">
                                          <p:val>
                                            <p:strVal val="#ppt_x"/>
                                          </p:val>
                                        </p:tav>
                                        <p:tav tm="100000">
                                          <p:val>
                                            <p:strVal val="#ppt_x"/>
                                          </p:val>
                                        </p:tav>
                                      </p:tavLst>
                                    </p:anim>
                                    <p:anim calcmode="lin" valueType="num">
                                      <p:cBhvr>
                                        <p:cTn id="91" dur="1000" fill="hold"/>
                                        <p:tgtEl>
                                          <p:spTgt spid="26"/>
                                        </p:tgtEl>
                                        <p:attrNameLst>
                                          <p:attrName>ppt_y</p:attrName>
                                        </p:attrNameLst>
                                      </p:cBhvr>
                                      <p:tavLst>
                                        <p:tav tm="0">
                                          <p:val>
                                            <p:strVal val="#ppt_y+.1"/>
                                          </p:val>
                                        </p:tav>
                                        <p:tav tm="100000">
                                          <p:val>
                                            <p:strVal val="#ppt_y"/>
                                          </p:val>
                                        </p:tav>
                                      </p:tavLst>
                                    </p:anim>
                                  </p:childTnLst>
                                </p:cTn>
                              </p:par>
                              <p:par>
                                <p:cTn id="92" presetID="42" presetClass="entr" presetSubtype="0" fill="hold" grpId="0" nodeType="withEffect">
                                  <p:stCondLst>
                                    <p:cond delay="0"/>
                                  </p:stCondLst>
                                  <p:childTnLst>
                                    <p:set>
                                      <p:cBhvr>
                                        <p:cTn id="93" dur="1" fill="hold">
                                          <p:stCondLst>
                                            <p:cond delay="0"/>
                                          </p:stCondLst>
                                        </p:cTn>
                                        <p:tgtEl>
                                          <p:spTgt spid="27"/>
                                        </p:tgtEl>
                                        <p:attrNameLst>
                                          <p:attrName>style.visibility</p:attrName>
                                        </p:attrNameLst>
                                      </p:cBhvr>
                                      <p:to>
                                        <p:strVal val="visible"/>
                                      </p:to>
                                    </p:set>
                                    <p:animEffect transition="in" filter="fade">
                                      <p:cBhvr>
                                        <p:cTn id="94" dur="1000"/>
                                        <p:tgtEl>
                                          <p:spTgt spid="27"/>
                                        </p:tgtEl>
                                      </p:cBhvr>
                                    </p:animEffect>
                                    <p:anim calcmode="lin" valueType="num">
                                      <p:cBhvr>
                                        <p:cTn id="95" dur="1000" fill="hold"/>
                                        <p:tgtEl>
                                          <p:spTgt spid="27"/>
                                        </p:tgtEl>
                                        <p:attrNameLst>
                                          <p:attrName>ppt_x</p:attrName>
                                        </p:attrNameLst>
                                      </p:cBhvr>
                                      <p:tavLst>
                                        <p:tav tm="0">
                                          <p:val>
                                            <p:strVal val="#ppt_x"/>
                                          </p:val>
                                        </p:tav>
                                        <p:tav tm="100000">
                                          <p:val>
                                            <p:strVal val="#ppt_x"/>
                                          </p:val>
                                        </p:tav>
                                      </p:tavLst>
                                    </p:anim>
                                    <p:anim calcmode="lin" valueType="num">
                                      <p:cBhvr>
                                        <p:cTn id="96"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9" grpId="0" animBg="1"/>
      <p:bldP spid="10" grpId="0" animBg="1"/>
      <p:bldP spid="11" grpId="0" animBg="1"/>
      <p:bldP spid="20" grpId="0"/>
      <p:bldP spid="23" grpId="0"/>
      <p:bldP spid="24" grpId="0" animBg="1"/>
      <p:bldP spid="25" grpId="0" animBg="1"/>
      <p:bldP spid="26" grpId="0" animBg="1"/>
      <p:bldP spid="27" grpId="0" animBg="1"/>
      <p:bldP spid="31" grpId="0"/>
      <p:bldP spid="32" grpId="0"/>
      <p:bldP spid="33" grpId="0" animBg="1"/>
      <p:bldP spid="34" grpId="0" animBg="1"/>
      <p:bldP spid="35" grpId="0" animBg="1"/>
      <p:bldP spid="3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215370" cy="1165881"/>
          </a:xfrm>
          <a:solidFill>
            <a:schemeClr val="lt1">
              <a:alpha val="0"/>
            </a:schemeClr>
          </a:solidFill>
          <a:ln>
            <a:noFill/>
          </a:ln>
        </p:spPr>
        <p:style>
          <a:lnRef idx="2">
            <a:schemeClr val="accent1"/>
          </a:lnRef>
          <a:fillRef idx="1">
            <a:schemeClr val="lt1"/>
          </a:fillRef>
          <a:effectRef idx="0">
            <a:schemeClr val="accent1"/>
          </a:effectRef>
          <a:fontRef idx="minor">
            <a:schemeClr val="dk1"/>
          </a:fontRef>
        </p:style>
        <p:txBody>
          <a:bodyPr>
            <a:normAutofit/>
          </a:bodyPr>
          <a:lstStyle/>
          <a:p>
            <a:r>
              <a:rPr lang="id-ID" dirty="0" smtClean="0">
                <a:solidFill>
                  <a:schemeClr val="tx1"/>
                </a:solidFill>
                <a:latin typeface="Cambria" pitchFamily="18" charset="0"/>
              </a:rPr>
              <a:t>Metode Penelitian</a:t>
            </a:r>
            <a:endParaRPr lang="en-US" dirty="0">
              <a:solidFill>
                <a:schemeClr val="tx1"/>
              </a:solidFill>
              <a:latin typeface="Cambria" pitchFamily="18" charset="0"/>
            </a:endParaRPr>
          </a:p>
        </p:txBody>
      </p:sp>
      <p:sp>
        <p:nvSpPr>
          <p:cNvPr id="4" name="Rectangle 3"/>
          <p:cNvSpPr/>
          <p:nvPr/>
        </p:nvSpPr>
        <p:spPr>
          <a:xfrm>
            <a:off x="533400" y="1357298"/>
            <a:ext cx="8182004" cy="932329"/>
          </a:xfrm>
          <a:prstGeom prst="rect">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000" dirty="0" smtClean="0">
                <a:solidFill>
                  <a:schemeClr val="bg1"/>
                </a:solidFill>
                <a:latin typeface="Times New Roman" pitchFamily="18" charset="0"/>
                <a:cs typeface="Times New Roman" pitchFamily="18" charset="0"/>
              </a:rPr>
              <a:t>Dalam penelitian ini penulis menggunakan metode penelitian deskriptif, kuantitatif dan assosiatif.</a:t>
            </a:r>
            <a:endParaRPr lang="id-ID" sz="2000" dirty="0">
              <a:solidFill>
                <a:schemeClr val="bg1"/>
              </a:solidFill>
              <a:latin typeface="Times New Roman" pitchFamily="18" charset="0"/>
              <a:cs typeface="Times New Roman" pitchFamily="18" charset="0"/>
            </a:endParaRPr>
          </a:p>
        </p:txBody>
      </p:sp>
      <p:sp>
        <p:nvSpPr>
          <p:cNvPr id="7" name="Rectangle 6"/>
          <p:cNvSpPr/>
          <p:nvPr/>
        </p:nvSpPr>
        <p:spPr>
          <a:xfrm>
            <a:off x="4468906" y="2319342"/>
            <a:ext cx="4246498" cy="1752600"/>
          </a:xfrm>
          <a:prstGeom prst="rect">
            <a:avLst/>
          </a:prstGeom>
          <a:solidFill>
            <a:schemeClr val="bg2">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lstStyle/>
          <a:p>
            <a:r>
              <a:rPr lang="id-ID" dirty="0" smtClean="0">
                <a:latin typeface="Times New Roman" pitchFamily="18" charset="0"/>
                <a:cs typeface="Times New Roman" pitchFamily="18" charset="0"/>
              </a:rPr>
              <a:t>Variabel Bebas</a:t>
            </a:r>
          </a:p>
          <a:p>
            <a:pPr marL="342900" indent="-342900">
              <a:buAutoNum type="arabicPeriod"/>
            </a:pPr>
            <a:r>
              <a:rPr lang="en-US" dirty="0" err="1" smtClean="0">
                <a:latin typeface="Times New Roman" pitchFamily="18" charset="0"/>
                <a:cs typeface="Times New Roman" pitchFamily="18" charset="0"/>
              </a:rPr>
              <a:t>Lingkungan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Kerja</a:t>
            </a:r>
            <a:r>
              <a:rPr lang="en-US" dirty="0" smtClean="0">
                <a:latin typeface="Times New Roman" pitchFamily="18" charset="0"/>
                <a:cs typeface="Times New Roman" pitchFamily="18" charset="0"/>
              </a:rPr>
              <a:t> </a:t>
            </a:r>
            <a:r>
              <a:rPr lang="id-ID" dirty="0" smtClean="0">
                <a:latin typeface="Times New Roman" pitchFamily="18" charset="0"/>
                <a:cs typeface="Times New Roman" pitchFamily="18" charset="0"/>
              </a:rPr>
              <a:t>(X1)</a:t>
            </a:r>
          </a:p>
          <a:p>
            <a:pPr marL="342900" indent="-342900">
              <a:buAutoNum type="arabicPeriod"/>
            </a:pPr>
            <a:r>
              <a:rPr lang="id-ID" dirty="0" smtClean="0">
                <a:latin typeface="Times New Roman" pitchFamily="18" charset="0"/>
                <a:cs typeface="Times New Roman" pitchFamily="18" charset="0"/>
              </a:rPr>
              <a:t>Persepsi Dukungan Organisasi (X2)</a:t>
            </a:r>
            <a:endParaRPr lang="id-ID" dirty="0">
              <a:latin typeface="Times New Roman" pitchFamily="18" charset="0"/>
              <a:cs typeface="Times New Roman" pitchFamily="18" charset="0"/>
            </a:endParaRPr>
          </a:p>
          <a:p>
            <a:endParaRPr lang="id-ID" dirty="0" smtClean="0">
              <a:latin typeface="Times New Roman" pitchFamily="18" charset="0"/>
              <a:cs typeface="Times New Roman" pitchFamily="18" charset="0"/>
            </a:endParaRPr>
          </a:p>
          <a:p>
            <a:r>
              <a:rPr lang="id-ID" dirty="0" smtClean="0">
                <a:latin typeface="Times New Roman" pitchFamily="18" charset="0"/>
                <a:cs typeface="Times New Roman" pitchFamily="18" charset="0"/>
              </a:rPr>
              <a:t>Variabel Terikat</a:t>
            </a:r>
          </a:p>
          <a:p>
            <a:r>
              <a:rPr lang="id-ID" dirty="0" smtClean="0">
                <a:latin typeface="Times New Roman" pitchFamily="18" charset="0"/>
                <a:cs typeface="Times New Roman" pitchFamily="18" charset="0"/>
              </a:rPr>
              <a:t>1. </a:t>
            </a:r>
            <a:r>
              <a:rPr lang="en-US" dirty="0" err="1">
                <a:latin typeface="Times New Roman" pitchFamily="18" charset="0"/>
                <a:cs typeface="Times New Roman" pitchFamily="18" charset="0"/>
              </a:rPr>
              <a:t>Kinerja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Karyawan</a:t>
            </a:r>
            <a:r>
              <a:rPr lang="en-US" dirty="0">
                <a:latin typeface="Times New Roman" pitchFamily="18" charset="0"/>
                <a:cs typeface="Times New Roman" pitchFamily="18" charset="0"/>
              </a:rPr>
              <a:t> </a:t>
            </a:r>
            <a:r>
              <a:rPr lang="id-ID" dirty="0" smtClean="0">
                <a:latin typeface="Times New Roman" pitchFamily="18" charset="0"/>
                <a:cs typeface="Times New Roman" pitchFamily="18" charset="0"/>
              </a:rPr>
              <a:t> (Y)</a:t>
            </a:r>
            <a:endParaRPr lang="en-US" dirty="0">
              <a:latin typeface="Times New Roman" pitchFamily="18" charset="0"/>
              <a:cs typeface="Times New Roman" pitchFamily="18" charset="0"/>
            </a:endParaRPr>
          </a:p>
        </p:txBody>
      </p:sp>
      <p:sp>
        <p:nvSpPr>
          <p:cNvPr id="10" name="Rectangle 9"/>
          <p:cNvSpPr/>
          <p:nvPr/>
        </p:nvSpPr>
        <p:spPr>
          <a:xfrm>
            <a:off x="537882" y="4252926"/>
            <a:ext cx="2891118" cy="685800"/>
          </a:xfrm>
          <a:prstGeom prst="rect">
            <a:avLst/>
          </a:prstGeom>
          <a:solidFill>
            <a:schemeClr val="bg2">
              <a:lumMod val="9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id-ID" dirty="0" smtClean="0">
                <a:latin typeface="Times New Roman" pitchFamily="18" charset="0"/>
                <a:cs typeface="Times New Roman" pitchFamily="18" charset="0"/>
              </a:rPr>
              <a:t>Teknik Pengambilan Sampel</a:t>
            </a:r>
            <a:endParaRPr lang="en-US" dirty="0">
              <a:latin typeface="Times New Roman" pitchFamily="18" charset="0"/>
              <a:cs typeface="Times New Roman" pitchFamily="18" charset="0"/>
            </a:endParaRPr>
          </a:p>
        </p:txBody>
      </p:sp>
      <p:sp>
        <p:nvSpPr>
          <p:cNvPr id="8" name="Rectangle 7"/>
          <p:cNvSpPr/>
          <p:nvPr/>
        </p:nvSpPr>
        <p:spPr>
          <a:xfrm>
            <a:off x="4468906" y="4110050"/>
            <a:ext cx="4249270" cy="1104900"/>
          </a:xfrm>
          <a:prstGeom prst="rect">
            <a:avLst/>
          </a:prstGeom>
          <a:solidFill>
            <a:schemeClr val="bg2">
              <a:lumMod val="9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lstStyle/>
          <a:p>
            <a:pPr marL="342900" indent="-342900">
              <a:buFont typeface="+mj-lt"/>
              <a:buAutoNum type="alphaLcPeriod"/>
            </a:pPr>
            <a:r>
              <a:rPr lang="id-ID" dirty="0" smtClean="0">
                <a:latin typeface="Times New Roman" pitchFamily="18" charset="0"/>
                <a:cs typeface="Times New Roman" pitchFamily="18" charset="0"/>
              </a:rPr>
              <a:t>Teknik Sampling Jenuh</a:t>
            </a:r>
          </a:p>
          <a:p>
            <a:pPr marL="342900" indent="-342900">
              <a:buFont typeface="+mj-lt"/>
              <a:buAutoNum type="alphaLcPeriod"/>
            </a:pPr>
            <a:r>
              <a:rPr lang="id-ID" dirty="0" smtClean="0">
                <a:latin typeface="Times New Roman" pitchFamily="18" charset="0"/>
                <a:cs typeface="Times New Roman" pitchFamily="18" charset="0"/>
              </a:rPr>
              <a:t>Jumlah Populasi kurang dari 100</a:t>
            </a:r>
          </a:p>
          <a:p>
            <a:pPr marL="342900" indent="-342900">
              <a:buFont typeface="+mj-lt"/>
              <a:buAutoNum type="alphaLcPeriod"/>
            </a:pPr>
            <a:r>
              <a:rPr lang="id-ID" dirty="0" smtClean="0">
                <a:latin typeface="Times New Roman" pitchFamily="18" charset="0"/>
                <a:cs typeface="Times New Roman" pitchFamily="18" charset="0"/>
              </a:rPr>
              <a:t>Populasi 67 karyawan digunakan semua sebagai sampel</a:t>
            </a:r>
            <a:endParaRPr lang="en-US" dirty="0">
              <a:latin typeface="Times New Roman" pitchFamily="18" charset="0"/>
              <a:cs typeface="Times New Roman" pitchFamily="18" charset="0"/>
            </a:endParaRPr>
          </a:p>
        </p:txBody>
      </p:sp>
      <p:sp>
        <p:nvSpPr>
          <p:cNvPr id="11" name="Notched Right Arrow 10"/>
          <p:cNvSpPr/>
          <p:nvPr/>
        </p:nvSpPr>
        <p:spPr>
          <a:xfrm>
            <a:off x="3429000" y="3128962"/>
            <a:ext cx="1039906" cy="228600"/>
          </a:xfrm>
          <a:prstGeom prst="notchedRightArrow">
            <a:avLst/>
          </a:prstGeom>
          <a:solidFill>
            <a:schemeClr val="bg2">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latin typeface="Times New Roman" pitchFamily="18" charset="0"/>
              <a:cs typeface="Times New Roman" pitchFamily="18" charset="0"/>
            </a:endParaRPr>
          </a:p>
        </p:txBody>
      </p:sp>
      <p:sp>
        <p:nvSpPr>
          <p:cNvPr id="12" name="Rectangle 11"/>
          <p:cNvSpPr/>
          <p:nvPr/>
        </p:nvSpPr>
        <p:spPr>
          <a:xfrm>
            <a:off x="533400" y="2886076"/>
            <a:ext cx="2891118" cy="685800"/>
          </a:xfrm>
          <a:prstGeom prst="rect">
            <a:avLst/>
          </a:prstGeom>
          <a:solidFill>
            <a:schemeClr val="bg2">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id-ID" dirty="0" smtClean="0">
                <a:latin typeface="Times New Roman" pitchFamily="18" charset="0"/>
                <a:cs typeface="Times New Roman" pitchFamily="18" charset="0"/>
              </a:rPr>
              <a:t>Variabel Penelitian</a:t>
            </a:r>
            <a:endParaRPr lang="en-US" dirty="0">
              <a:latin typeface="Times New Roman" pitchFamily="18" charset="0"/>
              <a:cs typeface="Times New Roman" pitchFamily="18" charset="0"/>
            </a:endParaRPr>
          </a:p>
        </p:txBody>
      </p:sp>
      <p:sp>
        <p:nvSpPr>
          <p:cNvPr id="13" name="Notched Right Arrow 12"/>
          <p:cNvSpPr/>
          <p:nvPr/>
        </p:nvSpPr>
        <p:spPr>
          <a:xfrm>
            <a:off x="3424518" y="4538678"/>
            <a:ext cx="1039906" cy="228600"/>
          </a:xfrm>
          <a:prstGeom prst="notchedRightArrow">
            <a:avLst/>
          </a:prstGeom>
          <a:solidFill>
            <a:schemeClr val="bg2">
              <a:lumMod val="9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latin typeface="Times New Roman" pitchFamily="18" charset="0"/>
              <a:cs typeface="Times New Roman" pitchFamily="18" charset="0"/>
            </a:endParaRPr>
          </a:p>
        </p:txBody>
      </p:sp>
      <p:sp>
        <p:nvSpPr>
          <p:cNvPr id="14" name="Rectangle 13"/>
          <p:cNvSpPr/>
          <p:nvPr/>
        </p:nvSpPr>
        <p:spPr>
          <a:xfrm>
            <a:off x="535110" y="5357826"/>
            <a:ext cx="2891118" cy="685800"/>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id-ID" dirty="0" smtClean="0">
                <a:latin typeface="Times New Roman" pitchFamily="18" charset="0"/>
                <a:cs typeface="Times New Roman" pitchFamily="18" charset="0"/>
              </a:rPr>
              <a:t>Teknik Penelitian</a:t>
            </a:r>
            <a:endParaRPr lang="en-US" dirty="0">
              <a:latin typeface="Times New Roman" pitchFamily="18" charset="0"/>
              <a:cs typeface="Times New Roman" pitchFamily="18" charset="0"/>
            </a:endParaRPr>
          </a:p>
        </p:txBody>
      </p:sp>
      <p:sp>
        <p:nvSpPr>
          <p:cNvPr id="16" name="Rectangle 15"/>
          <p:cNvSpPr/>
          <p:nvPr/>
        </p:nvSpPr>
        <p:spPr>
          <a:xfrm>
            <a:off x="4466134" y="5253058"/>
            <a:ext cx="4249270" cy="1104900"/>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lstStyle/>
          <a:p>
            <a:pPr marL="342900" indent="-342900"/>
            <a:r>
              <a:rPr lang="id-ID" dirty="0" smtClean="0">
                <a:latin typeface="Times New Roman" pitchFamily="18" charset="0"/>
                <a:cs typeface="Times New Roman" pitchFamily="18" charset="0"/>
              </a:rPr>
              <a:t>1. </a:t>
            </a:r>
            <a:r>
              <a:rPr lang="en-US" dirty="0" err="1" smtClean="0">
                <a:latin typeface="Times New Roman" pitchFamily="18" charset="0"/>
                <a:cs typeface="Times New Roman" pitchFamily="18" charset="0"/>
              </a:rPr>
              <a:t>Penelitian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Lapangan</a:t>
            </a:r>
            <a:r>
              <a:rPr lang="en-US" dirty="0" smtClean="0">
                <a:latin typeface="Times New Roman" pitchFamily="18" charset="0"/>
                <a:cs typeface="Times New Roman" pitchFamily="18" charset="0"/>
              </a:rPr>
              <a:t> (Field Research</a:t>
            </a:r>
            <a:r>
              <a:rPr lang="id-ID" dirty="0" smtClean="0">
                <a:latin typeface="Times New Roman" pitchFamily="18" charset="0"/>
                <a:cs typeface="Times New Roman" pitchFamily="18" charset="0"/>
              </a:rPr>
              <a:t>)</a:t>
            </a:r>
          </a:p>
          <a:p>
            <a:pPr marL="354013" indent="-177800">
              <a:buFont typeface="+mj-lt"/>
              <a:buAutoNum type="alphaLcPeriod"/>
            </a:pPr>
            <a:r>
              <a:rPr lang="id-ID" dirty="0" smtClean="0">
                <a:latin typeface="Times New Roman" pitchFamily="18" charset="0"/>
                <a:cs typeface="Times New Roman" pitchFamily="18" charset="0"/>
              </a:rPr>
              <a:t>Observasi</a:t>
            </a:r>
          </a:p>
          <a:p>
            <a:pPr marL="354013" indent="-177800">
              <a:buFont typeface="+mj-lt"/>
              <a:buAutoNum type="alphaLcPeriod"/>
            </a:pPr>
            <a:r>
              <a:rPr lang="id-ID" dirty="0" smtClean="0">
                <a:latin typeface="Times New Roman" pitchFamily="18" charset="0"/>
                <a:cs typeface="Times New Roman" pitchFamily="18" charset="0"/>
              </a:rPr>
              <a:t>Koesioner</a:t>
            </a:r>
          </a:p>
          <a:p>
            <a:pPr marL="342900" indent="-342900"/>
            <a:r>
              <a:rPr lang="id-ID" dirty="0" smtClean="0">
                <a:latin typeface="Times New Roman" pitchFamily="18" charset="0"/>
                <a:cs typeface="Times New Roman" pitchFamily="18" charset="0"/>
              </a:rPr>
              <a:t>2. Penelitian Perpustakaan</a:t>
            </a:r>
            <a:endParaRPr lang="en-US" dirty="0">
              <a:latin typeface="Times New Roman" pitchFamily="18" charset="0"/>
              <a:cs typeface="Times New Roman" pitchFamily="18" charset="0"/>
            </a:endParaRPr>
          </a:p>
        </p:txBody>
      </p:sp>
      <p:sp>
        <p:nvSpPr>
          <p:cNvPr id="17" name="Notched Right Arrow 16"/>
          <p:cNvSpPr/>
          <p:nvPr/>
        </p:nvSpPr>
        <p:spPr>
          <a:xfrm>
            <a:off x="3421746" y="5610248"/>
            <a:ext cx="1039906" cy="228600"/>
          </a:xfrm>
          <a:prstGeom prst="notchedRightArrow">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latin typeface="Times New Roman" pitchFamily="18" charset="0"/>
              <a:cs typeface="Times New Roman" pitchFamily="18" charset="0"/>
            </a:endParaRPr>
          </a:p>
        </p:txBody>
      </p:sp>
      <p:sp>
        <p:nvSpPr>
          <p:cNvPr id="18" name="Oval 17"/>
          <p:cNvSpPr/>
          <p:nvPr/>
        </p:nvSpPr>
        <p:spPr>
          <a:xfrm>
            <a:off x="7380312" y="-27384"/>
            <a:ext cx="1368152" cy="1368152"/>
          </a:xfrm>
          <a:prstGeom prst="ellipse">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89850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par>
                                <p:cTn id="20" presetID="45" presetClass="entr" presetSubtype="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2500"/>
                                        <p:tgtEl>
                                          <p:spTgt spid="18"/>
                                        </p:tgtEl>
                                      </p:cBhvr>
                                    </p:animEffect>
                                    <p:anim calcmode="lin" valueType="num">
                                      <p:cBhvr>
                                        <p:cTn id="23" dur="2500" fill="hold"/>
                                        <p:tgtEl>
                                          <p:spTgt spid="18"/>
                                        </p:tgtEl>
                                        <p:attrNameLst>
                                          <p:attrName>ppt_w</p:attrName>
                                        </p:attrNameLst>
                                      </p:cBhvr>
                                      <p:tavLst>
                                        <p:tav tm="0" fmla="#ppt_w*sin(2.5*pi*$)">
                                          <p:val>
                                            <p:fltVal val="0"/>
                                          </p:val>
                                        </p:tav>
                                        <p:tav tm="100000">
                                          <p:val>
                                            <p:fltVal val="1"/>
                                          </p:val>
                                        </p:tav>
                                      </p:tavLst>
                                    </p:anim>
                                    <p:anim calcmode="lin" valueType="num">
                                      <p:cBhvr>
                                        <p:cTn id="24" dur="2500" fill="hold"/>
                                        <p:tgtEl>
                                          <p:spTgt spid="18"/>
                                        </p:tgtEl>
                                        <p:attrNameLst>
                                          <p:attrName>ppt_h</p:attrName>
                                        </p:attrNameLst>
                                      </p:cBhvr>
                                      <p:tavLst>
                                        <p:tav tm="0">
                                          <p:val>
                                            <p:strVal val="#ppt_h"/>
                                          </p:val>
                                        </p:tav>
                                        <p:tav tm="100000">
                                          <p:val>
                                            <p:strVal val="#ppt_h"/>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1000"/>
                                        <p:tgtEl>
                                          <p:spTgt spid="12"/>
                                        </p:tgtEl>
                                      </p:cBhvr>
                                    </p:animEffect>
                                    <p:anim calcmode="lin" valueType="num">
                                      <p:cBhvr>
                                        <p:cTn id="28" dur="1000" fill="hold"/>
                                        <p:tgtEl>
                                          <p:spTgt spid="12"/>
                                        </p:tgtEl>
                                        <p:attrNameLst>
                                          <p:attrName>ppt_x</p:attrName>
                                        </p:attrNameLst>
                                      </p:cBhvr>
                                      <p:tavLst>
                                        <p:tav tm="0">
                                          <p:val>
                                            <p:strVal val="#ppt_x"/>
                                          </p:val>
                                        </p:tav>
                                        <p:tav tm="100000">
                                          <p:val>
                                            <p:strVal val="#ppt_x"/>
                                          </p:val>
                                        </p:tav>
                                      </p:tavLst>
                                    </p:anim>
                                    <p:anim calcmode="lin" valueType="num">
                                      <p:cBhvr>
                                        <p:cTn id="29" dur="1000" fill="hold"/>
                                        <p:tgtEl>
                                          <p:spTgt spid="12"/>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1000"/>
                                        <p:tgtEl>
                                          <p:spTgt spid="11"/>
                                        </p:tgtEl>
                                      </p:cBhvr>
                                    </p:animEffect>
                                    <p:anim calcmode="lin" valueType="num">
                                      <p:cBhvr>
                                        <p:cTn id="33" dur="1000" fill="hold"/>
                                        <p:tgtEl>
                                          <p:spTgt spid="11"/>
                                        </p:tgtEl>
                                        <p:attrNameLst>
                                          <p:attrName>ppt_x</p:attrName>
                                        </p:attrNameLst>
                                      </p:cBhvr>
                                      <p:tavLst>
                                        <p:tav tm="0">
                                          <p:val>
                                            <p:strVal val="#ppt_x"/>
                                          </p:val>
                                        </p:tav>
                                        <p:tav tm="100000">
                                          <p:val>
                                            <p:strVal val="#ppt_x"/>
                                          </p:val>
                                        </p:tav>
                                      </p:tavLst>
                                    </p:anim>
                                    <p:anim calcmode="lin" valueType="num">
                                      <p:cBhvr>
                                        <p:cTn id="34" dur="1000" fill="hold"/>
                                        <p:tgtEl>
                                          <p:spTgt spid="11"/>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1000"/>
                                        <p:tgtEl>
                                          <p:spTgt spid="7"/>
                                        </p:tgtEl>
                                      </p:cBhvr>
                                    </p:animEffect>
                                    <p:anim calcmode="lin" valueType="num">
                                      <p:cBhvr>
                                        <p:cTn id="38" dur="1000" fill="hold"/>
                                        <p:tgtEl>
                                          <p:spTgt spid="7"/>
                                        </p:tgtEl>
                                        <p:attrNameLst>
                                          <p:attrName>ppt_x</p:attrName>
                                        </p:attrNameLst>
                                      </p:cBhvr>
                                      <p:tavLst>
                                        <p:tav tm="0">
                                          <p:val>
                                            <p:strVal val="#ppt_x"/>
                                          </p:val>
                                        </p:tav>
                                        <p:tav tm="100000">
                                          <p:val>
                                            <p:strVal val="#ppt_x"/>
                                          </p:val>
                                        </p:tav>
                                      </p:tavLst>
                                    </p:anim>
                                    <p:anim calcmode="lin" valueType="num">
                                      <p:cBhvr>
                                        <p:cTn id="39" dur="1000" fill="hold"/>
                                        <p:tgtEl>
                                          <p:spTgt spid="7"/>
                                        </p:tgtEl>
                                        <p:attrNameLst>
                                          <p:attrName>ppt_y</p:attrName>
                                        </p:attrNameLst>
                                      </p:cBhvr>
                                      <p:tavLst>
                                        <p:tav tm="0">
                                          <p:val>
                                            <p:strVal val="#ppt_y+.1"/>
                                          </p:val>
                                        </p:tav>
                                        <p:tav tm="100000">
                                          <p:val>
                                            <p:strVal val="#ppt_y"/>
                                          </p:val>
                                        </p:tav>
                                      </p:tavLst>
                                    </p:anim>
                                  </p:childTnLst>
                                </p:cTn>
                              </p:par>
                            </p:childTnLst>
                          </p:cTn>
                        </p:par>
                        <p:par>
                          <p:cTn id="40" fill="hold">
                            <p:stCondLst>
                              <p:cond delay="2500"/>
                            </p:stCondLst>
                            <p:childTnLst>
                              <p:par>
                                <p:cTn id="41" presetID="42" presetClass="entr" presetSubtype="0"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fade">
                                      <p:cBhvr>
                                        <p:cTn id="43" dur="1000"/>
                                        <p:tgtEl>
                                          <p:spTgt spid="10"/>
                                        </p:tgtEl>
                                      </p:cBhvr>
                                    </p:animEffect>
                                    <p:anim calcmode="lin" valueType="num">
                                      <p:cBhvr>
                                        <p:cTn id="44" dur="1000" fill="hold"/>
                                        <p:tgtEl>
                                          <p:spTgt spid="10"/>
                                        </p:tgtEl>
                                        <p:attrNameLst>
                                          <p:attrName>ppt_x</p:attrName>
                                        </p:attrNameLst>
                                      </p:cBhvr>
                                      <p:tavLst>
                                        <p:tav tm="0">
                                          <p:val>
                                            <p:strVal val="#ppt_x"/>
                                          </p:val>
                                        </p:tav>
                                        <p:tav tm="100000">
                                          <p:val>
                                            <p:strVal val="#ppt_x"/>
                                          </p:val>
                                        </p:tav>
                                      </p:tavLst>
                                    </p:anim>
                                    <p:anim calcmode="lin" valueType="num">
                                      <p:cBhvr>
                                        <p:cTn id="45" dur="1000" fill="hold"/>
                                        <p:tgtEl>
                                          <p:spTgt spid="10"/>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fade">
                                      <p:cBhvr>
                                        <p:cTn id="48" dur="1000"/>
                                        <p:tgtEl>
                                          <p:spTgt spid="13"/>
                                        </p:tgtEl>
                                      </p:cBhvr>
                                    </p:animEffect>
                                    <p:anim calcmode="lin" valueType="num">
                                      <p:cBhvr>
                                        <p:cTn id="49" dur="1000" fill="hold"/>
                                        <p:tgtEl>
                                          <p:spTgt spid="13"/>
                                        </p:tgtEl>
                                        <p:attrNameLst>
                                          <p:attrName>ppt_x</p:attrName>
                                        </p:attrNameLst>
                                      </p:cBhvr>
                                      <p:tavLst>
                                        <p:tav tm="0">
                                          <p:val>
                                            <p:strVal val="#ppt_x"/>
                                          </p:val>
                                        </p:tav>
                                        <p:tav tm="100000">
                                          <p:val>
                                            <p:strVal val="#ppt_x"/>
                                          </p:val>
                                        </p:tav>
                                      </p:tavLst>
                                    </p:anim>
                                    <p:anim calcmode="lin" valueType="num">
                                      <p:cBhvr>
                                        <p:cTn id="50" dur="1000" fill="hold"/>
                                        <p:tgtEl>
                                          <p:spTgt spid="13"/>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fade">
                                      <p:cBhvr>
                                        <p:cTn id="53" dur="1000"/>
                                        <p:tgtEl>
                                          <p:spTgt spid="8"/>
                                        </p:tgtEl>
                                      </p:cBhvr>
                                    </p:animEffect>
                                    <p:anim calcmode="lin" valueType="num">
                                      <p:cBhvr>
                                        <p:cTn id="54" dur="1000" fill="hold"/>
                                        <p:tgtEl>
                                          <p:spTgt spid="8"/>
                                        </p:tgtEl>
                                        <p:attrNameLst>
                                          <p:attrName>ppt_x</p:attrName>
                                        </p:attrNameLst>
                                      </p:cBhvr>
                                      <p:tavLst>
                                        <p:tav tm="0">
                                          <p:val>
                                            <p:strVal val="#ppt_x"/>
                                          </p:val>
                                        </p:tav>
                                        <p:tav tm="100000">
                                          <p:val>
                                            <p:strVal val="#ppt_x"/>
                                          </p:val>
                                        </p:tav>
                                      </p:tavLst>
                                    </p:anim>
                                    <p:anim calcmode="lin" valueType="num">
                                      <p:cBhvr>
                                        <p:cTn id="55" dur="1000" fill="hold"/>
                                        <p:tgtEl>
                                          <p:spTgt spid="8"/>
                                        </p:tgtEl>
                                        <p:attrNameLst>
                                          <p:attrName>ppt_y</p:attrName>
                                        </p:attrNameLst>
                                      </p:cBhvr>
                                      <p:tavLst>
                                        <p:tav tm="0">
                                          <p:val>
                                            <p:strVal val="#ppt_y+.1"/>
                                          </p:val>
                                        </p:tav>
                                        <p:tav tm="100000">
                                          <p:val>
                                            <p:strVal val="#ppt_y"/>
                                          </p:val>
                                        </p:tav>
                                      </p:tavLst>
                                    </p:anim>
                                  </p:childTnLst>
                                </p:cTn>
                              </p:par>
                            </p:childTnLst>
                          </p:cTn>
                        </p:par>
                        <p:par>
                          <p:cTn id="56" fill="hold">
                            <p:stCondLst>
                              <p:cond delay="3500"/>
                            </p:stCondLst>
                            <p:childTnLst>
                              <p:par>
                                <p:cTn id="57" presetID="42" presetClass="entr" presetSubtype="0" fill="hold" grpId="0" nodeType="after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fade">
                                      <p:cBhvr>
                                        <p:cTn id="59" dur="1000"/>
                                        <p:tgtEl>
                                          <p:spTgt spid="14"/>
                                        </p:tgtEl>
                                      </p:cBhvr>
                                    </p:animEffect>
                                    <p:anim calcmode="lin" valueType="num">
                                      <p:cBhvr>
                                        <p:cTn id="60" dur="1000" fill="hold"/>
                                        <p:tgtEl>
                                          <p:spTgt spid="14"/>
                                        </p:tgtEl>
                                        <p:attrNameLst>
                                          <p:attrName>ppt_x</p:attrName>
                                        </p:attrNameLst>
                                      </p:cBhvr>
                                      <p:tavLst>
                                        <p:tav tm="0">
                                          <p:val>
                                            <p:strVal val="#ppt_x"/>
                                          </p:val>
                                        </p:tav>
                                        <p:tav tm="100000">
                                          <p:val>
                                            <p:strVal val="#ppt_x"/>
                                          </p:val>
                                        </p:tav>
                                      </p:tavLst>
                                    </p:anim>
                                    <p:anim calcmode="lin" valueType="num">
                                      <p:cBhvr>
                                        <p:cTn id="61" dur="1000" fill="hold"/>
                                        <p:tgtEl>
                                          <p:spTgt spid="14"/>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17"/>
                                        </p:tgtEl>
                                        <p:attrNameLst>
                                          <p:attrName>style.visibility</p:attrName>
                                        </p:attrNameLst>
                                      </p:cBhvr>
                                      <p:to>
                                        <p:strVal val="visible"/>
                                      </p:to>
                                    </p:set>
                                    <p:animEffect transition="in" filter="fade">
                                      <p:cBhvr>
                                        <p:cTn id="64" dur="1000"/>
                                        <p:tgtEl>
                                          <p:spTgt spid="17"/>
                                        </p:tgtEl>
                                      </p:cBhvr>
                                    </p:animEffect>
                                    <p:anim calcmode="lin" valueType="num">
                                      <p:cBhvr>
                                        <p:cTn id="65" dur="1000" fill="hold"/>
                                        <p:tgtEl>
                                          <p:spTgt spid="17"/>
                                        </p:tgtEl>
                                        <p:attrNameLst>
                                          <p:attrName>ppt_x</p:attrName>
                                        </p:attrNameLst>
                                      </p:cBhvr>
                                      <p:tavLst>
                                        <p:tav tm="0">
                                          <p:val>
                                            <p:strVal val="#ppt_x"/>
                                          </p:val>
                                        </p:tav>
                                        <p:tav tm="100000">
                                          <p:val>
                                            <p:strVal val="#ppt_x"/>
                                          </p:val>
                                        </p:tav>
                                      </p:tavLst>
                                    </p:anim>
                                    <p:anim calcmode="lin" valueType="num">
                                      <p:cBhvr>
                                        <p:cTn id="66" dur="1000" fill="hold"/>
                                        <p:tgtEl>
                                          <p:spTgt spid="17"/>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Effect transition="in" filter="fade">
                                      <p:cBhvr>
                                        <p:cTn id="69" dur="1000"/>
                                        <p:tgtEl>
                                          <p:spTgt spid="16"/>
                                        </p:tgtEl>
                                      </p:cBhvr>
                                    </p:animEffect>
                                    <p:anim calcmode="lin" valueType="num">
                                      <p:cBhvr>
                                        <p:cTn id="70" dur="1000" fill="hold"/>
                                        <p:tgtEl>
                                          <p:spTgt spid="16"/>
                                        </p:tgtEl>
                                        <p:attrNameLst>
                                          <p:attrName>ppt_x</p:attrName>
                                        </p:attrNameLst>
                                      </p:cBhvr>
                                      <p:tavLst>
                                        <p:tav tm="0">
                                          <p:val>
                                            <p:strVal val="#ppt_x"/>
                                          </p:val>
                                        </p:tav>
                                        <p:tav tm="100000">
                                          <p:val>
                                            <p:strVal val="#ppt_x"/>
                                          </p:val>
                                        </p:tav>
                                      </p:tavLst>
                                    </p:anim>
                                    <p:anim calcmode="lin" valueType="num">
                                      <p:cBhvr>
                                        <p:cTn id="7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7" grpId="0" animBg="1"/>
      <p:bldP spid="10" grpId="0" animBg="1"/>
      <p:bldP spid="8" grpId="0" animBg="1"/>
      <p:bldP spid="11" grpId="0" animBg="1"/>
      <p:bldP spid="12" grpId="0" animBg="1"/>
      <p:bldP spid="13" grpId="0" animBg="1"/>
      <p:bldP spid="14" grpId="0" animBg="1"/>
      <p:bldP spid="16" grpId="0" animBg="1"/>
      <p:bldP spid="17" grpId="0" animBg="1"/>
      <p:bldP spid="18" grpId="0" animBg="1"/>
    </p:bld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themeOverride>
</file>

<file path=ppt/theme/themeOverride2.xml><?xml version="1.0" encoding="utf-8"?>
<a:themeOverride xmlns:a="http://schemas.openxmlformats.org/drawingml/2006/main">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themeOverride>
</file>

<file path=ppt/theme/themeOverride3.xml><?xml version="1.0" encoding="utf-8"?>
<a:themeOverride xmlns:a="http://schemas.openxmlformats.org/drawingml/2006/main">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themeOverride>
</file>

<file path=ppt/theme/themeOverride4.xml><?xml version="1.0" encoding="utf-8"?>
<a:themeOverride xmlns:a="http://schemas.openxmlformats.org/drawingml/2006/main">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themeOverride>
</file>

<file path=ppt/theme/themeOverride5.xml><?xml version="1.0" encoding="utf-8"?>
<a:themeOverride xmlns:a="http://schemas.openxmlformats.org/drawingml/2006/main">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themeOverride>
</file>

<file path=ppt/theme/themeOverride6.xml><?xml version="1.0" encoding="utf-8"?>
<a:themeOverride xmlns:a="http://schemas.openxmlformats.org/drawingml/2006/main">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themeOverride>
</file>

<file path=ppt/theme/themeOverride7.xml><?xml version="1.0" encoding="utf-8"?>
<a:themeOverride xmlns:a="http://schemas.openxmlformats.org/drawingml/2006/main">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themeOverride>
</file>

<file path=ppt/theme/themeOverride8.xml><?xml version="1.0" encoding="utf-8"?>
<a:themeOverride xmlns:a="http://schemas.openxmlformats.org/drawingml/2006/main">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themeOverride>
</file>

<file path=docProps/app.xml><?xml version="1.0" encoding="utf-8"?>
<Properties xmlns="http://schemas.openxmlformats.org/officeDocument/2006/extended-properties" xmlns:vt="http://schemas.openxmlformats.org/officeDocument/2006/docPropsVTypes">
  <Template/>
  <TotalTime>2574</TotalTime>
  <Words>1671</Words>
  <Application>Microsoft Office PowerPoint</Application>
  <PresentationFormat>On-screen Show (4:3)</PresentationFormat>
  <Paragraphs>481</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Retrospect</vt:lpstr>
      <vt:lpstr>PENGARUH LINGKUNGAN KERJA DAN PERSEPSI DUKUNGAN ORGANISASI TERHADAP KINERJA KARYAWAN PADA PT. SOLID SUPER STEEL</vt:lpstr>
      <vt:lpstr>Latar Belakang</vt:lpstr>
      <vt:lpstr>Latar Belakang</vt:lpstr>
      <vt:lpstr>Latar Belakang</vt:lpstr>
      <vt:lpstr>Rumusan Masalah</vt:lpstr>
      <vt:lpstr>Tujuan Penelitian</vt:lpstr>
      <vt:lpstr>Variabel dan Indikator Penelitian</vt:lpstr>
      <vt:lpstr>Operasional Variabel</vt:lpstr>
      <vt:lpstr>Metode Penelitian</vt:lpstr>
      <vt:lpstr>Teknik Analisis Data</vt:lpstr>
      <vt:lpstr>Tabel Korelasi</vt:lpstr>
      <vt:lpstr>Hasil &amp; Pembahasan 1. Uji validitas variabel Lingkungan kerja</vt:lpstr>
      <vt:lpstr>2. Uji validitas variabel Persepsi  Dukungan Organisasi </vt:lpstr>
      <vt:lpstr>3. Uji validitas variabel Kinerja Karyawan</vt:lpstr>
      <vt:lpstr>Uji Reliabilitas</vt:lpstr>
      <vt:lpstr>Uji Nomalitas</vt:lpstr>
      <vt:lpstr>Uji Autokoralasi</vt:lpstr>
      <vt:lpstr>Uji Koefisien</vt:lpstr>
      <vt:lpstr>Uji Hipotesis</vt:lpstr>
      <vt:lpstr>Simpulan</vt:lpstr>
      <vt:lpstr>Uji Pembahasan</vt:lpstr>
      <vt:lpstr>PowerPoint Presentation</vt:lpstr>
    </vt:vector>
  </TitlesOfParts>
  <Company>diakov.net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DIVERSITAS SUMBER DAYA MANUSIA</dc:title>
  <dc:creator>Administrator</dc:creator>
  <cp:lastModifiedBy>TOSHIBA_</cp:lastModifiedBy>
  <cp:revision>222</cp:revision>
  <dcterms:created xsi:type="dcterms:W3CDTF">2017-12-09T07:57:26Z</dcterms:created>
  <dcterms:modified xsi:type="dcterms:W3CDTF">2020-02-14T22:49:40Z</dcterms:modified>
</cp:coreProperties>
</file>