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66" r:id="rId3"/>
    <p:sldId id="284" r:id="rId4"/>
    <p:sldId id="285" r:id="rId5"/>
    <p:sldId id="270" r:id="rId6"/>
    <p:sldId id="279" r:id="rId7"/>
    <p:sldId id="271" r:id="rId8"/>
    <p:sldId id="282" r:id="rId9"/>
    <p:sldId id="273" r:id="rId10"/>
    <p:sldId id="288" r:id="rId11"/>
    <p:sldId id="299" r:id="rId12"/>
    <p:sldId id="289" r:id="rId13"/>
    <p:sldId id="290" r:id="rId14"/>
    <p:sldId id="291" r:id="rId15"/>
    <p:sldId id="292" r:id="rId16"/>
    <p:sldId id="293" r:id="rId17"/>
    <p:sldId id="294" r:id="rId18"/>
    <p:sldId id="295" r:id="rId19"/>
    <p:sldId id="297" r:id="rId20"/>
    <p:sldId id="296" r:id="rId21"/>
    <p:sldId id="298"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12FE15"/>
    <a:srgbClr val="FFFFFF"/>
    <a:srgbClr val="63DF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5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DA7E67-EBAA-44A5-AF96-6604AC70B331}" type="datetimeFigureOut">
              <a:rPr lang="id-ID" smtClean="0"/>
              <a:pPr/>
              <a:t>15/02/2020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B27540-C38F-4514-8740-74F5F9B31AAF}" type="slidenum">
              <a:rPr lang="id-ID" smtClean="0"/>
              <a:pPr/>
              <a:t>‹#›</a:t>
            </a:fld>
            <a:endParaRPr lang="id-ID"/>
          </a:p>
        </p:txBody>
      </p:sp>
    </p:spTree>
    <p:extLst>
      <p:ext uri="{BB962C8B-B14F-4D97-AF65-F5344CB8AC3E}">
        <p14:creationId xmlns:p14="http://schemas.microsoft.com/office/powerpoint/2010/main" val="105001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27540-C38F-4514-8740-74F5F9B31AAF}" type="slidenum">
              <a:rPr lang="id-ID" smtClean="0"/>
              <a:pPr/>
              <a:t>1</a:t>
            </a:fld>
            <a:endParaRPr lang="id-ID"/>
          </a:p>
        </p:txBody>
      </p:sp>
    </p:spTree>
    <p:extLst>
      <p:ext uri="{BB962C8B-B14F-4D97-AF65-F5344CB8AC3E}">
        <p14:creationId xmlns:p14="http://schemas.microsoft.com/office/powerpoint/2010/main" val="21516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E986B6-288C-4D98-BDA6-1043A4449B88}" type="datetimeFigureOut">
              <a:rPr lang="en-US" smtClean="0"/>
              <a:pPr/>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7B0D7-F5F6-455B-8875-3B40A9183B1A}"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58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986B6-288C-4D98-BDA6-1043A4449B88}" type="datetimeFigureOut">
              <a:rPr lang="en-US" smtClean="0"/>
              <a:pPr/>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250386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986B6-288C-4D98-BDA6-1043A4449B88}" type="datetimeFigureOut">
              <a:rPr lang="en-US" smtClean="0"/>
              <a:pPr/>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142896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986B6-288C-4D98-BDA6-1043A4449B88}" type="datetimeFigureOut">
              <a:rPr lang="en-US" smtClean="0"/>
              <a:pPr/>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20010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986B6-288C-4D98-BDA6-1043A4449B88}" type="datetimeFigureOut">
              <a:rPr lang="en-US" smtClean="0"/>
              <a:pPr/>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7B0D7-F5F6-455B-8875-3B40A9183B1A}"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09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E986B6-288C-4D98-BDA6-1043A4449B88}" type="datetimeFigureOut">
              <a:rPr lang="en-US" smtClean="0"/>
              <a:pPr/>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108438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E986B6-288C-4D98-BDA6-1043A4449B88}" type="datetimeFigureOut">
              <a:rPr lang="en-US" smtClean="0"/>
              <a:pPr/>
              <a:t>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158540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E986B6-288C-4D98-BDA6-1043A4449B88}" type="datetimeFigureOut">
              <a:rPr lang="en-US" smtClean="0"/>
              <a:pPr/>
              <a:t>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162724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E986B6-288C-4D98-BDA6-1043A4449B88}" type="datetimeFigureOut">
              <a:rPr lang="en-US" smtClean="0"/>
              <a:pPr/>
              <a:t>2/15/2020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100181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E986B6-288C-4D98-BDA6-1043A4449B88}" type="datetimeFigureOut">
              <a:rPr lang="en-US" smtClean="0"/>
              <a:pPr/>
              <a:t>2/15/2020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DF7B0D7-F5F6-455B-8875-3B40A9183B1A}" type="slidenum">
              <a:rPr lang="en-US" smtClean="0"/>
              <a:pPr/>
              <a:t>‹#›</a:t>
            </a:fld>
            <a:endParaRPr lang="en-US"/>
          </a:p>
        </p:txBody>
      </p:sp>
    </p:spTree>
    <p:extLst>
      <p:ext uri="{BB962C8B-B14F-4D97-AF65-F5344CB8AC3E}">
        <p14:creationId xmlns:p14="http://schemas.microsoft.com/office/powerpoint/2010/main" val="428467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986B6-288C-4D98-BDA6-1043A4449B88}" type="datetimeFigureOut">
              <a:rPr lang="en-US" smtClean="0"/>
              <a:pPr/>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7B0D7-F5F6-455B-8875-3B40A9183B1A}" type="slidenum">
              <a:rPr lang="en-US" smtClean="0"/>
              <a:pPr/>
              <a:t>‹#›</a:t>
            </a:fld>
            <a:endParaRPr lang="en-US"/>
          </a:p>
        </p:txBody>
      </p:sp>
    </p:spTree>
    <p:extLst>
      <p:ext uri="{BB962C8B-B14F-4D97-AF65-F5344CB8AC3E}">
        <p14:creationId xmlns:p14="http://schemas.microsoft.com/office/powerpoint/2010/main" val="327127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E986B6-288C-4D98-BDA6-1043A4449B88}" type="datetimeFigureOut">
              <a:rPr lang="en-US" smtClean="0"/>
              <a:pPr/>
              <a:t>2/15/2020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DF7B0D7-F5F6-455B-8875-3B40A9183B1A}"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4311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563888" y="493724"/>
            <a:ext cx="1800200" cy="1800200"/>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762000" y="2102991"/>
            <a:ext cx="7772400" cy="1470025"/>
          </a:xfrm>
          <a:noFill/>
          <a:ln>
            <a:no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id-ID" sz="2800" b="1" dirty="0">
                <a:latin typeface="Cambria" pitchFamily="18" charset="0"/>
              </a:rPr>
              <a:t>PENGARUH </a:t>
            </a:r>
            <a:r>
              <a:rPr lang="en-US" sz="2800" b="1" dirty="0">
                <a:latin typeface="Cambria" pitchFamily="18" charset="0"/>
              </a:rPr>
              <a:t>L</a:t>
            </a:r>
            <a:r>
              <a:rPr lang="id-ID" sz="2800" b="1" dirty="0">
                <a:latin typeface="Cambria" pitchFamily="18" charset="0"/>
              </a:rPr>
              <a:t>INGKUNGAN KERJA DAN </a:t>
            </a:r>
            <a:r>
              <a:rPr lang="id-ID" sz="2800" b="1" dirty="0" smtClean="0">
                <a:latin typeface="Cambria" pitchFamily="18" charset="0"/>
              </a:rPr>
              <a:t>PERSEPSI DUKUNGAN ORGANISASI TERHADAP KINERJA KARYAWAN PADA PT. SOLID SUPER STEEL</a:t>
            </a:r>
            <a:endParaRPr lang="en-US" sz="2800" dirty="0">
              <a:latin typeface="Cambria" pitchFamily="18" charset="0"/>
            </a:endParaRPr>
          </a:p>
        </p:txBody>
      </p:sp>
      <p:sp>
        <p:nvSpPr>
          <p:cNvPr id="3" name="Subtitle 2"/>
          <p:cNvSpPr>
            <a:spLocks noGrp="1"/>
          </p:cNvSpPr>
          <p:nvPr>
            <p:ph type="subTitle" idx="1"/>
          </p:nvPr>
        </p:nvSpPr>
        <p:spPr>
          <a:xfrm>
            <a:off x="1466850" y="3733800"/>
            <a:ext cx="6438900" cy="1567408"/>
          </a:xfrm>
        </p:spPr>
        <p:txBody>
          <a:bodyPr>
            <a:noAutofit/>
          </a:bodyPr>
          <a:lstStyle/>
          <a:p>
            <a:pPr algn="ctr"/>
            <a:r>
              <a:rPr lang="id-ID" sz="1800" b="1" dirty="0" smtClean="0">
                <a:solidFill>
                  <a:schemeClr val="accent3">
                    <a:lumMod val="50000"/>
                  </a:schemeClr>
                </a:solidFill>
                <a:latin typeface="Times New Roman" panose="02020603050405020304" pitchFamily="18" charset="0"/>
                <a:cs typeface="Times New Roman" panose="02020603050405020304" pitchFamily="18" charset="0"/>
              </a:rPr>
              <a:t>ELIFELETO WARUWU</a:t>
            </a:r>
            <a:endParaRPr lang="en-US" sz="1800" b="1" dirty="0">
              <a:solidFill>
                <a:schemeClr val="accent3">
                  <a:lumMod val="50000"/>
                </a:schemeClr>
              </a:solidFill>
              <a:latin typeface="Times New Roman" panose="02020603050405020304" pitchFamily="18" charset="0"/>
              <a:cs typeface="Times New Roman" panose="02020603050405020304" pitchFamily="18" charset="0"/>
            </a:endParaRPr>
          </a:p>
          <a:p>
            <a:pPr algn="ctr"/>
            <a:endParaRPr lang="id-ID" sz="1600" b="1" dirty="0">
              <a:solidFill>
                <a:schemeClr val="accent3">
                  <a:lumMod val="50000"/>
                </a:schemeClr>
              </a:solidFill>
            </a:endParaRPr>
          </a:p>
          <a:p>
            <a:pPr algn="ctr"/>
            <a:r>
              <a:rPr lang="id-ID" sz="1600" b="1" u="sng" dirty="0" smtClean="0">
                <a:solidFill>
                  <a:schemeClr val="accent3">
                    <a:lumMod val="50000"/>
                  </a:schemeClr>
                </a:solidFill>
                <a:latin typeface="Times New Roman" pitchFamily="18" charset="0"/>
                <a:cs typeface="Times New Roman" pitchFamily="18" charset="0"/>
              </a:rPr>
              <a:t>Pembimbing</a:t>
            </a:r>
            <a:r>
              <a:rPr lang="id-ID" sz="1600" b="1" dirty="0" smtClean="0">
                <a:solidFill>
                  <a:schemeClr val="accent3">
                    <a:lumMod val="50000"/>
                  </a:schemeClr>
                </a:solidFill>
                <a:latin typeface="Times New Roman" pitchFamily="18" charset="0"/>
                <a:cs typeface="Times New Roman" pitchFamily="18" charset="0"/>
              </a:rPr>
              <a:t> ;</a:t>
            </a:r>
          </a:p>
          <a:p>
            <a:pPr algn="ctr"/>
            <a:r>
              <a:rPr lang="id-ID" sz="1600" b="1" dirty="0" smtClean="0">
                <a:solidFill>
                  <a:schemeClr val="accent3">
                    <a:lumMod val="50000"/>
                  </a:schemeClr>
                </a:solidFill>
                <a:latin typeface="Times New Roman" pitchFamily="18" charset="0"/>
                <a:cs typeface="Times New Roman" pitchFamily="18" charset="0"/>
              </a:rPr>
              <a:t>DRa. SULISTYO SETI UTAMI, mm.</a:t>
            </a:r>
            <a:endParaRPr lang="en-US" sz="1600" b="1" dirty="0" smtClean="0">
              <a:solidFill>
                <a:schemeClr val="accent3">
                  <a:lumMod val="50000"/>
                </a:schemeClr>
              </a:solidFill>
              <a:latin typeface="Times New Roman" pitchFamily="18" charset="0"/>
              <a:cs typeface="Times New Roman" pitchFamily="18" charset="0"/>
            </a:endParaRPr>
          </a:p>
          <a:p>
            <a:pPr algn="ctr"/>
            <a:endParaRPr lang="en-US" sz="1600" b="1" dirty="0">
              <a:solidFill>
                <a:schemeClr val="accent3">
                  <a:lumMod val="50000"/>
                </a:schemeClr>
              </a:solidFill>
            </a:endParaRPr>
          </a:p>
        </p:txBody>
      </p:sp>
      <p:sp>
        <p:nvSpPr>
          <p:cNvPr id="5" name="Subtitle 2"/>
          <p:cNvSpPr txBox="1">
            <a:spLocks/>
          </p:cNvSpPr>
          <p:nvPr/>
        </p:nvSpPr>
        <p:spPr>
          <a:xfrm>
            <a:off x="0" y="5301208"/>
            <a:ext cx="9144000" cy="108012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lnSpc>
                <a:spcPct val="70000"/>
              </a:lnSpc>
            </a:pPr>
            <a:r>
              <a:rPr lang="en-US" b="1" dirty="0">
                <a:solidFill>
                  <a:srgbClr val="C00000"/>
                </a:solidFill>
                <a:latin typeface="Times New Roman" pitchFamily="18" charset="0"/>
                <a:cs typeface="Times New Roman" pitchFamily="18" charset="0"/>
              </a:rPr>
              <a:t>INSTITUT TEKNOLOGI DAN BISNIS AHMAD DAHLAN</a:t>
            </a:r>
          </a:p>
          <a:p>
            <a:pPr algn="ctr">
              <a:lnSpc>
                <a:spcPct val="70000"/>
              </a:lnSpc>
            </a:pPr>
            <a:r>
              <a:rPr lang="id-ID" b="1" dirty="0" smtClean="0">
                <a:solidFill>
                  <a:srgbClr val="C00000"/>
                </a:solidFill>
                <a:latin typeface="Times New Roman" pitchFamily="18" charset="0"/>
                <a:cs typeface="Times New Roman" pitchFamily="18" charset="0"/>
              </a:rPr>
              <a:t>JAKARTA</a:t>
            </a:r>
            <a:endParaRPr lang="id-ID" b="1" dirty="0">
              <a:solidFill>
                <a:srgbClr val="C00000"/>
              </a:solidFill>
              <a:latin typeface="Times New Roman" pitchFamily="18" charset="0"/>
              <a:cs typeface="Times New Roman" pitchFamily="18" charset="0"/>
            </a:endParaRPr>
          </a:p>
          <a:p>
            <a:pPr algn="ctr">
              <a:lnSpc>
                <a:spcPct val="70000"/>
              </a:lnSpc>
            </a:pPr>
            <a:r>
              <a:rPr lang="id-ID" b="1" dirty="0" smtClean="0">
                <a:solidFill>
                  <a:srgbClr val="C00000"/>
                </a:solidFill>
                <a:latin typeface="Times New Roman" pitchFamily="18" charset="0"/>
                <a:cs typeface="Times New Roman" pitchFamily="18" charset="0"/>
              </a:rPr>
              <a:t>2020</a:t>
            </a:r>
            <a:endParaRPr lang="en-US"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905449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par>
                                <p:cTn id="10" presetID="53" presetClass="entr" presetSubtype="16" fill="hold" grpId="0" nodeType="withEffect">
                                  <p:stCondLst>
                                    <p:cond delay="25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Effect transition="in" filter="fade">
                                      <p:cBhvr>
                                        <p:cTn id="14" dur="1000"/>
                                        <p:tgtEl>
                                          <p:spTgt spid="2"/>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3">
                                            <p:txEl>
                                              <p:pRg st="2" end="2"/>
                                            </p:txEl>
                                          </p:spTgt>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3">
                                            <p:txEl>
                                              <p:pRg st="0" end="0"/>
                                            </p:txEl>
                                          </p:spTgt>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2000" fill="hold"/>
                                        <p:tgtEl>
                                          <p:spTgt spid="5"/>
                                        </p:tgtEl>
                                        <p:attrNameLst>
                                          <p:attrName>ppt_w</p:attrName>
                                        </p:attrNameLst>
                                      </p:cBhvr>
                                      <p:tavLst>
                                        <p:tav tm="0">
                                          <p:val>
                                            <p:fltVal val="0"/>
                                          </p:val>
                                        </p:tav>
                                        <p:tav tm="100000">
                                          <p:val>
                                            <p:strVal val="#ppt_w"/>
                                          </p:val>
                                        </p:tav>
                                      </p:tavLst>
                                    </p:anim>
                                    <p:anim calcmode="lin" valueType="num">
                                      <p:cBhvr>
                                        <p:cTn id="36" dur="2000" fill="hold"/>
                                        <p:tgtEl>
                                          <p:spTgt spid="5"/>
                                        </p:tgtEl>
                                        <p:attrNameLst>
                                          <p:attrName>ppt_h</p:attrName>
                                        </p:attrNameLst>
                                      </p:cBhvr>
                                      <p:tavLst>
                                        <p:tav tm="0">
                                          <p:val>
                                            <p:fltVal val="0"/>
                                          </p:val>
                                        </p:tav>
                                        <p:tav tm="100000">
                                          <p:val>
                                            <p:strVal val="#ppt_h"/>
                                          </p:val>
                                        </p:tav>
                                      </p:tavLst>
                                    </p:anim>
                                    <p:animEffect transition="in" filter="fade">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8429684" cy="1165005"/>
          </a:xfrm>
        </p:spPr>
        <p:txBody>
          <a:bodyPr/>
          <a:lstStyle/>
          <a:p>
            <a:r>
              <a:rPr lang="id-ID" dirty="0">
                <a:solidFill>
                  <a:schemeClr val="tx1"/>
                </a:solidFill>
                <a:latin typeface="Cambria" pitchFamily="18" charset="0"/>
              </a:rPr>
              <a:t>Teknik Analisis Data</a:t>
            </a:r>
            <a:endParaRPr lang="en-US" dirty="0">
              <a:solidFill>
                <a:schemeClr val="tx1"/>
              </a:solidFill>
              <a:latin typeface="Cambria" pitchFamily="18" charset="0"/>
            </a:endParaRPr>
          </a:p>
        </p:txBody>
      </p:sp>
      <p:sp>
        <p:nvSpPr>
          <p:cNvPr id="6" name="Content Placeholder 5"/>
          <p:cNvSpPr>
            <a:spLocks noGrp="1"/>
          </p:cNvSpPr>
          <p:nvPr>
            <p:ph idx="1"/>
          </p:nvPr>
        </p:nvSpPr>
        <p:spPr>
          <a:xfrm>
            <a:off x="285720" y="1465906"/>
            <a:ext cx="2786082" cy="536166"/>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normAutofit/>
          </a:bodyPr>
          <a:lstStyle/>
          <a:p>
            <a:pPr marL="0" indent="0" algn="ctr">
              <a:buNone/>
            </a:pPr>
            <a:r>
              <a:rPr lang="id-ID" sz="1600" dirty="0" smtClean="0">
                <a:solidFill>
                  <a:schemeClr val="tx1"/>
                </a:solidFill>
                <a:latin typeface="Times New Roman" panose="02020603050405020304" pitchFamily="18" charset="0"/>
                <a:cs typeface="Times New Roman" panose="02020603050405020304" pitchFamily="18" charset="0"/>
              </a:rPr>
              <a:t>Uji Kualitas Data</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7" name="Content Placeholder 5"/>
          <p:cNvSpPr txBox="1">
            <a:spLocks/>
          </p:cNvSpPr>
          <p:nvPr/>
        </p:nvSpPr>
        <p:spPr>
          <a:xfrm>
            <a:off x="285720" y="3072950"/>
            <a:ext cx="2786082" cy="500066"/>
          </a:xfrm>
          <a:prstGeom prst="rect">
            <a:avLst/>
          </a:prstGeom>
          <a:solidFill>
            <a:schemeClr val="bg2">
              <a:lumMod val="90000"/>
            </a:schemeClr>
          </a:solidFill>
          <a:ln w="952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dk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dk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dk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dk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dk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9pPr>
          </a:lstStyle>
          <a:p>
            <a:pPr marL="0" indent="0" algn="ctr">
              <a:buFont typeface="Arial" pitchFamily="34" charset="0"/>
              <a:buNone/>
            </a:pPr>
            <a:r>
              <a:rPr lang="id-ID" sz="1600" noProof="1" smtClean="0">
                <a:solidFill>
                  <a:schemeClr val="tx1"/>
                </a:solidFill>
                <a:latin typeface="Times New Roman" panose="02020603050405020304" pitchFamily="18" charset="0"/>
                <a:cs typeface="Times New Roman" panose="02020603050405020304" pitchFamily="18" charset="0"/>
              </a:rPr>
              <a:t>Uji Asumsi Klasik</a:t>
            </a:r>
            <a:endParaRPr lang="id-ID" sz="1600" noProof="1">
              <a:solidFill>
                <a:schemeClr val="tx1"/>
              </a:solidFill>
              <a:latin typeface="Times New Roman" panose="02020603050405020304" pitchFamily="18" charset="0"/>
              <a:cs typeface="Times New Roman" panose="02020603050405020304" pitchFamily="18" charset="0"/>
            </a:endParaRPr>
          </a:p>
        </p:txBody>
      </p:sp>
      <p:sp>
        <p:nvSpPr>
          <p:cNvPr id="8" name="Notched Right Arrow 7"/>
          <p:cNvSpPr/>
          <p:nvPr/>
        </p:nvSpPr>
        <p:spPr>
          <a:xfrm>
            <a:off x="3143240" y="1608782"/>
            <a:ext cx="1039906" cy="228600"/>
          </a:xfrm>
          <a:prstGeom prst="notchedRightArrow">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endParaRPr lang="en-US" b="1">
              <a:ln/>
              <a:solidFill>
                <a:schemeClr val="accent5">
                  <a:tint val="50000"/>
                  <a:satMod val="180000"/>
                </a:schemeClr>
              </a:solidFill>
            </a:endParaRPr>
          </a:p>
        </p:txBody>
      </p:sp>
      <p:sp>
        <p:nvSpPr>
          <p:cNvPr id="11" name="Content Placeholder 5"/>
          <p:cNvSpPr txBox="1">
            <a:spLocks/>
          </p:cNvSpPr>
          <p:nvPr/>
        </p:nvSpPr>
        <p:spPr>
          <a:xfrm>
            <a:off x="4357686" y="1340768"/>
            <a:ext cx="4000528" cy="931436"/>
          </a:xfrm>
          <a:prstGeom prst="rect">
            <a:avLst/>
          </a:prstGeom>
          <a:solidFill>
            <a:schemeClr val="bg2"/>
          </a:solidFill>
          <a:ln w="952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dk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dk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dk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dk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dk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9pPr>
          </a:lstStyle>
          <a:p>
            <a:pPr marL="342900" indent="-342900">
              <a:lnSpc>
                <a:spcPct val="150000"/>
              </a:lnSpc>
              <a:buClrTx/>
              <a:buFont typeface="+mj-lt"/>
              <a:buAutoNum type="arabicPeriod"/>
            </a:pPr>
            <a:r>
              <a:rPr lang="id-ID" sz="1400" dirty="0">
                <a:latin typeface="Times New Roman" pitchFamily="18" charset="0"/>
                <a:cs typeface="Times New Roman" pitchFamily="18" charset="0"/>
              </a:rPr>
              <a:t>Uji Validitas ( r hitung &gt; r tabel maka </a:t>
            </a:r>
            <a:r>
              <a:rPr lang="id-ID" sz="1400" dirty="0" smtClean="0">
                <a:latin typeface="Times New Roman" pitchFamily="18" charset="0"/>
                <a:cs typeface="Times New Roman" pitchFamily="18" charset="0"/>
              </a:rPr>
              <a:t>valid)</a:t>
            </a:r>
          </a:p>
          <a:p>
            <a:pPr marL="342900" indent="-342900">
              <a:buClrTx/>
              <a:buFont typeface="+mj-lt"/>
              <a:buAutoNum type="arabicPeriod"/>
            </a:pPr>
            <a:r>
              <a:rPr lang="id-ID" sz="1400" dirty="0" smtClean="0">
                <a:latin typeface="Times New Roman" pitchFamily="18" charset="0"/>
                <a:cs typeface="Times New Roman" pitchFamily="18" charset="0"/>
              </a:rPr>
              <a:t>Uji </a:t>
            </a:r>
            <a:r>
              <a:rPr lang="id-ID" sz="1400" dirty="0">
                <a:latin typeface="Times New Roman" pitchFamily="18" charset="0"/>
                <a:cs typeface="Times New Roman" pitchFamily="18" charset="0"/>
              </a:rPr>
              <a:t>Reliabilitas ( nilai cronbach alpha &gt; 0,60 maka </a:t>
            </a:r>
            <a:r>
              <a:rPr lang="id-ID" sz="1400" dirty="0" smtClean="0">
                <a:latin typeface="Times New Roman" pitchFamily="18" charset="0"/>
                <a:cs typeface="Times New Roman" pitchFamily="18" charset="0"/>
              </a:rPr>
              <a:t>reliabel)</a:t>
            </a:r>
            <a:endParaRPr lang="en-US" sz="1400" dirty="0">
              <a:latin typeface="Times New Roman" pitchFamily="18" charset="0"/>
              <a:cs typeface="Times New Roman" pitchFamily="18" charset="0"/>
            </a:endParaRPr>
          </a:p>
        </p:txBody>
      </p:sp>
      <p:sp>
        <p:nvSpPr>
          <p:cNvPr id="12" name="Rectangle 11"/>
          <p:cNvSpPr/>
          <p:nvPr/>
        </p:nvSpPr>
        <p:spPr>
          <a:xfrm>
            <a:off x="4357686" y="2479007"/>
            <a:ext cx="4000528" cy="181408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AutoNum type="arabicPeriod"/>
            </a:pPr>
            <a:r>
              <a:rPr lang="id-ID" sz="1400" dirty="0" smtClean="0">
                <a:latin typeface="Times New Roman" pitchFamily="18" charset="0"/>
                <a:cs typeface="Times New Roman" pitchFamily="18" charset="0"/>
              </a:rPr>
              <a:t>Uji Normalitas (nilai asym sig &gt; 0,05 maka berdistribusi normal)</a:t>
            </a:r>
          </a:p>
          <a:p>
            <a:pPr marL="342900" indent="-342900">
              <a:buAutoNum type="arabicPeriod"/>
            </a:pPr>
            <a:r>
              <a:rPr lang="id-ID" sz="1400" dirty="0" smtClean="0">
                <a:latin typeface="Times New Roman" pitchFamily="18" charset="0"/>
                <a:cs typeface="Times New Roman" pitchFamily="18" charset="0"/>
              </a:rPr>
              <a:t>Uji </a:t>
            </a:r>
            <a:r>
              <a:rPr lang="id-ID" sz="1400" dirty="0" smtClean="0">
                <a:latin typeface="Times New Roman" pitchFamily="18" charset="0"/>
                <a:cs typeface="Times New Roman" pitchFamily="18" charset="0"/>
              </a:rPr>
              <a:t>autokorelasi </a:t>
            </a:r>
            <a:r>
              <a:rPr lang="id-ID" sz="1400" dirty="0" smtClean="0">
                <a:latin typeface="Times New Roman" pitchFamily="18" charset="0"/>
                <a:cs typeface="Times New Roman" pitchFamily="18" charset="0"/>
              </a:rPr>
              <a:t>(metode uji Durbin-Watson</a:t>
            </a:r>
            <a:r>
              <a:rPr lang="id-ID" sz="1400" dirty="0" smtClean="0">
                <a:latin typeface="Times New Roman" pitchFamily="18" charset="0"/>
                <a:cs typeface="Times New Roman" pitchFamily="18" charset="0"/>
              </a:rPr>
              <a:t>)</a:t>
            </a:r>
          </a:p>
          <a:p>
            <a:pPr marL="576000" indent="-252000">
              <a:buFont typeface="+mj-lt"/>
              <a:buAutoNum type="alphaLcParenR"/>
            </a:pPr>
            <a:r>
              <a:rPr lang="id-ID" sz="1400" dirty="0" smtClean="0">
                <a:latin typeface="Times New Roman" pitchFamily="18" charset="0"/>
                <a:cs typeface="Times New Roman" pitchFamily="18" charset="0"/>
              </a:rPr>
              <a:t>D-W (-2 ) Autokorelasi positif</a:t>
            </a:r>
          </a:p>
          <a:p>
            <a:pPr marL="576000" indent="-252000">
              <a:buFont typeface="+mj-lt"/>
              <a:buAutoNum type="alphaLcParenR"/>
            </a:pPr>
            <a:r>
              <a:rPr lang="id-ID" sz="1400" dirty="0" smtClean="0">
                <a:latin typeface="Times New Roman" pitchFamily="18" charset="0"/>
                <a:cs typeface="Times New Roman" pitchFamily="18" charset="0"/>
              </a:rPr>
              <a:t>D-W (di antara -2 s/d +2) tidak ada autokorelasi </a:t>
            </a:r>
          </a:p>
          <a:p>
            <a:pPr marL="576000" indent="-252000">
              <a:buFont typeface="+mj-lt"/>
              <a:buAutoNum type="alphaLcParenR"/>
            </a:pPr>
            <a:r>
              <a:rPr lang="id-ID" sz="1400" dirty="0" smtClean="0">
                <a:latin typeface="Times New Roman" pitchFamily="18" charset="0"/>
                <a:cs typeface="Times New Roman" pitchFamily="18" charset="0"/>
              </a:rPr>
              <a:t>D-W (di atas +2) Autokorelasi negatif </a:t>
            </a:r>
            <a:endParaRPr lang="id-ID" sz="1400" dirty="0" smtClean="0">
              <a:latin typeface="Times New Roman" pitchFamily="18" charset="0"/>
              <a:cs typeface="Times New Roman" pitchFamily="18" charset="0"/>
            </a:endParaRPr>
          </a:p>
          <a:p>
            <a:pPr marL="342900" indent="-342900">
              <a:buFontTx/>
              <a:buAutoNum type="arabicPeriod"/>
            </a:pPr>
            <a:r>
              <a:rPr lang="id-ID" sz="1400" dirty="0" smtClean="0">
                <a:latin typeface="Times New Roman" pitchFamily="18" charset="0"/>
                <a:cs typeface="Times New Roman" pitchFamily="18" charset="0"/>
              </a:rPr>
              <a:t>Uji Regresi Linear berganda.</a:t>
            </a:r>
          </a:p>
        </p:txBody>
      </p:sp>
      <p:sp>
        <p:nvSpPr>
          <p:cNvPr id="13" name="Notched Right Arrow 12"/>
          <p:cNvSpPr/>
          <p:nvPr/>
        </p:nvSpPr>
        <p:spPr>
          <a:xfrm>
            <a:off x="3143240" y="3215826"/>
            <a:ext cx="1039906" cy="228600"/>
          </a:xfrm>
          <a:prstGeom prst="notchedRightArrow">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endParaRPr lang="en-US" b="1">
              <a:ln/>
              <a:solidFill>
                <a:schemeClr val="accent5">
                  <a:tint val="50000"/>
                  <a:satMod val="180000"/>
                </a:schemeClr>
              </a:solidFill>
            </a:endParaRPr>
          </a:p>
        </p:txBody>
      </p:sp>
      <p:sp>
        <p:nvSpPr>
          <p:cNvPr id="14" name="Content Placeholder 3"/>
          <p:cNvSpPr txBox="1">
            <a:spLocks/>
          </p:cNvSpPr>
          <p:nvPr/>
        </p:nvSpPr>
        <p:spPr>
          <a:xfrm>
            <a:off x="285720" y="4657126"/>
            <a:ext cx="2786082" cy="500066"/>
          </a:xfrm>
          <a:prstGeom prst="rect">
            <a:avLst/>
          </a:prstGeom>
          <a:solidFill>
            <a:schemeClr val="bg2">
              <a:lumMod val="90000"/>
            </a:schemeClr>
          </a:solidFill>
          <a:ln w="952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dk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dk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dk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dk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dk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9pPr>
          </a:lstStyle>
          <a:p>
            <a:pPr marL="0" indent="0" algn="ctr">
              <a:buFont typeface="Arial" pitchFamily="34" charset="0"/>
              <a:buNone/>
            </a:pPr>
            <a:r>
              <a:rPr lang="id-ID" sz="1600" dirty="0" smtClean="0">
                <a:solidFill>
                  <a:schemeClr val="tx1"/>
                </a:solidFill>
                <a:latin typeface="Times New Roman" panose="02020603050405020304" pitchFamily="18" charset="0"/>
                <a:cs typeface="Times New Roman" panose="02020603050405020304" pitchFamily="18" charset="0"/>
              </a:rPr>
              <a:t>Uji Koefisien</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5" name="Notched Right Arrow 14"/>
          <p:cNvSpPr/>
          <p:nvPr/>
        </p:nvSpPr>
        <p:spPr>
          <a:xfrm>
            <a:off x="3143240" y="4784576"/>
            <a:ext cx="1039906" cy="228600"/>
          </a:xfrm>
          <a:prstGeom prst="notchedRightArrow">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endParaRPr lang="en-US" b="1">
              <a:ln/>
              <a:solidFill>
                <a:schemeClr val="accent5">
                  <a:tint val="50000"/>
                  <a:satMod val="180000"/>
                </a:schemeClr>
              </a:solidFill>
            </a:endParaRPr>
          </a:p>
        </p:txBody>
      </p:sp>
      <p:sp>
        <p:nvSpPr>
          <p:cNvPr id="16" name="Rectangle 15"/>
          <p:cNvSpPr/>
          <p:nvPr/>
        </p:nvSpPr>
        <p:spPr>
          <a:xfrm>
            <a:off x="4351151" y="4509120"/>
            <a:ext cx="4007063" cy="79208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AutoNum type="arabicPeriod"/>
            </a:pPr>
            <a:r>
              <a:rPr lang="id-ID" sz="1400" dirty="0" smtClean="0">
                <a:latin typeface="Times New Roman" panose="02020603050405020304" pitchFamily="18" charset="0"/>
                <a:cs typeface="Times New Roman" panose="02020603050405020304" pitchFamily="18" charset="0"/>
              </a:rPr>
              <a:t>Uji Koefisien Korelasi (dikonsultasikan dgn tabel interprestasi)</a:t>
            </a:r>
          </a:p>
          <a:p>
            <a:pPr marL="342900" indent="-342900">
              <a:lnSpc>
                <a:spcPct val="150000"/>
              </a:lnSpc>
              <a:buAutoNum type="arabicPeriod"/>
            </a:pPr>
            <a:r>
              <a:rPr lang="id-ID" sz="1400" dirty="0" smtClean="0">
                <a:latin typeface="Times New Roman" panose="02020603050405020304" pitchFamily="18" charset="0"/>
                <a:cs typeface="Times New Roman" panose="02020603050405020304" pitchFamily="18" charset="0"/>
              </a:rPr>
              <a:t>Uji Koefisien Determinasi </a:t>
            </a:r>
            <a:r>
              <a:rPr lang="id-ID" sz="1400" dirty="0">
                <a:latin typeface="Times New Roman" panose="02020603050405020304" pitchFamily="18" charset="0"/>
                <a:cs typeface="Times New Roman" panose="02020603050405020304" pitchFamily="18" charset="0"/>
              </a:rPr>
              <a:t>(R</a:t>
            </a:r>
            <a:r>
              <a:rPr lang="id-ID" sz="1400" baseline="30000" dirty="0">
                <a:latin typeface="Times New Roman" panose="02020603050405020304" pitchFamily="18" charset="0"/>
                <a:cs typeface="Times New Roman" panose="02020603050405020304" pitchFamily="18" charset="0"/>
              </a:rPr>
              <a:t>2</a:t>
            </a:r>
            <a:r>
              <a:rPr lang="id-ID" sz="1400" dirty="0" smtClean="0">
                <a:latin typeface="Times New Roman" panose="02020603050405020304" pitchFamily="18" charset="0"/>
                <a:cs typeface="Times New Roman" panose="02020603050405020304" pitchFamily="18" charset="0"/>
              </a:rPr>
              <a:t>)</a:t>
            </a:r>
          </a:p>
        </p:txBody>
      </p:sp>
      <p:sp>
        <p:nvSpPr>
          <p:cNvPr id="17" name="Rectangle 16"/>
          <p:cNvSpPr/>
          <p:nvPr/>
        </p:nvSpPr>
        <p:spPr>
          <a:xfrm>
            <a:off x="285720" y="5594940"/>
            <a:ext cx="2786082" cy="500066"/>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solidFill>
                  <a:schemeClr val="tx1"/>
                </a:solidFill>
                <a:latin typeface="Times New Roman" pitchFamily="18" charset="0"/>
                <a:cs typeface="Times New Roman" pitchFamily="18" charset="0"/>
              </a:rPr>
              <a:t>Uji Hipotesis</a:t>
            </a:r>
            <a:endParaRPr lang="en-US" dirty="0">
              <a:solidFill>
                <a:schemeClr val="tx1"/>
              </a:solidFill>
              <a:latin typeface="Times New Roman" pitchFamily="18" charset="0"/>
              <a:cs typeface="Times New Roman" pitchFamily="18" charset="0"/>
            </a:endParaRPr>
          </a:p>
        </p:txBody>
      </p:sp>
      <p:sp>
        <p:nvSpPr>
          <p:cNvPr id="18" name="Notched Right Arrow 17"/>
          <p:cNvSpPr/>
          <p:nvPr/>
        </p:nvSpPr>
        <p:spPr>
          <a:xfrm>
            <a:off x="3143240" y="5737816"/>
            <a:ext cx="1039906" cy="228600"/>
          </a:xfrm>
          <a:prstGeom prst="notchedRightArrow">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endParaRPr lang="en-US" b="1">
              <a:ln/>
              <a:solidFill>
                <a:schemeClr val="accent5">
                  <a:tint val="50000"/>
                  <a:satMod val="180000"/>
                </a:schemeClr>
              </a:solidFill>
            </a:endParaRPr>
          </a:p>
        </p:txBody>
      </p:sp>
      <p:sp>
        <p:nvSpPr>
          <p:cNvPr id="19" name="Rectangle 18"/>
          <p:cNvSpPr/>
          <p:nvPr/>
        </p:nvSpPr>
        <p:spPr>
          <a:xfrm>
            <a:off x="4357686" y="5445224"/>
            <a:ext cx="4000528" cy="864096"/>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marL="342900" indent="-342900">
              <a:lnSpc>
                <a:spcPct val="150000"/>
              </a:lnSpc>
              <a:buAutoNum type="arabicPeriod"/>
            </a:pPr>
            <a:r>
              <a:rPr lang="id-ID" sz="1400" dirty="0" smtClean="0">
                <a:latin typeface="Times New Roman" panose="02020603050405020304" pitchFamily="18" charset="0"/>
                <a:cs typeface="Times New Roman" panose="02020603050405020304" pitchFamily="18" charset="0"/>
              </a:rPr>
              <a:t>Uji Parsial (T) – </a:t>
            </a:r>
            <a:r>
              <a:rPr lang="id-ID" sz="1400" noProof="1" smtClean="0">
                <a:latin typeface="Times New Roman" pitchFamily="18" charset="0"/>
                <a:cs typeface="Times New Roman" pitchFamily="18" charset="0"/>
              </a:rPr>
              <a:t>t</a:t>
            </a:r>
            <a:r>
              <a:rPr lang="id-ID" sz="1400" baseline="-25000" noProof="1" smtClean="0">
                <a:latin typeface="Times New Roman" pitchFamily="18" charset="0"/>
                <a:cs typeface="Times New Roman" pitchFamily="18" charset="0"/>
              </a:rPr>
              <a:t>hitung</a:t>
            </a:r>
            <a:r>
              <a:rPr lang="id-ID" sz="1400" dirty="0" smtClean="0">
                <a:latin typeface="Times New Roman" panose="02020603050405020304" pitchFamily="18" charset="0"/>
                <a:cs typeface="Times New Roman" panose="02020603050405020304" pitchFamily="18" charset="0"/>
              </a:rPr>
              <a:t> &gt; t</a:t>
            </a:r>
            <a:r>
              <a:rPr lang="id-ID" sz="1400" baseline="-25000" dirty="0">
                <a:latin typeface="Times New Roman" pitchFamily="18" charset="0"/>
                <a:cs typeface="Times New Roman" pitchFamily="18" charset="0"/>
              </a:rPr>
              <a:t>tabel</a:t>
            </a:r>
            <a:r>
              <a:rPr lang="id-ID" sz="1400" dirty="0" smtClean="0">
                <a:latin typeface="Times New Roman" panose="02020603050405020304" pitchFamily="18" charset="0"/>
                <a:cs typeface="Times New Roman" panose="02020603050405020304" pitchFamily="18" charset="0"/>
              </a:rPr>
              <a:t> maka berpengaruh</a:t>
            </a:r>
          </a:p>
          <a:p>
            <a:pPr marL="342900" indent="-342900">
              <a:buAutoNum type="arabicPeriod"/>
            </a:pPr>
            <a:r>
              <a:rPr lang="id-ID" sz="1400" dirty="0" smtClean="0">
                <a:latin typeface="Times New Roman" panose="02020603050405020304" pitchFamily="18" charset="0"/>
                <a:cs typeface="Times New Roman" panose="02020603050405020304" pitchFamily="18" charset="0"/>
              </a:rPr>
              <a:t>Uji Simultan (F) – f</a:t>
            </a:r>
            <a:r>
              <a:rPr lang="id-ID" sz="1400" baseline="-25000" dirty="0" smtClean="0">
                <a:latin typeface="Times New Roman" pitchFamily="18" charset="0"/>
                <a:cs typeface="Times New Roman" pitchFamily="18" charset="0"/>
              </a:rPr>
              <a:t>hitung</a:t>
            </a:r>
            <a:r>
              <a:rPr lang="id-ID" sz="1400" dirty="0" smtClean="0">
                <a:latin typeface="Times New Roman" panose="02020603050405020304" pitchFamily="18" charset="0"/>
                <a:cs typeface="Times New Roman" panose="02020603050405020304" pitchFamily="18" charset="0"/>
              </a:rPr>
              <a:t>&gt; f</a:t>
            </a:r>
            <a:r>
              <a:rPr lang="id-ID" sz="1400" baseline="-25000" dirty="0" smtClean="0">
                <a:latin typeface="Times New Roman" pitchFamily="18" charset="0"/>
                <a:cs typeface="Times New Roman" pitchFamily="18" charset="0"/>
              </a:rPr>
              <a:t>tabel </a:t>
            </a:r>
            <a:r>
              <a:rPr lang="id-ID" sz="1400" dirty="0" smtClean="0">
                <a:latin typeface="Times New Roman" panose="02020603050405020304" pitchFamily="18" charset="0"/>
                <a:cs typeface="Times New Roman" panose="02020603050405020304" pitchFamily="18" charset="0"/>
              </a:rPr>
              <a:t>maka berpengaruh secara simultan (bersama-sama)</a:t>
            </a:r>
          </a:p>
          <a:p>
            <a:endParaRPr lang="en-US" sz="1400" dirty="0">
              <a:latin typeface="Times New Roman" panose="02020603050405020304" pitchFamily="18" charset="0"/>
              <a:cs typeface="Times New Roman" panose="02020603050405020304" pitchFamily="18" charset="0"/>
            </a:endParaRPr>
          </a:p>
        </p:txBody>
      </p:sp>
      <p:sp>
        <p:nvSpPr>
          <p:cNvPr id="21" name="Oval 20"/>
          <p:cNvSpPr/>
          <p:nvPr/>
        </p:nvSpPr>
        <p:spPr>
          <a:xfrm>
            <a:off x="7164288" y="44624"/>
            <a:ext cx="1224136" cy="1224136"/>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42699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anim calcmode="lin" valueType="num">
                                      <p:cBhvr>
                                        <p:cTn id="13" dur="500" fill="hold"/>
                                        <p:tgtEl>
                                          <p:spTgt spid="2"/>
                                        </p:tgtEl>
                                        <p:attrNameLst>
                                          <p:attrName>ppt_w</p:attrName>
                                        </p:attrNameLst>
                                      </p:cBhvr>
                                      <p:tavLst>
                                        <p:tav tm="0" fmla="#ppt_w*sin(2.5*pi*$)">
                                          <p:val>
                                            <p:fltVal val="0"/>
                                          </p:val>
                                        </p:tav>
                                        <p:tav tm="100000">
                                          <p:val>
                                            <p:fltVal val="1"/>
                                          </p:val>
                                        </p:tav>
                                      </p:tavLst>
                                    </p:anim>
                                    <p:anim calcmode="lin" valueType="num">
                                      <p:cBhvr>
                                        <p:cTn id="14" dur="500" fill="hold"/>
                                        <p:tgtEl>
                                          <p:spTgt spid="2"/>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2000"/>
                                        <p:tgtEl>
                                          <p:spTgt spid="21"/>
                                        </p:tgtEl>
                                      </p:cBhvr>
                                    </p:animEffect>
                                    <p:anim calcmode="lin" valueType="num">
                                      <p:cBhvr>
                                        <p:cTn id="18" dur="2000" fill="hold"/>
                                        <p:tgtEl>
                                          <p:spTgt spid="21"/>
                                        </p:tgtEl>
                                        <p:attrNameLst>
                                          <p:attrName>ppt_w</p:attrName>
                                        </p:attrNameLst>
                                      </p:cBhvr>
                                      <p:tavLst>
                                        <p:tav tm="0" fmla="#ppt_w*sin(2.5*pi*$)">
                                          <p:val>
                                            <p:fltVal val="0"/>
                                          </p:val>
                                        </p:tav>
                                        <p:tav tm="100000">
                                          <p:val>
                                            <p:fltVal val="1"/>
                                          </p:val>
                                        </p:tav>
                                      </p:tavLst>
                                    </p:anim>
                                    <p:anim calcmode="lin" valueType="num">
                                      <p:cBhvr>
                                        <p:cTn id="19" dur="2000" fill="hold"/>
                                        <p:tgtEl>
                                          <p:spTgt spid="21"/>
                                        </p:tgtEl>
                                        <p:attrNameLst>
                                          <p:attrName>ppt_h</p:attrName>
                                        </p:attrNameLst>
                                      </p:cBhvr>
                                      <p:tavLst>
                                        <p:tav tm="0">
                                          <p:val>
                                            <p:strVal val="#ppt_h"/>
                                          </p:val>
                                        </p:tav>
                                        <p:tav tm="100000">
                                          <p:val>
                                            <p:strVal val="#ppt_h"/>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anim calcmode="lin" valueType="num">
                                      <p:cBhvr>
                                        <p:cTn id="24" dur="500" fill="hold"/>
                                        <p:tgtEl>
                                          <p:spTgt spid="7"/>
                                        </p:tgtEl>
                                        <p:attrNameLst>
                                          <p:attrName>ppt_x</p:attrName>
                                        </p:attrNameLst>
                                      </p:cBhvr>
                                      <p:tavLst>
                                        <p:tav tm="0">
                                          <p:val>
                                            <p:strVal val="#ppt_x"/>
                                          </p:val>
                                        </p:tav>
                                        <p:tav tm="100000">
                                          <p:val>
                                            <p:strVal val="#ppt_x"/>
                                          </p:val>
                                        </p:tav>
                                      </p:tavLst>
                                    </p:anim>
                                    <p:anim calcmode="lin" valueType="num">
                                      <p:cBhvr>
                                        <p:cTn id="25" dur="5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31"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 calcmode="lin" valueType="num">
                                      <p:cBhvr>
                                        <p:cTn id="31" dur="500" fill="hold"/>
                                        <p:tgtEl>
                                          <p:spTgt spid="14"/>
                                        </p:tgtEl>
                                        <p:attrNameLst>
                                          <p:attrName>style.rotation</p:attrName>
                                        </p:attrNameLst>
                                      </p:cBhvr>
                                      <p:tavLst>
                                        <p:tav tm="0">
                                          <p:val>
                                            <p:fltVal val="90"/>
                                          </p:val>
                                        </p:tav>
                                        <p:tav tm="100000">
                                          <p:val>
                                            <p:fltVal val="0"/>
                                          </p:val>
                                        </p:tav>
                                      </p:tavLst>
                                    </p:anim>
                                    <p:animEffect transition="in" filter="fade">
                                      <p:cBhvr>
                                        <p:cTn id="32" dur="500"/>
                                        <p:tgtEl>
                                          <p:spTgt spid="14"/>
                                        </p:tgtEl>
                                      </p:cBhvr>
                                    </p:animEffect>
                                  </p:childTnLst>
                                </p:cTn>
                              </p:par>
                            </p:childTnLst>
                          </p:cTn>
                        </p:par>
                        <p:par>
                          <p:cTn id="33" fill="hold">
                            <p:stCondLst>
                              <p:cond delay="3000"/>
                            </p:stCondLst>
                            <p:childTnLst>
                              <p:par>
                                <p:cTn id="34" presetID="25" presetClass="entr" presetSubtype="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25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37" dur="25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38" dur="250" accel="50000" fill="hold">
                                          <p:stCondLst>
                                            <p:cond delay="250"/>
                                          </p:stCondLst>
                                        </p:cTn>
                                        <p:tgtEl>
                                          <p:spTgt spid="17"/>
                                        </p:tgtEl>
                                        <p:attrNameLst>
                                          <p:attrName>ppt_w</p:attrName>
                                        </p:attrNameLst>
                                      </p:cBhvr>
                                      <p:tavLst>
                                        <p:tav tm="0">
                                          <p:val>
                                            <p:strVal val="#ppt_w*.05"/>
                                          </p:val>
                                        </p:tav>
                                        <p:tav tm="100000">
                                          <p:val>
                                            <p:strVal val="#ppt_w"/>
                                          </p:val>
                                        </p:tav>
                                      </p:tavLst>
                                    </p:anim>
                                    <p:anim calcmode="lin" valueType="num">
                                      <p:cBhvr>
                                        <p:cTn id="39" dur="500" fill="hold"/>
                                        <p:tgtEl>
                                          <p:spTgt spid="17"/>
                                        </p:tgtEl>
                                        <p:attrNameLst>
                                          <p:attrName>ppt_h</p:attrName>
                                        </p:attrNameLst>
                                      </p:cBhvr>
                                      <p:tavLst>
                                        <p:tav tm="0">
                                          <p:val>
                                            <p:strVal val="#ppt_h"/>
                                          </p:val>
                                        </p:tav>
                                        <p:tav tm="100000">
                                          <p:val>
                                            <p:strVal val="#ppt_h"/>
                                          </p:val>
                                        </p:tav>
                                      </p:tavLst>
                                    </p:anim>
                                    <p:anim calcmode="lin" valueType="num">
                                      <p:cBhvr>
                                        <p:cTn id="40" dur="25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41" dur="25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42" dur="250" accel="50000" fill="hold">
                                          <p:stCondLst>
                                            <p:cond delay="250"/>
                                          </p:stCondLst>
                                        </p:cTn>
                                        <p:tgtEl>
                                          <p:spTgt spid="17"/>
                                        </p:tgtEl>
                                        <p:attrNameLst>
                                          <p:attrName>ppt_y</p:attrName>
                                        </p:attrNameLst>
                                      </p:cBhvr>
                                      <p:tavLst>
                                        <p:tav tm="0">
                                          <p:val>
                                            <p:strVal val="#ppt_y+.1"/>
                                          </p:val>
                                        </p:tav>
                                        <p:tav tm="100000">
                                          <p:val>
                                            <p:strVal val="#ppt_y"/>
                                          </p:val>
                                        </p:tav>
                                      </p:tavLst>
                                    </p:anim>
                                    <p:animEffect transition="in" filter="fade">
                                      <p:cBhvr>
                                        <p:cTn id="43" dur="500" decel="50000">
                                          <p:stCondLst>
                                            <p:cond delay="0"/>
                                          </p:stCondLst>
                                        </p:cTn>
                                        <p:tgtEl>
                                          <p:spTgt spid="17"/>
                                        </p:tgtEl>
                                      </p:cBhvr>
                                    </p:animEffect>
                                  </p:childTnLst>
                                </p:cTn>
                              </p:par>
                            </p:childTnLst>
                          </p:cTn>
                        </p:par>
                        <p:par>
                          <p:cTn id="44" fill="hold">
                            <p:stCondLst>
                              <p:cond delay="3500"/>
                            </p:stCondLst>
                            <p:childTnLst>
                              <p:par>
                                <p:cTn id="45" presetID="12" presetClass="entr" presetSubtype="4"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slide(fromBottom)">
                                      <p:cBhvr>
                                        <p:cTn id="47" dur="750"/>
                                        <p:tgtEl>
                                          <p:spTgt spid="8"/>
                                        </p:tgtEl>
                                      </p:cBhvr>
                                    </p:animEffect>
                                  </p:childTnLst>
                                </p:cTn>
                              </p:par>
                              <p:par>
                                <p:cTn id="48" presetID="50" presetClass="entr" presetSubtype="0" decel="100000"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1000" fill="hold"/>
                                        <p:tgtEl>
                                          <p:spTgt spid="11"/>
                                        </p:tgtEl>
                                        <p:attrNameLst>
                                          <p:attrName>ppt_w</p:attrName>
                                        </p:attrNameLst>
                                      </p:cBhvr>
                                      <p:tavLst>
                                        <p:tav tm="0">
                                          <p:val>
                                            <p:strVal val="#ppt_w+.3"/>
                                          </p:val>
                                        </p:tav>
                                        <p:tav tm="100000">
                                          <p:val>
                                            <p:strVal val="#ppt_w"/>
                                          </p:val>
                                        </p:tav>
                                      </p:tavLst>
                                    </p:anim>
                                    <p:anim calcmode="lin" valueType="num">
                                      <p:cBhvr>
                                        <p:cTn id="51" dur="1000" fill="hold"/>
                                        <p:tgtEl>
                                          <p:spTgt spid="11"/>
                                        </p:tgtEl>
                                        <p:attrNameLst>
                                          <p:attrName>ppt_h</p:attrName>
                                        </p:attrNameLst>
                                      </p:cBhvr>
                                      <p:tavLst>
                                        <p:tav tm="0">
                                          <p:val>
                                            <p:strVal val="#ppt_h"/>
                                          </p:val>
                                        </p:tav>
                                        <p:tav tm="100000">
                                          <p:val>
                                            <p:strVal val="#ppt_h"/>
                                          </p:val>
                                        </p:tav>
                                      </p:tavLst>
                                    </p:anim>
                                    <p:animEffect transition="in" filter="fade">
                                      <p:cBhvr>
                                        <p:cTn id="52" dur="1000"/>
                                        <p:tgtEl>
                                          <p:spTgt spid="11"/>
                                        </p:tgtEl>
                                      </p:cBhvr>
                                    </p:animEffect>
                                  </p:childTnLst>
                                </p:cTn>
                              </p:par>
                            </p:childTnLst>
                          </p:cTn>
                        </p:par>
                        <p:par>
                          <p:cTn id="53" fill="hold">
                            <p:stCondLst>
                              <p:cond delay="4500"/>
                            </p:stCondLst>
                            <p:childTnLst>
                              <p:par>
                                <p:cTn id="54" presetID="29" presetClass="entr" presetSubtype="0"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750" fill="hold"/>
                                        <p:tgtEl>
                                          <p:spTgt spid="13"/>
                                        </p:tgtEl>
                                        <p:attrNameLst>
                                          <p:attrName>ppt_x</p:attrName>
                                        </p:attrNameLst>
                                      </p:cBhvr>
                                      <p:tavLst>
                                        <p:tav tm="0">
                                          <p:val>
                                            <p:strVal val="#ppt_x-.2"/>
                                          </p:val>
                                        </p:tav>
                                        <p:tav tm="100000">
                                          <p:val>
                                            <p:strVal val="#ppt_x"/>
                                          </p:val>
                                        </p:tav>
                                      </p:tavLst>
                                    </p:anim>
                                    <p:anim calcmode="lin" valueType="num">
                                      <p:cBhvr>
                                        <p:cTn id="57" dur="75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8" dur="750"/>
                                        <p:tgtEl>
                                          <p:spTgt spid="13"/>
                                        </p:tgtEl>
                                      </p:cBhvr>
                                    </p:animEffect>
                                  </p:childTnLst>
                                </p:cTn>
                              </p:par>
                              <p:par>
                                <p:cTn id="59" presetID="29"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ppt_x</p:attrName>
                                        </p:attrNameLst>
                                      </p:cBhvr>
                                      <p:tavLst>
                                        <p:tav tm="0">
                                          <p:val>
                                            <p:strVal val="#ppt_x-.2"/>
                                          </p:val>
                                        </p:tav>
                                        <p:tav tm="100000">
                                          <p:val>
                                            <p:strVal val="#ppt_x"/>
                                          </p:val>
                                        </p:tav>
                                      </p:tavLst>
                                    </p:anim>
                                    <p:anim calcmode="lin" valueType="num">
                                      <p:cBhvr>
                                        <p:cTn id="62"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63" dur="1000"/>
                                        <p:tgtEl>
                                          <p:spTgt spid="12"/>
                                        </p:tgtEl>
                                      </p:cBhvr>
                                    </p:animEffect>
                                  </p:childTnLst>
                                </p:cTn>
                              </p:par>
                            </p:childTnLst>
                          </p:cTn>
                        </p:par>
                        <p:par>
                          <p:cTn id="64" fill="hold">
                            <p:stCondLst>
                              <p:cond delay="5500"/>
                            </p:stCondLst>
                            <p:childTnLst>
                              <p:par>
                                <p:cTn id="65" presetID="49" presetClass="entr" presetSubtype="0" decel="10000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750" fill="hold"/>
                                        <p:tgtEl>
                                          <p:spTgt spid="15"/>
                                        </p:tgtEl>
                                        <p:attrNameLst>
                                          <p:attrName>ppt_w</p:attrName>
                                        </p:attrNameLst>
                                      </p:cBhvr>
                                      <p:tavLst>
                                        <p:tav tm="0">
                                          <p:val>
                                            <p:fltVal val="0"/>
                                          </p:val>
                                        </p:tav>
                                        <p:tav tm="100000">
                                          <p:val>
                                            <p:strVal val="#ppt_w"/>
                                          </p:val>
                                        </p:tav>
                                      </p:tavLst>
                                    </p:anim>
                                    <p:anim calcmode="lin" valueType="num">
                                      <p:cBhvr>
                                        <p:cTn id="68" dur="750" fill="hold"/>
                                        <p:tgtEl>
                                          <p:spTgt spid="15"/>
                                        </p:tgtEl>
                                        <p:attrNameLst>
                                          <p:attrName>ppt_h</p:attrName>
                                        </p:attrNameLst>
                                      </p:cBhvr>
                                      <p:tavLst>
                                        <p:tav tm="0">
                                          <p:val>
                                            <p:fltVal val="0"/>
                                          </p:val>
                                        </p:tav>
                                        <p:tav tm="100000">
                                          <p:val>
                                            <p:strVal val="#ppt_h"/>
                                          </p:val>
                                        </p:tav>
                                      </p:tavLst>
                                    </p:anim>
                                    <p:anim calcmode="lin" valueType="num">
                                      <p:cBhvr>
                                        <p:cTn id="69" dur="750" fill="hold"/>
                                        <p:tgtEl>
                                          <p:spTgt spid="15"/>
                                        </p:tgtEl>
                                        <p:attrNameLst>
                                          <p:attrName>style.rotation</p:attrName>
                                        </p:attrNameLst>
                                      </p:cBhvr>
                                      <p:tavLst>
                                        <p:tav tm="0">
                                          <p:val>
                                            <p:fltVal val="360"/>
                                          </p:val>
                                        </p:tav>
                                        <p:tav tm="100000">
                                          <p:val>
                                            <p:fltVal val="0"/>
                                          </p:val>
                                        </p:tav>
                                      </p:tavLst>
                                    </p:anim>
                                    <p:animEffect transition="in" filter="fade">
                                      <p:cBhvr>
                                        <p:cTn id="70" dur="750"/>
                                        <p:tgtEl>
                                          <p:spTgt spid="15"/>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500" fill="hold"/>
                                        <p:tgtEl>
                                          <p:spTgt spid="16"/>
                                        </p:tgtEl>
                                        <p:attrNameLst>
                                          <p:attrName>ppt_w</p:attrName>
                                        </p:attrNameLst>
                                      </p:cBhvr>
                                      <p:tavLst>
                                        <p:tav tm="0">
                                          <p:val>
                                            <p:fltVal val="0"/>
                                          </p:val>
                                        </p:tav>
                                        <p:tav tm="100000">
                                          <p:val>
                                            <p:strVal val="#ppt_w"/>
                                          </p:val>
                                        </p:tav>
                                      </p:tavLst>
                                    </p:anim>
                                    <p:anim calcmode="lin" valueType="num">
                                      <p:cBhvr>
                                        <p:cTn id="74" dur="500" fill="hold"/>
                                        <p:tgtEl>
                                          <p:spTgt spid="16"/>
                                        </p:tgtEl>
                                        <p:attrNameLst>
                                          <p:attrName>ppt_h</p:attrName>
                                        </p:attrNameLst>
                                      </p:cBhvr>
                                      <p:tavLst>
                                        <p:tav tm="0">
                                          <p:val>
                                            <p:fltVal val="0"/>
                                          </p:val>
                                        </p:tav>
                                        <p:tav tm="100000">
                                          <p:val>
                                            <p:strVal val="#ppt_h"/>
                                          </p:val>
                                        </p:tav>
                                      </p:tavLst>
                                    </p:anim>
                                    <p:anim calcmode="lin" valueType="num">
                                      <p:cBhvr>
                                        <p:cTn id="75" dur="500" fill="hold"/>
                                        <p:tgtEl>
                                          <p:spTgt spid="16"/>
                                        </p:tgtEl>
                                        <p:attrNameLst>
                                          <p:attrName>style.rotation</p:attrName>
                                        </p:attrNameLst>
                                      </p:cBhvr>
                                      <p:tavLst>
                                        <p:tav tm="0">
                                          <p:val>
                                            <p:fltVal val="360"/>
                                          </p:val>
                                        </p:tav>
                                        <p:tav tm="100000">
                                          <p:val>
                                            <p:fltVal val="0"/>
                                          </p:val>
                                        </p:tav>
                                      </p:tavLst>
                                    </p:anim>
                                    <p:animEffect transition="in" filter="fade">
                                      <p:cBhvr>
                                        <p:cTn id="76" dur="500"/>
                                        <p:tgtEl>
                                          <p:spTgt spid="16"/>
                                        </p:tgtEl>
                                      </p:cBhvr>
                                    </p:animEffect>
                                  </p:childTnLst>
                                </p:cTn>
                              </p:par>
                            </p:childTnLst>
                          </p:cTn>
                        </p:par>
                        <p:par>
                          <p:cTn id="77" fill="hold">
                            <p:stCondLst>
                              <p:cond delay="6250"/>
                            </p:stCondLst>
                            <p:childTnLst>
                              <p:par>
                                <p:cTn id="78" presetID="15"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750" fill="hold"/>
                                        <p:tgtEl>
                                          <p:spTgt spid="18"/>
                                        </p:tgtEl>
                                        <p:attrNameLst>
                                          <p:attrName>ppt_w</p:attrName>
                                        </p:attrNameLst>
                                      </p:cBhvr>
                                      <p:tavLst>
                                        <p:tav tm="0">
                                          <p:val>
                                            <p:fltVal val="0"/>
                                          </p:val>
                                        </p:tav>
                                        <p:tav tm="100000">
                                          <p:val>
                                            <p:strVal val="#ppt_w"/>
                                          </p:val>
                                        </p:tav>
                                      </p:tavLst>
                                    </p:anim>
                                    <p:anim calcmode="lin" valueType="num">
                                      <p:cBhvr>
                                        <p:cTn id="81" dur="750" fill="hold"/>
                                        <p:tgtEl>
                                          <p:spTgt spid="18"/>
                                        </p:tgtEl>
                                        <p:attrNameLst>
                                          <p:attrName>ppt_h</p:attrName>
                                        </p:attrNameLst>
                                      </p:cBhvr>
                                      <p:tavLst>
                                        <p:tav tm="0">
                                          <p:val>
                                            <p:fltVal val="0"/>
                                          </p:val>
                                        </p:tav>
                                        <p:tav tm="100000">
                                          <p:val>
                                            <p:strVal val="#ppt_h"/>
                                          </p:val>
                                        </p:tav>
                                      </p:tavLst>
                                    </p:anim>
                                    <p:anim calcmode="lin" valueType="num">
                                      <p:cBhvr>
                                        <p:cTn id="82" dur="750" fill="hold"/>
                                        <p:tgtEl>
                                          <p:spTgt spid="18"/>
                                        </p:tgtEl>
                                        <p:attrNameLst>
                                          <p:attrName>ppt_x</p:attrName>
                                        </p:attrNameLst>
                                      </p:cBhvr>
                                      <p:tavLst>
                                        <p:tav tm="0" fmla="#ppt_x+(cos(-2*pi*(1-$))*-#ppt_x-sin(-2*pi*(1-$))*(1-#ppt_y))*(1-$)">
                                          <p:val>
                                            <p:fltVal val="0"/>
                                          </p:val>
                                        </p:tav>
                                        <p:tav tm="100000">
                                          <p:val>
                                            <p:fltVal val="1"/>
                                          </p:val>
                                        </p:tav>
                                      </p:tavLst>
                                    </p:anim>
                                    <p:anim calcmode="lin" valueType="num">
                                      <p:cBhvr>
                                        <p:cTn id="83" dur="750" fill="hold"/>
                                        <p:tgtEl>
                                          <p:spTgt spid="18"/>
                                        </p:tgtEl>
                                        <p:attrNameLst>
                                          <p:attrName>ppt_y</p:attrName>
                                        </p:attrNameLst>
                                      </p:cBhvr>
                                      <p:tavLst>
                                        <p:tav tm="0" fmla="#ppt_y+(sin(-2*pi*(1-$))*-#ppt_x+cos(-2*pi*(1-$))*(1-#ppt_y))*(1-$)">
                                          <p:val>
                                            <p:fltVal val="0"/>
                                          </p:val>
                                        </p:tav>
                                        <p:tav tm="100000">
                                          <p:val>
                                            <p:fltVal val="1"/>
                                          </p:val>
                                        </p:tav>
                                      </p:tavLst>
                                    </p:anim>
                                  </p:childTnLst>
                                </p:cTn>
                              </p:par>
                              <p:par>
                                <p:cTn id="84" presetID="15"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500" fill="hold"/>
                                        <p:tgtEl>
                                          <p:spTgt spid="19"/>
                                        </p:tgtEl>
                                        <p:attrNameLst>
                                          <p:attrName>ppt_w</p:attrName>
                                        </p:attrNameLst>
                                      </p:cBhvr>
                                      <p:tavLst>
                                        <p:tav tm="0">
                                          <p:val>
                                            <p:fltVal val="0"/>
                                          </p:val>
                                        </p:tav>
                                        <p:tav tm="100000">
                                          <p:val>
                                            <p:strVal val="#ppt_w"/>
                                          </p:val>
                                        </p:tav>
                                      </p:tavLst>
                                    </p:anim>
                                    <p:anim calcmode="lin" valueType="num">
                                      <p:cBhvr>
                                        <p:cTn id="87" dur="500" fill="hold"/>
                                        <p:tgtEl>
                                          <p:spTgt spid="19"/>
                                        </p:tgtEl>
                                        <p:attrNameLst>
                                          <p:attrName>ppt_h</p:attrName>
                                        </p:attrNameLst>
                                      </p:cBhvr>
                                      <p:tavLst>
                                        <p:tav tm="0">
                                          <p:val>
                                            <p:fltVal val="0"/>
                                          </p:val>
                                        </p:tav>
                                        <p:tav tm="100000">
                                          <p:val>
                                            <p:strVal val="#ppt_h"/>
                                          </p:val>
                                        </p:tav>
                                      </p:tavLst>
                                    </p:anim>
                                    <p:anim calcmode="lin" valueType="num">
                                      <p:cBhvr>
                                        <p:cTn id="88" dur="500" fill="hold"/>
                                        <p:tgtEl>
                                          <p:spTgt spid="19"/>
                                        </p:tgtEl>
                                        <p:attrNameLst>
                                          <p:attrName>ppt_x</p:attrName>
                                        </p:attrNameLst>
                                      </p:cBhvr>
                                      <p:tavLst>
                                        <p:tav tm="0" fmla="#ppt_x+(cos(-2*pi*(1-$))*-#ppt_x-sin(-2*pi*(1-$))*(1-#ppt_y))*(1-$)">
                                          <p:val>
                                            <p:fltVal val="0"/>
                                          </p:val>
                                        </p:tav>
                                        <p:tav tm="100000">
                                          <p:val>
                                            <p:fltVal val="1"/>
                                          </p:val>
                                        </p:tav>
                                      </p:tavLst>
                                    </p:anim>
                                    <p:anim calcmode="lin" valueType="num">
                                      <p:cBhvr>
                                        <p:cTn id="89" dur="5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14290"/>
            <a:ext cx="7888960" cy="1165005"/>
          </a:xfrm>
        </p:spPr>
        <p:txBody>
          <a:bodyPr>
            <a:normAutofit/>
          </a:bodyPr>
          <a:lstStyle/>
          <a:p>
            <a:r>
              <a:rPr lang="id-ID" dirty="0" smtClean="0">
                <a:solidFill>
                  <a:schemeClr val="tx1"/>
                </a:solidFill>
                <a:latin typeface="Cambria" pitchFamily="18" charset="0"/>
              </a:rPr>
              <a:t>Tabel Korelasi</a:t>
            </a:r>
            <a:endParaRPr lang="en-US" dirty="0">
              <a:solidFill>
                <a:schemeClr val="tx1"/>
              </a:solidFill>
              <a:latin typeface="Cambria" pitchFamily="18" charset="0"/>
            </a:endParaRPr>
          </a:p>
        </p:txBody>
      </p:sp>
      <p:sp>
        <p:nvSpPr>
          <p:cNvPr id="21" name="Oval 20"/>
          <p:cNvSpPr/>
          <p:nvPr/>
        </p:nvSpPr>
        <p:spPr>
          <a:xfrm>
            <a:off x="7164288" y="44624"/>
            <a:ext cx="1224136" cy="1224136"/>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6274745"/>
              </p:ext>
            </p:extLst>
          </p:nvPr>
        </p:nvGraphicFramePr>
        <p:xfrm>
          <a:off x="755576" y="1772815"/>
          <a:ext cx="7632848" cy="3780420"/>
        </p:xfrm>
        <a:graphic>
          <a:graphicData uri="http://schemas.openxmlformats.org/drawingml/2006/table">
            <a:tbl>
              <a:tblPr firstRow="1" firstCol="1" bandRow="1">
                <a:tableStyleId>{5C22544A-7EE6-4342-B048-85BDC9FD1C3A}</a:tableStyleId>
              </a:tblPr>
              <a:tblGrid>
                <a:gridCol w="3776296"/>
                <a:gridCol w="3856552"/>
              </a:tblGrid>
              <a:tr h="540060">
                <a:tc gridSpan="2">
                  <a:txBody>
                    <a:bodyPr/>
                    <a:lstStyle/>
                    <a:p>
                      <a:pPr algn="ctr">
                        <a:lnSpc>
                          <a:spcPct val="107000"/>
                        </a:lnSpc>
                        <a:spcAft>
                          <a:spcPts val="0"/>
                        </a:spcAft>
                      </a:pPr>
                      <a:r>
                        <a:rPr lang="en-US" sz="2800" dirty="0" err="1">
                          <a:effectLst/>
                          <a:latin typeface="Times New Roman" pitchFamily="18" charset="0"/>
                          <a:cs typeface="Times New Roman" pitchFamily="18" charset="0"/>
                        </a:rPr>
                        <a:t>Koefisien</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Korelasi</a:t>
                      </a:r>
                      <a:endParaRPr lang="id-ID" sz="2400" dirty="0">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hMerge="1">
                  <a:txBody>
                    <a:bodyPr/>
                    <a:lstStyle/>
                    <a:p>
                      <a:endParaRPr lang="id-ID"/>
                    </a:p>
                  </a:txBody>
                  <a:tcPr/>
                </a:tc>
              </a:tr>
              <a:tr h="540060">
                <a:tc>
                  <a:txBody>
                    <a:bodyPr/>
                    <a:lstStyle/>
                    <a:p>
                      <a:pPr algn="ctr">
                        <a:lnSpc>
                          <a:spcPct val="107000"/>
                        </a:lnSpc>
                        <a:spcAft>
                          <a:spcPts val="0"/>
                        </a:spcAft>
                      </a:pPr>
                      <a:r>
                        <a:rPr lang="en-US" sz="2800" dirty="0">
                          <a:effectLst/>
                          <a:latin typeface="Times New Roman" pitchFamily="18" charset="0"/>
                          <a:cs typeface="Times New Roman" pitchFamily="18" charset="0"/>
                        </a:rPr>
                        <a:t>Internal </a:t>
                      </a:r>
                      <a:r>
                        <a:rPr lang="en-US" sz="2800" dirty="0" err="1">
                          <a:effectLst/>
                          <a:latin typeface="Times New Roman" pitchFamily="18" charset="0"/>
                          <a:cs typeface="Times New Roman" pitchFamily="18" charset="0"/>
                        </a:rPr>
                        <a:t>Koefisien</a:t>
                      </a:r>
                      <a:endParaRPr lang="id-ID" sz="2400" dirty="0">
                        <a:effectLst/>
                        <a:latin typeface="Times New Roman" pitchFamily="18" charset="0"/>
                        <a:ea typeface="Calibri"/>
                        <a:cs typeface="Times New Roman" pitchFamily="18" charset="0"/>
                      </a:endParaRPr>
                    </a:p>
                  </a:txBody>
                  <a:tcPr marL="68580" marR="68580" marT="0" marB="0" anchor="ctr">
                    <a:solidFill>
                      <a:schemeClr val="bg2">
                        <a:lumMod val="25000"/>
                      </a:schemeClr>
                    </a:solidFill>
                  </a:tcPr>
                </a:tc>
                <a:tc>
                  <a:txBody>
                    <a:bodyPr/>
                    <a:lstStyle/>
                    <a:p>
                      <a:pPr algn="ctr">
                        <a:lnSpc>
                          <a:spcPct val="107000"/>
                        </a:lnSpc>
                        <a:spcAft>
                          <a:spcPts val="0"/>
                        </a:spcAft>
                      </a:pPr>
                      <a:r>
                        <a:rPr lang="en-US" sz="2800" dirty="0">
                          <a:solidFill>
                            <a:schemeClr val="bg1"/>
                          </a:solidFill>
                          <a:effectLst/>
                          <a:latin typeface="Times New Roman" pitchFamily="18" charset="0"/>
                          <a:cs typeface="Times New Roman" pitchFamily="18" charset="0"/>
                        </a:rPr>
                        <a:t>Tingkat </a:t>
                      </a:r>
                      <a:r>
                        <a:rPr lang="en-US" sz="2800" dirty="0" err="1" smtClean="0">
                          <a:solidFill>
                            <a:schemeClr val="bg1"/>
                          </a:solidFill>
                          <a:effectLst/>
                          <a:latin typeface="Times New Roman" pitchFamily="18" charset="0"/>
                          <a:cs typeface="Times New Roman" pitchFamily="18" charset="0"/>
                        </a:rPr>
                        <a:t>Hubungan</a:t>
                      </a:r>
                      <a:endParaRPr lang="id-ID" sz="2400"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25000"/>
                      </a:schemeClr>
                    </a:solidFill>
                  </a:tcPr>
                </a:tc>
              </a:tr>
              <a:tr h="540060">
                <a:tc>
                  <a:txBody>
                    <a:bodyPr/>
                    <a:lstStyle/>
                    <a:p>
                      <a:pPr algn="ctr">
                        <a:lnSpc>
                          <a:spcPct val="107000"/>
                        </a:lnSpc>
                        <a:spcAft>
                          <a:spcPts val="0"/>
                        </a:spcAft>
                      </a:pPr>
                      <a:r>
                        <a:rPr lang="en-US" sz="2800">
                          <a:effectLst/>
                          <a:latin typeface="Times New Roman" pitchFamily="18" charset="0"/>
                          <a:cs typeface="Times New Roman" pitchFamily="18" charset="0"/>
                        </a:rPr>
                        <a:t>0,000-0,199</a:t>
                      </a:r>
                      <a:endParaRPr lang="id-ID" sz="2400">
                        <a:effectLst/>
                        <a:latin typeface="Times New Roman" pitchFamily="18" charset="0"/>
                        <a:ea typeface="Calibri"/>
                        <a:cs typeface="Times New Roman" pitchFamily="18" charset="0"/>
                      </a:endParaRPr>
                    </a:p>
                  </a:txBody>
                  <a:tcPr marL="68580" marR="68580" marT="0" marB="0" anchor="ctr"/>
                </a:tc>
                <a:tc>
                  <a:txBody>
                    <a:bodyPr/>
                    <a:lstStyle/>
                    <a:p>
                      <a:pPr algn="ctr">
                        <a:lnSpc>
                          <a:spcPct val="107000"/>
                        </a:lnSpc>
                        <a:spcAft>
                          <a:spcPts val="0"/>
                        </a:spcAft>
                      </a:pPr>
                      <a:r>
                        <a:rPr lang="en-US" sz="2800" dirty="0" err="1">
                          <a:effectLst/>
                          <a:latin typeface="Times New Roman" pitchFamily="18" charset="0"/>
                          <a:cs typeface="Times New Roman" pitchFamily="18" charset="0"/>
                        </a:rPr>
                        <a:t>Sangat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Rendah</a:t>
                      </a:r>
                      <a:endParaRPr lang="id-ID" sz="2400" dirty="0">
                        <a:effectLst/>
                        <a:latin typeface="Times New Roman" pitchFamily="18" charset="0"/>
                        <a:ea typeface="Calibri"/>
                        <a:cs typeface="Times New Roman" pitchFamily="18" charset="0"/>
                      </a:endParaRPr>
                    </a:p>
                  </a:txBody>
                  <a:tcPr marL="68580" marR="68580" marT="0" marB="0" anchor="ctr"/>
                </a:tc>
              </a:tr>
              <a:tr h="540060">
                <a:tc>
                  <a:txBody>
                    <a:bodyPr/>
                    <a:lstStyle/>
                    <a:p>
                      <a:pPr algn="ctr">
                        <a:lnSpc>
                          <a:spcPct val="107000"/>
                        </a:lnSpc>
                        <a:spcAft>
                          <a:spcPts val="0"/>
                        </a:spcAft>
                      </a:pPr>
                      <a:r>
                        <a:rPr lang="en-US" sz="2800">
                          <a:effectLst/>
                          <a:latin typeface="Times New Roman" pitchFamily="18" charset="0"/>
                          <a:cs typeface="Times New Roman" pitchFamily="18" charset="0"/>
                        </a:rPr>
                        <a:t>0,200-0,399</a:t>
                      </a:r>
                      <a:endParaRPr lang="id-ID" sz="2400">
                        <a:effectLst/>
                        <a:latin typeface="Times New Roman" pitchFamily="18" charset="0"/>
                        <a:ea typeface="Calibri"/>
                        <a:cs typeface="Times New Roman" pitchFamily="18" charset="0"/>
                      </a:endParaRPr>
                    </a:p>
                  </a:txBody>
                  <a:tcPr marL="68580" marR="68580" marT="0" marB="0" anchor="ctr"/>
                </a:tc>
                <a:tc>
                  <a:txBody>
                    <a:bodyPr/>
                    <a:lstStyle/>
                    <a:p>
                      <a:pPr algn="ctr">
                        <a:lnSpc>
                          <a:spcPct val="107000"/>
                        </a:lnSpc>
                        <a:spcAft>
                          <a:spcPts val="0"/>
                        </a:spcAft>
                      </a:pPr>
                      <a:r>
                        <a:rPr lang="en-US" sz="2800">
                          <a:effectLst/>
                          <a:latin typeface="Times New Roman" pitchFamily="18" charset="0"/>
                          <a:cs typeface="Times New Roman" pitchFamily="18" charset="0"/>
                        </a:rPr>
                        <a:t>Rendah</a:t>
                      </a:r>
                      <a:endParaRPr lang="id-ID" sz="2400">
                        <a:effectLst/>
                        <a:latin typeface="Times New Roman" pitchFamily="18" charset="0"/>
                        <a:ea typeface="Calibri"/>
                        <a:cs typeface="Times New Roman" pitchFamily="18" charset="0"/>
                      </a:endParaRPr>
                    </a:p>
                  </a:txBody>
                  <a:tcPr marL="68580" marR="68580" marT="0" marB="0" anchor="ctr"/>
                </a:tc>
              </a:tr>
              <a:tr h="540060">
                <a:tc>
                  <a:txBody>
                    <a:bodyPr/>
                    <a:lstStyle/>
                    <a:p>
                      <a:pPr algn="ctr">
                        <a:lnSpc>
                          <a:spcPct val="107000"/>
                        </a:lnSpc>
                        <a:spcAft>
                          <a:spcPts val="0"/>
                        </a:spcAft>
                      </a:pPr>
                      <a:r>
                        <a:rPr lang="en-US" sz="2800">
                          <a:effectLst/>
                          <a:latin typeface="Times New Roman" pitchFamily="18" charset="0"/>
                          <a:cs typeface="Times New Roman" pitchFamily="18" charset="0"/>
                        </a:rPr>
                        <a:t>0,400-0,599</a:t>
                      </a:r>
                      <a:endParaRPr lang="id-ID" sz="2400">
                        <a:effectLst/>
                        <a:latin typeface="Times New Roman" pitchFamily="18" charset="0"/>
                        <a:ea typeface="Calibri"/>
                        <a:cs typeface="Times New Roman" pitchFamily="18" charset="0"/>
                      </a:endParaRPr>
                    </a:p>
                  </a:txBody>
                  <a:tcPr marL="68580" marR="68580" marT="0" marB="0" anchor="ctr"/>
                </a:tc>
                <a:tc>
                  <a:txBody>
                    <a:bodyPr/>
                    <a:lstStyle/>
                    <a:p>
                      <a:pPr algn="ctr">
                        <a:lnSpc>
                          <a:spcPct val="107000"/>
                        </a:lnSpc>
                        <a:spcAft>
                          <a:spcPts val="0"/>
                        </a:spcAft>
                      </a:pPr>
                      <a:r>
                        <a:rPr lang="en-US" sz="2800">
                          <a:effectLst/>
                          <a:latin typeface="Times New Roman" pitchFamily="18" charset="0"/>
                          <a:cs typeface="Times New Roman" pitchFamily="18" charset="0"/>
                        </a:rPr>
                        <a:t>Sedang</a:t>
                      </a:r>
                      <a:endParaRPr lang="id-ID" sz="2400">
                        <a:effectLst/>
                        <a:latin typeface="Times New Roman" pitchFamily="18" charset="0"/>
                        <a:ea typeface="Calibri"/>
                        <a:cs typeface="Times New Roman" pitchFamily="18" charset="0"/>
                      </a:endParaRPr>
                    </a:p>
                  </a:txBody>
                  <a:tcPr marL="68580" marR="68580" marT="0" marB="0" anchor="ctr"/>
                </a:tc>
              </a:tr>
              <a:tr h="540060">
                <a:tc>
                  <a:txBody>
                    <a:bodyPr/>
                    <a:lstStyle/>
                    <a:p>
                      <a:pPr algn="ctr">
                        <a:lnSpc>
                          <a:spcPct val="107000"/>
                        </a:lnSpc>
                        <a:spcAft>
                          <a:spcPts val="0"/>
                        </a:spcAft>
                      </a:pPr>
                      <a:r>
                        <a:rPr lang="en-US" sz="2800">
                          <a:effectLst/>
                          <a:latin typeface="Times New Roman" pitchFamily="18" charset="0"/>
                          <a:cs typeface="Times New Roman" pitchFamily="18" charset="0"/>
                        </a:rPr>
                        <a:t>0,600-0,799</a:t>
                      </a:r>
                      <a:endParaRPr lang="id-ID" sz="2400">
                        <a:effectLst/>
                        <a:latin typeface="Times New Roman" pitchFamily="18" charset="0"/>
                        <a:ea typeface="Calibri"/>
                        <a:cs typeface="Times New Roman" pitchFamily="18" charset="0"/>
                      </a:endParaRPr>
                    </a:p>
                  </a:txBody>
                  <a:tcPr marL="68580" marR="68580" marT="0" marB="0" anchor="ctr"/>
                </a:tc>
                <a:tc>
                  <a:txBody>
                    <a:bodyPr/>
                    <a:lstStyle/>
                    <a:p>
                      <a:pPr algn="ctr">
                        <a:lnSpc>
                          <a:spcPct val="107000"/>
                        </a:lnSpc>
                        <a:spcAft>
                          <a:spcPts val="0"/>
                        </a:spcAft>
                      </a:pPr>
                      <a:r>
                        <a:rPr lang="en-US" sz="2800">
                          <a:effectLst/>
                          <a:latin typeface="Times New Roman" pitchFamily="18" charset="0"/>
                          <a:cs typeface="Times New Roman" pitchFamily="18" charset="0"/>
                        </a:rPr>
                        <a:t>Kuat</a:t>
                      </a:r>
                      <a:endParaRPr lang="id-ID" sz="2400">
                        <a:effectLst/>
                        <a:latin typeface="Times New Roman" pitchFamily="18" charset="0"/>
                        <a:ea typeface="Calibri"/>
                        <a:cs typeface="Times New Roman" pitchFamily="18" charset="0"/>
                      </a:endParaRPr>
                    </a:p>
                  </a:txBody>
                  <a:tcPr marL="68580" marR="68580" marT="0" marB="0" anchor="ctr"/>
                </a:tc>
              </a:tr>
              <a:tr h="540060">
                <a:tc>
                  <a:txBody>
                    <a:bodyPr/>
                    <a:lstStyle/>
                    <a:p>
                      <a:pPr algn="ctr">
                        <a:lnSpc>
                          <a:spcPct val="107000"/>
                        </a:lnSpc>
                        <a:spcAft>
                          <a:spcPts val="0"/>
                        </a:spcAft>
                      </a:pPr>
                      <a:r>
                        <a:rPr lang="en-US" sz="2800">
                          <a:effectLst/>
                          <a:latin typeface="Times New Roman" pitchFamily="18" charset="0"/>
                          <a:cs typeface="Times New Roman" pitchFamily="18" charset="0"/>
                        </a:rPr>
                        <a:t>0,800-1,000</a:t>
                      </a:r>
                      <a:endParaRPr lang="id-ID" sz="2400">
                        <a:effectLst/>
                        <a:latin typeface="Times New Roman" pitchFamily="18" charset="0"/>
                        <a:ea typeface="Calibri"/>
                        <a:cs typeface="Times New Roman" pitchFamily="18" charset="0"/>
                      </a:endParaRPr>
                    </a:p>
                  </a:txBody>
                  <a:tcPr marL="68580" marR="68580" marT="0" marB="0" anchor="ctr"/>
                </a:tc>
                <a:tc>
                  <a:txBody>
                    <a:bodyPr/>
                    <a:lstStyle/>
                    <a:p>
                      <a:pPr algn="ctr">
                        <a:lnSpc>
                          <a:spcPct val="107000"/>
                        </a:lnSpc>
                        <a:spcAft>
                          <a:spcPts val="0"/>
                        </a:spcAft>
                      </a:pPr>
                      <a:r>
                        <a:rPr lang="en-US" sz="2800" dirty="0" err="1">
                          <a:effectLst/>
                          <a:latin typeface="Times New Roman" pitchFamily="18" charset="0"/>
                          <a:cs typeface="Times New Roman" pitchFamily="18" charset="0"/>
                        </a:rPr>
                        <a:t>Sangat</a:t>
                      </a:r>
                      <a:r>
                        <a:rPr lang="en-US" sz="2800" dirty="0">
                          <a:effectLst/>
                          <a:latin typeface="Times New Roman" pitchFamily="18" charset="0"/>
                          <a:cs typeface="Times New Roman" pitchFamily="18" charset="0"/>
                        </a:rPr>
                        <a:t> </a:t>
                      </a:r>
                      <a:r>
                        <a:rPr lang="en-US" sz="2800" dirty="0" err="1">
                          <a:effectLst/>
                          <a:latin typeface="Times New Roman" pitchFamily="18" charset="0"/>
                          <a:cs typeface="Times New Roman" pitchFamily="18" charset="0"/>
                        </a:rPr>
                        <a:t>Kuat</a:t>
                      </a:r>
                      <a:endParaRPr lang="id-ID" sz="2400" dirty="0">
                        <a:effectLst/>
                        <a:latin typeface="Times New Roman" pitchFamily="18" charset="0"/>
                        <a:ea typeface="Calibri"/>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420361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2000"/>
                                        <p:tgtEl>
                                          <p:spTgt spid="21"/>
                                        </p:tgtEl>
                                      </p:cBhvr>
                                    </p:animEffect>
                                    <p:anim calcmode="lin" valueType="num">
                                      <p:cBhvr>
                                        <p:cTn id="13" dur="2000" fill="hold"/>
                                        <p:tgtEl>
                                          <p:spTgt spid="21"/>
                                        </p:tgtEl>
                                        <p:attrNameLst>
                                          <p:attrName>ppt_w</p:attrName>
                                        </p:attrNameLst>
                                      </p:cBhvr>
                                      <p:tavLst>
                                        <p:tav tm="0" fmla="#ppt_w*sin(2.5*pi*$)">
                                          <p:val>
                                            <p:fltVal val="0"/>
                                          </p:val>
                                        </p:tav>
                                        <p:tav tm="100000">
                                          <p:val>
                                            <p:fltVal val="1"/>
                                          </p:val>
                                        </p:tav>
                                      </p:tavLst>
                                    </p:anim>
                                    <p:anim calcmode="lin" valueType="num">
                                      <p:cBhvr>
                                        <p:cTn id="14" dur="2000" fill="hold"/>
                                        <p:tgtEl>
                                          <p:spTgt spid="21"/>
                                        </p:tgtEl>
                                        <p:attrNameLst>
                                          <p:attrName>ppt_h</p:attrName>
                                        </p:attrNameLst>
                                      </p:cBhvr>
                                      <p:tavLst>
                                        <p:tav tm="0">
                                          <p:val>
                                            <p:strVal val="#ppt_h"/>
                                          </p:val>
                                        </p:tav>
                                        <p:tav tm="100000">
                                          <p:val>
                                            <p:strVal val="#ppt_h"/>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500" fill="hold"/>
                                        <p:tgtEl>
                                          <p:spTgt spid="4"/>
                                        </p:tgtEl>
                                        <p:attrNameLst>
                                          <p:attrName>ppt_x</p:attrName>
                                        </p:attrNameLst>
                                      </p:cBhvr>
                                      <p:tavLst>
                                        <p:tav tm="0">
                                          <p:val>
                                            <p:strVal val="#ppt_x"/>
                                          </p:val>
                                        </p:tav>
                                        <p:tav tm="100000">
                                          <p:val>
                                            <p:strVal val="#ppt_x"/>
                                          </p:val>
                                        </p:tav>
                                      </p:tavLst>
                                    </p:anim>
                                    <p:anim calcmode="lin" valueType="num">
                                      <p:cBhvr additive="base">
                                        <p:cTn id="18" dur="1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142844" y="44624"/>
            <a:ext cx="8429684" cy="1584176"/>
          </a:xfrm>
        </p:spPr>
        <p:txBody>
          <a:bodyPr>
            <a:normAutofit/>
          </a:bodyPr>
          <a:lstStyle/>
          <a:p>
            <a:pPr lvl="0"/>
            <a:r>
              <a:rPr lang="id-ID" dirty="0" smtClean="0">
                <a:solidFill>
                  <a:schemeClr val="tx1"/>
                </a:solidFill>
                <a:latin typeface="Cambria" pitchFamily="18" charset="0"/>
              </a:rPr>
              <a:t>Hasil &amp; Pembahasan</a:t>
            </a:r>
            <a:br>
              <a:rPr lang="id-ID" dirty="0" smtClean="0">
                <a:solidFill>
                  <a:schemeClr val="tx1"/>
                </a:solidFill>
                <a:latin typeface="Cambria" pitchFamily="18" charset="0"/>
              </a:rPr>
            </a:br>
            <a:r>
              <a:rPr lang="id-ID" sz="2800" dirty="0" smtClean="0">
                <a:solidFill>
                  <a:schemeClr val="tx1"/>
                </a:solidFill>
                <a:latin typeface="Cambria" pitchFamily="18" charset="0"/>
              </a:rPr>
              <a:t>1. </a:t>
            </a:r>
            <a:r>
              <a:rPr lang="id-ID" sz="2800" dirty="0" smtClean="0">
                <a:solidFill>
                  <a:schemeClr val="tx1"/>
                </a:solidFill>
                <a:latin typeface="Times New Roman" pitchFamily="18" charset="0"/>
                <a:cs typeface="Times New Roman" pitchFamily="18" charset="0"/>
              </a:rPr>
              <a:t>Uji </a:t>
            </a:r>
            <a:r>
              <a:rPr lang="id-ID" sz="2800" dirty="0">
                <a:solidFill>
                  <a:schemeClr val="tx1"/>
                </a:solidFill>
                <a:latin typeface="Times New Roman" pitchFamily="18" charset="0"/>
                <a:cs typeface="Times New Roman" pitchFamily="18" charset="0"/>
              </a:rPr>
              <a:t>validitas variabel Lingkungan </a:t>
            </a:r>
            <a:r>
              <a:rPr lang="id-ID" sz="2800" dirty="0" smtClean="0">
                <a:solidFill>
                  <a:schemeClr val="tx1"/>
                </a:solidFill>
                <a:latin typeface="Times New Roman" pitchFamily="18" charset="0"/>
                <a:cs typeface="Times New Roman" pitchFamily="18" charset="0"/>
              </a:rPr>
              <a:t>kerja</a:t>
            </a:r>
            <a:endParaRPr lang="en-US" sz="2800" dirty="0">
              <a:solidFill>
                <a:schemeClr val="tx1"/>
              </a:solidFill>
              <a:latin typeface="Cambria"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076035477"/>
              </p:ext>
            </p:extLst>
          </p:nvPr>
        </p:nvGraphicFramePr>
        <p:xfrm>
          <a:off x="827584" y="1772813"/>
          <a:ext cx="7560840" cy="4536506"/>
        </p:xfrm>
        <a:graphic>
          <a:graphicData uri="http://schemas.openxmlformats.org/drawingml/2006/table">
            <a:tbl>
              <a:tblPr firstRow="1" firstCol="1" bandRow="1">
                <a:tableStyleId>{5C22544A-7EE6-4342-B048-85BDC9FD1C3A}</a:tableStyleId>
              </a:tblPr>
              <a:tblGrid>
                <a:gridCol w="2154973"/>
                <a:gridCol w="1801532"/>
                <a:gridCol w="1751948"/>
                <a:gridCol w="1852387"/>
              </a:tblGrid>
              <a:tr h="427689">
                <a:tc gridSpan="4">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Hasil</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Uji</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Validitas</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Variabel</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Lingkungan</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Kerja</a:t>
                      </a:r>
                      <a:r>
                        <a:rPr lang="en-US" sz="1600" b="1" dirty="0">
                          <a:solidFill>
                            <a:schemeClr val="tx1"/>
                          </a:solidFill>
                          <a:effectLst/>
                          <a:latin typeface="Times New Roman" pitchFamily="18" charset="0"/>
                          <a:cs typeface="Times New Roman" pitchFamily="18" charset="0"/>
                        </a:rPr>
                        <a:t>(X</a:t>
                      </a:r>
                      <a:r>
                        <a:rPr lang="en-US" sz="1600" b="1" baseline="-25000" dirty="0">
                          <a:solidFill>
                            <a:schemeClr val="tx1"/>
                          </a:solidFill>
                          <a:effectLst/>
                          <a:latin typeface="Times New Roman" pitchFamily="18" charset="0"/>
                          <a:cs typeface="Times New Roman" pitchFamily="18" charset="0"/>
                        </a:rPr>
                        <a:t>1</a:t>
                      </a:r>
                      <a:r>
                        <a:rPr lang="en-US" sz="1600" b="1" dirty="0">
                          <a:solidFill>
                            <a:schemeClr val="tx1"/>
                          </a:solidFill>
                          <a:effectLst/>
                          <a:latin typeface="Times New Roman" pitchFamily="18" charset="0"/>
                          <a:cs typeface="Times New Roman" pitchFamily="18" charset="0"/>
                        </a:rPr>
                        <a:t>)</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427689">
                <a:tc>
                  <a:txBody>
                    <a:bodyPr/>
                    <a:lstStyle/>
                    <a:p>
                      <a:pPr algn="ctr">
                        <a:lnSpc>
                          <a:spcPct val="115000"/>
                        </a:lnSpc>
                        <a:spcAft>
                          <a:spcPts val="0"/>
                        </a:spcAft>
                      </a:pPr>
                      <a:r>
                        <a:rPr lang="en-US" sz="1600" b="1" dirty="0" err="1">
                          <a:solidFill>
                            <a:schemeClr val="bg1"/>
                          </a:solidFill>
                          <a:effectLst/>
                          <a:latin typeface="Times New Roman" pitchFamily="18" charset="0"/>
                          <a:cs typeface="Times New Roman" pitchFamily="18" charset="0"/>
                        </a:rPr>
                        <a:t>Pernyataan</a:t>
                      </a:r>
                      <a:endParaRPr lang="id-ID" sz="1400" b="1"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c>
                  <a:txBody>
                    <a:bodyPr/>
                    <a:lstStyle/>
                    <a:p>
                      <a:pPr algn="ctr">
                        <a:lnSpc>
                          <a:spcPct val="115000"/>
                        </a:lnSpc>
                        <a:spcAft>
                          <a:spcPts val="0"/>
                        </a:spcAft>
                      </a:pPr>
                      <a:r>
                        <a:rPr lang="en-US" sz="1600" b="1" dirty="0" err="1">
                          <a:solidFill>
                            <a:schemeClr val="bg1"/>
                          </a:solidFill>
                          <a:effectLst/>
                          <a:latin typeface="Times New Roman" pitchFamily="18" charset="0"/>
                          <a:cs typeface="Times New Roman" pitchFamily="18" charset="0"/>
                        </a:rPr>
                        <a:t>r</a:t>
                      </a:r>
                      <a:r>
                        <a:rPr lang="en-US" sz="1600" b="1" baseline="-25000" dirty="0" err="1">
                          <a:solidFill>
                            <a:schemeClr val="bg1"/>
                          </a:solidFill>
                          <a:effectLst/>
                          <a:latin typeface="Times New Roman" pitchFamily="18" charset="0"/>
                          <a:cs typeface="Times New Roman" pitchFamily="18" charset="0"/>
                        </a:rPr>
                        <a:t>hitung</a:t>
                      </a:r>
                      <a:endParaRPr lang="id-ID" sz="1400" b="1"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c>
                  <a:txBody>
                    <a:bodyPr/>
                    <a:lstStyle/>
                    <a:p>
                      <a:pPr marL="9525" algn="ctr">
                        <a:lnSpc>
                          <a:spcPct val="115000"/>
                        </a:lnSpc>
                        <a:spcAft>
                          <a:spcPts val="0"/>
                        </a:spcAft>
                      </a:pPr>
                      <a:r>
                        <a:rPr lang="id-ID" sz="1600" b="1" noProof="1" smtClean="0">
                          <a:solidFill>
                            <a:schemeClr val="bg1"/>
                          </a:solidFill>
                          <a:effectLst/>
                          <a:latin typeface="Times New Roman" pitchFamily="18" charset="0"/>
                          <a:cs typeface="Times New Roman" pitchFamily="18" charset="0"/>
                        </a:rPr>
                        <a:t>r</a:t>
                      </a:r>
                      <a:r>
                        <a:rPr lang="id-ID" sz="1600" b="1" baseline="-25000" noProof="1" smtClean="0">
                          <a:solidFill>
                            <a:schemeClr val="bg1"/>
                          </a:solidFill>
                          <a:effectLst/>
                          <a:latin typeface="Times New Roman" pitchFamily="18" charset="0"/>
                          <a:cs typeface="Times New Roman" pitchFamily="18" charset="0"/>
                        </a:rPr>
                        <a:t>tabel</a:t>
                      </a:r>
                      <a:endParaRPr lang="id-ID" sz="1400" b="1" noProof="1">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c>
                  <a:txBody>
                    <a:bodyPr/>
                    <a:lstStyle/>
                    <a:p>
                      <a:pPr algn="ctr">
                        <a:lnSpc>
                          <a:spcPct val="115000"/>
                        </a:lnSpc>
                        <a:spcAft>
                          <a:spcPts val="0"/>
                        </a:spcAft>
                      </a:pPr>
                      <a:r>
                        <a:rPr lang="id-ID" sz="1600" b="1" noProof="1" smtClean="0">
                          <a:solidFill>
                            <a:schemeClr val="bg1"/>
                          </a:solidFill>
                          <a:effectLst/>
                          <a:latin typeface="Times New Roman" pitchFamily="18" charset="0"/>
                          <a:cs typeface="Times New Roman" pitchFamily="18" charset="0"/>
                        </a:rPr>
                        <a:t>Kesimpulan</a:t>
                      </a:r>
                      <a:endParaRPr lang="id-ID" sz="1400" b="1" noProof="1">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r>
              <a:tr h="46014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1</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0,9069</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46014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2</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0,9143</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Valid</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r>
              <a:tr h="46014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3</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0,8884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Valid</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r>
              <a:tr h="46014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0,8579</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Valid</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r>
              <a:tr h="46014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5</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0,8679</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46014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6</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0,9053</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46014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7</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0,8950</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460141">
                <a:tc gridSpan="4">
                  <a:txBody>
                    <a:bodyPr/>
                    <a:lstStyle/>
                    <a:p>
                      <a:pPr>
                        <a:lnSpc>
                          <a:spcPct val="115000"/>
                        </a:lnSpc>
                        <a:spcAft>
                          <a:spcPts val="0"/>
                        </a:spcAft>
                      </a:pPr>
                      <a:r>
                        <a:rPr lang="en-US" sz="1050" b="1" dirty="0" err="1">
                          <a:solidFill>
                            <a:schemeClr val="tx1"/>
                          </a:solidFill>
                          <a:effectLst/>
                          <a:latin typeface="Times New Roman" pitchFamily="18" charset="0"/>
                          <a:cs typeface="Times New Roman" pitchFamily="18" charset="0"/>
                        </a:rPr>
                        <a:t>Hasil</a:t>
                      </a:r>
                      <a:r>
                        <a:rPr lang="en-US" sz="1050" b="1" dirty="0">
                          <a:solidFill>
                            <a:schemeClr val="tx1"/>
                          </a:solidFill>
                          <a:effectLst/>
                          <a:latin typeface="Times New Roman" pitchFamily="18" charset="0"/>
                          <a:cs typeface="Times New Roman" pitchFamily="18" charset="0"/>
                        </a:rPr>
                        <a:t> </a:t>
                      </a:r>
                      <a:r>
                        <a:rPr lang="en-US" sz="1050" b="1" dirty="0" err="1">
                          <a:solidFill>
                            <a:schemeClr val="tx1"/>
                          </a:solidFill>
                          <a:effectLst/>
                          <a:latin typeface="Times New Roman" pitchFamily="18" charset="0"/>
                          <a:cs typeface="Times New Roman" pitchFamily="18" charset="0"/>
                        </a:rPr>
                        <a:t>pengolahan</a:t>
                      </a:r>
                      <a:r>
                        <a:rPr lang="en-US" sz="1050" b="1" dirty="0">
                          <a:solidFill>
                            <a:schemeClr val="tx1"/>
                          </a:solidFill>
                          <a:effectLst/>
                          <a:latin typeface="Times New Roman" pitchFamily="18" charset="0"/>
                          <a:cs typeface="Times New Roman" pitchFamily="18" charset="0"/>
                        </a:rPr>
                        <a:t> data </a:t>
                      </a:r>
                      <a:r>
                        <a:rPr lang="en-US" sz="1050" b="1" dirty="0" err="1">
                          <a:solidFill>
                            <a:schemeClr val="tx1"/>
                          </a:solidFill>
                          <a:effectLst/>
                          <a:latin typeface="Times New Roman" pitchFamily="18" charset="0"/>
                          <a:cs typeface="Times New Roman" pitchFamily="18" charset="0"/>
                        </a:rPr>
                        <a:t>Spss</a:t>
                      </a:r>
                      <a:r>
                        <a:rPr lang="en-US" sz="1050" b="1" dirty="0">
                          <a:solidFill>
                            <a:schemeClr val="tx1"/>
                          </a:solidFill>
                          <a:effectLst/>
                          <a:latin typeface="Times New Roman" pitchFamily="18" charset="0"/>
                          <a:cs typeface="Times New Roman" pitchFamily="18" charset="0"/>
                        </a:rPr>
                        <a:t> </a:t>
                      </a:r>
                      <a:r>
                        <a:rPr lang="en-US" sz="1050" b="1" dirty="0" err="1">
                          <a:solidFill>
                            <a:schemeClr val="tx1"/>
                          </a:solidFill>
                          <a:effectLst/>
                          <a:latin typeface="Times New Roman" pitchFamily="18" charset="0"/>
                          <a:cs typeface="Times New Roman" pitchFamily="18" charset="0"/>
                        </a:rPr>
                        <a:t>Versi</a:t>
                      </a:r>
                      <a:r>
                        <a:rPr lang="en-US" sz="1050" b="1" dirty="0">
                          <a:solidFill>
                            <a:schemeClr val="tx1"/>
                          </a:solidFill>
                          <a:effectLst/>
                          <a:latin typeface="Times New Roman" pitchFamily="18" charset="0"/>
                          <a:cs typeface="Times New Roman" pitchFamily="18" charset="0"/>
                        </a:rPr>
                        <a:t> 20</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90127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6" presetClass="entr" presetSubtype="16"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142844" y="44624"/>
            <a:ext cx="8429684" cy="1584176"/>
          </a:xfrm>
        </p:spPr>
        <p:txBody>
          <a:bodyPr>
            <a:normAutofit/>
          </a:bodyPr>
          <a:lstStyle/>
          <a:p>
            <a:pPr marL="468000" indent="0"/>
            <a:r>
              <a:rPr lang="id-ID" sz="3200" dirty="0">
                <a:solidFill>
                  <a:schemeClr val="tx1"/>
                </a:solidFill>
                <a:latin typeface="Times New Roman" pitchFamily="18" charset="0"/>
                <a:cs typeface="Times New Roman" pitchFamily="18" charset="0"/>
              </a:rPr>
              <a:t>2. Uji validitas variabel </a:t>
            </a:r>
            <a:r>
              <a:rPr lang="id-ID" sz="3200" dirty="0" smtClean="0">
                <a:solidFill>
                  <a:schemeClr val="tx1"/>
                </a:solidFill>
                <a:latin typeface="Times New Roman" pitchFamily="18" charset="0"/>
                <a:cs typeface="Times New Roman" pitchFamily="18" charset="0"/>
              </a:rPr>
              <a:t>Persepsi</a:t>
            </a:r>
            <a:br>
              <a:rPr lang="id-ID" sz="3200" dirty="0" smtClean="0">
                <a:solidFill>
                  <a:schemeClr val="tx1"/>
                </a:solidFill>
                <a:latin typeface="Times New Roman" pitchFamily="18" charset="0"/>
                <a:cs typeface="Times New Roman" pitchFamily="18" charset="0"/>
              </a:rPr>
            </a:br>
            <a:r>
              <a:rPr lang="id-ID" sz="3200" dirty="0">
                <a:solidFill>
                  <a:schemeClr val="tx1"/>
                </a:solidFill>
                <a:latin typeface="Times New Roman" pitchFamily="18" charset="0"/>
                <a:cs typeface="Times New Roman" pitchFamily="18" charset="0"/>
              </a:rPr>
              <a:t>	</a:t>
            </a:r>
            <a:r>
              <a:rPr lang="id-ID" sz="3200" dirty="0" smtClean="0">
                <a:solidFill>
                  <a:schemeClr val="tx1"/>
                </a:solidFill>
                <a:latin typeface="Times New Roman" pitchFamily="18" charset="0"/>
                <a:cs typeface="Times New Roman" pitchFamily="18" charset="0"/>
              </a:rPr>
              <a:t>Dukungan Organisasi </a:t>
            </a:r>
            <a:endParaRPr lang="id-ID" sz="3200" dirty="0">
              <a:solidFill>
                <a:schemeClr val="tx1"/>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48912736"/>
              </p:ext>
            </p:extLst>
          </p:nvPr>
        </p:nvGraphicFramePr>
        <p:xfrm>
          <a:off x="755576" y="2063052"/>
          <a:ext cx="7632847" cy="4266554"/>
        </p:xfrm>
        <a:graphic>
          <a:graphicData uri="http://schemas.openxmlformats.org/drawingml/2006/table">
            <a:tbl>
              <a:tblPr firstRow="1" firstCol="1" bandRow="1">
                <a:tableStyleId>{5C22544A-7EE6-4342-B048-85BDC9FD1C3A}</a:tableStyleId>
              </a:tblPr>
              <a:tblGrid>
                <a:gridCol w="2396072"/>
                <a:gridCol w="1657618"/>
                <a:gridCol w="1556212"/>
                <a:gridCol w="2022945"/>
              </a:tblGrid>
              <a:tr h="260127">
                <a:tc gridSpan="4">
                  <a:txBody>
                    <a:bodyPr/>
                    <a:lstStyle/>
                    <a:p>
                      <a:pPr algn="ctr">
                        <a:lnSpc>
                          <a:spcPct val="115000"/>
                        </a:lnSpc>
                        <a:spcAft>
                          <a:spcPts val="0"/>
                        </a:spcAft>
                      </a:pPr>
                      <a:r>
                        <a:rPr lang="en-US" sz="1600" b="1" kern="1200" dirty="0" err="1">
                          <a:solidFill>
                            <a:schemeClr val="tx1"/>
                          </a:solidFill>
                          <a:effectLst/>
                          <a:latin typeface="Times New Roman" pitchFamily="18" charset="0"/>
                          <a:ea typeface="+mn-ea"/>
                          <a:cs typeface="Times New Roman" pitchFamily="18" charset="0"/>
                        </a:rPr>
                        <a:t>Hasil</a:t>
                      </a:r>
                      <a:r>
                        <a:rPr lang="en-US" sz="1400" b="1" dirty="0">
                          <a:solidFill>
                            <a:schemeClr val="tx1"/>
                          </a:solidFill>
                          <a:effectLst/>
                          <a:latin typeface="Times New Roman" pitchFamily="18" charset="0"/>
                          <a:cs typeface="Times New Roman" pitchFamily="18" charset="0"/>
                        </a:rPr>
                        <a:t> </a:t>
                      </a:r>
                      <a:r>
                        <a:rPr lang="en-US" sz="1400" b="1" dirty="0" err="1">
                          <a:solidFill>
                            <a:schemeClr val="tx1"/>
                          </a:solidFill>
                          <a:effectLst/>
                          <a:latin typeface="Times New Roman" pitchFamily="18" charset="0"/>
                          <a:cs typeface="Times New Roman" pitchFamily="18" charset="0"/>
                        </a:rPr>
                        <a:t>Uji</a:t>
                      </a:r>
                      <a:r>
                        <a:rPr lang="en-US" sz="1400" b="1" dirty="0">
                          <a:solidFill>
                            <a:schemeClr val="tx1"/>
                          </a:solidFill>
                          <a:effectLst/>
                          <a:latin typeface="Times New Roman" pitchFamily="18" charset="0"/>
                          <a:cs typeface="Times New Roman" pitchFamily="18" charset="0"/>
                        </a:rPr>
                        <a:t> </a:t>
                      </a:r>
                      <a:r>
                        <a:rPr lang="en-US" sz="1400" b="1" dirty="0" err="1">
                          <a:solidFill>
                            <a:schemeClr val="tx1"/>
                          </a:solidFill>
                          <a:effectLst/>
                          <a:latin typeface="Times New Roman" pitchFamily="18" charset="0"/>
                          <a:cs typeface="Times New Roman" pitchFamily="18" charset="0"/>
                        </a:rPr>
                        <a:t>Validitas</a:t>
                      </a:r>
                      <a:r>
                        <a:rPr lang="en-US" sz="1400" b="1" dirty="0">
                          <a:solidFill>
                            <a:schemeClr val="tx1"/>
                          </a:solidFill>
                          <a:effectLst/>
                          <a:latin typeface="Times New Roman" pitchFamily="18" charset="0"/>
                          <a:cs typeface="Times New Roman" pitchFamily="18" charset="0"/>
                        </a:rPr>
                        <a:t> </a:t>
                      </a:r>
                      <a:r>
                        <a:rPr lang="en-US" sz="1400" b="1" dirty="0" err="1">
                          <a:solidFill>
                            <a:schemeClr val="tx1"/>
                          </a:solidFill>
                          <a:effectLst/>
                          <a:latin typeface="Times New Roman" pitchFamily="18" charset="0"/>
                          <a:cs typeface="Times New Roman" pitchFamily="18" charset="0"/>
                        </a:rPr>
                        <a:t>Variabel</a:t>
                      </a:r>
                      <a:r>
                        <a:rPr lang="en-US" sz="1400" b="1" dirty="0">
                          <a:solidFill>
                            <a:schemeClr val="tx1"/>
                          </a:solidFill>
                          <a:effectLst/>
                          <a:latin typeface="Times New Roman" pitchFamily="18" charset="0"/>
                          <a:cs typeface="Times New Roman" pitchFamily="18" charset="0"/>
                        </a:rPr>
                        <a:t> </a:t>
                      </a:r>
                      <a:r>
                        <a:rPr lang="en-US" sz="1400" b="1" dirty="0" err="1">
                          <a:solidFill>
                            <a:schemeClr val="tx1"/>
                          </a:solidFill>
                          <a:effectLst/>
                          <a:latin typeface="Times New Roman" pitchFamily="18" charset="0"/>
                          <a:cs typeface="Times New Roman" pitchFamily="18" charset="0"/>
                        </a:rPr>
                        <a:t>Persepsi</a:t>
                      </a:r>
                      <a:r>
                        <a:rPr lang="en-US" sz="1400" b="1" dirty="0">
                          <a:solidFill>
                            <a:schemeClr val="tx1"/>
                          </a:solidFill>
                          <a:effectLst/>
                          <a:latin typeface="Times New Roman" pitchFamily="18" charset="0"/>
                          <a:cs typeface="Times New Roman" pitchFamily="18" charset="0"/>
                        </a:rPr>
                        <a:t> </a:t>
                      </a:r>
                      <a:r>
                        <a:rPr lang="en-US" sz="1400" b="1" dirty="0" err="1">
                          <a:solidFill>
                            <a:schemeClr val="tx1"/>
                          </a:solidFill>
                          <a:effectLst/>
                          <a:latin typeface="Times New Roman" pitchFamily="18" charset="0"/>
                          <a:cs typeface="Times New Roman" pitchFamily="18" charset="0"/>
                        </a:rPr>
                        <a:t>Dukungan</a:t>
                      </a:r>
                      <a:r>
                        <a:rPr lang="en-US" sz="1400" b="1" dirty="0">
                          <a:solidFill>
                            <a:schemeClr val="tx1"/>
                          </a:solidFill>
                          <a:effectLst/>
                          <a:latin typeface="Times New Roman" pitchFamily="18" charset="0"/>
                          <a:cs typeface="Times New Roman" pitchFamily="18" charset="0"/>
                        </a:rPr>
                        <a:t> </a:t>
                      </a:r>
                      <a:r>
                        <a:rPr lang="en-US" sz="1400" b="1" dirty="0" err="1">
                          <a:solidFill>
                            <a:schemeClr val="tx1"/>
                          </a:solidFill>
                          <a:effectLst/>
                          <a:latin typeface="Times New Roman" pitchFamily="18" charset="0"/>
                          <a:cs typeface="Times New Roman" pitchFamily="18" charset="0"/>
                        </a:rPr>
                        <a:t>Organisasi</a:t>
                      </a:r>
                      <a:r>
                        <a:rPr lang="en-US" sz="1400" b="1" dirty="0">
                          <a:solidFill>
                            <a:schemeClr val="tx1"/>
                          </a:solidFill>
                          <a:effectLst/>
                          <a:latin typeface="Times New Roman" pitchFamily="18" charset="0"/>
                          <a:cs typeface="Times New Roman" pitchFamily="18" charset="0"/>
                        </a:rPr>
                        <a:t> (X</a:t>
                      </a:r>
                      <a:r>
                        <a:rPr lang="en-US" sz="1400" b="1" baseline="-25000" dirty="0">
                          <a:solidFill>
                            <a:schemeClr val="tx1"/>
                          </a:solidFill>
                          <a:effectLst/>
                          <a:latin typeface="Times New Roman" pitchFamily="18" charset="0"/>
                          <a:cs typeface="Times New Roman" pitchFamily="18" charset="0"/>
                        </a:rPr>
                        <a:t>2</a:t>
                      </a:r>
                      <a:r>
                        <a:rPr lang="en-US" sz="1400" b="1" dirty="0">
                          <a:solidFill>
                            <a:schemeClr val="tx1"/>
                          </a:solidFill>
                          <a:effectLst/>
                          <a:latin typeface="Times New Roman" pitchFamily="18" charset="0"/>
                          <a:cs typeface="Times New Roman" pitchFamily="18" charset="0"/>
                        </a:rPr>
                        <a:t>)</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310576">
                <a:tc>
                  <a:txBody>
                    <a:bodyPr/>
                    <a:lstStyle/>
                    <a:p>
                      <a:pPr algn="ctr">
                        <a:lnSpc>
                          <a:spcPct val="115000"/>
                        </a:lnSpc>
                        <a:spcAft>
                          <a:spcPts val="0"/>
                        </a:spcAft>
                      </a:pPr>
                      <a:r>
                        <a:rPr lang="en-US" sz="1600" b="1" dirty="0" err="1">
                          <a:solidFill>
                            <a:schemeClr val="bg1"/>
                          </a:solidFill>
                          <a:effectLst/>
                          <a:latin typeface="Times New Roman" pitchFamily="18" charset="0"/>
                          <a:cs typeface="Times New Roman" pitchFamily="18" charset="0"/>
                        </a:rPr>
                        <a:t>Pernyataan</a:t>
                      </a:r>
                      <a:endParaRPr lang="id-ID" sz="1400" b="1"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c>
                  <a:txBody>
                    <a:bodyPr/>
                    <a:lstStyle/>
                    <a:p>
                      <a:pPr algn="ctr">
                        <a:lnSpc>
                          <a:spcPct val="115000"/>
                        </a:lnSpc>
                        <a:spcAft>
                          <a:spcPts val="0"/>
                        </a:spcAft>
                      </a:pPr>
                      <a:r>
                        <a:rPr lang="en-US" sz="1600" b="1" dirty="0" err="1">
                          <a:solidFill>
                            <a:schemeClr val="bg1"/>
                          </a:solidFill>
                          <a:effectLst/>
                          <a:latin typeface="Times New Roman" pitchFamily="18" charset="0"/>
                          <a:cs typeface="Times New Roman" pitchFamily="18" charset="0"/>
                        </a:rPr>
                        <a:t>r</a:t>
                      </a:r>
                      <a:r>
                        <a:rPr lang="en-US" sz="1600" b="1" baseline="-25000" dirty="0" err="1">
                          <a:solidFill>
                            <a:schemeClr val="bg1"/>
                          </a:solidFill>
                          <a:effectLst/>
                          <a:latin typeface="Times New Roman" pitchFamily="18" charset="0"/>
                          <a:cs typeface="Times New Roman" pitchFamily="18" charset="0"/>
                        </a:rPr>
                        <a:t>hitung</a:t>
                      </a:r>
                      <a:endParaRPr lang="id-ID" sz="1400" b="1"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c>
                  <a:txBody>
                    <a:bodyPr/>
                    <a:lstStyle/>
                    <a:p>
                      <a:pPr marL="9525" algn="ctr">
                        <a:lnSpc>
                          <a:spcPct val="115000"/>
                        </a:lnSpc>
                        <a:spcAft>
                          <a:spcPts val="0"/>
                        </a:spcAft>
                      </a:pPr>
                      <a:r>
                        <a:rPr lang="en-US" sz="1600" b="1" dirty="0" err="1">
                          <a:solidFill>
                            <a:schemeClr val="bg1"/>
                          </a:solidFill>
                          <a:effectLst/>
                          <a:latin typeface="Times New Roman" pitchFamily="18" charset="0"/>
                          <a:cs typeface="Times New Roman" pitchFamily="18" charset="0"/>
                        </a:rPr>
                        <a:t>r</a:t>
                      </a:r>
                      <a:r>
                        <a:rPr lang="en-US" sz="1600" b="1" baseline="-25000" dirty="0" err="1">
                          <a:solidFill>
                            <a:schemeClr val="bg1"/>
                          </a:solidFill>
                          <a:effectLst/>
                          <a:latin typeface="Times New Roman" pitchFamily="18" charset="0"/>
                          <a:cs typeface="Times New Roman" pitchFamily="18" charset="0"/>
                        </a:rPr>
                        <a:t>tabel</a:t>
                      </a:r>
                      <a:endParaRPr lang="id-ID" sz="1400" b="1"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c>
                  <a:txBody>
                    <a:bodyPr/>
                    <a:lstStyle/>
                    <a:p>
                      <a:pPr algn="ctr">
                        <a:lnSpc>
                          <a:spcPct val="115000"/>
                        </a:lnSpc>
                        <a:spcAft>
                          <a:spcPts val="0"/>
                        </a:spcAft>
                      </a:pPr>
                      <a:r>
                        <a:rPr lang="en-US" sz="1600" b="1" dirty="0" err="1">
                          <a:solidFill>
                            <a:schemeClr val="bg1"/>
                          </a:solidFill>
                          <a:effectLst/>
                          <a:latin typeface="Times New Roman" pitchFamily="18" charset="0"/>
                          <a:cs typeface="Times New Roman" pitchFamily="18" charset="0"/>
                        </a:rPr>
                        <a:t>Kesimpulan</a:t>
                      </a:r>
                      <a:endParaRPr lang="id-ID" sz="1400" b="1"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10000"/>
                      </a:schemeClr>
                    </a:solidFill>
                  </a:tcP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1</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0,9151</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2</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0,7902</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Pernyataan 3</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0,8801</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Pernyataan 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0,8047</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5</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solidFill>
                            <a:schemeClr val="tx1"/>
                          </a:solidFill>
                          <a:effectLst/>
                          <a:latin typeface="Times New Roman" pitchFamily="18" charset="0"/>
                          <a:cs typeface="Times New Roman" pitchFamily="18" charset="0"/>
                        </a:rPr>
                        <a:t>0,8240</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6</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0,9295</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7</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0,9429</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8</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0,8189</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9</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0,9343</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10</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400" b="1">
                          <a:solidFill>
                            <a:schemeClr val="tx1"/>
                          </a:solidFill>
                          <a:effectLst/>
                          <a:latin typeface="Times New Roman" pitchFamily="18" charset="0"/>
                          <a:cs typeface="Times New Roman" pitchFamily="18" charset="0"/>
                        </a:rPr>
                        <a:t>0,8552</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4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nchor="ctr"/>
                </a:tc>
              </a:tr>
              <a:tr h="334142">
                <a:tc gridSpan="4">
                  <a:txBody>
                    <a:bodyPr/>
                    <a:lstStyle/>
                    <a:p>
                      <a:pPr>
                        <a:lnSpc>
                          <a:spcPct val="115000"/>
                        </a:lnSpc>
                        <a:spcAft>
                          <a:spcPts val="0"/>
                        </a:spcAft>
                      </a:pPr>
                      <a:r>
                        <a:rPr lang="en-US" sz="1050" b="1" dirty="0" err="1">
                          <a:solidFill>
                            <a:schemeClr val="tx1"/>
                          </a:solidFill>
                          <a:effectLst/>
                          <a:latin typeface="Times New Roman" pitchFamily="18" charset="0"/>
                          <a:cs typeface="Times New Roman" pitchFamily="18" charset="0"/>
                        </a:rPr>
                        <a:t>Hasil</a:t>
                      </a:r>
                      <a:r>
                        <a:rPr lang="en-US" sz="1050" b="1" dirty="0">
                          <a:solidFill>
                            <a:schemeClr val="tx1"/>
                          </a:solidFill>
                          <a:effectLst/>
                          <a:latin typeface="Times New Roman" pitchFamily="18" charset="0"/>
                          <a:cs typeface="Times New Roman" pitchFamily="18" charset="0"/>
                        </a:rPr>
                        <a:t> </a:t>
                      </a:r>
                      <a:r>
                        <a:rPr lang="en-US" sz="1050" b="1" dirty="0" err="1">
                          <a:solidFill>
                            <a:schemeClr val="tx1"/>
                          </a:solidFill>
                          <a:effectLst/>
                          <a:latin typeface="Times New Roman" pitchFamily="18" charset="0"/>
                          <a:cs typeface="Times New Roman" pitchFamily="18" charset="0"/>
                        </a:rPr>
                        <a:t>pengolahan</a:t>
                      </a:r>
                      <a:r>
                        <a:rPr lang="en-US" sz="1050" b="1" dirty="0">
                          <a:solidFill>
                            <a:schemeClr val="tx1"/>
                          </a:solidFill>
                          <a:effectLst/>
                          <a:latin typeface="Times New Roman" pitchFamily="18" charset="0"/>
                          <a:cs typeface="Times New Roman" pitchFamily="18" charset="0"/>
                        </a:rPr>
                        <a:t> data SPSS </a:t>
                      </a:r>
                      <a:r>
                        <a:rPr lang="en-US" sz="1050" b="1" dirty="0" err="1">
                          <a:solidFill>
                            <a:schemeClr val="tx1"/>
                          </a:solidFill>
                          <a:effectLst/>
                          <a:latin typeface="Times New Roman" pitchFamily="18" charset="0"/>
                          <a:cs typeface="Times New Roman" pitchFamily="18" charset="0"/>
                        </a:rPr>
                        <a:t>Versi</a:t>
                      </a:r>
                      <a:r>
                        <a:rPr lang="en-US" sz="1050" b="1" dirty="0">
                          <a:solidFill>
                            <a:schemeClr val="tx1"/>
                          </a:solidFill>
                          <a:effectLst/>
                          <a:latin typeface="Times New Roman" pitchFamily="18" charset="0"/>
                          <a:cs typeface="Times New Roman" pitchFamily="18" charset="0"/>
                        </a:rPr>
                        <a:t> 20</a:t>
                      </a:r>
                      <a:endParaRPr lang="id-ID" sz="1400" b="1" dirty="0">
                        <a:solidFill>
                          <a:schemeClr val="tx1"/>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322802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6"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467544" y="44624"/>
            <a:ext cx="8104984" cy="1584176"/>
          </a:xfrm>
        </p:spPr>
        <p:txBody>
          <a:bodyPr>
            <a:normAutofit/>
          </a:bodyPr>
          <a:lstStyle/>
          <a:p>
            <a:pPr lvl="0"/>
            <a:r>
              <a:rPr lang="id-ID" sz="3200" dirty="0" smtClean="0">
                <a:solidFill>
                  <a:schemeClr val="tx1"/>
                </a:solidFill>
                <a:latin typeface="Times New Roman" pitchFamily="18" charset="0"/>
                <a:cs typeface="Times New Roman" pitchFamily="18" charset="0"/>
              </a:rPr>
              <a:t>3. Uji </a:t>
            </a:r>
            <a:r>
              <a:rPr lang="id-ID" sz="3200" dirty="0">
                <a:solidFill>
                  <a:schemeClr val="tx1"/>
                </a:solidFill>
                <a:latin typeface="Times New Roman" pitchFamily="18" charset="0"/>
                <a:cs typeface="Times New Roman" pitchFamily="18" charset="0"/>
              </a:rPr>
              <a:t>validitas variabel Kinerja Karyawan</a:t>
            </a:r>
          </a:p>
        </p:txBody>
      </p:sp>
      <p:graphicFrame>
        <p:nvGraphicFramePr>
          <p:cNvPr id="3" name="Table 2"/>
          <p:cNvGraphicFramePr>
            <a:graphicFrameLocks noGrp="1"/>
          </p:cNvGraphicFramePr>
          <p:nvPr>
            <p:extLst>
              <p:ext uri="{D42A27DB-BD31-4B8C-83A1-F6EECF244321}">
                <p14:modId xmlns:p14="http://schemas.microsoft.com/office/powerpoint/2010/main" val="2005392571"/>
              </p:ext>
            </p:extLst>
          </p:nvPr>
        </p:nvGraphicFramePr>
        <p:xfrm>
          <a:off x="683568" y="1772813"/>
          <a:ext cx="7992888" cy="4337050"/>
        </p:xfrm>
        <a:graphic>
          <a:graphicData uri="http://schemas.openxmlformats.org/drawingml/2006/table">
            <a:tbl>
              <a:tblPr firstRow="1" firstCol="1" bandRow="1">
                <a:tableStyleId>{5C22544A-7EE6-4342-B048-85BDC9FD1C3A}</a:tableStyleId>
              </a:tblPr>
              <a:tblGrid>
                <a:gridCol w="2487817"/>
                <a:gridCol w="1723374"/>
                <a:gridCol w="1680154"/>
                <a:gridCol w="2101543"/>
              </a:tblGrid>
              <a:tr h="239936">
                <a:tc gridSpan="4">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Hasil</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Uji</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Validitas</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Variabel</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Kinerja</a:t>
                      </a:r>
                      <a:r>
                        <a:rPr lang="en-US" sz="1600" b="1" dirty="0">
                          <a:solidFill>
                            <a:schemeClr val="tx1"/>
                          </a:solidFill>
                          <a:effectLst/>
                          <a:latin typeface="Times New Roman" pitchFamily="18" charset="0"/>
                          <a:cs typeface="Times New Roman" pitchFamily="18" charset="0"/>
                        </a:rPr>
                        <a:t> </a:t>
                      </a:r>
                      <a:r>
                        <a:rPr lang="en-US" sz="1600" b="1" dirty="0" err="1">
                          <a:solidFill>
                            <a:schemeClr val="tx1"/>
                          </a:solidFill>
                          <a:effectLst/>
                          <a:latin typeface="Times New Roman" pitchFamily="18" charset="0"/>
                          <a:cs typeface="Times New Roman" pitchFamily="18" charset="0"/>
                        </a:rPr>
                        <a:t>Karyawan</a:t>
                      </a:r>
                      <a:r>
                        <a:rPr lang="en-US" sz="1600" b="1" dirty="0">
                          <a:solidFill>
                            <a:schemeClr val="tx1"/>
                          </a:solidFill>
                          <a:effectLst/>
                          <a:latin typeface="Times New Roman" pitchFamily="18" charset="0"/>
                          <a:cs typeface="Times New Roman" pitchFamily="18" charset="0"/>
                        </a:rPr>
                        <a:t> (Y)</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91622">
                <a:tc>
                  <a:txBody>
                    <a:bodyPr/>
                    <a:lstStyle/>
                    <a:p>
                      <a:pPr algn="ctr">
                        <a:lnSpc>
                          <a:spcPct val="115000"/>
                        </a:lnSpc>
                        <a:spcAft>
                          <a:spcPts val="0"/>
                        </a:spcAft>
                      </a:pPr>
                      <a:r>
                        <a:rPr lang="id-ID" sz="1600" b="1" noProof="0" dirty="0" smtClean="0">
                          <a:solidFill>
                            <a:schemeClr val="bg1"/>
                          </a:solidFill>
                          <a:effectLst/>
                          <a:latin typeface="Times New Roman" pitchFamily="18" charset="0"/>
                          <a:cs typeface="Times New Roman" pitchFamily="18" charset="0"/>
                        </a:rPr>
                        <a:t>Pernyataan</a:t>
                      </a:r>
                      <a:endParaRPr lang="id-ID" sz="1600" b="1" noProof="0"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25000"/>
                      </a:schemeClr>
                    </a:solidFill>
                  </a:tcPr>
                </a:tc>
                <a:tc>
                  <a:txBody>
                    <a:bodyPr/>
                    <a:lstStyle/>
                    <a:p>
                      <a:pPr algn="ctr">
                        <a:lnSpc>
                          <a:spcPct val="115000"/>
                        </a:lnSpc>
                        <a:spcAft>
                          <a:spcPts val="0"/>
                        </a:spcAft>
                      </a:pPr>
                      <a:r>
                        <a:rPr lang="id-ID" sz="1600" b="1" noProof="0" dirty="0" smtClean="0">
                          <a:solidFill>
                            <a:schemeClr val="bg1"/>
                          </a:solidFill>
                          <a:effectLst/>
                          <a:latin typeface="Times New Roman" pitchFamily="18" charset="0"/>
                          <a:cs typeface="Times New Roman" pitchFamily="18" charset="0"/>
                        </a:rPr>
                        <a:t>r</a:t>
                      </a:r>
                      <a:r>
                        <a:rPr lang="id-ID" sz="1600" b="1" baseline="-25000" noProof="0" dirty="0" smtClean="0">
                          <a:solidFill>
                            <a:schemeClr val="bg1"/>
                          </a:solidFill>
                          <a:effectLst/>
                          <a:latin typeface="Times New Roman" pitchFamily="18" charset="0"/>
                          <a:cs typeface="Times New Roman" pitchFamily="18" charset="0"/>
                        </a:rPr>
                        <a:t>hitung</a:t>
                      </a:r>
                      <a:endParaRPr lang="id-ID" sz="1600" b="1" noProof="0"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25000"/>
                      </a:schemeClr>
                    </a:solidFill>
                  </a:tcPr>
                </a:tc>
                <a:tc>
                  <a:txBody>
                    <a:bodyPr/>
                    <a:lstStyle/>
                    <a:p>
                      <a:pPr marL="9525" algn="ctr">
                        <a:lnSpc>
                          <a:spcPct val="115000"/>
                        </a:lnSpc>
                        <a:spcAft>
                          <a:spcPts val="0"/>
                        </a:spcAft>
                      </a:pPr>
                      <a:r>
                        <a:rPr lang="id-ID" sz="1600" b="1" noProof="0" dirty="0" smtClean="0">
                          <a:solidFill>
                            <a:schemeClr val="bg1"/>
                          </a:solidFill>
                          <a:effectLst/>
                          <a:latin typeface="Times New Roman" pitchFamily="18" charset="0"/>
                          <a:cs typeface="Times New Roman" pitchFamily="18" charset="0"/>
                        </a:rPr>
                        <a:t>r</a:t>
                      </a:r>
                      <a:r>
                        <a:rPr lang="id-ID" sz="1600" b="1" baseline="-25000" noProof="0" dirty="0" smtClean="0">
                          <a:solidFill>
                            <a:schemeClr val="bg1"/>
                          </a:solidFill>
                          <a:effectLst/>
                          <a:latin typeface="Times New Roman" pitchFamily="18" charset="0"/>
                          <a:cs typeface="Times New Roman" pitchFamily="18" charset="0"/>
                        </a:rPr>
                        <a:t>tabel</a:t>
                      </a:r>
                      <a:endParaRPr lang="id-ID" sz="1600" b="1" noProof="0"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25000"/>
                      </a:schemeClr>
                    </a:solidFill>
                  </a:tcPr>
                </a:tc>
                <a:tc>
                  <a:txBody>
                    <a:bodyPr/>
                    <a:lstStyle/>
                    <a:p>
                      <a:pPr algn="ctr">
                        <a:lnSpc>
                          <a:spcPct val="115000"/>
                        </a:lnSpc>
                        <a:spcAft>
                          <a:spcPts val="0"/>
                        </a:spcAft>
                      </a:pPr>
                      <a:r>
                        <a:rPr lang="id-ID" sz="1600" b="1" noProof="0" dirty="0" smtClean="0">
                          <a:solidFill>
                            <a:schemeClr val="bg1"/>
                          </a:solidFill>
                          <a:effectLst/>
                          <a:latin typeface="Times New Roman" pitchFamily="18" charset="0"/>
                          <a:cs typeface="Times New Roman" pitchFamily="18" charset="0"/>
                        </a:rPr>
                        <a:t>Kesimpulan</a:t>
                      </a:r>
                      <a:endParaRPr lang="id-ID" sz="1600" b="1" noProof="0" dirty="0">
                        <a:solidFill>
                          <a:schemeClr val="bg1"/>
                        </a:solidFill>
                        <a:effectLst/>
                        <a:latin typeface="Times New Roman" pitchFamily="18" charset="0"/>
                        <a:ea typeface="Calibri"/>
                        <a:cs typeface="Times New Roman" pitchFamily="18" charset="0"/>
                      </a:endParaRPr>
                    </a:p>
                  </a:txBody>
                  <a:tcPr marL="68580" marR="68580" marT="0" marB="0" anchor="ctr">
                    <a:solidFill>
                      <a:schemeClr val="bg2">
                        <a:lumMod val="25000"/>
                      </a:schemeClr>
                    </a:solidFill>
                  </a:tcPr>
                </a:tc>
              </a:tr>
              <a:tr h="313751">
                <a:tc>
                  <a:txBody>
                    <a:bodyPr/>
                    <a:lstStyle/>
                    <a:p>
                      <a:pPr algn="ctr">
                        <a:lnSpc>
                          <a:spcPct val="115000"/>
                        </a:lnSpc>
                        <a:spcAft>
                          <a:spcPts val="0"/>
                        </a:spcAft>
                      </a:pPr>
                      <a:r>
                        <a:rPr lang="id-ID" sz="1600" b="1" noProof="1" smtClean="0">
                          <a:solidFill>
                            <a:schemeClr val="tx1"/>
                          </a:solidFill>
                          <a:effectLst/>
                          <a:latin typeface="Times New Roman" pitchFamily="18" charset="0"/>
                          <a:cs typeface="Times New Roman" pitchFamily="18" charset="0"/>
                        </a:rPr>
                        <a:t>Pernyataan</a:t>
                      </a:r>
                      <a:r>
                        <a:rPr lang="en-US" sz="1600" b="1" dirty="0" smtClean="0">
                          <a:solidFill>
                            <a:schemeClr val="tx1"/>
                          </a:solidFill>
                          <a:effectLst/>
                          <a:latin typeface="Times New Roman" pitchFamily="18" charset="0"/>
                          <a:cs typeface="Times New Roman" pitchFamily="18" charset="0"/>
                        </a:rPr>
                        <a:t> </a:t>
                      </a:r>
                      <a:r>
                        <a:rPr lang="en-US" sz="1600" b="1" dirty="0">
                          <a:solidFill>
                            <a:schemeClr val="tx1"/>
                          </a:solidFill>
                          <a:effectLst/>
                          <a:latin typeface="Times New Roman" pitchFamily="18" charset="0"/>
                          <a:cs typeface="Times New Roman" pitchFamily="18" charset="0"/>
                        </a:rPr>
                        <a:t>1</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0,9214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id-ID" sz="1600" b="1" kern="1200" noProof="0" dirty="0" smtClean="0">
                          <a:solidFill>
                            <a:schemeClr val="tx1"/>
                          </a:solidFill>
                          <a:effectLst/>
                          <a:latin typeface="Times New Roman" pitchFamily="18" charset="0"/>
                          <a:ea typeface="+mn-ea"/>
                          <a:cs typeface="Times New Roman" pitchFamily="18" charset="0"/>
                        </a:rPr>
                        <a:t>Pernyataan</a:t>
                      </a:r>
                      <a:r>
                        <a:rPr lang="en-US" sz="1600" b="1" dirty="0" smtClean="0">
                          <a:solidFill>
                            <a:schemeClr val="tx1"/>
                          </a:solidFill>
                          <a:effectLst/>
                          <a:latin typeface="Times New Roman" pitchFamily="18" charset="0"/>
                          <a:cs typeface="Times New Roman" pitchFamily="18" charset="0"/>
                        </a:rPr>
                        <a:t> </a:t>
                      </a:r>
                      <a:r>
                        <a:rPr lang="en-US" sz="1600" b="1" dirty="0">
                          <a:solidFill>
                            <a:schemeClr val="tx1"/>
                          </a:solidFill>
                          <a:effectLst/>
                          <a:latin typeface="Times New Roman" pitchFamily="18" charset="0"/>
                          <a:cs typeface="Times New Roman" pitchFamily="18" charset="0"/>
                        </a:rPr>
                        <a:t>2</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0,9164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id-ID" sz="1600" b="1" kern="1200" noProof="0" dirty="0" smtClean="0">
                          <a:solidFill>
                            <a:schemeClr val="tx1"/>
                          </a:solidFill>
                          <a:effectLst/>
                          <a:latin typeface="Times New Roman" pitchFamily="18" charset="0"/>
                          <a:ea typeface="+mn-ea"/>
                          <a:cs typeface="Times New Roman" pitchFamily="18" charset="0"/>
                        </a:rPr>
                        <a:t>Pernyataan</a:t>
                      </a:r>
                      <a:r>
                        <a:rPr lang="en-US" sz="1600" b="1" kern="1200" dirty="0" smtClean="0">
                          <a:solidFill>
                            <a:schemeClr val="tx1"/>
                          </a:solidFill>
                          <a:effectLst/>
                          <a:latin typeface="Times New Roman" pitchFamily="18" charset="0"/>
                          <a:ea typeface="+mn-ea"/>
                          <a:cs typeface="Times New Roman" pitchFamily="18" charset="0"/>
                        </a:rPr>
                        <a:t> </a:t>
                      </a:r>
                      <a:r>
                        <a:rPr lang="en-US" sz="1600" b="1" kern="1200" dirty="0">
                          <a:solidFill>
                            <a:schemeClr val="tx1"/>
                          </a:solidFill>
                          <a:effectLst/>
                          <a:latin typeface="Times New Roman" pitchFamily="18" charset="0"/>
                          <a:ea typeface="+mn-ea"/>
                          <a:cs typeface="Times New Roman" pitchFamily="18" charset="0"/>
                        </a:rPr>
                        <a:t>3</a:t>
                      </a:r>
                      <a:endParaRPr lang="id-ID" sz="1600" b="1" kern="1200" dirty="0">
                        <a:solidFill>
                          <a:schemeClr val="tx1"/>
                        </a:solidFill>
                        <a:effectLst/>
                        <a:latin typeface="Times New Roman" pitchFamily="18" charset="0"/>
                        <a:ea typeface="+mn-ea"/>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0,8397</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id-ID" sz="1600" b="1" noProof="1" smtClean="0">
                          <a:solidFill>
                            <a:schemeClr val="tx1"/>
                          </a:solidFill>
                          <a:effectLst/>
                          <a:latin typeface="Times New Roman" pitchFamily="18" charset="0"/>
                          <a:cs typeface="Times New Roman" pitchFamily="18" charset="0"/>
                        </a:rPr>
                        <a:t>Pernyataan</a:t>
                      </a:r>
                      <a:r>
                        <a:rPr lang="en-US" sz="1600" b="1" dirty="0" smtClean="0">
                          <a:solidFill>
                            <a:schemeClr val="tx1"/>
                          </a:solidFill>
                          <a:effectLst/>
                          <a:latin typeface="Times New Roman" pitchFamily="18" charset="0"/>
                          <a:cs typeface="Times New Roman" pitchFamily="18" charset="0"/>
                        </a:rPr>
                        <a:t> </a:t>
                      </a:r>
                      <a:r>
                        <a:rPr lang="en-US" sz="1600" b="1" dirty="0">
                          <a:solidFill>
                            <a:schemeClr val="tx1"/>
                          </a:solidFill>
                          <a:effectLst/>
                          <a:latin typeface="Times New Roman" pitchFamily="18" charset="0"/>
                          <a:cs typeface="Times New Roman" pitchFamily="18" charset="0"/>
                        </a:rPr>
                        <a:t>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0,7067</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5</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0,8056</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6</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0,9082</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Valid</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7</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0,9022</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8</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0,7435</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9</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0,9295</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dirty="0">
                          <a:solidFill>
                            <a:schemeClr val="tx1"/>
                          </a:solidFill>
                          <a:effectLst/>
                          <a:latin typeface="Times New Roman" pitchFamily="18" charset="0"/>
                          <a:cs typeface="Times New Roman" pitchFamily="18" charset="0"/>
                        </a:rPr>
                        <a:t>0,2404</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10</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0,8260</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a:txBody>
                    <a:bodyPr/>
                    <a:lstStyle/>
                    <a:p>
                      <a:pPr algn="ctr">
                        <a:lnSpc>
                          <a:spcPct val="115000"/>
                        </a:lnSpc>
                        <a:spcAft>
                          <a:spcPts val="0"/>
                        </a:spcAft>
                      </a:pPr>
                      <a:r>
                        <a:rPr lang="en-US" sz="1600" b="1" dirty="0" err="1">
                          <a:solidFill>
                            <a:schemeClr val="tx1"/>
                          </a:solidFill>
                          <a:effectLst/>
                          <a:latin typeface="Times New Roman" pitchFamily="18" charset="0"/>
                          <a:cs typeface="Times New Roman" pitchFamily="18" charset="0"/>
                        </a:rPr>
                        <a:t>Pernyataan</a:t>
                      </a:r>
                      <a:r>
                        <a:rPr lang="en-US" sz="1600" b="1" dirty="0">
                          <a:solidFill>
                            <a:schemeClr val="tx1"/>
                          </a:solidFill>
                          <a:effectLst/>
                          <a:latin typeface="Times New Roman" pitchFamily="18" charset="0"/>
                          <a:cs typeface="Times New Roman" pitchFamily="18" charset="0"/>
                        </a:rPr>
                        <a:t> 11</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n-US" sz="1600" b="1">
                          <a:solidFill>
                            <a:schemeClr val="tx1"/>
                          </a:solidFill>
                          <a:effectLst/>
                          <a:latin typeface="Times New Roman" pitchFamily="18" charset="0"/>
                          <a:cs typeface="Times New Roman" pitchFamily="18" charset="0"/>
                        </a:rPr>
                        <a:t>0,8056</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marL="9525" algn="ctr">
                        <a:lnSpc>
                          <a:spcPct val="115000"/>
                        </a:lnSpc>
                        <a:spcAft>
                          <a:spcPts val="0"/>
                        </a:spcAft>
                      </a:pPr>
                      <a:r>
                        <a:rPr lang="en-US" sz="1600" b="1">
                          <a:solidFill>
                            <a:schemeClr val="tx1"/>
                          </a:solidFill>
                          <a:effectLst/>
                          <a:latin typeface="Times New Roman" pitchFamily="18" charset="0"/>
                          <a:cs typeface="Times New Roman" pitchFamily="18" charset="0"/>
                        </a:rPr>
                        <a:t>0,2404</a:t>
                      </a:r>
                      <a:endParaRPr lang="id-ID" sz="1600" b="1">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b="1" dirty="0">
                          <a:solidFill>
                            <a:schemeClr val="tx1"/>
                          </a:solidFill>
                          <a:effectLst/>
                          <a:latin typeface="Times New Roman" pitchFamily="18" charset="0"/>
                          <a:cs typeface="Times New Roman" pitchFamily="18" charset="0"/>
                        </a:rPr>
                        <a:t>Valid</a:t>
                      </a:r>
                      <a:endParaRPr lang="id-ID" sz="1600" b="1" dirty="0">
                        <a:solidFill>
                          <a:schemeClr val="tx1"/>
                        </a:solidFill>
                        <a:effectLst/>
                        <a:latin typeface="Times New Roman" pitchFamily="18" charset="0"/>
                        <a:ea typeface="Calibri"/>
                        <a:cs typeface="Times New Roman" pitchFamily="18" charset="0"/>
                      </a:endParaRPr>
                    </a:p>
                  </a:txBody>
                  <a:tcPr marL="68580" marR="68580" marT="0" marB="0" anchor="ctr"/>
                </a:tc>
              </a:tr>
              <a:tr h="313751">
                <a:tc gridSpan="4">
                  <a:txBody>
                    <a:bodyPr/>
                    <a:lstStyle/>
                    <a:p>
                      <a:pPr>
                        <a:lnSpc>
                          <a:spcPct val="115000"/>
                        </a:lnSpc>
                        <a:spcAft>
                          <a:spcPts val="0"/>
                        </a:spcAft>
                      </a:pPr>
                      <a:r>
                        <a:rPr lang="en-US" sz="1050" b="1" noProof="1" smtClean="0">
                          <a:solidFill>
                            <a:schemeClr val="tx1"/>
                          </a:solidFill>
                          <a:effectLst/>
                          <a:latin typeface="Times New Roman" pitchFamily="18" charset="0"/>
                          <a:cs typeface="Times New Roman" pitchFamily="18" charset="0"/>
                        </a:rPr>
                        <a:t>Hasil</a:t>
                      </a:r>
                      <a:r>
                        <a:rPr lang="en-US" sz="1050" b="1" dirty="0" smtClean="0">
                          <a:solidFill>
                            <a:schemeClr val="tx1"/>
                          </a:solidFill>
                          <a:effectLst/>
                          <a:latin typeface="Times New Roman" pitchFamily="18" charset="0"/>
                          <a:cs typeface="Times New Roman" pitchFamily="18" charset="0"/>
                        </a:rPr>
                        <a:t> </a:t>
                      </a:r>
                      <a:r>
                        <a:rPr lang="en-US" sz="1050" b="1" dirty="0" err="1">
                          <a:solidFill>
                            <a:schemeClr val="tx1"/>
                          </a:solidFill>
                          <a:effectLst/>
                          <a:latin typeface="Times New Roman" pitchFamily="18" charset="0"/>
                          <a:cs typeface="Times New Roman" pitchFamily="18" charset="0"/>
                        </a:rPr>
                        <a:t>pengolahan</a:t>
                      </a:r>
                      <a:r>
                        <a:rPr lang="en-US" sz="1050" b="1" dirty="0">
                          <a:solidFill>
                            <a:schemeClr val="tx1"/>
                          </a:solidFill>
                          <a:effectLst/>
                          <a:latin typeface="Times New Roman" pitchFamily="18" charset="0"/>
                          <a:cs typeface="Times New Roman" pitchFamily="18" charset="0"/>
                        </a:rPr>
                        <a:t> data SPSS </a:t>
                      </a:r>
                      <a:r>
                        <a:rPr lang="en-US" sz="1050" b="1" dirty="0" err="1">
                          <a:solidFill>
                            <a:schemeClr val="tx1"/>
                          </a:solidFill>
                          <a:effectLst/>
                          <a:latin typeface="Times New Roman" pitchFamily="18" charset="0"/>
                          <a:cs typeface="Times New Roman" pitchFamily="18" charset="0"/>
                        </a:rPr>
                        <a:t>Versi</a:t>
                      </a:r>
                      <a:r>
                        <a:rPr lang="en-US" sz="1050" b="1" dirty="0">
                          <a:solidFill>
                            <a:schemeClr val="tx1"/>
                          </a:solidFill>
                          <a:effectLst/>
                          <a:latin typeface="Times New Roman" pitchFamily="18" charset="0"/>
                          <a:cs typeface="Times New Roman" pitchFamily="18" charset="0"/>
                        </a:rPr>
                        <a:t> 20</a:t>
                      </a:r>
                      <a:endParaRPr lang="id-ID" sz="1050" b="1" dirty="0">
                        <a:solidFill>
                          <a:schemeClr val="tx1"/>
                        </a:solidFill>
                        <a:effectLst/>
                        <a:latin typeface="Times New Roman" pitchFamily="18" charset="0"/>
                        <a:ea typeface="Calibri"/>
                        <a:cs typeface="Times New Roman" pitchFamily="18" charset="0"/>
                      </a:endParaRPr>
                    </a:p>
                  </a:txBody>
                  <a:tcPr marL="68580" marR="68580" marT="0" marB="0">
                    <a:solidFill>
                      <a:schemeClr val="bg2">
                        <a:lumMod val="9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156832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6" presetClass="entr" presetSubtype="16"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251520" y="44624"/>
            <a:ext cx="8321008" cy="1584176"/>
          </a:xfrm>
        </p:spPr>
        <p:txBody>
          <a:bodyPr>
            <a:normAutofit/>
          </a:bodyPr>
          <a:lstStyle/>
          <a:p>
            <a:pPr lvl="0"/>
            <a:r>
              <a:rPr lang="id-ID" sz="3200" dirty="0" smtClean="0">
                <a:solidFill>
                  <a:schemeClr val="tx1"/>
                </a:solidFill>
                <a:latin typeface="Times New Roman" pitchFamily="18" charset="0"/>
                <a:cs typeface="Times New Roman" pitchFamily="18" charset="0"/>
              </a:rPr>
              <a:t>Uji Reliabilitas</a:t>
            </a:r>
            <a:endParaRPr lang="id-ID" sz="3200" dirty="0">
              <a:solidFill>
                <a:schemeClr val="tx1"/>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74606649"/>
              </p:ext>
            </p:extLst>
          </p:nvPr>
        </p:nvGraphicFramePr>
        <p:xfrm>
          <a:off x="323527" y="1772818"/>
          <a:ext cx="8352929" cy="3778132"/>
        </p:xfrm>
        <a:graphic>
          <a:graphicData uri="http://schemas.openxmlformats.org/drawingml/2006/table">
            <a:tbl>
              <a:tblPr firstRow="1" firstCol="1" bandRow="1">
                <a:tableStyleId>{5C22544A-7EE6-4342-B048-85BDC9FD1C3A}</a:tableStyleId>
              </a:tblPr>
              <a:tblGrid>
                <a:gridCol w="4853231"/>
                <a:gridCol w="1865716"/>
                <a:gridCol w="1633982"/>
              </a:tblGrid>
              <a:tr h="561019">
                <a:tc gridSpan="3">
                  <a:txBody>
                    <a:bodyPr/>
                    <a:lstStyle/>
                    <a:p>
                      <a:pPr algn="ctr">
                        <a:lnSpc>
                          <a:spcPct val="115000"/>
                        </a:lnSpc>
                        <a:spcAft>
                          <a:spcPts val="0"/>
                        </a:spcAft>
                      </a:pPr>
                      <a:r>
                        <a:rPr lang="id-ID" sz="2000" b="1" noProof="1" smtClean="0">
                          <a:solidFill>
                            <a:schemeClr val="tx1"/>
                          </a:solidFill>
                          <a:effectLst/>
                          <a:latin typeface="Times New Roman" pitchFamily="18" charset="0"/>
                          <a:cs typeface="Times New Roman" pitchFamily="18" charset="0"/>
                        </a:rPr>
                        <a:t>Hasil Uji Reliabilitas</a:t>
                      </a:r>
                      <a:endParaRPr lang="id-ID" sz="2000" b="1" noProof="1">
                        <a:solidFill>
                          <a:schemeClr val="tx1"/>
                        </a:solidFill>
                        <a:effectLst/>
                        <a:latin typeface="Times New Roman" pitchFamily="18" charset="0"/>
                        <a:ea typeface="Calibri"/>
                        <a:cs typeface="Times New Roman" pitchFamily="18" charset="0"/>
                      </a:endParaRPr>
                    </a:p>
                  </a:txBody>
                  <a:tcPr marL="68580" marR="68580" marT="0" marB="0" anchor="ctr">
                    <a:solidFill>
                      <a:schemeClr val="bg2">
                        <a:lumMod val="90000"/>
                      </a:schemeClr>
                    </a:solidFill>
                  </a:tcPr>
                </a:tc>
                <a:tc hMerge="1">
                  <a:txBody>
                    <a:bodyPr/>
                    <a:lstStyle/>
                    <a:p>
                      <a:endParaRPr lang="id-ID"/>
                    </a:p>
                  </a:txBody>
                  <a:tcPr/>
                </a:tc>
                <a:tc hMerge="1">
                  <a:txBody>
                    <a:bodyPr/>
                    <a:lstStyle/>
                    <a:p>
                      <a:endParaRPr lang="id-ID"/>
                    </a:p>
                  </a:txBody>
                  <a:tcPr/>
                </a:tc>
              </a:tr>
              <a:tr h="733611">
                <a:tc>
                  <a:txBody>
                    <a:bodyPr/>
                    <a:lstStyle/>
                    <a:p>
                      <a:pPr algn="ctr">
                        <a:lnSpc>
                          <a:spcPct val="115000"/>
                        </a:lnSpc>
                        <a:spcAft>
                          <a:spcPts val="0"/>
                        </a:spcAft>
                      </a:pPr>
                      <a:r>
                        <a:rPr lang="id-ID" sz="2400" b="1" noProof="1" smtClean="0">
                          <a:solidFill>
                            <a:schemeClr val="bg1"/>
                          </a:solidFill>
                          <a:effectLst/>
                          <a:latin typeface="Times New Roman" pitchFamily="18" charset="0"/>
                          <a:cs typeface="Times New Roman" pitchFamily="18" charset="0"/>
                        </a:rPr>
                        <a:t>Variabel</a:t>
                      </a:r>
                      <a:endParaRPr lang="id-ID" sz="1600" b="1" noProof="1">
                        <a:solidFill>
                          <a:schemeClr val="bg1"/>
                        </a:solidFill>
                        <a:effectLst/>
                        <a:latin typeface="Times New Roman" pitchFamily="18" charset="0"/>
                        <a:cs typeface="Times New Roman" pitchFamily="18" charset="0"/>
                      </a:endParaRPr>
                    </a:p>
                  </a:txBody>
                  <a:tcPr marL="68580" marR="68580" marT="0" marB="0" anchor="ctr">
                    <a:solidFill>
                      <a:schemeClr val="bg2">
                        <a:lumMod val="10000"/>
                      </a:schemeClr>
                    </a:solidFill>
                  </a:tcPr>
                </a:tc>
                <a:tc>
                  <a:txBody>
                    <a:bodyPr/>
                    <a:lstStyle/>
                    <a:p>
                      <a:pPr algn="ctr">
                        <a:lnSpc>
                          <a:spcPct val="115000"/>
                        </a:lnSpc>
                        <a:spcAft>
                          <a:spcPts val="0"/>
                        </a:spcAft>
                      </a:pPr>
                      <a:r>
                        <a:rPr lang="id-ID" sz="2400" b="1" noProof="1" smtClean="0">
                          <a:solidFill>
                            <a:schemeClr val="bg1"/>
                          </a:solidFill>
                          <a:effectLst/>
                          <a:latin typeface="Times New Roman" pitchFamily="18" charset="0"/>
                          <a:cs typeface="Times New Roman" pitchFamily="18" charset="0"/>
                        </a:rPr>
                        <a:t>Cronbach’s Alpha</a:t>
                      </a:r>
                      <a:endParaRPr lang="id-ID" sz="1600" b="1" noProof="1">
                        <a:solidFill>
                          <a:schemeClr val="bg1"/>
                        </a:solidFill>
                        <a:effectLst/>
                        <a:latin typeface="Times New Roman" pitchFamily="18" charset="0"/>
                        <a:cs typeface="Times New Roman" pitchFamily="18" charset="0"/>
                      </a:endParaRPr>
                    </a:p>
                  </a:txBody>
                  <a:tcPr marL="68580" marR="68580" marT="0" marB="0" anchor="ctr">
                    <a:solidFill>
                      <a:schemeClr val="bg2">
                        <a:lumMod val="10000"/>
                      </a:schemeClr>
                    </a:solidFill>
                  </a:tcPr>
                </a:tc>
                <a:tc>
                  <a:txBody>
                    <a:bodyPr/>
                    <a:lstStyle/>
                    <a:p>
                      <a:pPr algn="ctr">
                        <a:lnSpc>
                          <a:spcPct val="115000"/>
                        </a:lnSpc>
                        <a:spcAft>
                          <a:spcPts val="0"/>
                        </a:spcAft>
                      </a:pPr>
                      <a:r>
                        <a:rPr lang="id-ID" sz="2400" b="1" noProof="1" smtClean="0">
                          <a:solidFill>
                            <a:schemeClr val="bg1"/>
                          </a:solidFill>
                          <a:effectLst/>
                          <a:latin typeface="Times New Roman" pitchFamily="18" charset="0"/>
                          <a:cs typeface="Times New Roman" pitchFamily="18" charset="0"/>
                        </a:rPr>
                        <a:t>N of Items</a:t>
                      </a:r>
                      <a:endParaRPr lang="id-ID" sz="1600" b="1" noProof="1">
                        <a:solidFill>
                          <a:schemeClr val="bg1"/>
                        </a:solidFill>
                        <a:effectLst/>
                        <a:latin typeface="Times New Roman" pitchFamily="18" charset="0"/>
                        <a:cs typeface="Times New Roman" pitchFamily="18" charset="0"/>
                      </a:endParaRPr>
                    </a:p>
                  </a:txBody>
                  <a:tcPr marL="68580" marR="68580" marT="0" marB="0" anchor="ctr">
                    <a:solidFill>
                      <a:schemeClr val="bg2">
                        <a:lumMod val="10000"/>
                      </a:schemeClr>
                    </a:solidFill>
                  </a:tcPr>
                </a:tc>
              </a:tr>
              <a:tr h="733611">
                <a:tc>
                  <a:txBody>
                    <a:bodyPr/>
                    <a:lstStyle/>
                    <a:p>
                      <a:pPr>
                        <a:lnSpc>
                          <a:spcPct val="115000"/>
                        </a:lnSpc>
                        <a:spcAft>
                          <a:spcPts val="0"/>
                        </a:spcAft>
                      </a:pPr>
                      <a:r>
                        <a:rPr lang="id-ID" sz="2400" b="1" noProof="1" smtClean="0">
                          <a:solidFill>
                            <a:schemeClr val="tx1"/>
                          </a:solidFill>
                          <a:effectLst/>
                          <a:latin typeface="Times New Roman" pitchFamily="18" charset="0"/>
                          <a:cs typeface="Times New Roman" pitchFamily="18" charset="0"/>
                        </a:rPr>
                        <a:t>Lingkungan Kerja</a:t>
                      </a:r>
                      <a:endParaRPr lang="id-ID" sz="1600" b="1" noProof="1">
                        <a:solidFill>
                          <a:schemeClr val="tx1"/>
                        </a:solidFill>
                        <a:effectLst/>
                        <a:latin typeface="Times New Roman" pitchFamily="18" charset="0"/>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id-ID" sz="2400" b="1" noProof="1" smtClean="0">
                          <a:effectLst/>
                          <a:latin typeface="Times New Roman" pitchFamily="18" charset="0"/>
                          <a:cs typeface="Times New Roman" pitchFamily="18" charset="0"/>
                        </a:rPr>
                        <a:t>0,956</a:t>
                      </a:r>
                      <a:endParaRPr lang="id-ID" sz="1600" b="1" noProof="1">
                        <a:effectLst/>
                        <a:latin typeface="Times New Roman" pitchFamily="18" charset="0"/>
                        <a:cs typeface="Times New Roman" pitchFamily="18" charset="0"/>
                      </a:endParaRPr>
                    </a:p>
                  </a:txBody>
                  <a:tcPr marL="68580" marR="68580" marT="0" marB="0" anchor="ctr"/>
                </a:tc>
                <a:tc>
                  <a:txBody>
                    <a:bodyPr/>
                    <a:lstStyle/>
                    <a:p>
                      <a:pPr algn="ctr">
                        <a:lnSpc>
                          <a:spcPct val="115000"/>
                        </a:lnSpc>
                        <a:spcAft>
                          <a:spcPts val="0"/>
                        </a:spcAft>
                      </a:pPr>
                      <a:r>
                        <a:rPr lang="id-ID" sz="2400" b="1" noProof="1" smtClean="0">
                          <a:effectLst/>
                          <a:latin typeface="Times New Roman" pitchFamily="18" charset="0"/>
                          <a:cs typeface="Times New Roman" pitchFamily="18" charset="0"/>
                        </a:rPr>
                        <a:t>7</a:t>
                      </a:r>
                      <a:endParaRPr lang="id-ID" sz="1600" b="1" noProof="1">
                        <a:effectLst/>
                        <a:latin typeface="Times New Roman" pitchFamily="18" charset="0"/>
                        <a:cs typeface="Times New Roman" pitchFamily="18" charset="0"/>
                      </a:endParaRPr>
                    </a:p>
                  </a:txBody>
                  <a:tcPr marL="68580" marR="68580" marT="0" marB="0" anchor="ctr"/>
                </a:tc>
              </a:tr>
              <a:tr h="733611">
                <a:tc>
                  <a:txBody>
                    <a:bodyPr/>
                    <a:lstStyle/>
                    <a:p>
                      <a:pPr>
                        <a:lnSpc>
                          <a:spcPct val="115000"/>
                        </a:lnSpc>
                        <a:spcAft>
                          <a:spcPts val="0"/>
                        </a:spcAft>
                      </a:pPr>
                      <a:r>
                        <a:rPr lang="id-ID" sz="2400" b="1" noProof="1" smtClean="0">
                          <a:solidFill>
                            <a:schemeClr val="tx1"/>
                          </a:solidFill>
                          <a:effectLst/>
                          <a:latin typeface="Times New Roman" pitchFamily="18" charset="0"/>
                          <a:cs typeface="Times New Roman" pitchFamily="18" charset="0"/>
                        </a:rPr>
                        <a:t>Persepsi Dukungan Organisasi</a:t>
                      </a:r>
                      <a:endParaRPr lang="id-ID" sz="1600" b="1" noProof="1">
                        <a:solidFill>
                          <a:schemeClr val="tx1"/>
                        </a:solidFill>
                        <a:effectLst/>
                        <a:latin typeface="Times New Roman" pitchFamily="18" charset="0"/>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id-ID" sz="2400" b="1" noProof="1" smtClean="0">
                          <a:effectLst/>
                          <a:latin typeface="Times New Roman" pitchFamily="18" charset="0"/>
                          <a:cs typeface="Times New Roman" pitchFamily="18" charset="0"/>
                        </a:rPr>
                        <a:t>0,964</a:t>
                      </a:r>
                      <a:endParaRPr lang="id-ID" sz="1600" b="1" noProof="1">
                        <a:effectLst/>
                        <a:latin typeface="Times New Roman" pitchFamily="18" charset="0"/>
                        <a:cs typeface="Times New Roman" pitchFamily="18" charset="0"/>
                      </a:endParaRPr>
                    </a:p>
                  </a:txBody>
                  <a:tcPr marL="68580" marR="68580" marT="0" marB="0" anchor="ctr"/>
                </a:tc>
                <a:tc>
                  <a:txBody>
                    <a:bodyPr/>
                    <a:lstStyle/>
                    <a:p>
                      <a:pPr algn="ctr">
                        <a:lnSpc>
                          <a:spcPct val="115000"/>
                        </a:lnSpc>
                        <a:spcAft>
                          <a:spcPts val="0"/>
                        </a:spcAft>
                      </a:pPr>
                      <a:r>
                        <a:rPr lang="id-ID" sz="2400" b="1" noProof="1" smtClean="0">
                          <a:effectLst/>
                          <a:latin typeface="Times New Roman" pitchFamily="18" charset="0"/>
                          <a:cs typeface="Times New Roman" pitchFamily="18" charset="0"/>
                        </a:rPr>
                        <a:t>10</a:t>
                      </a:r>
                      <a:endParaRPr lang="id-ID" sz="1600" b="1" noProof="1">
                        <a:effectLst/>
                        <a:latin typeface="Times New Roman" pitchFamily="18" charset="0"/>
                        <a:cs typeface="Times New Roman" pitchFamily="18" charset="0"/>
                      </a:endParaRPr>
                    </a:p>
                  </a:txBody>
                  <a:tcPr marL="68580" marR="68580" marT="0" marB="0" anchor="ctr"/>
                </a:tc>
              </a:tr>
              <a:tr h="733611">
                <a:tc>
                  <a:txBody>
                    <a:bodyPr/>
                    <a:lstStyle/>
                    <a:p>
                      <a:pPr>
                        <a:lnSpc>
                          <a:spcPct val="115000"/>
                        </a:lnSpc>
                        <a:spcAft>
                          <a:spcPts val="0"/>
                        </a:spcAft>
                      </a:pPr>
                      <a:r>
                        <a:rPr lang="id-ID" sz="2400" b="1" noProof="1" smtClean="0">
                          <a:solidFill>
                            <a:schemeClr val="tx1"/>
                          </a:solidFill>
                          <a:effectLst/>
                          <a:latin typeface="Times New Roman" pitchFamily="18" charset="0"/>
                          <a:cs typeface="Times New Roman" pitchFamily="18" charset="0"/>
                        </a:rPr>
                        <a:t>Kinerja Karyawan</a:t>
                      </a:r>
                      <a:endParaRPr lang="id-ID" sz="1600" b="1" noProof="1">
                        <a:solidFill>
                          <a:schemeClr val="tx1"/>
                        </a:solidFill>
                        <a:effectLst/>
                        <a:latin typeface="Times New Roman" pitchFamily="18" charset="0"/>
                        <a:cs typeface="Times New Roman" pitchFamily="18" charset="0"/>
                      </a:endParaRPr>
                    </a:p>
                  </a:txBody>
                  <a:tcPr marL="68580" marR="68580" marT="0" marB="0" anchor="ctr">
                    <a:solidFill>
                      <a:schemeClr val="bg2">
                        <a:lumMod val="75000"/>
                      </a:schemeClr>
                    </a:solidFill>
                  </a:tcPr>
                </a:tc>
                <a:tc>
                  <a:txBody>
                    <a:bodyPr/>
                    <a:lstStyle/>
                    <a:p>
                      <a:pPr algn="ctr">
                        <a:lnSpc>
                          <a:spcPct val="115000"/>
                        </a:lnSpc>
                        <a:spcAft>
                          <a:spcPts val="0"/>
                        </a:spcAft>
                      </a:pPr>
                      <a:r>
                        <a:rPr lang="id-ID" sz="2400" b="1" noProof="1" smtClean="0">
                          <a:effectLst/>
                          <a:latin typeface="Times New Roman" pitchFamily="18" charset="0"/>
                          <a:cs typeface="Times New Roman" pitchFamily="18" charset="0"/>
                        </a:rPr>
                        <a:t>0,959</a:t>
                      </a:r>
                      <a:endParaRPr lang="id-ID" sz="1600" b="1" noProof="1">
                        <a:effectLst/>
                        <a:latin typeface="Times New Roman" pitchFamily="18" charset="0"/>
                        <a:cs typeface="Times New Roman" pitchFamily="18" charset="0"/>
                      </a:endParaRPr>
                    </a:p>
                  </a:txBody>
                  <a:tcPr marL="68580" marR="68580" marT="0" marB="0" anchor="ctr"/>
                </a:tc>
                <a:tc>
                  <a:txBody>
                    <a:bodyPr/>
                    <a:lstStyle/>
                    <a:p>
                      <a:pPr algn="ctr">
                        <a:lnSpc>
                          <a:spcPct val="115000"/>
                        </a:lnSpc>
                        <a:spcAft>
                          <a:spcPts val="0"/>
                        </a:spcAft>
                      </a:pPr>
                      <a:r>
                        <a:rPr lang="id-ID" sz="2400" b="1" noProof="1" smtClean="0">
                          <a:effectLst/>
                          <a:latin typeface="Times New Roman" pitchFamily="18" charset="0"/>
                          <a:cs typeface="Times New Roman" pitchFamily="18" charset="0"/>
                        </a:rPr>
                        <a:t>11</a:t>
                      </a:r>
                      <a:endParaRPr lang="id-ID" sz="1600" b="1" noProof="1">
                        <a:effectLst/>
                        <a:latin typeface="Times New Roman" pitchFamily="18" charset="0"/>
                        <a:cs typeface="Times New Roman" pitchFamily="18" charset="0"/>
                      </a:endParaRPr>
                    </a:p>
                  </a:txBody>
                  <a:tcPr marL="68580" marR="68580" marT="0" marB="0" anchor="ctr"/>
                </a:tc>
              </a:tr>
              <a:tr h="175032">
                <a:tc gridSpan="3">
                  <a:txBody>
                    <a:bodyPr/>
                    <a:lstStyle/>
                    <a:p>
                      <a:pPr>
                        <a:lnSpc>
                          <a:spcPct val="100000"/>
                        </a:lnSpc>
                        <a:spcAft>
                          <a:spcPts val="0"/>
                        </a:spcAft>
                      </a:pPr>
                      <a:r>
                        <a:rPr lang="id-ID" sz="1050" b="1" noProof="1" smtClean="0">
                          <a:solidFill>
                            <a:schemeClr val="tx1"/>
                          </a:solidFill>
                          <a:effectLst/>
                          <a:latin typeface="Times New Roman" pitchFamily="18" charset="0"/>
                          <a:cs typeface="Times New Roman" pitchFamily="18" charset="0"/>
                        </a:rPr>
                        <a:t>Hasil pengelolahan data SPSS Versi 20</a:t>
                      </a:r>
                      <a:endParaRPr lang="id-ID" sz="1600" b="1" noProof="1">
                        <a:solidFill>
                          <a:schemeClr val="tx1"/>
                        </a:solidFill>
                        <a:effectLst/>
                        <a:latin typeface="Times New Roman" pitchFamily="18" charset="0"/>
                        <a:cs typeface="Times New Roman" pitchFamily="18" charset="0"/>
                      </a:endParaRPr>
                    </a:p>
                  </a:txBody>
                  <a:tcPr marL="68580" marR="68580" marT="0" marB="0" anchor="ctr">
                    <a:solidFill>
                      <a:schemeClr val="bg2">
                        <a:lumMod val="75000"/>
                      </a:schemeClr>
                    </a:solidFill>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30002420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Effect transition="in" filter="fade">
                                      <p:cBhvr>
                                        <p:cTn id="1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251520" y="44624"/>
            <a:ext cx="8321008" cy="1296144"/>
          </a:xfrm>
        </p:spPr>
        <p:txBody>
          <a:bodyPr>
            <a:normAutofit/>
          </a:bodyPr>
          <a:lstStyle/>
          <a:p>
            <a:pPr lvl="0"/>
            <a:r>
              <a:rPr lang="id-ID" sz="3200" dirty="0" smtClean="0">
                <a:solidFill>
                  <a:schemeClr val="tx1"/>
                </a:solidFill>
                <a:latin typeface="Times New Roman" pitchFamily="18" charset="0"/>
                <a:cs typeface="Times New Roman" pitchFamily="18" charset="0"/>
              </a:rPr>
              <a:t>Uji Nomalitas</a:t>
            </a:r>
            <a:endParaRPr lang="id-ID" sz="3200" dirty="0">
              <a:solidFill>
                <a:schemeClr val="tx1"/>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55490023"/>
              </p:ext>
            </p:extLst>
          </p:nvPr>
        </p:nvGraphicFramePr>
        <p:xfrm>
          <a:off x="72008" y="1628800"/>
          <a:ext cx="4572000" cy="4608508"/>
        </p:xfrm>
        <a:graphic>
          <a:graphicData uri="http://schemas.openxmlformats.org/drawingml/2006/table">
            <a:tbl>
              <a:tblPr>
                <a:tableStyleId>{5C22544A-7EE6-4342-B048-85BDC9FD1C3A}</a:tableStyleId>
              </a:tblPr>
              <a:tblGrid>
                <a:gridCol w="1415875"/>
                <a:gridCol w="1499234"/>
                <a:gridCol w="1656891"/>
              </a:tblGrid>
              <a:tr h="308532">
                <a:tc gridSpan="3">
                  <a:txBody>
                    <a:bodyPr/>
                    <a:lstStyle/>
                    <a:p>
                      <a:pPr marL="38100" marR="38100" algn="ctr">
                        <a:lnSpc>
                          <a:spcPts val="1600"/>
                        </a:lnSpc>
                        <a:spcAft>
                          <a:spcPts val="0"/>
                        </a:spcAft>
                      </a:pPr>
                      <a:r>
                        <a:rPr lang="en-US" sz="1600" b="1" dirty="0" err="1">
                          <a:effectLst/>
                          <a:latin typeface="Times New Roman" pitchFamily="18" charset="0"/>
                          <a:cs typeface="Times New Roman" pitchFamily="18" charset="0"/>
                        </a:rPr>
                        <a:t>Hasil</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Uji</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Normalitas</a:t>
                      </a:r>
                      <a:endParaRPr lang="id-ID" sz="1400" b="1" dirty="0">
                        <a:effectLst/>
                        <a:latin typeface="Times New Roman" pitchFamily="18" charset="0"/>
                        <a:ea typeface="Calibri"/>
                        <a:cs typeface="Times New Roman" pitchFamily="18" charset="0"/>
                      </a:endParaRPr>
                    </a:p>
                  </a:txBody>
                  <a:tcPr marL="0" marR="0" marT="0" marB="0">
                    <a:solidFill>
                      <a:schemeClr val="bg2">
                        <a:lumMod val="90000"/>
                      </a:schemeClr>
                    </a:solidFill>
                  </a:tcPr>
                </a:tc>
                <a:tc hMerge="1">
                  <a:txBody>
                    <a:bodyPr/>
                    <a:lstStyle/>
                    <a:p>
                      <a:endParaRPr lang="id-ID"/>
                    </a:p>
                  </a:txBody>
                  <a:tcPr/>
                </a:tc>
                <a:tc hMerge="1">
                  <a:txBody>
                    <a:bodyPr/>
                    <a:lstStyle/>
                    <a:p>
                      <a:endParaRPr lang="id-ID"/>
                    </a:p>
                  </a:txBody>
                  <a:tcPr/>
                </a:tc>
              </a:tr>
              <a:tr h="338421">
                <a:tc gridSpan="3">
                  <a:txBody>
                    <a:bodyPr/>
                    <a:lstStyle/>
                    <a:p>
                      <a:pPr marL="38100" marR="38100" algn="ctr">
                        <a:lnSpc>
                          <a:spcPts val="1600"/>
                        </a:lnSpc>
                        <a:spcAft>
                          <a:spcPts val="0"/>
                        </a:spcAft>
                      </a:pPr>
                      <a:r>
                        <a:rPr lang="en-US" sz="1050" b="1" dirty="0">
                          <a:solidFill>
                            <a:schemeClr val="bg1"/>
                          </a:solidFill>
                          <a:effectLst/>
                          <a:latin typeface="Times New Roman" pitchFamily="18" charset="0"/>
                          <a:cs typeface="Times New Roman" pitchFamily="18" charset="0"/>
                        </a:rPr>
                        <a:t>One-Sample Kolmogorov-Smirnov Test</a:t>
                      </a:r>
                      <a:endParaRPr lang="id-ID" sz="1400" b="1" dirty="0">
                        <a:solidFill>
                          <a:schemeClr val="bg1"/>
                        </a:solidFill>
                        <a:effectLst/>
                        <a:latin typeface="Times New Roman" pitchFamily="18" charset="0"/>
                        <a:ea typeface="Calibri"/>
                        <a:cs typeface="Times New Roman" pitchFamily="18" charset="0"/>
                      </a:endParaRPr>
                    </a:p>
                  </a:txBody>
                  <a:tcPr marL="0" marR="0" marT="0" marB="0">
                    <a:solidFill>
                      <a:schemeClr val="bg2">
                        <a:lumMod val="10000"/>
                      </a:schemeClr>
                    </a:solidFill>
                  </a:tcPr>
                </a:tc>
                <a:tc hMerge="1">
                  <a:txBody>
                    <a:bodyPr/>
                    <a:lstStyle/>
                    <a:p>
                      <a:endParaRPr lang="id-ID"/>
                    </a:p>
                  </a:txBody>
                  <a:tcPr/>
                </a:tc>
                <a:tc hMerge="1">
                  <a:txBody>
                    <a:bodyPr/>
                    <a:lstStyle/>
                    <a:p>
                      <a:endParaRPr lang="id-ID"/>
                    </a:p>
                  </a:txBody>
                  <a:tcPr/>
                </a:tc>
              </a:tr>
              <a:tr h="617065">
                <a:tc gridSpan="2">
                  <a:txBody>
                    <a:bodyPr/>
                    <a:lstStyle/>
                    <a:p>
                      <a:pPr marL="38100" marR="38100">
                        <a:lnSpc>
                          <a:spcPts val="1600"/>
                        </a:lnSpc>
                        <a:spcAft>
                          <a:spcPts val="0"/>
                        </a:spcAft>
                      </a:pPr>
                      <a:r>
                        <a:rPr lang="en-US" sz="1050" b="1" dirty="0">
                          <a:effectLst/>
                          <a:latin typeface="Times New Roman" pitchFamily="18" charset="0"/>
                          <a:cs typeface="Times New Roman" pitchFamily="18" charset="0"/>
                        </a:rPr>
                        <a:t> </a:t>
                      </a:r>
                      <a:endParaRPr lang="id-ID" sz="1400" b="1" dirty="0">
                        <a:effectLst/>
                        <a:latin typeface="Times New Roman" pitchFamily="18" charset="0"/>
                        <a:ea typeface="Calibri"/>
                        <a:cs typeface="Times New Roman" pitchFamily="18" charset="0"/>
                      </a:endParaRPr>
                    </a:p>
                  </a:txBody>
                  <a:tcPr marL="0" marR="0" marT="0" marB="0">
                    <a:solidFill>
                      <a:schemeClr val="accent3">
                        <a:lumMod val="20000"/>
                        <a:lumOff val="80000"/>
                      </a:schemeClr>
                    </a:solidFill>
                  </a:tcPr>
                </a:tc>
                <a:tc hMerge="1">
                  <a:txBody>
                    <a:bodyPr/>
                    <a:lstStyle/>
                    <a:p>
                      <a:endParaRPr lang="id-ID"/>
                    </a:p>
                  </a:txBody>
                  <a:tcPr/>
                </a:tc>
                <a:tc>
                  <a:txBody>
                    <a:bodyPr/>
                    <a:lstStyle/>
                    <a:p>
                      <a:pPr marL="38100" marR="38100" algn="ctr">
                        <a:lnSpc>
                          <a:spcPts val="1600"/>
                        </a:lnSpc>
                        <a:spcAft>
                          <a:spcPts val="0"/>
                        </a:spcAft>
                      </a:pPr>
                      <a:r>
                        <a:rPr lang="en-US" sz="1400" b="1">
                          <a:effectLst/>
                          <a:latin typeface="Times New Roman" pitchFamily="18" charset="0"/>
                          <a:cs typeface="Times New Roman" pitchFamily="18" charset="0"/>
                        </a:rPr>
                        <a:t>Unstandardized Residual</a:t>
                      </a:r>
                      <a:endParaRPr lang="id-ID" sz="1400" b="1">
                        <a:effectLst/>
                        <a:latin typeface="Times New Roman" pitchFamily="18" charset="0"/>
                        <a:ea typeface="Calibri"/>
                        <a:cs typeface="Times New Roman" pitchFamily="18" charset="0"/>
                      </a:endParaRPr>
                    </a:p>
                  </a:txBody>
                  <a:tcPr marL="0" marR="0" marT="0" marB="0">
                    <a:solidFill>
                      <a:schemeClr val="accent3">
                        <a:lumMod val="20000"/>
                        <a:lumOff val="80000"/>
                      </a:schemeClr>
                    </a:solidFill>
                  </a:tcPr>
                </a:tc>
              </a:tr>
              <a:tr h="322994">
                <a:tc gridSpan="2">
                  <a:txBody>
                    <a:bodyPr/>
                    <a:lstStyle/>
                    <a:p>
                      <a:pPr marL="38100" marR="38100">
                        <a:lnSpc>
                          <a:spcPts val="1600"/>
                        </a:lnSpc>
                        <a:spcAft>
                          <a:spcPts val="0"/>
                        </a:spcAft>
                      </a:pPr>
                      <a:r>
                        <a:rPr lang="en-US" sz="1400" b="1" dirty="0">
                          <a:effectLst/>
                          <a:latin typeface="Times New Roman" pitchFamily="18" charset="0"/>
                          <a:cs typeface="Times New Roman" pitchFamily="18" charset="0"/>
                        </a:rPr>
                        <a:t>N</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hMerge="1">
                  <a:txBody>
                    <a:bodyPr/>
                    <a:lstStyle/>
                    <a:p>
                      <a:endParaRPr lang="id-ID"/>
                    </a:p>
                  </a:txBody>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67</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r>
              <a:tr h="322994">
                <a:tc rowSpan="2">
                  <a:txBody>
                    <a:bodyPr/>
                    <a:lstStyle/>
                    <a:p>
                      <a:pPr marL="38100" marR="38100">
                        <a:lnSpc>
                          <a:spcPts val="1600"/>
                        </a:lnSpc>
                        <a:spcAft>
                          <a:spcPts val="0"/>
                        </a:spcAft>
                      </a:pPr>
                      <a:r>
                        <a:rPr lang="en-US" sz="1400" b="1" dirty="0">
                          <a:effectLst/>
                          <a:latin typeface="Times New Roman" pitchFamily="18" charset="0"/>
                          <a:cs typeface="Times New Roman" pitchFamily="18" charset="0"/>
                        </a:rPr>
                        <a:t>Normal </a:t>
                      </a:r>
                      <a:r>
                        <a:rPr lang="en-US" sz="1400" b="1" dirty="0" err="1">
                          <a:effectLst/>
                          <a:latin typeface="Times New Roman" pitchFamily="18" charset="0"/>
                          <a:cs typeface="Times New Roman" pitchFamily="18" charset="0"/>
                        </a:rPr>
                        <a:t>Parameters</a:t>
                      </a:r>
                      <a:r>
                        <a:rPr lang="en-US" sz="1400" b="1" baseline="30000" dirty="0" err="1">
                          <a:effectLst/>
                          <a:latin typeface="Times New Roman" pitchFamily="18" charset="0"/>
                          <a:cs typeface="Times New Roman" pitchFamily="18" charset="0"/>
                        </a:rPr>
                        <a:t>a,b</a:t>
                      </a:r>
                      <a:endParaRPr lang="id-ID" sz="1400" b="1" dirty="0">
                        <a:effectLst/>
                        <a:latin typeface="Times New Roman" pitchFamily="18" charset="0"/>
                        <a:ea typeface="Calibri"/>
                        <a:cs typeface="Times New Roman" pitchFamily="18" charset="0"/>
                      </a:endParaRPr>
                    </a:p>
                  </a:txBody>
                  <a:tcPr marL="0" marR="0" marT="0" marB="0">
                    <a:solidFill>
                      <a:schemeClr val="accent3">
                        <a:lumMod val="20000"/>
                        <a:lumOff val="80000"/>
                      </a:schemeClr>
                    </a:solidFill>
                  </a:tcPr>
                </a:tc>
                <a:tc>
                  <a:txBody>
                    <a:bodyPr/>
                    <a:lstStyle/>
                    <a:p>
                      <a:pPr marL="38100" marR="38100">
                        <a:lnSpc>
                          <a:spcPts val="1600"/>
                        </a:lnSpc>
                        <a:spcAft>
                          <a:spcPts val="0"/>
                        </a:spcAft>
                      </a:pPr>
                      <a:r>
                        <a:rPr lang="en-US" sz="1400" b="1" dirty="0">
                          <a:effectLst/>
                          <a:latin typeface="Times New Roman" pitchFamily="18" charset="0"/>
                          <a:cs typeface="Times New Roman" pitchFamily="18" charset="0"/>
                        </a:rPr>
                        <a:t>Mean</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0E-7</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r>
              <a:tr h="308532">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Std. Deviation</a:t>
                      </a:r>
                      <a:endParaRPr lang="id-ID" sz="1400" b="1">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3,43994029</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r>
              <a:tr h="338421">
                <a:tc rowSpan="3">
                  <a:txBody>
                    <a:bodyPr/>
                    <a:lstStyle/>
                    <a:p>
                      <a:pPr marL="38100" marR="38100">
                        <a:lnSpc>
                          <a:spcPts val="1600"/>
                        </a:lnSpc>
                        <a:spcAft>
                          <a:spcPts val="0"/>
                        </a:spcAft>
                      </a:pPr>
                      <a:r>
                        <a:rPr lang="en-US" sz="1400" b="1" dirty="0">
                          <a:effectLst/>
                          <a:latin typeface="Times New Roman" pitchFamily="18" charset="0"/>
                          <a:cs typeface="Times New Roman" pitchFamily="18" charset="0"/>
                        </a:rPr>
                        <a:t>Most Extreme Differences</a:t>
                      </a:r>
                      <a:endParaRPr lang="id-ID" sz="1400" b="1" dirty="0">
                        <a:effectLst/>
                        <a:latin typeface="Times New Roman" pitchFamily="18" charset="0"/>
                        <a:ea typeface="Calibri"/>
                        <a:cs typeface="Times New Roman" pitchFamily="18" charset="0"/>
                      </a:endParaRPr>
                    </a:p>
                  </a:txBody>
                  <a:tcPr marL="0" marR="0" marT="0" marB="0">
                    <a:solidFill>
                      <a:schemeClr val="accent3">
                        <a:lumMod val="20000"/>
                        <a:lumOff val="80000"/>
                      </a:schemeClr>
                    </a:solidFill>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Absolute</a:t>
                      </a:r>
                      <a:endParaRPr lang="id-ID" sz="1400" b="1">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,114</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r>
              <a:tr h="308532">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Positive</a:t>
                      </a:r>
                      <a:endParaRPr lang="id-ID" sz="1400" b="1">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,114</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r>
              <a:tr h="308532">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Negative</a:t>
                      </a:r>
                      <a:endParaRPr lang="id-ID" sz="1400" b="1">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-,084</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r>
              <a:tr h="338421">
                <a:tc gridSpan="2">
                  <a:txBody>
                    <a:bodyPr/>
                    <a:lstStyle/>
                    <a:p>
                      <a:pPr marL="38100" marR="38100">
                        <a:lnSpc>
                          <a:spcPts val="1600"/>
                        </a:lnSpc>
                        <a:spcAft>
                          <a:spcPts val="0"/>
                        </a:spcAft>
                      </a:pPr>
                      <a:r>
                        <a:rPr lang="en-US" sz="1400" b="1" dirty="0">
                          <a:effectLst/>
                          <a:latin typeface="Times New Roman" pitchFamily="18" charset="0"/>
                          <a:cs typeface="Times New Roman" pitchFamily="18" charset="0"/>
                        </a:rPr>
                        <a:t>Kolmogorov-Smirnov Z</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hMerge="1">
                  <a:txBody>
                    <a:bodyPr/>
                    <a:lstStyle/>
                    <a:p>
                      <a:endParaRPr lang="id-ID"/>
                    </a:p>
                  </a:txBody>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,933</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r>
              <a:tr h="308532">
                <a:tc gridSpan="2">
                  <a:txBody>
                    <a:bodyPr/>
                    <a:lstStyle/>
                    <a:p>
                      <a:pPr marL="38100" marR="38100">
                        <a:lnSpc>
                          <a:spcPts val="1600"/>
                        </a:lnSpc>
                        <a:spcAft>
                          <a:spcPts val="0"/>
                        </a:spcAft>
                      </a:pPr>
                      <a:r>
                        <a:rPr lang="en-US" sz="1400" b="1" dirty="0" err="1">
                          <a:effectLst/>
                          <a:latin typeface="Times New Roman" pitchFamily="18" charset="0"/>
                          <a:cs typeface="Times New Roman" pitchFamily="18" charset="0"/>
                        </a:rPr>
                        <a:t>Asymp</a:t>
                      </a:r>
                      <a:r>
                        <a:rPr lang="en-US" sz="1400" b="1" dirty="0">
                          <a:effectLst/>
                          <a:latin typeface="Times New Roman" pitchFamily="18" charset="0"/>
                          <a:cs typeface="Times New Roman" pitchFamily="18" charset="0"/>
                        </a:rPr>
                        <a:t>. Sig. (2-tailed)</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hMerge="1">
                  <a:txBody>
                    <a:bodyPr/>
                    <a:lstStyle/>
                    <a:p>
                      <a:endParaRPr lang="id-ID"/>
                    </a:p>
                  </a:txBody>
                  <a:tcPr/>
                </a:tc>
                <a:tc>
                  <a:txBody>
                    <a:bodyPr/>
                    <a:lstStyle/>
                    <a:p>
                      <a:pPr marL="38100" marR="180340" algn="r">
                        <a:lnSpc>
                          <a:spcPts val="1600"/>
                        </a:lnSpc>
                        <a:spcAft>
                          <a:spcPts val="0"/>
                        </a:spcAft>
                      </a:pPr>
                      <a:r>
                        <a:rPr lang="en-US" sz="1400" b="1" dirty="0">
                          <a:effectLst/>
                          <a:latin typeface="Times New Roman" pitchFamily="18" charset="0"/>
                          <a:cs typeface="Times New Roman" pitchFamily="18" charset="0"/>
                        </a:rPr>
                        <a:t>,349</a:t>
                      </a:r>
                      <a:endParaRPr lang="id-ID" sz="1400" b="1" dirty="0">
                        <a:effectLst/>
                        <a:latin typeface="Times New Roman" pitchFamily="18" charset="0"/>
                        <a:ea typeface="Calibri"/>
                        <a:cs typeface="Times New Roman" pitchFamily="18" charset="0"/>
                      </a:endParaRPr>
                    </a:p>
                  </a:txBody>
                  <a:tcPr marL="0" marR="0" marT="0" marB="0" anchor="ctr">
                    <a:solidFill>
                      <a:schemeClr val="accent1"/>
                    </a:solidFill>
                  </a:tcPr>
                </a:tc>
              </a:tr>
              <a:tr h="239500">
                <a:tc gridSpan="3">
                  <a:txBody>
                    <a:bodyPr/>
                    <a:lstStyle/>
                    <a:p>
                      <a:pPr marL="38100" marR="38100">
                        <a:lnSpc>
                          <a:spcPct val="115000"/>
                        </a:lnSpc>
                        <a:spcAft>
                          <a:spcPts val="0"/>
                        </a:spcAft>
                      </a:pPr>
                      <a:r>
                        <a:rPr lang="en-US" sz="1050" b="1" dirty="0">
                          <a:effectLst/>
                          <a:latin typeface="Times New Roman" pitchFamily="18" charset="0"/>
                          <a:cs typeface="Times New Roman" pitchFamily="18" charset="0"/>
                        </a:rPr>
                        <a:t>a. Test distribution is Normal.</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hMerge="1">
                  <a:txBody>
                    <a:bodyPr/>
                    <a:lstStyle/>
                    <a:p>
                      <a:endParaRPr lang="id-ID"/>
                    </a:p>
                  </a:txBody>
                  <a:tcPr/>
                </a:tc>
                <a:tc hMerge="1">
                  <a:txBody>
                    <a:bodyPr/>
                    <a:lstStyle/>
                    <a:p>
                      <a:endParaRPr lang="id-ID"/>
                    </a:p>
                  </a:txBody>
                  <a:tcPr/>
                </a:tc>
              </a:tr>
              <a:tr h="239500">
                <a:tc gridSpan="3">
                  <a:txBody>
                    <a:bodyPr/>
                    <a:lstStyle/>
                    <a:p>
                      <a:pPr marL="38100" marR="38100">
                        <a:lnSpc>
                          <a:spcPct val="115000"/>
                        </a:lnSpc>
                        <a:spcAft>
                          <a:spcPts val="0"/>
                        </a:spcAft>
                      </a:pPr>
                      <a:r>
                        <a:rPr lang="en-US" sz="1050" b="1" dirty="0">
                          <a:effectLst/>
                          <a:latin typeface="Times New Roman" pitchFamily="18" charset="0"/>
                          <a:cs typeface="Times New Roman" pitchFamily="18" charset="0"/>
                        </a:rPr>
                        <a:t>b. Calculated from data.</a:t>
                      </a:r>
                      <a:endParaRPr lang="id-ID" sz="1400" b="1" dirty="0">
                        <a:effectLst/>
                        <a:latin typeface="Times New Roman" pitchFamily="18" charset="0"/>
                        <a:ea typeface="Calibri"/>
                        <a:cs typeface="Times New Roman" pitchFamily="18" charset="0"/>
                      </a:endParaRPr>
                    </a:p>
                  </a:txBody>
                  <a:tcPr marL="0" marR="0" marT="0" marB="0" anchor="ctr">
                    <a:solidFill>
                      <a:schemeClr val="accent3">
                        <a:lumMod val="20000"/>
                        <a:lumOff val="80000"/>
                      </a:schemeClr>
                    </a:solidFill>
                  </a:tcPr>
                </a:tc>
                <a:tc hMerge="1">
                  <a:txBody>
                    <a:bodyPr/>
                    <a:lstStyle/>
                    <a:p>
                      <a:endParaRPr lang="id-ID"/>
                    </a:p>
                  </a:txBody>
                  <a:tcPr/>
                </a:tc>
                <a:tc hMerge="1">
                  <a:txBody>
                    <a:bodyPr/>
                    <a:lstStyle/>
                    <a:p>
                      <a:endParaRPr lang="id-ID"/>
                    </a:p>
                  </a:txBody>
                  <a:tcPr/>
                </a:tc>
              </a:tr>
              <a:tr h="308532">
                <a:tc gridSpan="3">
                  <a:txBody>
                    <a:bodyPr/>
                    <a:lstStyle/>
                    <a:p>
                      <a:pPr marR="38100">
                        <a:lnSpc>
                          <a:spcPts val="1600"/>
                        </a:lnSpc>
                        <a:spcAft>
                          <a:spcPts val="0"/>
                        </a:spcAft>
                      </a:pPr>
                      <a:r>
                        <a:rPr lang="en-US" sz="900" b="1" dirty="0" err="1">
                          <a:effectLst/>
                          <a:latin typeface="Times New Roman" pitchFamily="18" charset="0"/>
                          <a:cs typeface="Times New Roman" pitchFamily="18" charset="0"/>
                        </a:rPr>
                        <a:t>Hasil</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pengolahan</a:t>
                      </a:r>
                      <a:r>
                        <a:rPr lang="en-US" sz="900" b="1" dirty="0">
                          <a:effectLst/>
                          <a:latin typeface="Times New Roman" pitchFamily="18" charset="0"/>
                          <a:cs typeface="Times New Roman" pitchFamily="18" charset="0"/>
                        </a:rPr>
                        <a:t> data  SPSS </a:t>
                      </a:r>
                      <a:r>
                        <a:rPr lang="en-US" sz="900" b="1" dirty="0" err="1">
                          <a:effectLst/>
                          <a:latin typeface="Times New Roman" pitchFamily="18" charset="0"/>
                          <a:cs typeface="Times New Roman" pitchFamily="18" charset="0"/>
                        </a:rPr>
                        <a:t>Versi</a:t>
                      </a:r>
                      <a:r>
                        <a:rPr lang="en-US" sz="900" b="1" dirty="0">
                          <a:effectLst/>
                          <a:latin typeface="Times New Roman" pitchFamily="18" charset="0"/>
                          <a:cs typeface="Times New Roman" pitchFamily="18" charset="0"/>
                        </a:rPr>
                        <a:t> 20</a:t>
                      </a:r>
                      <a:endParaRPr lang="id-ID" sz="11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hMerge="1">
                  <a:txBody>
                    <a:bodyPr/>
                    <a:lstStyle/>
                    <a:p>
                      <a:endParaRPr lang="id-ID"/>
                    </a:p>
                  </a:txBody>
                  <a:tcPr/>
                </a:tc>
                <a:tc hMerge="1">
                  <a:txBody>
                    <a:bodyPr/>
                    <a:lstStyle/>
                    <a:p>
                      <a:endParaRPr lang="id-ID"/>
                    </a:p>
                  </a:txBody>
                  <a:tcPr/>
                </a:tc>
              </a:tr>
            </a:tbl>
          </a:graphicData>
        </a:graphic>
      </p:graphicFrame>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1628800"/>
            <a:ext cx="432048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98088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2" presetClass="entr" presetSubtype="4"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1000" fill="hold"/>
                                        <p:tgtEl>
                                          <p:spTgt spid="3"/>
                                        </p:tgtEl>
                                        <p:attrNameLst>
                                          <p:attrName>ppt_x</p:attrName>
                                        </p:attrNameLst>
                                      </p:cBhvr>
                                      <p:tavLst>
                                        <p:tav tm="0">
                                          <p:val>
                                            <p:strVal val="#ppt_x"/>
                                          </p:val>
                                        </p:tav>
                                        <p:tav tm="100000">
                                          <p:val>
                                            <p:strVal val="#ppt_x"/>
                                          </p:val>
                                        </p:tav>
                                      </p:tavLst>
                                    </p:anim>
                                    <p:anim calcmode="lin" valueType="num">
                                      <p:cBhvr additive="base">
                                        <p:cTn id="18" dur="10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1025"/>
                                        </p:tgtEl>
                                        <p:attrNameLst>
                                          <p:attrName>style.visibility</p:attrName>
                                        </p:attrNameLst>
                                      </p:cBhvr>
                                      <p:to>
                                        <p:strVal val="visible"/>
                                      </p:to>
                                    </p:set>
                                    <p:animEffect transition="in" filter="wheel(1)">
                                      <p:cBhvr>
                                        <p:cTn id="22" dur="2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251520" y="44624"/>
            <a:ext cx="8321008" cy="1296144"/>
          </a:xfrm>
        </p:spPr>
        <p:txBody>
          <a:bodyPr>
            <a:normAutofit/>
          </a:bodyPr>
          <a:lstStyle/>
          <a:p>
            <a:pPr lvl="0"/>
            <a:r>
              <a:rPr lang="id-ID" sz="3200" dirty="0" smtClean="0">
                <a:solidFill>
                  <a:schemeClr val="tx1"/>
                </a:solidFill>
                <a:latin typeface="Times New Roman" pitchFamily="18" charset="0"/>
                <a:cs typeface="Times New Roman" pitchFamily="18" charset="0"/>
              </a:rPr>
              <a:t>Uji Autokoralasi</a:t>
            </a:r>
            <a:endParaRPr lang="id-ID" sz="3200" dirty="0">
              <a:solidFill>
                <a:schemeClr val="tx1"/>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53721231"/>
              </p:ext>
            </p:extLst>
          </p:nvPr>
        </p:nvGraphicFramePr>
        <p:xfrm>
          <a:off x="-1429" y="1700808"/>
          <a:ext cx="4283967" cy="3600402"/>
        </p:xfrm>
        <a:graphic>
          <a:graphicData uri="http://schemas.openxmlformats.org/drawingml/2006/table">
            <a:tbl>
              <a:tblPr>
                <a:tableStyleId>{5C22544A-7EE6-4342-B048-85BDC9FD1C3A}</a:tableStyleId>
              </a:tblPr>
              <a:tblGrid>
                <a:gridCol w="583958"/>
                <a:gridCol w="486518"/>
                <a:gridCol w="782272"/>
                <a:gridCol w="888633"/>
                <a:gridCol w="959312"/>
                <a:gridCol w="583274"/>
              </a:tblGrid>
              <a:tr h="267088">
                <a:tc gridSpan="6">
                  <a:txBody>
                    <a:bodyPr/>
                    <a:lstStyle/>
                    <a:p>
                      <a:pPr marL="38100" marR="38100" algn="ctr">
                        <a:lnSpc>
                          <a:spcPct val="107000"/>
                        </a:lnSpc>
                        <a:spcAft>
                          <a:spcPts val="0"/>
                        </a:spcAft>
                      </a:pPr>
                      <a:r>
                        <a:rPr lang="en-US" sz="1600" b="1" dirty="0" err="1">
                          <a:effectLst/>
                          <a:latin typeface="Times New Roman" pitchFamily="18" charset="0"/>
                          <a:cs typeface="Times New Roman" pitchFamily="18" charset="0"/>
                        </a:rPr>
                        <a:t>Hasil</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Uji</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Autokorelasi</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49822">
                <a:tc gridSpan="6">
                  <a:txBody>
                    <a:bodyPr/>
                    <a:lstStyle/>
                    <a:p>
                      <a:pPr marL="38100" marR="38100" algn="ctr">
                        <a:lnSpc>
                          <a:spcPts val="1600"/>
                        </a:lnSpc>
                        <a:spcAft>
                          <a:spcPts val="0"/>
                        </a:spcAft>
                      </a:pPr>
                      <a:r>
                        <a:rPr lang="en-US" sz="1100" b="1" dirty="0">
                          <a:solidFill>
                            <a:schemeClr val="bg1"/>
                          </a:solidFill>
                          <a:effectLst/>
                          <a:latin typeface="Times New Roman" pitchFamily="18" charset="0"/>
                          <a:cs typeface="Times New Roman" pitchFamily="18" charset="0"/>
                        </a:rPr>
                        <a:t>Model </a:t>
                      </a:r>
                      <a:r>
                        <a:rPr lang="en-US" sz="1100" b="1" dirty="0" err="1">
                          <a:solidFill>
                            <a:schemeClr val="bg1"/>
                          </a:solidFill>
                          <a:effectLst/>
                          <a:latin typeface="Times New Roman" pitchFamily="18" charset="0"/>
                          <a:cs typeface="Times New Roman" pitchFamily="18" charset="0"/>
                        </a:rPr>
                        <a:t>Summary</a:t>
                      </a:r>
                      <a:r>
                        <a:rPr lang="en-US" sz="1100" b="1" baseline="30000" dirty="0" err="1">
                          <a:solidFill>
                            <a:schemeClr val="bg1"/>
                          </a:solidFill>
                          <a:effectLst/>
                          <a:latin typeface="Times New Roman" pitchFamily="18" charset="0"/>
                          <a:cs typeface="Times New Roman" pitchFamily="18" charset="0"/>
                        </a:rPr>
                        <a:t>b</a:t>
                      </a:r>
                      <a:endParaRPr lang="id-ID" sz="1600" b="1" dirty="0">
                        <a:solidFill>
                          <a:schemeClr val="bg1"/>
                        </a:solidFill>
                        <a:effectLst/>
                        <a:latin typeface="Times New Roman" pitchFamily="18" charset="0"/>
                        <a:ea typeface="Calibri"/>
                        <a:cs typeface="Times New Roman" pitchFamily="18" charset="0"/>
                      </a:endParaRPr>
                    </a:p>
                  </a:txBody>
                  <a:tcPr marL="0" marR="0" marT="0" marB="0" anchor="ctr">
                    <a:solidFill>
                      <a:schemeClr val="bg2">
                        <a:lumMod val="1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655664">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Model</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R</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R Square</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Adjusted R Square</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Std. Error of the Estimate</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Durbin-Watson</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r>
              <a:tr h="558062">
                <a:tc>
                  <a:txBody>
                    <a:bodyPr/>
                    <a:lstStyle/>
                    <a:p>
                      <a:pPr marL="38100" marR="38100" algn="ctr">
                        <a:lnSpc>
                          <a:spcPts val="1600"/>
                        </a:lnSpc>
                        <a:spcAft>
                          <a:spcPts val="0"/>
                        </a:spcAft>
                      </a:pPr>
                      <a:r>
                        <a:rPr lang="en-US" sz="1100" b="1">
                          <a:effectLst/>
                          <a:latin typeface="Times New Roman" pitchFamily="18" charset="0"/>
                          <a:cs typeface="Times New Roman" pitchFamily="18" charset="0"/>
                        </a:rPr>
                        <a:t>1</a:t>
                      </a:r>
                      <a:endParaRPr lang="id-ID" sz="16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100" b="1">
                          <a:effectLst/>
                          <a:latin typeface="Times New Roman" pitchFamily="18" charset="0"/>
                          <a:cs typeface="Times New Roman" pitchFamily="18" charset="0"/>
                        </a:rPr>
                        <a:t>,921</a:t>
                      </a:r>
                      <a:r>
                        <a:rPr lang="en-US" sz="1100" b="1" baseline="30000">
                          <a:effectLst/>
                          <a:latin typeface="Times New Roman" pitchFamily="18" charset="0"/>
                          <a:cs typeface="Times New Roman" pitchFamily="18" charset="0"/>
                        </a:rPr>
                        <a:t>a</a:t>
                      </a:r>
                      <a:endParaRPr lang="id-ID" sz="16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100" b="1">
                          <a:effectLst/>
                          <a:latin typeface="Times New Roman" pitchFamily="18" charset="0"/>
                          <a:cs typeface="Times New Roman" pitchFamily="18" charset="0"/>
                        </a:rPr>
                        <a:t>,849</a:t>
                      </a:r>
                      <a:endParaRPr lang="id-ID" sz="16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100" b="1">
                          <a:effectLst/>
                          <a:latin typeface="Times New Roman" pitchFamily="18" charset="0"/>
                          <a:cs typeface="Times New Roman" pitchFamily="18" charset="0"/>
                        </a:rPr>
                        <a:t>,844</a:t>
                      </a:r>
                      <a:endParaRPr lang="id-ID" sz="16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3,493</a:t>
                      </a:r>
                      <a:endParaRPr lang="id-ID" sz="1600" b="1" dirty="0">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2,134</a:t>
                      </a:r>
                      <a:endParaRPr lang="id-ID" sz="1600" b="1" dirty="0">
                        <a:effectLst/>
                        <a:latin typeface="Times New Roman" pitchFamily="18" charset="0"/>
                        <a:ea typeface="Calibri"/>
                        <a:cs typeface="Times New Roman" pitchFamily="18" charset="0"/>
                      </a:endParaRPr>
                    </a:p>
                  </a:txBody>
                  <a:tcPr marL="0" marR="0" marT="0" marB="0" anchor="ctr">
                    <a:solidFill>
                      <a:schemeClr val="accent1"/>
                    </a:solidFill>
                  </a:tcPr>
                </a:tc>
              </a:tr>
              <a:tr h="655664">
                <a:tc gridSpan="6">
                  <a:txBody>
                    <a:bodyPr/>
                    <a:lstStyle/>
                    <a:p>
                      <a:pPr marL="38100" marR="38100">
                        <a:lnSpc>
                          <a:spcPts val="1600"/>
                        </a:lnSpc>
                        <a:spcAft>
                          <a:spcPts val="0"/>
                        </a:spcAft>
                      </a:pPr>
                      <a:r>
                        <a:rPr lang="en-US" sz="1100" b="1">
                          <a:effectLst/>
                          <a:latin typeface="Times New Roman" pitchFamily="18" charset="0"/>
                          <a:cs typeface="Times New Roman" pitchFamily="18" charset="0"/>
                        </a:rPr>
                        <a:t>a. Predictors: (Constant), Lingkungan_Kerja, Persepsi_Dukungan_Organisasi</a:t>
                      </a:r>
                      <a:endParaRPr lang="id-ID" sz="1600" b="1">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737500">
                <a:tc gridSpan="6">
                  <a:txBody>
                    <a:bodyPr/>
                    <a:lstStyle/>
                    <a:p>
                      <a:pPr marL="38100" marR="38100">
                        <a:lnSpc>
                          <a:spcPts val="1600"/>
                        </a:lnSpc>
                        <a:spcAft>
                          <a:spcPts val="0"/>
                        </a:spcAft>
                      </a:pPr>
                      <a:r>
                        <a:rPr lang="en-US" sz="1100" b="1">
                          <a:effectLst/>
                          <a:latin typeface="Times New Roman" pitchFamily="18" charset="0"/>
                          <a:cs typeface="Times New Roman" pitchFamily="18" charset="0"/>
                        </a:rPr>
                        <a:t>b. Dependent Variable: Kinerja_Karyawan</a:t>
                      </a:r>
                      <a:endParaRPr lang="id-ID" sz="1600" b="1">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6602">
                <a:tc gridSpan="6">
                  <a:txBody>
                    <a:bodyPr/>
                    <a:lstStyle/>
                    <a:p>
                      <a:pPr marL="38100" marR="38100">
                        <a:lnSpc>
                          <a:spcPts val="1600"/>
                        </a:lnSpc>
                        <a:spcAft>
                          <a:spcPts val="800"/>
                        </a:spcAft>
                      </a:pPr>
                      <a:r>
                        <a:rPr lang="en-US" sz="800" b="1" dirty="0" err="1">
                          <a:effectLst/>
                          <a:latin typeface="Times New Roman" pitchFamily="18" charset="0"/>
                          <a:cs typeface="Times New Roman" pitchFamily="18" charset="0"/>
                        </a:rPr>
                        <a:t>Sumber</a:t>
                      </a:r>
                      <a:r>
                        <a:rPr lang="en-US" sz="800" b="1" dirty="0">
                          <a:effectLst/>
                          <a:latin typeface="Times New Roman" pitchFamily="18" charset="0"/>
                          <a:cs typeface="Times New Roman" pitchFamily="18" charset="0"/>
                        </a:rPr>
                        <a:t> : </a:t>
                      </a:r>
                      <a:r>
                        <a:rPr lang="en-US" sz="800" b="1" dirty="0" err="1">
                          <a:effectLst/>
                          <a:latin typeface="Times New Roman" pitchFamily="18" charset="0"/>
                          <a:cs typeface="Times New Roman" pitchFamily="18" charset="0"/>
                        </a:rPr>
                        <a:t>Hasil</a:t>
                      </a:r>
                      <a:r>
                        <a:rPr lang="en-US" sz="800" b="1" dirty="0">
                          <a:effectLst/>
                          <a:latin typeface="Times New Roman" pitchFamily="18" charset="0"/>
                          <a:cs typeface="Times New Roman" pitchFamily="18" charset="0"/>
                        </a:rPr>
                        <a:t> </a:t>
                      </a:r>
                      <a:r>
                        <a:rPr lang="en-US" sz="800" b="1" dirty="0" err="1">
                          <a:effectLst/>
                          <a:latin typeface="Times New Roman" pitchFamily="18" charset="0"/>
                          <a:cs typeface="Times New Roman" pitchFamily="18" charset="0"/>
                        </a:rPr>
                        <a:t>pengelolahan</a:t>
                      </a:r>
                      <a:r>
                        <a:rPr lang="en-US" sz="800" b="1" dirty="0">
                          <a:effectLst/>
                          <a:latin typeface="Times New Roman" pitchFamily="18" charset="0"/>
                          <a:cs typeface="Times New Roman" pitchFamily="18" charset="0"/>
                        </a:rPr>
                        <a:t> Data SPSS </a:t>
                      </a:r>
                      <a:r>
                        <a:rPr lang="en-US" sz="800" b="1" dirty="0" err="1">
                          <a:effectLst/>
                          <a:latin typeface="Times New Roman" pitchFamily="18" charset="0"/>
                          <a:cs typeface="Times New Roman" pitchFamily="18" charset="0"/>
                        </a:rPr>
                        <a:t>Versi</a:t>
                      </a:r>
                      <a:r>
                        <a:rPr lang="en-US" sz="800" b="1" dirty="0">
                          <a:effectLst/>
                          <a:latin typeface="Times New Roman" pitchFamily="18" charset="0"/>
                          <a:cs typeface="Times New Roman" pitchFamily="18" charset="0"/>
                        </a:rPr>
                        <a:t> 20</a:t>
                      </a:r>
                      <a:endParaRPr lang="id-ID" sz="1050" b="1" dirty="0">
                        <a:effectLst/>
                        <a:latin typeface="Times New Roman" pitchFamily="18" charset="0"/>
                        <a:ea typeface="Calibri"/>
                        <a:cs typeface="Times New Roman" pitchFamily="18" charset="0"/>
                      </a:endParaRPr>
                    </a:p>
                  </a:txBody>
                  <a:tcPr marL="0" marR="0" marT="0" marB="0" anchor="ctr">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16156378"/>
              </p:ext>
            </p:extLst>
          </p:nvPr>
        </p:nvGraphicFramePr>
        <p:xfrm>
          <a:off x="4355976" y="1700808"/>
          <a:ext cx="4791447" cy="3600399"/>
        </p:xfrm>
        <a:graphic>
          <a:graphicData uri="http://schemas.openxmlformats.org/drawingml/2006/table">
            <a:tbl>
              <a:tblPr>
                <a:tableStyleId>{5C22544A-7EE6-4342-B048-85BDC9FD1C3A}</a:tableStyleId>
              </a:tblPr>
              <a:tblGrid>
                <a:gridCol w="432048"/>
                <a:gridCol w="1368152"/>
                <a:gridCol w="576064"/>
                <a:gridCol w="648072"/>
                <a:gridCol w="792088"/>
                <a:gridCol w="576064"/>
                <a:gridCol w="398959"/>
              </a:tblGrid>
              <a:tr h="221316">
                <a:tc gridSpan="7">
                  <a:txBody>
                    <a:bodyPr/>
                    <a:lstStyle/>
                    <a:p>
                      <a:pPr marL="38100" marR="38100" algn="ctr">
                        <a:lnSpc>
                          <a:spcPts val="1600"/>
                        </a:lnSpc>
                        <a:spcAft>
                          <a:spcPts val="0"/>
                        </a:spcAft>
                      </a:pPr>
                      <a:r>
                        <a:rPr lang="id-ID" sz="1600" b="1" dirty="0">
                          <a:effectLst/>
                          <a:latin typeface="Times New Roman" pitchFamily="18" charset="0"/>
                          <a:cs typeface="Times New Roman" pitchFamily="18" charset="0"/>
                        </a:rPr>
                        <a:t>Hasil </a:t>
                      </a:r>
                      <a:r>
                        <a:rPr lang="en-US" sz="1600" b="1" dirty="0" err="1">
                          <a:effectLst/>
                          <a:latin typeface="Times New Roman" pitchFamily="18" charset="0"/>
                          <a:cs typeface="Times New Roman" pitchFamily="18" charset="0"/>
                        </a:rPr>
                        <a:t>Uji</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regresi</a:t>
                      </a:r>
                      <a:r>
                        <a:rPr lang="en-US" sz="1600" b="1" dirty="0">
                          <a:effectLst/>
                          <a:latin typeface="Times New Roman" pitchFamily="18" charset="0"/>
                          <a:cs typeface="Times New Roman" pitchFamily="18" charset="0"/>
                        </a:rPr>
                        <a:t> linear </a:t>
                      </a:r>
                      <a:r>
                        <a:rPr lang="en-US" sz="1600" b="1" dirty="0" err="1">
                          <a:effectLst/>
                          <a:latin typeface="Times New Roman" pitchFamily="18" charset="0"/>
                          <a:cs typeface="Times New Roman" pitchFamily="18" charset="0"/>
                        </a:rPr>
                        <a:t>berganda</a:t>
                      </a:r>
                      <a:endParaRPr lang="id-ID" sz="1600" b="1" dirty="0">
                        <a:effectLst/>
                        <a:latin typeface="Times New Roman" pitchFamily="18" charset="0"/>
                        <a:ea typeface="Calibri"/>
                        <a:cs typeface="Times New Roman" pitchFamily="18" charset="0"/>
                      </a:endParaRPr>
                    </a:p>
                  </a:txBody>
                  <a:tcPr marL="0" marR="0" marT="0" marB="0">
                    <a:solidFill>
                      <a:schemeClr val="bg2">
                        <a:lumMod val="9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14181">
                <a:tc gridSpan="7">
                  <a:txBody>
                    <a:bodyPr/>
                    <a:lstStyle/>
                    <a:p>
                      <a:pPr marL="38100" marR="38100" algn="ctr">
                        <a:lnSpc>
                          <a:spcPts val="1600"/>
                        </a:lnSpc>
                        <a:spcAft>
                          <a:spcPts val="0"/>
                        </a:spcAft>
                      </a:pPr>
                      <a:r>
                        <a:rPr lang="en-US" sz="900" b="1" dirty="0" err="1">
                          <a:solidFill>
                            <a:schemeClr val="bg1"/>
                          </a:solidFill>
                          <a:effectLst/>
                          <a:latin typeface="Times New Roman" pitchFamily="18" charset="0"/>
                          <a:cs typeface="Times New Roman" pitchFamily="18" charset="0"/>
                        </a:rPr>
                        <a:t>Coefficients</a:t>
                      </a:r>
                      <a:r>
                        <a:rPr lang="en-US" sz="900" b="1" baseline="30000" dirty="0" err="1">
                          <a:solidFill>
                            <a:schemeClr val="bg1"/>
                          </a:solidFill>
                          <a:effectLst/>
                          <a:latin typeface="Times New Roman" pitchFamily="18" charset="0"/>
                          <a:cs typeface="Times New Roman" pitchFamily="18" charset="0"/>
                        </a:rPr>
                        <a:t>a</a:t>
                      </a:r>
                      <a:endParaRPr lang="id-ID" sz="1100" b="1" dirty="0">
                        <a:solidFill>
                          <a:schemeClr val="bg1"/>
                        </a:solidFill>
                        <a:effectLst/>
                        <a:latin typeface="Times New Roman" pitchFamily="18" charset="0"/>
                        <a:ea typeface="Calibri"/>
                        <a:cs typeface="Times New Roman" pitchFamily="18" charset="0"/>
                      </a:endParaRPr>
                    </a:p>
                  </a:txBody>
                  <a:tcPr marL="0" marR="0" marT="0" marB="0">
                    <a:solidFill>
                      <a:schemeClr val="bg2">
                        <a:lumMod val="1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949926">
                <a:tc rowSpan="2" gridSpan="2">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Model</a:t>
                      </a:r>
                      <a:endParaRPr lang="id-ID" sz="11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rowSpan="2" hMerge="1">
                  <a:txBody>
                    <a:bodyPr/>
                    <a:lstStyle/>
                    <a:p>
                      <a:endParaRPr lang="id-ID"/>
                    </a:p>
                  </a:txBody>
                  <a:tcPr/>
                </a:tc>
                <a:tc gridSpan="2">
                  <a:txBody>
                    <a:bodyPr/>
                    <a:lstStyle/>
                    <a:p>
                      <a:pPr marR="6350" algn="ctr">
                        <a:lnSpc>
                          <a:spcPts val="1600"/>
                        </a:lnSpc>
                        <a:spcAft>
                          <a:spcPts val="0"/>
                        </a:spcAft>
                      </a:pPr>
                      <a:r>
                        <a:rPr lang="en-US" sz="1100" b="1" dirty="0">
                          <a:effectLst/>
                          <a:latin typeface="Times New Roman" pitchFamily="18" charset="0"/>
                          <a:cs typeface="Times New Roman" pitchFamily="18" charset="0"/>
                        </a:rPr>
                        <a:t>Unstandardized Coefficients</a:t>
                      </a:r>
                      <a:endParaRPr lang="id-ID" sz="11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hMerge="1">
                  <a:txBody>
                    <a:bodyPr/>
                    <a:lstStyle/>
                    <a:p>
                      <a:endParaRPr lang="id-ID"/>
                    </a:p>
                  </a:txBody>
                  <a:tcPr/>
                </a:tc>
                <a:tc>
                  <a:txBody>
                    <a:bodyPr/>
                    <a:lstStyle/>
                    <a:p>
                      <a:pPr algn="ctr">
                        <a:lnSpc>
                          <a:spcPts val="1600"/>
                        </a:lnSpc>
                        <a:spcAft>
                          <a:spcPts val="0"/>
                        </a:spcAft>
                      </a:pPr>
                      <a:r>
                        <a:rPr lang="en-US" sz="1100" b="1" dirty="0">
                          <a:effectLst/>
                          <a:latin typeface="Times New Roman" pitchFamily="18" charset="0"/>
                          <a:cs typeface="Times New Roman" pitchFamily="18" charset="0"/>
                        </a:rPr>
                        <a:t>Standardized Coefficients</a:t>
                      </a:r>
                      <a:endParaRPr lang="id-ID" sz="1100" b="1" dirty="0">
                        <a:effectLst/>
                        <a:latin typeface="Times New Roman" pitchFamily="18" charset="0"/>
                        <a:ea typeface="Calibri"/>
                        <a:cs typeface="Times New Roman" pitchFamily="18" charset="0"/>
                      </a:endParaRPr>
                    </a:p>
                  </a:txBody>
                  <a:tcPr marL="0" marR="0" marT="0" marB="0">
                    <a:solidFill>
                      <a:schemeClr val="bg2">
                        <a:lumMod val="90000"/>
                      </a:schemeClr>
                    </a:solidFill>
                  </a:tcPr>
                </a:tc>
                <a:tc rowSpan="2">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t</a:t>
                      </a:r>
                      <a:endParaRPr lang="id-ID" sz="11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c rowSpan="2">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Sig.</a:t>
                      </a:r>
                      <a:endParaRPr lang="id-ID" sz="1100" b="1" dirty="0">
                        <a:effectLst/>
                        <a:latin typeface="Times New Roman" pitchFamily="18" charset="0"/>
                        <a:ea typeface="Calibri"/>
                        <a:cs typeface="Times New Roman" pitchFamily="18" charset="0"/>
                      </a:endParaRPr>
                    </a:p>
                  </a:txBody>
                  <a:tcPr marL="0" marR="0" marT="0" marB="0" anchor="ctr">
                    <a:solidFill>
                      <a:schemeClr val="bg2">
                        <a:lumMod val="90000"/>
                      </a:schemeClr>
                    </a:solidFill>
                  </a:tcPr>
                </a:tc>
              </a:tr>
              <a:tr h="221316">
                <a:tc gridSpan="2" vMerge="1">
                  <a:txBody>
                    <a:bodyPr/>
                    <a:lstStyle/>
                    <a:p>
                      <a:endParaRPr lang="id-ID"/>
                    </a:p>
                  </a:txBody>
                  <a:tcPr/>
                </a:tc>
                <a:tc hMerge="1" vMerge="1">
                  <a:txBody>
                    <a:bodyPr/>
                    <a:lstStyle/>
                    <a:p>
                      <a:endParaRPr lang="id-ID"/>
                    </a:p>
                  </a:txBody>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B</a:t>
                      </a:r>
                      <a:endParaRPr lang="id-ID" sz="1100" b="1" dirty="0">
                        <a:effectLst/>
                        <a:latin typeface="Times New Roman" pitchFamily="18" charset="0"/>
                        <a:ea typeface="Calibri"/>
                        <a:cs typeface="Times New Roman" pitchFamily="18" charset="0"/>
                      </a:endParaRPr>
                    </a:p>
                  </a:txBody>
                  <a:tcPr marL="0" marR="0" marT="0" marB="0">
                    <a:solidFill>
                      <a:schemeClr val="bg2"/>
                    </a:solidFill>
                  </a:tcPr>
                </a:tc>
                <a:tc>
                  <a:txBody>
                    <a:bodyPr/>
                    <a:lstStyle/>
                    <a:p>
                      <a:pPr algn="ctr">
                        <a:lnSpc>
                          <a:spcPts val="1600"/>
                        </a:lnSpc>
                        <a:spcAft>
                          <a:spcPts val="0"/>
                        </a:spcAft>
                      </a:pPr>
                      <a:r>
                        <a:rPr lang="en-US" sz="1100" b="1" dirty="0">
                          <a:effectLst/>
                          <a:latin typeface="Times New Roman" pitchFamily="18" charset="0"/>
                          <a:cs typeface="Times New Roman" pitchFamily="18" charset="0"/>
                        </a:rPr>
                        <a:t>Std. Error</a:t>
                      </a:r>
                      <a:endParaRPr lang="id-ID" sz="1100" b="1" dirty="0">
                        <a:effectLst/>
                        <a:latin typeface="Times New Roman" pitchFamily="18" charset="0"/>
                        <a:ea typeface="Calibri"/>
                        <a:cs typeface="Times New Roman" pitchFamily="18" charset="0"/>
                      </a:endParaRPr>
                    </a:p>
                  </a:txBody>
                  <a:tcPr marL="0" marR="0" marT="0" marB="0" anchor="ctr">
                    <a:solidFill>
                      <a:schemeClr val="bg2"/>
                    </a:solidFill>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Beta</a:t>
                      </a:r>
                      <a:endParaRPr lang="id-ID" sz="1100" b="1" dirty="0">
                        <a:effectLst/>
                        <a:latin typeface="Times New Roman" pitchFamily="18" charset="0"/>
                        <a:ea typeface="Calibri"/>
                        <a:cs typeface="Times New Roman" pitchFamily="18" charset="0"/>
                      </a:endParaRPr>
                    </a:p>
                  </a:txBody>
                  <a:tcPr marL="0" marR="0" marT="0" marB="0">
                    <a:solidFill>
                      <a:schemeClr val="bg2"/>
                    </a:solidFill>
                  </a:tcPr>
                </a:tc>
                <a:tc vMerge="1">
                  <a:txBody>
                    <a:bodyPr/>
                    <a:lstStyle/>
                    <a:p>
                      <a:endParaRPr lang="id-ID"/>
                    </a:p>
                  </a:txBody>
                  <a:tcPr/>
                </a:tc>
                <a:tc vMerge="1">
                  <a:txBody>
                    <a:bodyPr/>
                    <a:lstStyle/>
                    <a:p>
                      <a:endParaRPr lang="id-ID"/>
                    </a:p>
                  </a:txBody>
                  <a:tcPr/>
                </a:tc>
              </a:tr>
              <a:tr h="387074">
                <a:tc rowSpan="3">
                  <a:txBody>
                    <a:bodyPr/>
                    <a:lstStyle/>
                    <a:p>
                      <a:pPr marL="38100" marR="38100">
                        <a:lnSpc>
                          <a:spcPts val="1600"/>
                        </a:lnSpc>
                        <a:spcAft>
                          <a:spcPts val="0"/>
                        </a:spcAft>
                      </a:pPr>
                      <a:r>
                        <a:rPr lang="en-US" sz="1100" b="1" dirty="0">
                          <a:effectLst/>
                          <a:latin typeface="Times New Roman" pitchFamily="18" charset="0"/>
                          <a:cs typeface="Times New Roman" pitchFamily="18" charset="0"/>
                        </a:rPr>
                        <a:t>1</a:t>
                      </a:r>
                      <a:endParaRPr lang="id-ID" sz="1100" b="1" dirty="0">
                        <a:effectLst/>
                        <a:latin typeface="Times New Roman" pitchFamily="18" charset="0"/>
                        <a:ea typeface="Calibri"/>
                        <a:cs typeface="Times New Roman" pitchFamily="18" charset="0"/>
                      </a:endParaRPr>
                    </a:p>
                  </a:txBody>
                  <a:tcPr marL="0" marR="0" marT="0" marB="0" anchor="ctr"/>
                </a:tc>
                <a:tc>
                  <a:txBody>
                    <a:bodyPr/>
                    <a:lstStyle/>
                    <a:p>
                      <a:pPr marL="38100" marR="38100">
                        <a:lnSpc>
                          <a:spcPts val="1600"/>
                        </a:lnSpc>
                        <a:spcAft>
                          <a:spcPts val="0"/>
                        </a:spcAft>
                      </a:pPr>
                      <a:r>
                        <a:rPr lang="en-US" sz="1200" b="1">
                          <a:effectLst/>
                          <a:latin typeface="Times New Roman" pitchFamily="18" charset="0"/>
                          <a:cs typeface="Times New Roman" pitchFamily="18" charset="0"/>
                        </a:rPr>
                        <a:t>(Constant)</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200" b="1" dirty="0">
                          <a:effectLst/>
                          <a:latin typeface="Times New Roman" pitchFamily="18" charset="0"/>
                          <a:cs typeface="Times New Roman" pitchFamily="18" charset="0"/>
                        </a:rPr>
                        <a:t>5,223</a:t>
                      </a:r>
                      <a:endParaRPr lang="id-ID" sz="1100" b="1" dirty="0">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200" b="1">
                          <a:effectLst/>
                          <a:latin typeface="Times New Roman" pitchFamily="18" charset="0"/>
                          <a:cs typeface="Times New Roman" pitchFamily="18" charset="0"/>
                        </a:rPr>
                        <a:t>2,099</a:t>
                      </a:r>
                      <a:endParaRPr lang="id-ID" sz="1100" b="1">
                        <a:effectLst/>
                        <a:latin typeface="Times New Roman" pitchFamily="18" charset="0"/>
                        <a:ea typeface="Calibri"/>
                        <a:cs typeface="Times New Roman" pitchFamily="18" charset="0"/>
                      </a:endParaRPr>
                    </a:p>
                  </a:txBody>
                  <a:tcPr marL="0" marR="0" marT="0" marB="0" anchor="ctr"/>
                </a:tc>
                <a:tc>
                  <a:txBody>
                    <a:bodyPr/>
                    <a:lstStyle/>
                    <a:p>
                      <a:pPr>
                        <a:lnSpc>
                          <a:spcPct val="107000"/>
                        </a:lnSpc>
                        <a:spcAft>
                          <a:spcPts val="0"/>
                        </a:spcAft>
                      </a:pPr>
                      <a:r>
                        <a:rPr lang="en-US" sz="1200" b="1">
                          <a:effectLst/>
                          <a:latin typeface="Times New Roman" pitchFamily="18" charset="0"/>
                          <a:cs typeface="Times New Roman" pitchFamily="18" charset="0"/>
                        </a:rPr>
                        <a:t> </a:t>
                      </a:r>
                      <a:endParaRPr lang="id-ID" sz="1100" b="1">
                        <a:effectLst/>
                        <a:latin typeface="Times New Roman" pitchFamily="18" charset="0"/>
                        <a:ea typeface="Calibri"/>
                        <a:cs typeface="Times New Roman" pitchFamily="18" charset="0"/>
                      </a:endParaRPr>
                    </a:p>
                  </a:txBody>
                  <a:tcPr marL="0" marR="0" marT="0" marB="0"/>
                </a:tc>
                <a:tc>
                  <a:txBody>
                    <a:bodyPr/>
                    <a:lstStyle/>
                    <a:p>
                      <a:pPr marR="6350" algn="ctr">
                        <a:lnSpc>
                          <a:spcPts val="1600"/>
                        </a:lnSpc>
                        <a:spcAft>
                          <a:spcPts val="0"/>
                        </a:spcAft>
                      </a:pPr>
                      <a:r>
                        <a:rPr lang="en-US" sz="1200" b="1">
                          <a:effectLst/>
                          <a:latin typeface="Times New Roman" pitchFamily="18" charset="0"/>
                          <a:cs typeface="Times New Roman" pitchFamily="18" charset="0"/>
                        </a:rPr>
                        <a:t>2,488</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R="6350" algn="ctr">
                        <a:lnSpc>
                          <a:spcPts val="1600"/>
                        </a:lnSpc>
                        <a:spcAft>
                          <a:spcPts val="0"/>
                        </a:spcAft>
                      </a:pPr>
                      <a:r>
                        <a:rPr lang="en-US" sz="1200" b="1">
                          <a:effectLst/>
                          <a:latin typeface="Times New Roman" pitchFamily="18" charset="0"/>
                          <a:cs typeface="Times New Roman" pitchFamily="18" charset="0"/>
                        </a:rPr>
                        <a:t>,015</a:t>
                      </a:r>
                      <a:endParaRPr lang="id-ID" sz="1100" b="1">
                        <a:effectLst/>
                        <a:latin typeface="Times New Roman" pitchFamily="18" charset="0"/>
                        <a:ea typeface="Calibri"/>
                        <a:cs typeface="Times New Roman" pitchFamily="18" charset="0"/>
                      </a:endParaRPr>
                    </a:p>
                  </a:txBody>
                  <a:tcPr marL="0" marR="0" marT="0" marB="0" anchor="ctr"/>
                </a:tc>
              </a:tr>
              <a:tr h="710547">
                <a:tc vMerge="1">
                  <a:txBody>
                    <a:bodyPr/>
                    <a:lstStyle/>
                    <a:p>
                      <a:endParaRPr lang="id-ID"/>
                    </a:p>
                  </a:txBody>
                  <a:tcPr/>
                </a:tc>
                <a:tc>
                  <a:txBody>
                    <a:bodyPr/>
                    <a:lstStyle/>
                    <a:p>
                      <a:pPr marL="38100" marR="38100">
                        <a:lnSpc>
                          <a:spcPts val="1600"/>
                        </a:lnSpc>
                        <a:spcAft>
                          <a:spcPts val="0"/>
                        </a:spcAft>
                      </a:pPr>
                      <a:r>
                        <a:rPr lang="en-US" sz="1200" b="1" dirty="0" err="1">
                          <a:effectLst/>
                          <a:latin typeface="Times New Roman" pitchFamily="18" charset="0"/>
                          <a:cs typeface="Times New Roman" pitchFamily="18" charset="0"/>
                        </a:rPr>
                        <a:t>Persepsi_Dukungan_Organisasi</a:t>
                      </a:r>
                      <a:endParaRPr lang="id-ID" sz="1100" b="1" dirty="0">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200" b="1" dirty="0">
                          <a:effectLst/>
                          <a:latin typeface="Times New Roman" pitchFamily="18" charset="0"/>
                          <a:cs typeface="Times New Roman" pitchFamily="18" charset="0"/>
                        </a:rPr>
                        <a:t>,722</a:t>
                      </a:r>
                      <a:endParaRPr lang="id-ID" sz="1100" b="1" dirty="0">
                        <a:effectLst/>
                        <a:latin typeface="Times New Roman" pitchFamily="18" charset="0"/>
                        <a:ea typeface="Calibri"/>
                        <a:cs typeface="Times New Roman" pitchFamily="18" charset="0"/>
                      </a:endParaRPr>
                    </a:p>
                  </a:txBody>
                  <a:tcPr marL="0" marR="0" marT="0" marB="0" anchor="ctr">
                    <a:solidFill>
                      <a:schemeClr val="accent1"/>
                    </a:solidFill>
                  </a:tcPr>
                </a:tc>
                <a:tc>
                  <a:txBody>
                    <a:bodyPr/>
                    <a:lstStyle/>
                    <a:p>
                      <a:pPr marL="38100" marR="38100" algn="ctr">
                        <a:lnSpc>
                          <a:spcPts val="1600"/>
                        </a:lnSpc>
                        <a:spcAft>
                          <a:spcPts val="0"/>
                        </a:spcAft>
                      </a:pPr>
                      <a:r>
                        <a:rPr lang="en-US" sz="1200" b="1">
                          <a:effectLst/>
                          <a:latin typeface="Times New Roman" pitchFamily="18" charset="0"/>
                          <a:cs typeface="Times New Roman" pitchFamily="18" charset="0"/>
                        </a:rPr>
                        <a:t>,055</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200" b="1">
                          <a:effectLst/>
                          <a:latin typeface="Times New Roman" pitchFamily="18" charset="0"/>
                          <a:cs typeface="Times New Roman" pitchFamily="18" charset="0"/>
                        </a:rPr>
                        <a:t>,747</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R="6350" algn="ctr">
                        <a:lnSpc>
                          <a:spcPts val="1600"/>
                        </a:lnSpc>
                        <a:spcAft>
                          <a:spcPts val="0"/>
                        </a:spcAft>
                      </a:pPr>
                      <a:r>
                        <a:rPr lang="en-US" sz="1200" b="1">
                          <a:effectLst/>
                          <a:latin typeface="Times New Roman" pitchFamily="18" charset="0"/>
                          <a:cs typeface="Times New Roman" pitchFamily="18" charset="0"/>
                        </a:rPr>
                        <a:t>13,194</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R="6350" algn="ctr">
                        <a:lnSpc>
                          <a:spcPts val="1600"/>
                        </a:lnSpc>
                        <a:spcAft>
                          <a:spcPts val="0"/>
                        </a:spcAft>
                      </a:pPr>
                      <a:r>
                        <a:rPr lang="en-US" sz="1200" b="1">
                          <a:effectLst/>
                          <a:latin typeface="Times New Roman" pitchFamily="18" charset="0"/>
                          <a:cs typeface="Times New Roman" pitchFamily="18" charset="0"/>
                        </a:rPr>
                        <a:t>,000</a:t>
                      </a:r>
                      <a:endParaRPr lang="id-ID" sz="1100" b="1">
                        <a:effectLst/>
                        <a:latin typeface="Times New Roman" pitchFamily="18" charset="0"/>
                        <a:ea typeface="Calibri"/>
                        <a:cs typeface="Times New Roman" pitchFamily="18" charset="0"/>
                      </a:endParaRPr>
                    </a:p>
                  </a:txBody>
                  <a:tcPr marL="0" marR="0" marT="0" marB="0" anchor="ctr"/>
                </a:tc>
              </a:tr>
              <a:tr h="467677">
                <a:tc vMerge="1">
                  <a:txBody>
                    <a:bodyPr/>
                    <a:lstStyle/>
                    <a:p>
                      <a:endParaRPr lang="id-ID"/>
                    </a:p>
                  </a:txBody>
                  <a:tcPr/>
                </a:tc>
                <a:tc>
                  <a:txBody>
                    <a:bodyPr/>
                    <a:lstStyle/>
                    <a:p>
                      <a:pPr marL="38100" marR="38100">
                        <a:lnSpc>
                          <a:spcPts val="1600"/>
                        </a:lnSpc>
                        <a:spcAft>
                          <a:spcPts val="0"/>
                        </a:spcAft>
                      </a:pPr>
                      <a:r>
                        <a:rPr lang="en-US" sz="1200" b="1">
                          <a:effectLst/>
                          <a:latin typeface="Times New Roman" pitchFamily="18" charset="0"/>
                          <a:cs typeface="Times New Roman" pitchFamily="18" charset="0"/>
                        </a:rPr>
                        <a:t>Lingkungan_Kerja</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200" b="1" dirty="0">
                          <a:effectLst/>
                          <a:latin typeface="Times New Roman" pitchFamily="18" charset="0"/>
                          <a:cs typeface="Times New Roman" pitchFamily="18" charset="0"/>
                        </a:rPr>
                        <a:t>,367</a:t>
                      </a:r>
                      <a:endParaRPr lang="id-ID" sz="1100" b="1" dirty="0">
                        <a:effectLst/>
                        <a:latin typeface="Times New Roman" pitchFamily="18" charset="0"/>
                        <a:ea typeface="Calibri"/>
                        <a:cs typeface="Times New Roman" pitchFamily="18" charset="0"/>
                      </a:endParaRPr>
                    </a:p>
                  </a:txBody>
                  <a:tcPr marL="0" marR="0" marT="0" marB="0" anchor="ctr">
                    <a:solidFill>
                      <a:schemeClr val="accent1"/>
                    </a:solidFill>
                  </a:tcPr>
                </a:tc>
                <a:tc>
                  <a:txBody>
                    <a:bodyPr/>
                    <a:lstStyle/>
                    <a:p>
                      <a:pPr marL="38100" marR="38100" algn="ctr">
                        <a:lnSpc>
                          <a:spcPts val="1600"/>
                        </a:lnSpc>
                        <a:spcAft>
                          <a:spcPts val="0"/>
                        </a:spcAft>
                      </a:pPr>
                      <a:r>
                        <a:rPr lang="en-US" sz="1200" b="1">
                          <a:effectLst/>
                          <a:latin typeface="Times New Roman" pitchFamily="18" charset="0"/>
                          <a:cs typeface="Times New Roman" pitchFamily="18" charset="0"/>
                        </a:rPr>
                        <a:t>,075</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ts val="1600"/>
                        </a:lnSpc>
                        <a:spcAft>
                          <a:spcPts val="0"/>
                        </a:spcAft>
                      </a:pPr>
                      <a:r>
                        <a:rPr lang="en-US" sz="1200" b="1">
                          <a:effectLst/>
                          <a:latin typeface="Times New Roman" pitchFamily="18" charset="0"/>
                          <a:cs typeface="Times New Roman" pitchFamily="18" charset="0"/>
                        </a:rPr>
                        <a:t>,278</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R="6350" algn="ctr">
                        <a:lnSpc>
                          <a:spcPts val="1600"/>
                        </a:lnSpc>
                        <a:spcAft>
                          <a:spcPts val="0"/>
                        </a:spcAft>
                      </a:pPr>
                      <a:r>
                        <a:rPr lang="en-US" sz="1200" b="1">
                          <a:effectLst/>
                          <a:latin typeface="Times New Roman" pitchFamily="18" charset="0"/>
                          <a:cs typeface="Times New Roman" pitchFamily="18" charset="0"/>
                        </a:rPr>
                        <a:t>4,913</a:t>
                      </a:r>
                      <a:endParaRPr lang="id-ID" sz="1100" b="1">
                        <a:effectLst/>
                        <a:latin typeface="Times New Roman" pitchFamily="18" charset="0"/>
                        <a:ea typeface="Calibri"/>
                        <a:cs typeface="Times New Roman" pitchFamily="18" charset="0"/>
                      </a:endParaRPr>
                    </a:p>
                  </a:txBody>
                  <a:tcPr marL="0" marR="0" marT="0" marB="0" anchor="ctr"/>
                </a:tc>
                <a:tc>
                  <a:txBody>
                    <a:bodyPr/>
                    <a:lstStyle/>
                    <a:p>
                      <a:pPr marR="6350" algn="ctr">
                        <a:lnSpc>
                          <a:spcPts val="1600"/>
                        </a:lnSpc>
                        <a:spcAft>
                          <a:spcPts val="0"/>
                        </a:spcAft>
                      </a:pPr>
                      <a:r>
                        <a:rPr lang="en-US" sz="1200" b="1">
                          <a:effectLst/>
                          <a:latin typeface="Times New Roman" pitchFamily="18" charset="0"/>
                          <a:cs typeface="Times New Roman" pitchFamily="18" charset="0"/>
                        </a:rPr>
                        <a:t>,000</a:t>
                      </a:r>
                      <a:endParaRPr lang="id-ID" sz="1100" b="1">
                        <a:effectLst/>
                        <a:latin typeface="Times New Roman" pitchFamily="18" charset="0"/>
                        <a:ea typeface="Calibri"/>
                        <a:cs typeface="Times New Roman" pitchFamily="18" charset="0"/>
                      </a:endParaRPr>
                    </a:p>
                  </a:txBody>
                  <a:tcPr marL="0" marR="0" marT="0" marB="0" anchor="ctr"/>
                </a:tc>
              </a:tr>
              <a:tr h="214181">
                <a:tc gridSpan="7">
                  <a:txBody>
                    <a:bodyPr/>
                    <a:lstStyle/>
                    <a:p>
                      <a:pPr marL="38100" marR="38100">
                        <a:lnSpc>
                          <a:spcPts val="1600"/>
                        </a:lnSpc>
                        <a:spcAft>
                          <a:spcPts val="0"/>
                        </a:spcAft>
                      </a:pPr>
                      <a:r>
                        <a:rPr lang="en-US" sz="900" b="1">
                          <a:effectLst/>
                          <a:latin typeface="Times New Roman" pitchFamily="18" charset="0"/>
                          <a:cs typeface="Times New Roman" pitchFamily="18" charset="0"/>
                        </a:rPr>
                        <a:t>a. Dependent Variable: Kinerja_Karyawan</a:t>
                      </a:r>
                      <a:endParaRPr lang="id-ID" sz="1100" b="1">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14181">
                <a:tc gridSpan="7">
                  <a:txBody>
                    <a:bodyPr/>
                    <a:lstStyle/>
                    <a:p>
                      <a:pPr marR="38100">
                        <a:lnSpc>
                          <a:spcPts val="1600"/>
                        </a:lnSpc>
                        <a:spcAft>
                          <a:spcPts val="800"/>
                        </a:spcAft>
                      </a:pPr>
                      <a:r>
                        <a:rPr lang="en-US" sz="800" b="1" dirty="0" err="1">
                          <a:effectLst/>
                          <a:latin typeface="Times New Roman" pitchFamily="18" charset="0"/>
                          <a:cs typeface="Times New Roman" pitchFamily="18" charset="0"/>
                        </a:rPr>
                        <a:t>Sumber</a:t>
                      </a:r>
                      <a:r>
                        <a:rPr lang="en-US" sz="800" b="1" dirty="0">
                          <a:effectLst/>
                          <a:latin typeface="Times New Roman" pitchFamily="18" charset="0"/>
                          <a:cs typeface="Times New Roman" pitchFamily="18" charset="0"/>
                        </a:rPr>
                        <a:t> : </a:t>
                      </a:r>
                      <a:r>
                        <a:rPr lang="en-US" sz="800" b="1" dirty="0" err="1">
                          <a:effectLst/>
                          <a:latin typeface="Times New Roman" pitchFamily="18" charset="0"/>
                          <a:cs typeface="Times New Roman" pitchFamily="18" charset="0"/>
                        </a:rPr>
                        <a:t>Hasil</a:t>
                      </a:r>
                      <a:r>
                        <a:rPr lang="en-US" sz="800" b="1" dirty="0">
                          <a:effectLst/>
                          <a:latin typeface="Times New Roman" pitchFamily="18" charset="0"/>
                          <a:cs typeface="Times New Roman" pitchFamily="18" charset="0"/>
                        </a:rPr>
                        <a:t> </a:t>
                      </a:r>
                      <a:r>
                        <a:rPr lang="en-US" sz="800" b="1" dirty="0" err="1">
                          <a:effectLst/>
                          <a:latin typeface="Times New Roman" pitchFamily="18" charset="0"/>
                          <a:cs typeface="Times New Roman" pitchFamily="18" charset="0"/>
                        </a:rPr>
                        <a:t>Pengolahan</a:t>
                      </a:r>
                      <a:r>
                        <a:rPr lang="en-US" sz="800" b="1" dirty="0">
                          <a:effectLst/>
                          <a:latin typeface="Times New Roman" pitchFamily="18" charset="0"/>
                          <a:cs typeface="Times New Roman" pitchFamily="18" charset="0"/>
                        </a:rPr>
                        <a:t> data SPSS </a:t>
                      </a:r>
                      <a:r>
                        <a:rPr lang="en-US" sz="800" b="1" dirty="0" err="1">
                          <a:effectLst/>
                          <a:latin typeface="Times New Roman" pitchFamily="18" charset="0"/>
                          <a:cs typeface="Times New Roman" pitchFamily="18" charset="0"/>
                        </a:rPr>
                        <a:t>Versi</a:t>
                      </a:r>
                      <a:r>
                        <a:rPr lang="en-US" sz="800" b="1" dirty="0">
                          <a:effectLst/>
                          <a:latin typeface="Times New Roman" pitchFamily="18" charset="0"/>
                          <a:cs typeface="Times New Roman" pitchFamily="18" charset="0"/>
                        </a:rPr>
                        <a:t> 20</a:t>
                      </a:r>
                      <a:endParaRPr lang="id-ID" sz="1050" b="1" dirty="0">
                        <a:effectLst/>
                        <a:latin typeface="Times New Roman" pitchFamily="18" charset="0"/>
                        <a:ea typeface="Calibri"/>
                        <a:cs typeface="Times New Roman" pitchFamily="18" charset="0"/>
                      </a:endParaRPr>
                    </a:p>
                  </a:txBody>
                  <a:tcPr marL="0" marR="0" marT="0" marB="0">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24947718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3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800" decel="100000"/>
                                        <p:tgtEl>
                                          <p:spTgt spid="4"/>
                                        </p:tgtEl>
                                      </p:cBhvr>
                                    </p:animEffect>
                                    <p:anim calcmode="lin" valueType="num">
                                      <p:cBhvr>
                                        <p:cTn id="25" dur="800" decel="100000" fill="hold"/>
                                        <p:tgtEl>
                                          <p:spTgt spid="4"/>
                                        </p:tgtEl>
                                        <p:attrNameLst>
                                          <p:attrName>style.rotation</p:attrName>
                                        </p:attrNameLst>
                                      </p:cBhvr>
                                      <p:tavLst>
                                        <p:tav tm="0">
                                          <p:val>
                                            <p:fltVal val="-90"/>
                                          </p:val>
                                        </p:tav>
                                        <p:tav tm="100000">
                                          <p:val>
                                            <p:fltVal val="0"/>
                                          </p:val>
                                        </p:tav>
                                      </p:tavLst>
                                    </p:anim>
                                    <p:anim calcmode="lin" valueType="num">
                                      <p:cBhvr>
                                        <p:cTn id="26" dur="800" decel="100000" fill="hold"/>
                                        <p:tgtEl>
                                          <p:spTgt spid="4"/>
                                        </p:tgtEl>
                                        <p:attrNameLst>
                                          <p:attrName>ppt_x</p:attrName>
                                        </p:attrNameLst>
                                      </p:cBhvr>
                                      <p:tavLst>
                                        <p:tav tm="0">
                                          <p:val>
                                            <p:strVal val="#ppt_x+0.4"/>
                                          </p:val>
                                        </p:tav>
                                        <p:tav tm="100000">
                                          <p:val>
                                            <p:strVal val="#ppt_x-0.05"/>
                                          </p:val>
                                        </p:tav>
                                      </p:tavLst>
                                    </p:anim>
                                    <p:anim calcmode="lin" valueType="num">
                                      <p:cBhvr>
                                        <p:cTn id="27" dur="800" decel="100000" fill="hold"/>
                                        <p:tgtEl>
                                          <p:spTgt spid="4"/>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323528" y="69491"/>
            <a:ext cx="8321008" cy="1296144"/>
          </a:xfrm>
        </p:spPr>
        <p:txBody>
          <a:bodyPr>
            <a:normAutofit/>
          </a:bodyPr>
          <a:lstStyle/>
          <a:p>
            <a:pPr lvl="0"/>
            <a:r>
              <a:rPr lang="id-ID" sz="3200" dirty="0" smtClean="0">
                <a:solidFill>
                  <a:schemeClr val="tx1"/>
                </a:solidFill>
                <a:latin typeface="Times New Roman" pitchFamily="18" charset="0"/>
                <a:cs typeface="Times New Roman" pitchFamily="18" charset="0"/>
              </a:rPr>
              <a:t>Uji Koefisien</a:t>
            </a:r>
            <a:endParaRPr lang="id-ID" sz="3200" dirty="0">
              <a:solidFill>
                <a:schemeClr val="tx1"/>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37998286"/>
              </p:ext>
            </p:extLst>
          </p:nvPr>
        </p:nvGraphicFramePr>
        <p:xfrm>
          <a:off x="0" y="1556792"/>
          <a:ext cx="4571999" cy="4775773"/>
        </p:xfrm>
        <a:graphic>
          <a:graphicData uri="http://schemas.openxmlformats.org/drawingml/2006/table">
            <a:tbl>
              <a:tblPr>
                <a:tableStyleId>{5C22544A-7EE6-4342-B048-85BDC9FD1C3A}</a:tableStyleId>
              </a:tblPr>
              <a:tblGrid>
                <a:gridCol w="1092454"/>
                <a:gridCol w="1092454"/>
                <a:gridCol w="796162"/>
                <a:gridCol w="796162"/>
                <a:gridCol w="794767"/>
              </a:tblGrid>
              <a:tr h="327674">
                <a:tc gridSpan="5">
                  <a:txBody>
                    <a:bodyPr/>
                    <a:lstStyle/>
                    <a:p>
                      <a:pPr marL="39370" marR="39370" algn="ctr">
                        <a:lnSpc>
                          <a:spcPct val="115000"/>
                        </a:lnSpc>
                        <a:spcAft>
                          <a:spcPts val="0"/>
                        </a:spcAft>
                      </a:pPr>
                      <a:r>
                        <a:rPr lang="id-ID" sz="2000" b="1" dirty="0">
                          <a:effectLst/>
                          <a:latin typeface="Times New Roman" pitchFamily="18" charset="0"/>
                          <a:cs typeface="Times New Roman" pitchFamily="18" charset="0"/>
                        </a:rPr>
                        <a:t>Hasil </a:t>
                      </a:r>
                      <a:r>
                        <a:rPr lang="en-US" sz="2000" b="1" dirty="0" err="1">
                          <a:effectLst/>
                          <a:latin typeface="Times New Roman" pitchFamily="18" charset="0"/>
                          <a:cs typeface="Times New Roman" pitchFamily="18" charset="0"/>
                        </a:rPr>
                        <a:t>Uji</a:t>
                      </a:r>
                      <a:r>
                        <a:rPr lang="en-US" sz="2000" b="1" dirty="0">
                          <a:effectLst/>
                          <a:latin typeface="Times New Roman" pitchFamily="18" charset="0"/>
                          <a:cs typeface="Times New Roman" pitchFamily="18" charset="0"/>
                        </a:rPr>
                        <a:t> </a:t>
                      </a:r>
                      <a:r>
                        <a:rPr lang="en-US" sz="2000" b="1" dirty="0" err="1">
                          <a:effectLst/>
                          <a:latin typeface="Times New Roman" pitchFamily="18" charset="0"/>
                          <a:cs typeface="Times New Roman" pitchFamily="18" charset="0"/>
                        </a:rPr>
                        <a:t>Koefisien</a:t>
                      </a:r>
                      <a:r>
                        <a:rPr lang="en-US" sz="2000" b="1" dirty="0">
                          <a:effectLst/>
                          <a:latin typeface="Times New Roman" pitchFamily="18" charset="0"/>
                          <a:cs typeface="Times New Roman" pitchFamily="18" charset="0"/>
                        </a:rPr>
                        <a:t> </a:t>
                      </a:r>
                      <a:r>
                        <a:rPr lang="en-US" sz="2000" b="1" dirty="0" err="1">
                          <a:effectLst/>
                          <a:latin typeface="Times New Roman" pitchFamily="18" charset="0"/>
                          <a:cs typeface="Times New Roman" pitchFamily="18" charset="0"/>
                        </a:rPr>
                        <a:t>Korelasi</a:t>
                      </a:r>
                      <a:endParaRPr lang="id-ID" sz="2000" b="1" dirty="0">
                        <a:effectLst/>
                        <a:latin typeface="Times New Roman" pitchFamily="18" charset="0"/>
                        <a:ea typeface="Calibri"/>
                        <a:cs typeface="Times New Roman" pitchFamily="18" charset="0"/>
                      </a:endParaRPr>
                    </a:p>
                  </a:txBody>
                  <a:tcPr marL="0" marR="0" marT="0" marB="0">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89956">
                <a:tc gridSpan="5">
                  <a:txBody>
                    <a:bodyPr/>
                    <a:lstStyle/>
                    <a:p>
                      <a:pPr marL="38100" marR="38100" algn="ctr">
                        <a:lnSpc>
                          <a:spcPts val="1600"/>
                        </a:lnSpc>
                        <a:spcAft>
                          <a:spcPts val="0"/>
                        </a:spcAft>
                      </a:pPr>
                      <a:r>
                        <a:rPr lang="en-US" sz="1400" b="1" dirty="0">
                          <a:solidFill>
                            <a:schemeClr val="bg1"/>
                          </a:solidFill>
                          <a:effectLst/>
                          <a:latin typeface="Times New Roman" pitchFamily="18" charset="0"/>
                          <a:cs typeface="Times New Roman" pitchFamily="18" charset="0"/>
                        </a:rPr>
                        <a:t>Correlations</a:t>
                      </a:r>
                      <a:endParaRPr lang="id-ID" sz="2000" b="1" dirty="0">
                        <a:solidFill>
                          <a:schemeClr val="bg1"/>
                        </a:solidFill>
                        <a:effectLst/>
                        <a:latin typeface="Times New Roman" pitchFamily="18" charset="0"/>
                        <a:ea typeface="Calibri"/>
                        <a:cs typeface="Times New Roman" pitchFamily="18" charset="0"/>
                      </a:endParaRPr>
                    </a:p>
                  </a:txBody>
                  <a:tcPr marL="0" marR="0" marT="0" marB="0">
                    <a:solidFill>
                      <a:schemeClr val="bg2">
                        <a:lumMod val="1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759823">
                <a:tc gridSpan="2">
                  <a:txBody>
                    <a:bodyPr/>
                    <a:lstStyle/>
                    <a:p>
                      <a:pPr marL="38100" marR="38100">
                        <a:lnSpc>
                          <a:spcPts val="1600"/>
                        </a:lnSpc>
                        <a:spcAft>
                          <a:spcPts val="0"/>
                        </a:spcAft>
                      </a:pPr>
                      <a:r>
                        <a:rPr lang="en-US" sz="1400" b="1">
                          <a:effectLst/>
                          <a:latin typeface="Times New Roman" pitchFamily="18" charset="0"/>
                          <a:cs typeface="Times New Roman" pitchFamily="18" charset="0"/>
                        </a:rPr>
                        <a:t> </a:t>
                      </a:r>
                      <a:endParaRPr lang="id-ID" sz="2000" b="1">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a:txBody>
                    <a:bodyPr/>
                    <a:lstStyle/>
                    <a:p>
                      <a:pPr marL="38100" marR="38100" algn="ctr">
                        <a:lnSpc>
                          <a:spcPts val="1600"/>
                        </a:lnSpc>
                        <a:spcAft>
                          <a:spcPts val="0"/>
                        </a:spcAft>
                      </a:pPr>
                      <a:r>
                        <a:rPr lang="en-US" sz="1400" b="1">
                          <a:effectLst/>
                          <a:latin typeface="Times New Roman" pitchFamily="18" charset="0"/>
                          <a:cs typeface="Times New Roman" pitchFamily="18" charset="0"/>
                        </a:rPr>
                        <a:t>Lingkungan_Kerja</a:t>
                      </a:r>
                      <a:endParaRPr lang="id-ID" sz="2000" b="1">
                        <a:effectLst/>
                        <a:latin typeface="Times New Roman" pitchFamily="18" charset="0"/>
                        <a:ea typeface="Calibri"/>
                        <a:cs typeface="Times New Roman" pitchFamily="18" charset="0"/>
                      </a:endParaRPr>
                    </a:p>
                  </a:txBody>
                  <a:tcPr marL="0" marR="0" marT="0" marB="0"/>
                </a:tc>
                <a:tc>
                  <a:txBody>
                    <a:bodyPr/>
                    <a:lstStyle/>
                    <a:p>
                      <a:pPr marL="38100" marR="38100" algn="ctr">
                        <a:lnSpc>
                          <a:spcPts val="1600"/>
                        </a:lnSpc>
                        <a:spcAft>
                          <a:spcPts val="0"/>
                        </a:spcAft>
                      </a:pPr>
                      <a:r>
                        <a:rPr lang="en-US" sz="1400" b="1">
                          <a:effectLst/>
                          <a:latin typeface="Times New Roman" pitchFamily="18" charset="0"/>
                          <a:cs typeface="Times New Roman" pitchFamily="18" charset="0"/>
                        </a:rPr>
                        <a:t>Persepsi_Dukungan_Organisasi</a:t>
                      </a:r>
                      <a:endParaRPr lang="id-ID" sz="2000" b="1">
                        <a:effectLst/>
                        <a:latin typeface="Times New Roman" pitchFamily="18" charset="0"/>
                        <a:ea typeface="Calibri"/>
                        <a:cs typeface="Times New Roman" pitchFamily="18" charset="0"/>
                      </a:endParaRPr>
                    </a:p>
                  </a:txBody>
                  <a:tcPr marL="0" marR="0" marT="0" marB="0"/>
                </a:tc>
                <a:tc>
                  <a:txBody>
                    <a:bodyPr/>
                    <a:lstStyle/>
                    <a:p>
                      <a:pPr marL="38100" marR="38100" algn="ctr">
                        <a:lnSpc>
                          <a:spcPts val="1600"/>
                        </a:lnSpc>
                        <a:spcAft>
                          <a:spcPts val="0"/>
                        </a:spcAft>
                      </a:pPr>
                      <a:r>
                        <a:rPr lang="en-US" sz="1400" b="1">
                          <a:effectLst/>
                          <a:latin typeface="Times New Roman" pitchFamily="18" charset="0"/>
                          <a:cs typeface="Times New Roman" pitchFamily="18" charset="0"/>
                        </a:rPr>
                        <a:t>Kinerja_Karyawan</a:t>
                      </a:r>
                      <a:endParaRPr lang="id-ID" sz="2000" b="1">
                        <a:effectLst/>
                        <a:latin typeface="Times New Roman" pitchFamily="18" charset="0"/>
                        <a:ea typeface="Calibri"/>
                        <a:cs typeface="Times New Roman" pitchFamily="18" charset="0"/>
                      </a:endParaRPr>
                    </a:p>
                  </a:txBody>
                  <a:tcPr marL="0" marR="0" marT="0" marB="0"/>
                </a:tc>
              </a:tr>
              <a:tr h="379911">
                <a:tc rowSpan="3">
                  <a:txBody>
                    <a:bodyPr/>
                    <a:lstStyle/>
                    <a:p>
                      <a:pPr marL="38100" marR="38100">
                        <a:lnSpc>
                          <a:spcPts val="1600"/>
                        </a:lnSpc>
                        <a:spcAft>
                          <a:spcPts val="0"/>
                        </a:spcAft>
                      </a:pPr>
                      <a:r>
                        <a:rPr lang="en-US" sz="1400" b="1">
                          <a:effectLst/>
                          <a:latin typeface="Times New Roman" pitchFamily="18" charset="0"/>
                          <a:cs typeface="Times New Roman" pitchFamily="18" charset="0"/>
                        </a:rPr>
                        <a:t>Lingkungan_Kerja</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38100">
                        <a:lnSpc>
                          <a:spcPts val="1600"/>
                        </a:lnSpc>
                        <a:spcAft>
                          <a:spcPts val="0"/>
                        </a:spcAft>
                      </a:pPr>
                      <a:r>
                        <a:rPr lang="en-US" sz="1400" b="1">
                          <a:effectLst/>
                          <a:latin typeface="Times New Roman" pitchFamily="18" charset="0"/>
                          <a:cs typeface="Times New Roman" pitchFamily="18" charset="0"/>
                        </a:rPr>
                        <a:t>Pearson Correlation</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1</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marL="38100" marR="5080" algn="r">
                        <a:lnSpc>
                          <a:spcPts val="1600"/>
                        </a:lnSpc>
                        <a:spcAft>
                          <a:spcPts val="0"/>
                        </a:spcAft>
                      </a:pPr>
                      <a:r>
                        <a:rPr lang="en-US" sz="1400" b="0">
                          <a:effectLst/>
                          <a:latin typeface="Times New Roman" pitchFamily="18" charset="0"/>
                          <a:cs typeface="Times New Roman" pitchFamily="18" charset="0"/>
                        </a:rPr>
                        <a:t>,513</a:t>
                      </a:r>
                      <a:r>
                        <a:rPr lang="en-US" sz="1400" b="0" baseline="30000">
                          <a:effectLst/>
                          <a:latin typeface="Times New Roman" pitchFamily="18" charset="0"/>
                          <a:cs typeface="Times New Roman" pitchFamily="18" charset="0"/>
                        </a:rPr>
                        <a:t>**</a:t>
                      </a:r>
                      <a:endParaRPr lang="id-ID" sz="2000" b="0">
                        <a:effectLst/>
                        <a:latin typeface="Times New Roman" pitchFamily="18" charset="0"/>
                        <a:ea typeface="Calibri"/>
                        <a:cs typeface="Times New Roman" pitchFamily="18" charset="0"/>
                      </a:endParaRPr>
                    </a:p>
                  </a:txBody>
                  <a:tcPr marL="0" marR="0" marT="0" marB="0" anchor="ctr"/>
                </a:tc>
                <a:tc>
                  <a:txBody>
                    <a:bodyPr/>
                    <a:lstStyle/>
                    <a:p>
                      <a:pPr marL="38100" marR="5080" algn="r">
                        <a:lnSpc>
                          <a:spcPts val="1600"/>
                        </a:lnSpc>
                        <a:spcAft>
                          <a:spcPts val="0"/>
                        </a:spcAft>
                      </a:pPr>
                      <a:r>
                        <a:rPr lang="en-US" sz="1400" b="0" dirty="0">
                          <a:effectLst/>
                          <a:latin typeface="Times New Roman" pitchFamily="18" charset="0"/>
                          <a:cs typeface="Times New Roman" pitchFamily="18" charset="0"/>
                        </a:rPr>
                        <a:t>,662</a:t>
                      </a:r>
                      <a:r>
                        <a:rPr lang="en-US" sz="1400" b="0" baseline="30000" dirty="0">
                          <a:effectLst/>
                          <a:latin typeface="Times New Roman" pitchFamily="18" charset="0"/>
                          <a:cs typeface="Times New Roman" pitchFamily="18" charset="0"/>
                        </a:rPr>
                        <a:t>**</a:t>
                      </a:r>
                      <a:endParaRPr lang="id-ID" sz="2000" b="0" dirty="0">
                        <a:effectLst/>
                        <a:latin typeface="Times New Roman" pitchFamily="18" charset="0"/>
                        <a:ea typeface="Calibri"/>
                        <a:cs typeface="Times New Roman" pitchFamily="18" charset="0"/>
                      </a:endParaRPr>
                    </a:p>
                  </a:txBody>
                  <a:tcPr marL="0" marR="0" marT="0" marB="0" anchor="ctr">
                    <a:solidFill>
                      <a:schemeClr val="accent1"/>
                    </a:solidFill>
                  </a:tcPr>
                </a:tc>
              </a:tr>
              <a:tr h="365843">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Sig. (2-tailed)</a:t>
                      </a:r>
                      <a:endParaRPr lang="id-ID" sz="2000" b="1">
                        <a:effectLst/>
                        <a:latin typeface="Times New Roman" pitchFamily="18" charset="0"/>
                        <a:ea typeface="Calibri"/>
                        <a:cs typeface="Times New Roman" pitchFamily="18" charset="0"/>
                      </a:endParaRPr>
                    </a:p>
                  </a:txBody>
                  <a:tcPr marL="0" marR="0" marT="0" marB="0" anchor="ctr"/>
                </a:tc>
                <a:tc>
                  <a:txBody>
                    <a:bodyPr/>
                    <a:lstStyle/>
                    <a:p>
                      <a:pPr>
                        <a:lnSpc>
                          <a:spcPct val="107000"/>
                        </a:lnSpc>
                        <a:spcAft>
                          <a:spcPts val="0"/>
                        </a:spcAft>
                      </a:pPr>
                      <a:r>
                        <a:rPr lang="en-US" sz="2400" b="0" dirty="0">
                          <a:effectLst/>
                          <a:latin typeface="Times New Roman" pitchFamily="18" charset="0"/>
                          <a:cs typeface="Times New Roman" pitchFamily="18" charset="0"/>
                        </a:rPr>
                        <a:t> </a:t>
                      </a:r>
                      <a:endParaRPr lang="id-ID" sz="2000" b="0" dirty="0">
                        <a:effectLst/>
                        <a:latin typeface="Times New Roman" pitchFamily="18" charset="0"/>
                        <a:ea typeface="Calibri"/>
                        <a:cs typeface="Times New Roman" pitchFamily="18" charset="0"/>
                      </a:endParaRPr>
                    </a:p>
                  </a:txBody>
                  <a:tcPr marL="0" marR="0" marT="0" marB="0"/>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,000</a:t>
                      </a:r>
                      <a:endParaRPr lang="id-ID" sz="2000" b="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,000</a:t>
                      </a:r>
                      <a:endParaRPr lang="id-ID" sz="2000" b="0" dirty="0">
                        <a:effectLst/>
                        <a:latin typeface="Times New Roman" pitchFamily="18" charset="0"/>
                        <a:ea typeface="Calibri"/>
                        <a:cs typeface="Times New Roman" pitchFamily="18" charset="0"/>
                      </a:endParaRPr>
                    </a:p>
                  </a:txBody>
                  <a:tcPr marL="0" marR="0" marT="0" marB="0" anchor="ctr"/>
                </a:tc>
              </a:tr>
              <a:tr h="189956">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N</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67</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67</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67</a:t>
                      </a:r>
                      <a:endParaRPr lang="id-ID" sz="2000" b="0">
                        <a:effectLst/>
                        <a:latin typeface="Times New Roman" pitchFamily="18" charset="0"/>
                        <a:ea typeface="Calibri"/>
                        <a:cs typeface="Times New Roman" pitchFamily="18" charset="0"/>
                      </a:endParaRPr>
                    </a:p>
                  </a:txBody>
                  <a:tcPr marL="0" marR="0" marT="0" marB="0" anchor="ctr"/>
                </a:tc>
              </a:tr>
              <a:tr h="379911">
                <a:tc rowSpan="3">
                  <a:txBody>
                    <a:bodyPr/>
                    <a:lstStyle/>
                    <a:p>
                      <a:pPr marL="38100" marR="38100">
                        <a:lnSpc>
                          <a:spcPts val="1600"/>
                        </a:lnSpc>
                        <a:spcAft>
                          <a:spcPts val="0"/>
                        </a:spcAft>
                      </a:pPr>
                      <a:r>
                        <a:rPr lang="en-US" sz="1400" b="1" dirty="0" err="1">
                          <a:effectLst/>
                          <a:latin typeface="Times New Roman" pitchFamily="18" charset="0"/>
                          <a:cs typeface="Times New Roman" pitchFamily="18" charset="0"/>
                        </a:rPr>
                        <a:t>Persepsi_Dukungan_Organisasi</a:t>
                      </a:r>
                      <a:endParaRPr lang="id-ID" sz="2000" b="1" dirty="0">
                        <a:effectLst/>
                        <a:latin typeface="Times New Roman" pitchFamily="18" charset="0"/>
                        <a:ea typeface="Calibri"/>
                        <a:cs typeface="Times New Roman" pitchFamily="18" charset="0"/>
                      </a:endParaRPr>
                    </a:p>
                  </a:txBody>
                  <a:tcPr marL="0" marR="0" marT="0" marB="0" anchor="ctr"/>
                </a:tc>
                <a:tc>
                  <a:txBody>
                    <a:bodyPr/>
                    <a:lstStyle/>
                    <a:p>
                      <a:pPr marL="38100" marR="38100">
                        <a:lnSpc>
                          <a:spcPts val="1600"/>
                        </a:lnSpc>
                        <a:spcAft>
                          <a:spcPts val="0"/>
                        </a:spcAft>
                      </a:pPr>
                      <a:r>
                        <a:rPr lang="en-US" sz="1400" b="1">
                          <a:effectLst/>
                          <a:latin typeface="Times New Roman" pitchFamily="18" charset="0"/>
                          <a:cs typeface="Times New Roman" pitchFamily="18" charset="0"/>
                        </a:rPr>
                        <a:t>Pearson Correlation</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5080" algn="r">
                        <a:lnSpc>
                          <a:spcPts val="1600"/>
                        </a:lnSpc>
                        <a:spcAft>
                          <a:spcPts val="0"/>
                        </a:spcAft>
                      </a:pPr>
                      <a:r>
                        <a:rPr lang="en-US" sz="1400" b="0" dirty="0">
                          <a:effectLst/>
                          <a:latin typeface="Times New Roman" pitchFamily="18" charset="0"/>
                          <a:cs typeface="Times New Roman" pitchFamily="18" charset="0"/>
                        </a:rPr>
                        <a:t>,513</a:t>
                      </a:r>
                      <a:r>
                        <a:rPr lang="en-US" sz="1400" b="0" baseline="30000" dirty="0">
                          <a:effectLst/>
                          <a:latin typeface="Times New Roman" pitchFamily="18" charset="0"/>
                          <a:cs typeface="Times New Roman" pitchFamily="18" charset="0"/>
                        </a:rPr>
                        <a:t>**</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1</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marL="38100" marR="5080" algn="r">
                        <a:lnSpc>
                          <a:spcPts val="1600"/>
                        </a:lnSpc>
                        <a:spcAft>
                          <a:spcPts val="0"/>
                        </a:spcAft>
                      </a:pPr>
                      <a:r>
                        <a:rPr lang="en-US" sz="1400" b="0" dirty="0">
                          <a:effectLst/>
                          <a:latin typeface="Times New Roman" pitchFamily="18" charset="0"/>
                          <a:cs typeface="Times New Roman" pitchFamily="18" charset="0"/>
                        </a:rPr>
                        <a:t>,890</a:t>
                      </a:r>
                      <a:r>
                        <a:rPr lang="en-US" sz="1400" b="0" baseline="30000" dirty="0">
                          <a:effectLst/>
                          <a:latin typeface="Times New Roman" pitchFamily="18" charset="0"/>
                          <a:cs typeface="Times New Roman" pitchFamily="18" charset="0"/>
                        </a:rPr>
                        <a:t>**</a:t>
                      </a:r>
                      <a:endParaRPr lang="id-ID" sz="2000" b="0" dirty="0">
                        <a:effectLst/>
                        <a:latin typeface="Times New Roman" pitchFamily="18" charset="0"/>
                        <a:ea typeface="Calibri"/>
                        <a:cs typeface="Times New Roman" pitchFamily="18" charset="0"/>
                      </a:endParaRPr>
                    </a:p>
                  </a:txBody>
                  <a:tcPr marL="0" marR="0" marT="0" marB="0" anchor="ctr">
                    <a:solidFill>
                      <a:schemeClr val="accent1"/>
                    </a:solidFill>
                  </a:tcPr>
                </a:tc>
              </a:tr>
              <a:tr h="365843">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Sig. (2-tailed)</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,000</a:t>
                      </a:r>
                      <a:endParaRPr lang="id-ID" sz="2000" b="0">
                        <a:effectLst/>
                        <a:latin typeface="Times New Roman" pitchFamily="18" charset="0"/>
                        <a:ea typeface="Calibri"/>
                        <a:cs typeface="Times New Roman" pitchFamily="18" charset="0"/>
                      </a:endParaRPr>
                    </a:p>
                  </a:txBody>
                  <a:tcPr marL="0" marR="0" marT="0" marB="0" anchor="ctr"/>
                </a:tc>
                <a:tc>
                  <a:txBody>
                    <a:bodyPr/>
                    <a:lstStyle/>
                    <a:p>
                      <a:pPr>
                        <a:lnSpc>
                          <a:spcPct val="107000"/>
                        </a:lnSpc>
                        <a:spcAft>
                          <a:spcPts val="0"/>
                        </a:spcAft>
                      </a:pPr>
                      <a:r>
                        <a:rPr lang="en-US" sz="2400" b="0" dirty="0">
                          <a:effectLst/>
                          <a:latin typeface="Times New Roman" pitchFamily="18" charset="0"/>
                          <a:cs typeface="Times New Roman" pitchFamily="18" charset="0"/>
                        </a:rPr>
                        <a:t> </a:t>
                      </a:r>
                      <a:endParaRPr lang="id-ID" sz="2000" b="0" dirty="0">
                        <a:effectLst/>
                        <a:latin typeface="Times New Roman" pitchFamily="18" charset="0"/>
                        <a:ea typeface="Calibri"/>
                        <a:cs typeface="Times New Roman" pitchFamily="18" charset="0"/>
                      </a:endParaRPr>
                    </a:p>
                  </a:txBody>
                  <a:tcPr marL="0" marR="0" marT="0" marB="0"/>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,000</a:t>
                      </a:r>
                      <a:endParaRPr lang="id-ID" sz="2000" b="0">
                        <a:effectLst/>
                        <a:latin typeface="Times New Roman" pitchFamily="18" charset="0"/>
                        <a:ea typeface="Calibri"/>
                        <a:cs typeface="Times New Roman" pitchFamily="18" charset="0"/>
                      </a:endParaRPr>
                    </a:p>
                  </a:txBody>
                  <a:tcPr marL="0" marR="0" marT="0" marB="0" anchor="ctr"/>
                </a:tc>
              </a:tr>
              <a:tr h="189956">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N</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67</a:t>
                      </a:r>
                      <a:endParaRPr lang="id-ID" sz="2000" b="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67</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67</a:t>
                      </a:r>
                      <a:endParaRPr lang="id-ID" sz="2000" b="0">
                        <a:effectLst/>
                        <a:latin typeface="Times New Roman" pitchFamily="18" charset="0"/>
                        <a:ea typeface="Calibri"/>
                        <a:cs typeface="Times New Roman" pitchFamily="18" charset="0"/>
                      </a:endParaRPr>
                    </a:p>
                  </a:txBody>
                  <a:tcPr marL="0" marR="0" marT="0" marB="0" anchor="ctr"/>
                </a:tc>
              </a:tr>
              <a:tr h="379911">
                <a:tc rowSpan="3">
                  <a:txBody>
                    <a:bodyPr/>
                    <a:lstStyle/>
                    <a:p>
                      <a:pPr marL="38100" marR="38100">
                        <a:lnSpc>
                          <a:spcPts val="1600"/>
                        </a:lnSpc>
                        <a:spcAft>
                          <a:spcPts val="0"/>
                        </a:spcAft>
                      </a:pPr>
                      <a:r>
                        <a:rPr lang="en-US" sz="1400" b="1">
                          <a:effectLst/>
                          <a:latin typeface="Times New Roman" pitchFamily="18" charset="0"/>
                          <a:cs typeface="Times New Roman" pitchFamily="18" charset="0"/>
                        </a:rPr>
                        <a:t>Kinerja_Karyawan</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38100">
                        <a:lnSpc>
                          <a:spcPts val="1600"/>
                        </a:lnSpc>
                        <a:spcAft>
                          <a:spcPts val="0"/>
                        </a:spcAft>
                      </a:pPr>
                      <a:r>
                        <a:rPr lang="en-US" sz="1400" b="1">
                          <a:effectLst/>
                          <a:latin typeface="Times New Roman" pitchFamily="18" charset="0"/>
                          <a:cs typeface="Times New Roman" pitchFamily="18" charset="0"/>
                        </a:rPr>
                        <a:t>Pearson Correlation</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5080" algn="r">
                        <a:lnSpc>
                          <a:spcPts val="1600"/>
                        </a:lnSpc>
                        <a:spcAft>
                          <a:spcPts val="0"/>
                        </a:spcAft>
                      </a:pPr>
                      <a:r>
                        <a:rPr lang="en-US" sz="1400" b="0">
                          <a:effectLst/>
                          <a:latin typeface="Times New Roman" pitchFamily="18" charset="0"/>
                          <a:cs typeface="Times New Roman" pitchFamily="18" charset="0"/>
                        </a:rPr>
                        <a:t>,662</a:t>
                      </a:r>
                      <a:r>
                        <a:rPr lang="en-US" sz="1400" b="0" baseline="30000">
                          <a:effectLst/>
                          <a:latin typeface="Times New Roman" pitchFamily="18" charset="0"/>
                          <a:cs typeface="Times New Roman" pitchFamily="18" charset="0"/>
                        </a:rPr>
                        <a:t>**</a:t>
                      </a:r>
                      <a:endParaRPr lang="id-ID" sz="2000" b="0">
                        <a:effectLst/>
                        <a:latin typeface="Times New Roman" pitchFamily="18" charset="0"/>
                        <a:ea typeface="Calibri"/>
                        <a:cs typeface="Times New Roman" pitchFamily="18" charset="0"/>
                      </a:endParaRPr>
                    </a:p>
                  </a:txBody>
                  <a:tcPr marL="0" marR="0" marT="0" marB="0" anchor="ctr"/>
                </a:tc>
                <a:tc>
                  <a:txBody>
                    <a:bodyPr/>
                    <a:lstStyle/>
                    <a:p>
                      <a:pPr marL="38100" marR="5080" algn="r">
                        <a:lnSpc>
                          <a:spcPts val="1600"/>
                        </a:lnSpc>
                        <a:spcAft>
                          <a:spcPts val="0"/>
                        </a:spcAft>
                      </a:pPr>
                      <a:r>
                        <a:rPr lang="en-US" sz="1400" b="0" dirty="0">
                          <a:effectLst/>
                          <a:latin typeface="Times New Roman" pitchFamily="18" charset="0"/>
                          <a:cs typeface="Times New Roman" pitchFamily="18" charset="0"/>
                        </a:rPr>
                        <a:t>,890</a:t>
                      </a:r>
                      <a:r>
                        <a:rPr lang="en-US" sz="1400" b="0" baseline="30000" dirty="0">
                          <a:effectLst/>
                          <a:latin typeface="Times New Roman" pitchFamily="18" charset="0"/>
                          <a:cs typeface="Times New Roman" pitchFamily="18" charset="0"/>
                        </a:rPr>
                        <a:t>**</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1</a:t>
                      </a:r>
                      <a:endParaRPr lang="id-ID" sz="2000" b="0">
                        <a:effectLst/>
                        <a:latin typeface="Times New Roman" pitchFamily="18" charset="0"/>
                        <a:ea typeface="Calibri"/>
                        <a:cs typeface="Times New Roman" pitchFamily="18" charset="0"/>
                      </a:endParaRPr>
                    </a:p>
                  </a:txBody>
                  <a:tcPr marL="0" marR="0" marT="0" marB="0" anchor="ctr"/>
                </a:tc>
              </a:tr>
              <a:tr h="365843">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Sig. (2-tailed)</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,000</a:t>
                      </a:r>
                      <a:endParaRPr lang="id-ID" sz="2000" b="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,000</a:t>
                      </a:r>
                      <a:endParaRPr lang="id-ID" sz="2000" b="0" dirty="0">
                        <a:effectLst/>
                        <a:latin typeface="Times New Roman" pitchFamily="18" charset="0"/>
                        <a:ea typeface="Calibri"/>
                        <a:cs typeface="Times New Roman" pitchFamily="18" charset="0"/>
                      </a:endParaRPr>
                    </a:p>
                  </a:txBody>
                  <a:tcPr marL="0" marR="0" marT="0" marB="0" anchor="ctr"/>
                </a:tc>
                <a:tc>
                  <a:txBody>
                    <a:bodyPr/>
                    <a:lstStyle/>
                    <a:p>
                      <a:pPr>
                        <a:lnSpc>
                          <a:spcPct val="107000"/>
                        </a:lnSpc>
                        <a:spcAft>
                          <a:spcPts val="0"/>
                        </a:spcAft>
                      </a:pPr>
                      <a:r>
                        <a:rPr lang="en-US" sz="2400" b="0" dirty="0">
                          <a:effectLst/>
                          <a:latin typeface="Times New Roman" pitchFamily="18" charset="0"/>
                          <a:cs typeface="Times New Roman" pitchFamily="18" charset="0"/>
                        </a:rPr>
                        <a:t> </a:t>
                      </a:r>
                      <a:endParaRPr lang="id-ID" sz="2000" b="0" dirty="0">
                        <a:effectLst/>
                        <a:latin typeface="Times New Roman" pitchFamily="18" charset="0"/>
                        <a:ea typeface="Calibri"/>
                        <a:cs typeface="Times New Roman" pitchFamily="18" charset="0"/>
                      </a:endParaRPr>
                    </a:p>
                  </a:txBody>
                  <a:tcPr marL="0" marR="0" marT="0" marB="0"/>
                </a:tc>
              </a:tr>
              <a:tr h="189956">
                <a:tc vMerge="1">
                  <a:txBody>
                    <a:bodyPr/>
                    <a:lstStyle/>
                    <a:p>
                      <a:endParaRPr lang="id-ID"/>
                    </a:p>
                  </a:txBody>
                  <a:tcPr/>
                </a:tc>
                <a:tc>
                  <a:txBody>
                    <a:bodyPr/>
                    <a:lstStyle/>
                    <a:p>
                      <a:pPr marL="38100" marR="38100">
                        <a:lnSpc>
                          <a:spcPts val="1600"/>
                        </a:lnSpc>
                        <a:spcAft>
                          <a:spcPts val="0"/>
                        </a:spcAft>
                      </a:pPr>
                      <a:r>
                        <a:rPr lang="en-US" sz="1400" b="1">
                          <a:effectLst/>
                          <a:latin typeface="Times New Roman" pitchFamily="18" charset="0"/>
                          <a:cs typeface="Times New Roman" pitchFamily="18" charset="0"/>
                        </a:rPr>
                        <a:t>N</a:t>
                      </a:r>
                      <a:endParaRPr lang="id-ID" sz="2000" b="1">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67</a:t>
                      </a:r>
                      <a:endParaRPr lang="id-ID" sz="2000" b="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a:effectLst/>
                          <a:latin typeface="Times New Roman" pitchFamily="18" charset="0"/>
                          <a:cs typeface="Times New Roman" pitchFamily="18" charset="0"/>
                        </a:rPr>
                        <a:t>67</a:t>
                      </a:r>
                      <a:endParaRPr lang="id-ID" sz="2000" b="0">
                        <a:effectLst/>
                        <a:latin typeface="Times New Roman" pitchFamily="18" charset="0"/>
                        <a:ea typeface="Calibri"/>
                        <a:cs typeface="Times New Roman" pitchFamily="18" charset="0"/>
                      </a:endParaRPr>
                    </a:p>
                  </a:txBody>
                  <a:tcPr marL="0" marR="0" marT="0" marB="0" anchor="ctr"/>
                </a:tc>
                <a:tc>
                  <a:txBody>
                    <a:bodyPr/>
                    <a:lstStyle/>
                    <a:p>
                      <a:pPr marL="38100" marR="94615" algn="r">
                        <a:lnSpc>
                          <a:spcPts val="1600"/>
                        </a:lnSpc>
                        <a:spcAft>
                          <a:spcPts val="0"/>
                        </a:spcAft>
                      </a:pPr>
                      <a:r>
                        <a:rPr lang="en-US" sz="1400" b="0" dirty="0">
                          <a:effectLst/>
                          <a:latin typeface="Times New Roman" pitchFamily="18" charset="0"/>
                          <a:cs typeface="Times New Roman" pitchFamily="18" charset="0"/>
                        </a:rPr>
                        <a:t>67</a:t>
                      </a:r>
                      <a:endParaRPr lang="id-ID" sz="2000" b="0" dirty="0">
                        <a:effectLst/>
                        <a:latin typeface="Times New Roman" pitchFamily="18" charset="0"/>
                        <a:ea typeface="Calibri"/>
                        <a:cs typeface="Times New Roman" pitchFamily="18" charset="0"/>
                      </a:endParaRPr>
                    </a:p>
                  </a:txBody>
                  <a:tcPr marL="0" marR="0" marT="0" marB="0" anchor="ctr"/>
                </a:tc>
              </a:tr>
              <a:tr h="189956">
                <a:tc gridSpan="5">
                  <a:txBody>
                    <a:bodyPr/>
                    <a:lstStyle/>
                    <a:p>
                      <a:pPr marL="38100" marR="38100">
                        <a:lnSpc>
                          <a:spcPts val="1600"/>
                        </a:lnSpc>
                        <a:spcAft>
                          <a:spcPts val="0"/>
                        </a:spcAft>
                      </a:pPr>
                      <a:r>
                        <a:rPr lang="en-US" sz="1400" b="1" dirty="0">
                          <a:effectLst/>
                          <a:latin typeface="Times New Roman" pitchFamily="18" charset="0"/>
                          <a:cs typeface="Times New Roman" pitchFamily="18" charset="0"/>
                        </a:rPr>
                        <a:t>**. Correlation is significant at the 0.01 level (2-tailed).</a:t>
                      </a:r>
                      <a:endParaRPr lang="id-ID" sz="2000" b="1" dirty="0">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89956">
                <a:tc gridSpan="5">
                  <a:txBody>
                    <a:bodyPr/>
                    <a:lstStyle/>
                    <a:p>
                      <a:pPr marL="38100" marR="38100">
                        <a:lnSpc>
                          <a:spcPts val="1600"/>
                        </a:lnSpc>
                        <a:spcAft>
                          <a:spcPts val="800"/>
                        </a:spcAft>
                      </a:pPr>
                      <a:r>
                        <a:rPr lang="en-US" sz="1100" b="1" dirty="0" err="1">
                          <a:effectLst/>
                          <a:latin typeface="Times New Roman" pitchFamily="18" charset="0"/>
                          <a:cs typeface="Times New Roman" pitchFamily="18" charset="0"/>
                        </a:rPr>
                        <a:t>Sumber</a:t>
                      </a:r>
                      <a:r>
                        <a:rPr lang="en-US" sz="1100" b="1" dirty="0">
                          <a:effectLst/>
                          <a:latin typeface="Times New Roman" pitchFamily="18" charset="0"/>
                          <a:cs typeface="Times New Roman" pitchFamily="18" charset="0"/>
                        </a:rPr>
                        <a:t> : </a:t>
                      </a:r>
                      <a:r>
                        <a:rPr lang="en-US" sz="1100" b="1" dirty="0" err="1">
                          <a:effectLst/>
                          <a:latin typeface="Times New Roman" pitchFamily="18" charset="0"/>
                          <a:cs typeface="Times New Roman" pitchFamily="18" charset="0"/>
                        </a:rPr>
                        <a:t>Hasil</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pengolahan</a:t>
                      </a:r>
                      <a:r>
                        <a:rPr lang="en-US" sz="1100" b="1" dirty="0">
                          <a:effectLst/>
                          <a:latin typeface="Times New Roman" pitchFamily="18" charset="0"/>
                          <a:cs typeface="Times New Roman" pitchFamily="18" charset="0"/>
                        </a:rPr>
                        <a:t> data SPSS </a:t>
                      </a:r>
                      <a:r>
                        <a:rPr lang="en-US" sz="1100" b="1" dirty="0" err="1">
                          <a:effectLst/>
                          <a:latin typeface="Times New Roman" pitchFamily="18" charset="0"/>
                          <a:cs typeface="Times New Roman" pitchFamily="18" charset="0"/>
                        </a:rPr>
                        <a:t>Versi</a:t>
                      </a:r>
                      <a:r>
                        <a:rPr lang="en-US" sz="1100" b="1" dirty="0">
                          <a:effectLst/>
                          <a:latin typeface="Times New Roman" pitchFamily="18" charset="0"/>
                          <a:cs typeface="Times New Roman" pitchFamily="18" charset="0"/>
                        </a:rPr>
                        <a:t> 20</a:t>
                      </a:r>
                      <a:endParaRPr lang="id-ID" sz="1600" b="1" dirty="0">
                        <a:effectLst/>
                        <a:latin typeface="Times New Roman" pitchFamily="18" charset="0"/>
                        <a:ea typeface="Calibri"/>
                        <a:cs typeface="Times New Roman" pitchFamily="18" charset="0"/>
                      </a:endParaRPr>
                    </a:p>
                  </a:txBody>
                  <a:tcPr marL="0" marR="0" marT="0" marB="0">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2567550"/>
              </p:ext>
            </p:extLst>
          </p:nvPr>
        </p:nvGraphicFramePr>
        <p:xfrm>
          <a:off x="4824538" y="2348882"/>
          <a:ext cx="4211958" cy="2534288"/>
        </p:xfrm>
        <a:graphic>
          <a:graphicData uri="http://schemas.openxmlformats.org/drawingml/2006/table">
            <a:tbl>
              <a:tblPr>
                <a:tableStyleId>{5C22544A-7EE6-4342-B048-85BDC9FD1C3A}</a:tableStyleId>
              </a:tblPr>
              <a:tblGrid>
                <a:gridCol w="701536"/>
                <a:gridCol w="587699"/>
                <a:gridCol w="880520"/>
                <a:gridCol w="1039617"/>
                <a:gridCol w="1002586"/>
              </a:tblGrid>
              <a:tr h="331562">
                <a:tc gridSpan="5">
                  <a:txBody>
                    <a:bodyPr/>
                    <a:lstStyle/>
                    <a:p>
                      <a:pPr marL="71755" marR="38100" algn="ctr">
                        <a:lnSpc>
                          <a:spcPts val="1600"/>
                        </a:lnSpc>
                        <a:spcAft>
                          <a:spcPts val="0"/>
                        </a:spcAft>
                      </a:pPr>
                      <a:r>
                        <a:rPr lang="en-US" sz="1400" b="1" dirty="0" err="1">
                          <a:effectLst/>
                          <a:latin typeface="Times New Roman" pitchFamily="18" charset="0"/>
                          <a:cs typeface="Times New Roman" pitchFamily="18" charset="0"/>
                        </a:rPr>
                        <a:t>Hasil</a:t>
                      </a:r>
                      <a:r>
                        <a:rPr lang="en-US" sz="1400" b="1" dirty="0">
                          <a:effectLst/>
                          <a:latin typeface="Times New Roman" pitchFamily="18" charset="0"/>
                          <a:cs typeface="Times New Roman" pitchFamily="18" charset="0"/>
                        </a:rPr>
                        <a:t> </a:t>
                      </a:r>
                      <a:r>
                        <a:rPr lang="en-US" sz="1400" b="1" dirty="0" err="1">
                          <a:effectLst/>
                          <a:latin typeface="Times New Roman" pitchFamily="18" charset="0"/>
                          <a:cs typeface="Times New Roman" pitchFamily="18" charset="0"/>
                        </a:rPr>
                        <a:t>Uji</a:t>
                      </a:r>
                      <a:r>
                        <a:rPr lang="en-US" sz="1400" b="1" dirty="0">
                          <a:effectLst/>
                          <a:latin typeface="Times New Roman" pitchFamily="18" charset="0"/>
                          <a:cs typeface="Times New Roman" pitchFamily="18" charset="0"/>
                        </a:rPr>
                        <a:t> </a:t>
                      </a:r>
                      <a:r>
                        <a:rPr lang="en-US" sz="1400" b="1" dirty="0" err="1">
                          <a:effectLst/>
                          <a:latin typeface="Times New Roman" pitchFamily="18" charset="0"/>
                          <a:cs typeface="Times New Roman" pitchFamily="18" charset="0"/>
                        </a:rPr>
                        <a:t>Determinasi</a:t>
                      </a:r>
                      <a:r>
                        <a:rPr lang="en-US" sz="1400" b="1" dirty="0">
                          <a:effectLst/>
                          <a:latin typeface="Times New Roman" pitchFamily="18" charset="0"/>
                          <a:cs typeface="Times New Roman" pitchFamily="18" charset="0"/>
                        </a:rPr>
                        <a:t> (R</a:t>
                      </a:r>
                      <a:r>
                        <a:rPr lang="en-US" sz="1400" b="1" baseline="30000" dirty="0">
                          <a:effectLst/>
                          <a:latin typeface="Times New Roman" pitchFamily="18" charset="0"/>
                          <a:cs typeface="Times New Roman" pitchFamily="18" charset="0"/>
                        </a:rPr>
                        <a:t>2</a:t>
                      </a:r>
                      <a:r>
                        <a:rPr lang="en-US" sz="1400" b="1" dirty="0">
                          <a:effectLst/>
                          <a:latin typeface="Times New Roman" pitchFamily="18" charset="0"/>
                          <a:cs typeface="Times New Roman" pitchFamily="18" charset="0"/>
                        </a:rPr>
                        <a:t>)</a:t>
                      </a:r>
                      <a:endParaRPr lang="id-ID" sz="1400" b="1" dirty="0">
                        <a:effectLst/>
                        <a:latin typeface="Times New Roman" pitchFamily="18" charset="0"/>
                        <a:ea typeface="Calibri"/>
                        <a:cs typeface="Times New Roman" pitchFamily="18" charset="0"/>
                      </a:endParaRPr>
                    </a:p>
                  </a:txBody>
                  <a:tcPr marL="0" marR="0" marT="0" marB="0">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7852">
                <a:tc gridSpan="5">
                  <a:txBody>
                    <a:bodyPr/>
                    <a:lstStyle/>
                    <a:p>
                      <a:pPr marL="71755" marR="38100" algn="ctr">
                        <a:lnSpc>
                          <a:spcPts val="1600"/>
                        </a:lnSpc>
                        <a:spcAft>
                          <a:spcPts val="0"/>
                        </a:spcAft>
                      </a:pPr>
                      <a:r>
                        <a:rPr lang="en-US" sz="1050" b="1" dirty="0">
                          <a:solidFill>
                            <a:schemeClr val="bg1"/>
                          </a:solidFill>
                          <a:effectLst/>
                          <a:latin typeface="Times New Roman" pitchFamily="18" charset="0"/>
                          <a:cs typeface="Times New Roman" pitchFamily="18" charset="0"/>
                        </a:rPr>
                        <a:t>Model Summary</a:t>
                      </a:r>
                      <a:endParaRPr lang="id-ID" sz="1400" b="1" dirty="0">
                        <a:solidFill>
                          <a:schemeClr val="bg1"/>
                        </a:solidFill>
                        <a:effectLst/>
                        <a:latin typeface="Times New Roman" pitchFamily="18" charset="0"/>
                        <a:ea typeface="Calibri"/>
                        <a:cs typeface="Times New Roman" pitchFamily="18" charset="0"/>
                      </a:endParaRPr>
                    </a:p>
                  </a:txBody>
                  <a:tcPr marL="0" marR="0" marT="0" marB="0" anchor="ctr">
                    <a:solidFill>
                      <a:schemeClr val="bg2">
                        <a:lumMod val="1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597961">
                <a:tc>
                  <a:txBody>
                    <a:bodyPr/>
                    <a:lstStyle/>
                    <a:p>
                      <a:pPr marL="71755" marR="38100" algn="ctr">
                        <a:lnSpc>
                          <a:spcPts val="1600"/>
                        </a:lnSpc>
                        <a:spcAft>
                          <a:spcPts val="0"/>
                        </a:spcAft>
                      </a:pPr>
                      <a:r>
                        <a:rPr lang="en-US" sz="1400" b="1">
                          <a:effectLst/>
                          <a:latin typeface="Times New Roman" pitchFamily="18" charset="0"/>
                          <a:cs typeface="Times New Roman" pitchFamily="18" charset="0"/>
                        </a:rPr>
                        <a:t>Model</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71755" marR="38100" algn="ctr">
                        <a:lnSpc>
                          <a:spcPts val="1600"/>
                        </a:lnSpc>
                        <a:spcAft>
                          <a:spcPts val="0"/>
                        </a:spcAft>
                      </a:pPr>
                      <a:r>
                        <a:rPr lang="en-US" sz="1400" b="1">
                          <a:effectLst/>
                          <a:latin typeface="Times New Roman" pitchFamily="18" charset="0"/>
                          <a:cs typeface="Times New Roman" pitchFamily="18" charset="0"/>
                        </a:rPr>
                        <a:t>R</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71755" marR="38100" algn="ctr">
                        <a:lnSpc>
                          <a:spcPts val="1600"/>
                        </a:lnSpc>
                        <a:spcAft>
                          <a:spcPts val="0"/>
                        </a:spcAft>
                      </a:pPr>
                      <a:r>
                        <a:rPr lang="en-US" sz="1400" b="1">
                          <a:effectLst/>
                          <a:latin typeface="Times New Roman" pitchFamily="18" charset="0"/>
                          <a:cs typeface="Times New Roman" pitchFamily="18" charset="0"/>
                        </a:rPr>
                        <a:t>R Square</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71755" marR="38100" algn="ctr">
                        <a:lnSpc>
                          <a:spcPts val="1600"/>
                        </a:lnSpc>
                        <a:spcAft>
                          <a:spcPts val="0"/>
                        </a:spcAft>
                      </a:pPr>
                      <a:r>
                        <a:rPr lang="en-US" sz="1400" b="1">
                          <a:effectLst/>
                          <a:latin typeface="Times New Roman" pitchFamily="18" charset="0"/>
                          <a:cs typeface="Times New Roman" pitchFamily="18" charset="0"/>
                        </a:rPr>
                        <a:t>Adjusted R Square</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71755" marR="38100" algn="ctr">
                        <a:lnSpc>
                          <a:spcPts val="1600"/>
                        </a:lnSpc>
                        <a:spcAft>
                          <a:spcPts val="0"/>
                        </a:spcAft>
                      </a:pPr>
                      <a:r>
                        <a:rPr lang="en-US" sz="1400" b="1">
                          <a:effectLst/>
                          <a:latin typeface="Times New Roman" pitchFamily="18" charset="0"/>
                          <a:cs typeface="Times New Roman" pitchFamily="18" charset="0"/>
                        </a:rPr>
                        <a:t>Std. Error of the Estimate</a:t>
                      </a:r>
                      <a:endParaRPr lang="id-ID" sz="1400" b="1">
                        <a:effectLst/>
                        <a:latin typeface="Times New Roman" pitchFamily="18" charset="0"/>
                        <a:ea typeface="Calibri"/>
                        <a:cs typeface="Times New Roman" pitchFamily="18" charset="0"/>
                      </a:endParaRPr>
                    </a:p>
                  </a:txBody>
                  <a:tcPr marL="0" marR="0" marT="0" marB="0" anchor="ctr"/>
                </a:tc>
              </a:tr>
              <a:tr h="331562">
                <a:tc>
                  <a:txBody>
                    <a:bodyPr/>
                    <a:lstStyle/>
                    <a:p>
                      <a:pPr marL="71755" marR="38100" algn="ctr">
                        <a:lnSpc>
                          <a:spcPts val="1600"/>
                        </a:lnSpc>
                        <a:spcAft>
                          <a:spcPts val="0"/>
                        </a:spcAft>
                      </a:pPr>
                      <a:r>
                        <a:rPr lang="en-US" sz="1400" b="0">
                          <a:effectLst/>
                          <a:latin typeface="Times New Roman" pitchFamily="18" charset="0"/>
                          <a:cs typeface="Times New Roman" pitchFamily="18" charset="0"/>
                        </a:rPr>
                        <a:t>1</a:t>
                      </a:r>
                      <a:endParaRPr lang="id-ID" sz="1400" b="0">
                        <a:effectLst/>
                        <a:latin typeface="Times New Roman" pitchFamily="18" charset="0"/>
                        <a:ea typeface="Calibri"/>
                        <a:cs typeface="Times New Roman" pitchFamily="18" charset="0"/>
                      </a:endParaRPr>
                    </a:p>
                  </a:txBody>
                  <a:tcPr marL="0" marR="0" marT="0" marB="0" anchor="ctr"/>
                </a:tc>
                <a:tc>
                  <a:txBody>
                    <a:bodyPr/>
                    <a:lstStyle/>
                    <a:p>
                      <a:pPr marL="71755" marR="38100" algn="ctr">
                        <a:lnSpc>
                          <a:spcPts val="1600"/>
                        </a:lnSpc>
                        <a:spcAft>
                          <a:spcPts val="0"/>
                        </a:spcAft>
                      </a:pPr>
                      <a:r>
                        <a:rPr lang="en-US" sz="1400" b="0">
                          <a:effectLst/>
                          <a:latin typeface="Times New Roman" pitchFamily="18" charset="0"/>
                          <a:cs typeface="Times New Roman" pitchFamily="18" charset="0"/>
                        </a:rPr>
                        <a:t>,921</a:t>
                      </a:r>
                      <a:r>
                        <a:rPr lang="en-US" sz="1400" b="0" baseline="30000">
                          <a:effectLst/>
                          <a:latin typeface="Times New Roman" pitchFamily="18" charset="0"/>
                          <a:cs typeface="Times New Roman" pitchFamily="18" charset="0"/>
                        </a:rPr>
                        <a:t>a</a:t>
                      </a:r>
                      <a:endParaRPr lang="id-ID" sz="1400" b="0">
                        <a:effectLst/>
                        <a:latin typeface="Times New Roman" pitchFamily="18" charset="0"/>
                        <a:ea typeface="Calibri"/>
                        <a:cs typeface="Times New Roman" pitchFamily="18" charset="0"/>
                      </a:endParaRPr>
                    </a:p>
                  </a:txBody>
                  <a:tcPr marL="0" marR="0" marT="0" marB="0" anchor="ctr"/>
                </a:tc>
                <a:tc>
                  <a:txBody>
                    <a:bodyPr/>
                    <a:lstStyle/>
                    <a:p>
                      <a:pPr marL="71755" marR="38100" algn="ctr">
                        <a:lnSpc>
                          <a:spcPts val="1600"/>
                        </a:lnSpc>
                        <a:spcAft>
                          <a:spcPts val="0"/>
                        </a:spcAft>
                      </a:pPr>
                      <a:r>
                        <a:rPr lang="en-US" sz="1400" b="0" dirty="0">
                          <a:effectLst/>
                          <a:latin typeface="Times New Roman" pitchFamily="18" charset="0"/>
                          <a:cs typeface="Times New Roman" pitchFamily="18" charset="0"/>
                        </a:rPr>
                        <a:t>,849</a:t>
                      </a:r>
                      <a:endParaRPr lang="id-ID" sz="1400" b="0" dirty="0">
                        <a:effectLst/>
                        <a:latin typeface="Times New Roman" pitchFamily="18" charset="0"/>
                        <a:ea typeface="Calibri"/>
                        <a:cs typeface="Times New Roman" pitchFamily="18" charset="0"/>
                      </a:endParaRPr>
                    </a:p>
                  </a:txBody>
                  <a:tcPr marL="0" marR="0" marT="0" marB="0" anchor="ctr">
                    <a:solidFill>
                      <a:schemeClr val="accent1"/>
                    </a:solidFill>
                  </a:tcPr>
                </a:tc>
                <a:tc>
                  <a:txBody>
                    <a:bodyPr/>
                    <a:lstStyle/>
                    <a:p>
                      <a:pPr marL="71755" marR="38100" algn="ctr">
                        <a:lnSpc>
                          <a:spcPts val="1600"/>
                        </a:lnSpc>
                        <a:spcAft>
                          <a:spcPts val="0"/>
                        </a:spcAft>
                      </a:pPr>
                      <a:r>
                        <a:rPr lang="en-US" sz="1400" b="0">
                          <a:effectLst/>
                          <a:latin typeface="Times New Roman" pitchFamily="18" charset="0"/>
                          <a:cs typeface="Times New Roman" pitchFamily="18" charset="0"/>
                        </a:rPr>
                        <a:t>,844</a:t>
                      </a:r>
                      <a:endParaRPr lang="id-ID" sz="1400" b="0">
                        <a:effectLst/>
                        <a:latin typeface="Times New Roman" pitchFamily="18" charset="0"/>
                        <a:ea typeface="Calibri"/>
                        <a:cs typeface="Times New Roman" pitchFamily="18" charset="0"/>
                      </a:endParaRPr>
                    </a:p>
                  </a:txBody>
                  <a:tcPr marL="0" marR="0" marT="0" marB="0" anchor="ctr"/>
                </a:tc>
                <a:tc>
                  <a:txBody>
                    <a:bodyPr/>
                    <a:lstStyle/>
                    <a:p>
                      <a:pPr marL="71755" marR="38100" algn="ctr">
                        <a:lnSpc>
                          <a:spcPts val="1600"/>
                        </a:lnSpc>
                        <a:spcAft>
                          <a:spcPts val="0"/>
                        </a:spcAft>
                      </a:pPr>
                      <a:r>
                        <a:rPr lang="en-US" sz="1400" b="0" dirty="0">
                          <a:effectLst/>
                          <a:latin typeface="Times New Roman" pitchFamily="18" charset="0"/>
                          <a:cs typeface="Times New Roman" pitchFamily="18" charset="0"/>
                        </a:rPr>
                        <a:t>3,493</a:t>
                      </a:r>
                      <a:endParaRPr lang="id-ID" sz="1400" b="0" dirty="0">
                        <a:effectLst/>
                        <a:latin typeface="Times New Roman" pitchFamily="18" charset="0"/>
                        <a:ea typeface="Calibri"/>
                        <a:cs typeface="Times New Roman" pitchFamily="18" charset="0"/>
                      </a:endParaRPr>
                    </a:p>
                  </a:txBody>
                  <a:tcPr marL="0" marR="0" marT="0" marB="0" anchor="ctr"/>
                </a:tc>
              </a:tr>
              <a:tr h="582150">
                <a:tc gridSpan="5">
                  <a:txBody>
                    <a:bodyPr/>
                    <a:lstStyle/>
                    <a:p>
                      <a:pPr marL="742950" lvl="1" indent="-285750">
                        <a:lnSpc>
                          <a:spcPts val="1600"/>
                        </a:lnSpc>
                        <a:spcAft>
                          <a:spcPts val="0"/>
                        </a:spcAft>
                        <a:buFont typeface="+mj-lt"/>
                        <a:buAutoNum type="alphaLcPeriod"/>
                      </a:pPr>
                      <a:r>
                        <a:rPr lang="en-US" sz="1050" b="0" dirty="0">
                          <a:effectLst/>
                          <a:latin typeface="Times New Roman" pitchFamily="18" charset="0"/>
                          <a:cs typeface="Times New Roman" pitchFamily="18" charset="0"/>
                        </a:rPr>
                        <a:t>Predictors: (Constant),  </a:t>
                      </a:r>
                      <a:r>
                        <a:rPr lang="en-US" sz="1050" b="0" dirty="0" err="1">
                          <a:effectLst/>
                          <a:latin typeface="Times New Roman" pitchFamily="18" charset="0"/>
                          <a:cs typeface="Times New Roman" pitchFamily="18" charset="0"/>
                        </a:rPr>
                        <a:t>Lingkungan_Kerja</a:t>
                      </a:r>
                      <a:r>
                        <a:rPr lang="en-US" sz="1050" b="0" dirty="0">
                          <a:effectLst/>
                          <a:latin typeface="Times New Roman" pitchFamily="18" charset="0"/>
                          <a:cs typeface="Times New Roman" pitchFamily="18" charset="0"/>
                        </a:rPr>
                        <a:t>, </a:t>
                      </a:r>
                      <a:r>
                        <a:rPr lang="en-US" sz="1050" b="0" dirty="0" err="1">
                          <a:effectLst/>
                          <a:latin typeface="Times New Roman" pitchFamily="18" charset="0"/>
                          <a:cs typeface="Times New Roman" pitchFamily="18" charset="0"/>
                        </a:rPr>
                        <a:t>Persepsi_Dukungan_Organisasi</a:t>
                      </a:r>
                      <a:endParaRPr lang="id-ID" sz="1400" b="0" dirty="0">
                        <a:effectLst/>
                        <a:latin typeface="Times New Roman" pitchFamily="18" charset="0"/>
                        <a:ea typeface="Calibri"/>
                        <a:cs typeface="Times New Roman" pitchFamily="18" charset="0"/>
                      </a:endParaRPr>
                    </a:p>
                  </a:txBody>
                  <a:tcPr marL="0" marR="0" marT="0"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31562">
                <a:tc gridSpan="5">
                  <a:txBody>
                    <a:bodyPr/>
                    <a:lstStyle/>
                    <a:p>
                      <a:pPr>
                        <a:lnSpc>
                          <a:spcPts val="1600"/>
                        </a:lnSpc>
                        <a:spcAft>
                          <a:spcPts val="0"/>
                        </a:spcAft>
                      </a:pPr>
                      <a:r>
                        <a:rPr lang="en-US" sz="1050" b="1" dirty="0" err="1">
                          <a:effectLst/>
                          <a:latin typeface="Times New Roman" pitchFamily="18" charset="0"/>
                          <a:cs typeface="Times New Roman" pitchFamily="18" charset="0"/>
                        </a:rPr>
                        <a:t>Sumber</a:t>
                      </a:r>
                      <a:r>
                        <a:rPr lang="en-US" sz="1050" b="1" dirty="0">
                          <a:effectLst/>
                          <a:latin typeface="Times New Roman" pitchFamily="18" charset="0"/>
                          <a:cs typeface="Times New Roman" pitchFamily="18" charset="0"/>
                        </a:rPr>
                        <a:t> : </a:t>
                      </a:r>
                      <a:r>
                        <a:rPr lang="en-US" sz="1050" b="1" dirty="0" err="1">
                          <a:effectLst/>
                          <a:latin typeface="Times New Roman" pitchFamily="18" charset="0"/>
                          <a:cs typeface="Times New Roman" pitchFamily="18" charset="0"/>
                        </a:rPr>
                        <a:t>Hasil</a:t>
                      </a:r>
                      <a:r>
                        <a:rPr lang="en-US" sz="1050" b="1" dirty="0">
                          <a:effectLst/>
                          <a:latin typeface="Times New Roman" pitchFamily="18" charset="0"/>
                          <a:cs typeface="Times New Roman" pitchFamily="18" charset="0"/>
                        </a:rPr>
                        <a:t> </a:t>
                      </a:r>
                      <a:r>
                        <a:rPr lang="en-US" sz="1050" b="1" dirty="0" err="1">
                          <a:effectLst/>
                          <a:latin typeface="Times New Roman" pitchFamily="18" charset="0"/>
                          <a:cs typeface="Times New Roman" pitchFamily="18" charset="0"/>
                        </a:rPr>
                        <a:t>pengolahan</a:t>
                      </a:r>
                      <a:r>
                        <a:rPr lang="en-US" sz="1050" b="1" dirty="0">
                          <a:effectLst/>
                          <a:latin typeface="Times New Roman" pitchFamily="18" charset="0"/>
                          <a:cs typeface="Times New Roman" pitchFamily="18" charset="0"/>
                        </a:rPr>
                        <a:t> data SPSS </a:t>
                      </a:r>
                      <a:r>
                        <a:rPr lang="en-US" sz="1050" b="1" dirty="0" err="1">
                          <a:effectLst/>
                          <a:latin typeface="Times New Roman" pitchFamily="18" charset="0"/>
                          <a:cs typeface="Times New Roman" pitchFamily="18" charset="0"/>
                        </a:rPr>
                        <a:t>Versi</a:t>
                      </a:r>
                      <a:r>
                        <a:rPr lang="en-US" sz="1050" b="1" dirty="0">
                          <a:effectLst/>
                          <a:latin typeface="Times New Roman" pitchFamily="18" charset="0"/>
                          <a:cs typeface="Times New Roman" pitchFamily="18" charset="0"/>
                        </a:rPr>
                        <a:t> 20</a:t>
                      </a:r>
                      <a:endParaRPr lang="id-ID" sz="1400" b="1" dirty="0">
                        <a:effectLst/>
                        <a:latin typeface="Times New Roman" pitchFamily="18" charset="0"/>
                        <a:ea typeface="Calibri"/>
                        <a:cs typeface="Times New Roman" pitchFamily="18" charset="0"/>
                      </a:endParaRPr>
                    </a:p>
                  </a:txBody>
                  <a:tcPr marL="0" marR="0" marT="0" marB="0" anchor="ctr">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34397017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25"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gtEl>
                                      </p:cBhvr>
                                    </p:animEffect>
                                  </p:childTnLst>
                                </p:cTn>
                              </p:par>
                            </p:childTnLst>
                          </p:cTn>
                        </p:par>
                        <p:par>
                          <p:cTn id="25" fill="hold">
                            <p:stCondLst>
                              <p:cond delay="2000"/>
                            </p:stCondLst>
                            <p:childTnLst>
                              <p:par>
                                <p:cTn id="26" presetID="15"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323528" y="69491"/>
            <a:ext cx="8321008" cy="1296144"/>
          </a:xfrm>
        </p:spPr>
        <p:txBody>
          <a:bodyPr>
            <a:normAutofit/>
          </a:bodyPr>
          <a:lstStyle/>
          <a:p>
            <a:pPr lvl="0"/>
            <a:r>
              <a:rPr lang="id-ID" sz="3200" dirty="0" smtClean="0">
                <a:solidFill>
                  <a:schemeClr val="tx1"/>
                </a:solidFill>
                <a:latin typeface="Times New Roman" pitchFamily="18" charset="0"/>
                <a:cs typeface="Times New Roman" pitchFamily="18" charset="0"/>
              </a:rPr>
              <a:t>Uji Hipotesis</a:t>
            </a:r>
            <a:endParaRPr lang="id-ID" sz="3200" dirty="0">
              <a:solidFill>
                <a:schemeClr val="tx1"/>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86064298"/>
              </p:ext>
            </p:extLst>
          </p:nvPr>
        </p:nvGraphicFramePr>
        <p:xfrm>
          <a:off x="33536" y="1916832"/>
          <a:ext cx="4682481" cy="3744416"/>
        </p:xfrm>
        <a:graphic>
          <a:graphicData uri="http://schemas.openxmlformats.org/drawingml/2006/table">
            <a:tbl>
              <a:tblPr>
                <a:tableStyleId>{5C22544A-7EE6-4342-B048-85BDC9FD1C3A}</a:tableStyleId>
              </a:tblPr>
              <a:tblGrid>
                <a:gridCol w="217984"/>
                <a:gridCol w="1186706"/>
                <a:gridCol w="469514"/>
                <a:gridCol w="701794"/>
                <a:gridCol w="810338"/>
                <a:gridCol w="792088"/>
                <a:gridCol w="504057"/>
              </a:tblGrid>
              <a:tr h="234026">
                <a:tc gridSpan="7">
                  <a:txBody>
                    <a:bodyPr/>
                    <a:lstStyle/>
                    <a:p>
                      <a:pPr marL="38100" marR="38100" algn="ctr">
                        <a:lnSpc>
                          <a:spcPts val="1600"/>
                        </a:lnSpc>
                        <a:spcAft>
                          <a:spcPts val="0"/>
                        </a:spcAft>
                      </a:pPr>
                      <a:r>
                        <a:rPr lang="en-US" sz="2000" b="1" dirty="0" err="1">
                          <a:effectLst/>
                          <a:latin typeface="Times New Roman" pitchFamily="18" charset="0"/>
                          <a:cs typeface="Times New Roman" pitchFamily="18" charset="0"/>
                        </a:rPr>
                        <a:t>Analisis</a:t>
                      </a:r>
                      <a:r>
                        <a:rPr lang="en-US" sz="2000" b="1" dirty="0">
                          <a:effectLst/>
                          <a:latin typeface="Times New Roman" pitchFamily="18" charset="0"/>
                          <a:cs typeface="Times New Roman" pitchFamily="18" charset="0"/>
                        </a:rPr>
                        <a:t> </a:t>
                      </a:r>
                      <a:r>
                        <a:rPr lang="en-US" sz="2000" b="1" dirty="0" err="1">
                          <a:effectLst/>
                          <a:latin typeface="Times New Roman" pitchFamily="18" charset="0"/>
                          <a:cs typeface="Times New Roman" pitchFamily="18" charset="0"/>
                        </a:rPr>
                        <a:t>Uji</a:t>
                      </a:r>
                      <a:r>
                        <a:rPr lang="en-US" sz="2000" b="1" dirty="0">
                          <a:effectLst/>
                          <a:latin typeface="Times New Roman" pitchFamily="18" charset="0"/>
                          <a:cs typeface="Times New Roman" pitchFamily="18" charset="0"/>
                        </a:rPr>
                        <a:t> T </a:t>
                      </a:r>
                      <a:r>
                        <a:rPr lang="en-US" sz="2000" b="1" dirty="0" err="1">
                          <a:effectLst/>
                          <a:latin typeface="Times New Roman" pitchFamily="18" charset="0"/>
                          <a:cs typeface="Times New Roman" pitchFamily="18" charset="0"/>
                        </a:rPr>
                        <a:t>Parsial</a:t>
                      </a:r>
                      <a:endParaRPr lang="id-ID" sz="2000" b="1" dirty="0">
                        <a:effectLst/>
                        <a:latin typeface="Times New Roman" pitchFamily="18" charset="0"/>
                        <a:ea typeface="Calibri"/>
                        <a:cs typeface="Times New Roman" pitchFamily="18" charset="0"/>
                      </a:endParaRPr>
                    </a:p>
                  </a:txBody>
                  <a:tcPr marL="0" marR="0" marT="0" marB="0" anchor="ctr">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4026">
                <a:tc gridSpan="7">
                  <a:txBody>
                    <a:bodyPr/>
                    <a:lstStyle/>
                    <a:p>
                      <a:pPr marL="38100" marR="38100" algn="ctr">
                        <a:lnSpc>
                          <a:spcPts val="1600"/>
                        </a:lnSpc>
                        <a:spcAft>
                          <a:spcPts val="0"/>
                        </a:spcAft>
                      </a:pPr>
                      <a:r>
                        <a:rPr lang="en-US" sz="1050" b="1" dirty="0" err="1">
                          <a:solidFill>
                            <a:schemeClr val="bg1"/>
                          </a:solidFill>
                          <a:effectLst/>
                          <a:latin typeface="Times New Roman" pitchFamily="18" charset="0"/>
                          <a:cs typeface="Times New Roman" pitchFamily="18" charset="0"/>
                        </a:rPr>
                        <a:t>Coefficients</a:t>
                      </a:r>
                      <a:r>
                        <a:rPr lang="en-US" sz="1050" b="1" baseline="30000" dirty="0" err="1">
                          <a:solidFill>
                            <a:schemeClr val="bg1"/>
                          </a:solidFill>
                          <a:effectLst/>
                          <a:latin typeface="Times New Roman" pitchFamily="18" charset="0"/>
                          <a:cs typeface="Times New Roman" pitchFamily="18" charset="0"/>
                        </a:rPr>
                        <a:t>a</a:t>
                      </a:r>
                      <a:endParaRPr lang="id-ID" sz="1400" b="1" dirty="0">
                        <a:solidFill>
                          <a:schemeClr val="bg1"/>
                        </a:solidFill>
                        <a:effectLst/>
                        <a:latin typeface="Times New Roman" pitchFamily="18" charset="0"/>
                        <a:ea typeface="Calibri"/>
                        <a:cs typeface="Times New Roman" pitchFamily="18" charset="0"/>
                      </a:endParaRPr>
                    </a:p>
                  </a:txBody>
                  <a:tcPr marL="0" marR="0" marT="0" marB="0">
                    <a:solidFill>
                      <a:schemeClr val="bg2">
                        <a:lumMod val="1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936104">
                <a:tc rowSpan="2" gridSpan="2">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Model</a:t>
                      </a:r>
                      <a:endParaRPr lang="id-ID" sz="1600" b="1" dirty="0">
                        <a:effectLst/>
                        <a:latin typeface="Times New Roman" pitchFamily="18" charset="0"/>
                        <a:ea typeface="Calibri"/>
                        <a:cs typeface="Times New Roman" pitchFamily="18" charset="0"/>
                      </a:endParaRPr>
                    </a:p>
                  </a:txBody>
                  <a:tcPr marL="0" marR="0" marT="0" marB="0" anchor="ctr"/>
                </a:tc>
                <a:tc rowSpan="2" hMerge="1">
                  <a:txBody>
                    <a:bodyPr/>
                    <a:lstStyle/>
                    <a:p>
                      <a:endParaRPr lang="id-ID"/>
                    </a:p>
                  </a:txBody>
                  <a:tcPr/>
                </a:tc>
                <a:tc gridSpan="2">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Unstandardized Coefficients</a:t>
                      </a:r>
                      <a:endParaRPr lang="id-ID" sz="1600" b="1" dirty="0">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a:txBody>
                    <a:bodyPr/>
                    <a:lstStyle/>
                    <a:p>
                      <a:pPr marL="38100" marR="38100" algn="ctr">
                        <a:lnSpc>
                          <a:spcPts val="1600"/>
                        </a:lnSpc>
                        <a:spcAft>
                          <a:spcPts val="0"/>
                        </a:spcAft>
                      </a:pPr>
                      <a:r>
                        <a:rPr lang="en-US" sz="1100" b="1" dirty="0">
                          <a:effectLst/>
                          <a:latin typeface="Times New Roman" pitchFamily="18" charset="0"/>
                          <a:cs typeface="Times New Roman" pitchFamily="18" charset="0"/>
                        </a:rPr>
                        <a:t>Standardized Coefficients</a:t>
                      </a:r>
                      <a:endParaRPr lang="id-ID" sz="1600" b="1" dirty="0">
                        <a:effectLst/>
                        <a:latin typeface="Times New Roman" pitchFamily="18" charset="0"/>
                        <a:ea typeface="Calibri"/>
                        <a:cs typeface="Times New Roman" pitchFamily="18" charset="0"/>
                      </a:endParaRPr>
                    </a:p>
                  </a:txBody>
                  <a:tcPr marL="0" marR="0" marT="0" marB="0"/>
                </a:tc>
                <a:tc rowSpan="2">
                  <a:txBody>
                    <a:bodyPr/>
                    <a:lstStyle/>
                    <a:p>
                      <a:pPr marL="38100" marR="38100" algn="ctr">
                        <a:lnSpc>
                          <a:spcPts val="1600"/>
                        </a:lnSpc>
                        <a:spcAft>
                          <a:spcPts val="0"/>
                        </a:spcAft>
                      </a:pPr>
                      <a:r>
                        <a:rPr lang="en-US" sz="1800" b="1" dirty="0">
                          <a:effectLst/>
                          <a:latin typeface="Times New Roman" pitchFamily="18" charset="0"/>
                          <a:cs typeface="Times New Roman" pitchFamily="18" charset="0"/>
                        </a:rPr>
                        <a:t>t</a:t>
                      </a:r>
                      <a:endParaRPr lang="id-ID" sz="2800" b="1" dirty="0">
                        <a:effectLst/>
                        <a:latin typeface="Times New Roman" pitchFamily="18" charset="0"/>
                        <a:ea typeface="Calibri"/>
                        <a:cs typeface="Times New Roman" pitchFamily="18" charset="0"/>
                      </a:endParaRPr>
                    </a:p>
                  </a:txBody>
                  <a:tcPr marL="0" marR="0" marT="0" marB="0" anchor="ctr"/>
                </a:tc>
                <a:tc rowSpan="2">
                  <a:txBody>
                    <a:bodyPr/>
                    <a:lstStyle/>
                    <a:p>
                      <a:pPr marL="38100" marR="38100" algn="ctr">
                        <a:lnSpc>
                          <a:spcPts val="1600"/>
                        </a:lnSpc>
                        <a:spcAft>
                          <a:spcPts val="0"/>
                        </a:spcAft>
                      </a:pPr>
                      <a:r>
                        <a:rPr lang="en-US" sz="1400" b="1" dirty="0">
                          <a:effectLst/>
                          <a:latin typeface="Times New Roman" pitchFamily="18" charset="0"/>
                          <a:cs typeface="Times New Roman" pitchFamily="18" charset="0"/>
                        </a:rPr>
                        <a:t>Sig.</a:t>
                      </a:r>
                      <a:endParaRPr lang="id-ID" sz="2000" b="1" dirty="0">
                        <a:effectLst/>
                        <a:latin typeface="Times New Roman" pitchFamily="18" charset="0"/>
                        <a:ea typeface="Calibri"/>
                        <a:cs typeface="Times New Roman" pitchFamily="18" charset="0"/>
                      </a:endParaRPr>
                    </a:p>
                  </a:txBody>
                  <a:tcPr marL="0" marR="0" marT="0" marB="0" anchor="ctr"/>
                </a:tc>
              </a:tr>
              <a:tr h="234026">
                <a:tc gridSpan="2" vMerge="1">
                  <a:txBody>
                    <a:bodyPr/>
                    <a:lstStyle/>
                    <a:p>
                      <a:endParaRPr lang="id-ID"/>
                    </a:p>
                  </a:txBody>
                  <a:tcPr/>
                </a:tc>
                <a:tc hMerge="1" vMerge="1">
                  <a:txBody>
                    <a:bodyPr/>
                    <a:lstStyle/>
                    <a:p>
                      <a:endParaRPr lang="id-ID"/>
                    </a:p>
                  </a:txBody>
                  <a:tcPr/>
                </a:tc>
                <a:tc>
                  <a:txBody>
                    <a:bodyPr/>
                    <a:lstStyle/>
                    <a:p>
                      <a:pPr marL="38100" marR="38100" algn="ctr">
                        <a:lnSpc>
                          <a:spcPts val="1600"/>
                        </a:lnSpc>
                        <a:spcAft>
                          <a:spcPts val="0"/>
                        </a:spcAft>
                      </a:pPr>
                      <a:r>
                        <a:rPr lang="en-US" sz="1050" b="1">
                          <a:effectLst/>
                          <a:latin typeface="Times New Roman" pitchFamily="18" charset="0"/>
                          <a:cs typeface="Times New Roman" pitchFamily="18" charset="0"/>
                        </a:rPr>
                        <a:t>B</a:t>
                      </a:r>
                      <a:endParaRPr lang="id-ID" sz="1400" b="1">
                        <a:effectLst/>
                        <a:latin typeface="Times New Roman" pitchFamily="18" charset="0"/>
                        <a:ea typeface="Calibri"/>
                        <a:cs typeface="Times New Roman" pitchFamily="18" charset="0"/>
                      </a:endParaRPr>
                    </a:p>
                  </a:txBody>
                  <a:tcPr marL="0" marR="0" marT="0" marB="0"/>
                </a:tc>
                <a:tc>
                  <a:txBody>
                    <a:bodyPr/>
                    <a:lstStyle/>
                    <a:p>
                      <a:pPr algn="ctr">
                        <a:lnSpc>
                          <a:spcPts val="1600"/>
                        </a:lnSpc>
                        <a:spcAft>
                          <a:spcPts val="0"/>
                        </a:spcAft>
                      </a:pPr>
                      <a:r>
                        <a:rPr lang="en-US" sz="1050" b="1">
                          <a:effectLst/>
                          <a:latin typeface="Times New Roman" pitchFamily="18" charset="0"/>
                          <a:cs typeface="Times New Roman" pitchFamily="18" charset="0"/>
                        </a:rPr>
                        <a:t>Std. Error</a:t>
                      </a:r>
                      <a:endParaRPr lang="id-ID" sz="1400" b="1">
                        <a:effectLst/>
                        <a:latin typeface="Times New Roman" pitchFamily="18" charset="0"/>
                        <a:ea typeface="Calibri"/>
                        <a:cs typeface="Times New Roman" pitchFamily="18" charset="0"/>
                      </a:endParaRPr>
                    </a:p>
                  </a:txBody>
                  <a:tcPr marL="0" marR="0" marT="0" marB="0"/>
                </a:tc>
                <a:tc>
                  <a:txBody>
                    <a:bodyPr/>
                    <a:lstStyle/>
                    <a:p>
                      <a:pPr marL="38100" marR="38100" algn="ctr">
                        <a:lnSpc>
                          <a:spcPts val="1600"/>
                        </a:lnSpc>
                        <a:spcAft>
                          <a:spcPts val="0"/>
                        </a:spcAft>
                      </a:pPr>
                      <a:r>
                        <a:rPr lang="en-US" sz="1050" b="1">
                          <a:effectLst/>
                          <a:latin typeface="Times New Roman" pitchFamily="18" charset="0"/>
                          <a:cs typeface="Times New Roman" pitchFamily="18" charset="0"/>
                        </a:rPr>
                        <a:t>Beta</a:t>
                      </a:r>
                      <a:endParaRPr lang="id-ID" sz="1400" b="1">
                        <a:effectLst/>
                        <a:latin typeface="Times New Roman" pitchFamily="18" charset="0"/>
                        <a:ea typeface="Calibri"/>
                        <a:cs typeface="Times New Roman" pitchFamily="18" charset="0"/>
                      </a:endParaRPr>
                    </a:p>
                  </a:txBody>
                  <a:tcPr marL="0" marR="0" marT="0" marB="0"/>
                </a:tc>
                <a:tc vMerge="1">
                  <a:txBody>
                    <a:bodyPr/>
                    <a:lstStyle/>
                    <a:p>
                      <a:endParaRPr lang="id-ID"/>
                    </a:p>
                  </a:txBody>
                  <a:tcPr/>
                </a:tc>
                <a:tc vMerge="1">
                  <a:txBody>
                    <a:bodyPr/>
                    <a:lstStyle/>
                    <a:p>
                      <a:endParaRPr lang="id-ID"/>
                    </a:p>
                  </a:txBody>
                  <a:tcPr/>
                </a:tc>
              </a:tr>
              <a:tr h="468052">
                <a:tc rowSpan="3">
                  <a:txBody>
                    <a:bodyPr/>
                    <a:lstStyle/>
                    <a:p>
                      <a:pPr marL="38100" marR="38100">
                        <a:lnSpc>
                          <a:spcPts val="1600"/>
                        </a:lnSpc>
                        <a:spcAft>
                          <a:spcPts val="0"/>
                        </a:spcAft>
                      </a:pPr>
                      <a:r>
                        <a:rPr lang="en-US" sz="1050" b="1">
                          <a:effectLst/>
                          <a:latin typeface="Times New Roman" pitchFamily="18" charset="0"/>
                          <a:cs typeface="Times New Roman" pitchFamily="18" charset="0"/>
                        </a:rPr>
                        <a:t>1</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38100" marR="38100">
                        <a:lnSpc>
                          <a:spcPts val="1600"/>
                        </a:lnSpc>
                        <a:spcAft>
                          <a:spcPts val="0"/>
                        </a:spcAft>
                      </a:pPr>
                      <a:r>
                        <a:rPr lang="en-US" sz="1050" b="1">
                          <a:effectLst/>
                          <a:latin typeface="Times New Roman" pitchFamily="18" charset="0"/>
                          <a:cs typeface="Times New Roman" pitchFamily="18" charset="0"/>
                        </a:rPr>
                        <a:t>(Constant)</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dirty="0">
                          <a:effectLst/>
                          <a:latin typeface="Times New Roman" pitchFamily="18" charset="0"/>
                          <a:cs typeface="Times New Roman" pitchFamily="18" charset="0"/>
                        </a:rPr>
                        <a:t>5,223</a:t>
                      </a:r>
                      <a:endParaRPr lang="id-ID" sz="1400" b="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a:effectLst/>
                          <a:latin typeface="Times New Roman" pitchFamily="18" charset="0"/>
                          <a:cs typeface="Times New Roman" pitchFamily="18" charset="0"/>
                        </a:rPr>
                        <a:t>2,099</a:t>
                      </a:r>
                      <a:endParaRPr lang="id-ID" sz="1400" b="0">
                        <a:effectLst/>
                        <a:latin typeface="Times New Roman" pitchFamily="18" charset="0"/>
                        <a:ea typeface="Calibri"/>
                        <a:cs typeface="Times New Roman" pitchFamily="18" charset="0"/>
                      </a:endParaRPr>
                    </a:p>
                  </a:txBody>
                  <a:tcPr marL="0" marR="0" marT="0" marB="0" anchor="ctr"/>
                </a:tc>
                <a:tc>
                  <a:txBody>
                    <a:bodyPr/>
                    <a:lstStyle/>
                    <a:p>
                      <a:pPr>
                        <a:lnSpc>
                          <a:spcPct val="107000"/>
                        </a:lnSpc>
                        <a:spcAft>
                          <a:spcPts val="0"/>
                        </a:spcAft>
                      </a:pPr>
                      <a:r>
                        <a:rPr lang="en-US" sz="1600" b="0" dirty="0">
                          <a:effectLst/>
                          <a:latin typeface="Times New Roman" pitchFamily="18" charset="0"/>
                          <a:cs typeface="Times New Roman" pitchFamily="18" charset="0"/>
                        </a:rPr>
                        <a:t> </a:t>
                      </a:r>
                      <a:endParaRPr lang="id-ID" sz="1400" b="0" dirty="0">
                        <a:effectLst/>
                        <a:latin typeface="Times New Roman" pitchFamily="18" charset="0"/>
                        <a:ea typeface="Calibri"/>
                        <a:cs typeface="Times New Roman" pitchFamily="18" charset="0"/>
                      </a:endParaRPr>
                    </a:p>
                  </a:txBody>
                  <a:tcPr marL="0" marR="0" marT="0" marB="0"/>
                </a:tc>
                <a:tc>
                  <a:txBody>
                    <a:bodyPr/>
                    <a:lstStyle/>
                    <a:p>
                      <a:pPr marL="38100" marR="38100" algn="r">
                        <a:lnSpc>
                          <a:spcPts val="1600"/>
                        </a:lnSpc>
                        <a:spcAft>
                          <a:spcPts val="0"/>
                        </a:spcAft>
                      </a:pPr>
                      <a:r>
                        <a:rPr lang="en-US" sz="1050" b="0">
                          <a:effectLst/>
                          <a:latin typeface="Times New Roman" pitchFamily="18" charset="0"/>
                          <a:cs typeface="Times New Roman" pitchFamily="18" charset="0"/>
                        </a:rPr>
                        <a:t>2,488</a:t>
                      </a:r>
                      <a:endParaRPr lang="id-ID" sz="1400" b="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a:effectLst/>
                          <a:latin typeface="Times New Roman" pitchFamily="18" charset="0"/>
                          <a:cs typeface="Times New Roman" pitchFamily="18" charset="0"/>
                        </a:rPr>
                        <a:t>,015</a:t>
                      </a:r>
                      <a:endParaRPr lang="id-ID" sz="1400" b="0">
                        <a:effectLst/>
                        <a:latin typeface="Times New Roman" pitchFamily="18" charset="0"/>
                        <a:ea typeface="Calibri"/>
                        <a:cs typeface="Times New Roman" pitchFamily="18" charset="0"/>
                      </a:endParaRPr>
                    </a:p>
                  </a:txBody>
                  <a:tcPr marL="0" marR="0" marT="0" marB="0" anchor="ctr"/>
                </a:tc>
              </a:tr>
              <a:tr h="702078">
                <a:tc vMerge="1">
                  <a:txBody>
                    <a:bodyPr/>
                    <a:lstStyle/>
                    <a:p>
                      <a:endParaRPr lang="id-ID"/>
                    </a:p>
                  </a:txBody>
                  <a:tcPr/>
                </a:tc>
                <a:tc>
                  <a:txBody>
                    <a:bodyPr/>
                    <a:lstStyle/>
                    <a:p>
                      <a:pPr marL="38100" marR="38100">
                        <a:lnSpc>
                          <a:spcPts val="1600"/>
                        </a:lnSpc>
                        <a:spcAft>
                          <a:spcPts val="0"/>
                        </a:spcAft>
                      </a:pPr>
                      <a:r>
                        <a:rPr lang="en-US" sz="1050" b="1">
                          <a:effectLst/>
                          <a:latin typeface="Times New Roman" pitchFamily="18" charset="0"/>
                          <a:cs typeface="Times New Roman" pitchFamily="18" charset="0"/>
                        </a:rPr>
                        <a:t>Persepsi_Dukungan_Organisasi</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a:effectLst/>
                          <a:latin typeface="Times New Roman" pitchFamily="18" charset="0"/>
                          <a:cs typeface="Times New Roman" pitchFamily="18" charset="0"/>
                        </a:rPr>
                        <a:t>,722</a:t>
                      </a:r>
                      <a:endParaRPr lang="id-ID" sz="1400" b="0">
                        <a:effectLst/>
                        <a:latin typeface="Times New Roman" pitchFamily="18" charset="0"/>
                        <a:ea typeface="Calibri"/>
                        <a:cs typeface="Times New Roman" pitchFamily="18" charset="0"/>
                      </a:endParaRPr>
                    </a:p>
                  </a:txBody>
                  <a:tcPr marL="0" marR="0" marT="0" marB="0" anchor="b"/>
                </a:tc>
                <a:tc>
                  <a:txBody>
                    <a:bodyPr/>
                    <a:lstStyle/>
                    <a:p>
                      <a:pPr marL="38100" marR="38100" algn="r">
                        <a:lnSpc>
                          <a:spcPts val="1600"/>
                        </a:lnSpc>
                        <a:spcAft>
                          <a:spcPts val="0"/>
                        </a:spcAft>
                      </a:pPr>
                      <a:r>
                        <a:rPr lang="en-US" sz="1050" b="0" dirty="0">
                          <a:effectLst/>
                          <a:latin typeface="Times New Roman" pitchFamily="18" charset="0"/>
                          <a:cs typeface="Times New Roman" pitchFamily="18" charset="0"/>
                        </a:rPr>
                        <a:t>,055</a:t>
                      </a:r>
                      <a:endParaRPr lang="id-ID" sz="1400" b="0" dirty="0">
                        <a:effectLst/>
                        <a:latin typeface="Times New Roman" pitchFamily="18" charset="0"/>
                        <a:ea typeface="Calibri"/>
                        <a:cs typeface="Times New Roman" pitchFamily="18" charset="0"/>
                      </a:endParaRPr>
                    </a:p>
                  </a:txBody>
                  <a:tcPr marL="0" marR="0" marT="0" marB="0" anchor="b"/>
                </a:tc>
                <a:tc>
                  <a:txBody>
                    <a:bodyPr/>
                    <a:lstStyle/>
                    <a:p>
                      <a:pPr marL="38100" marR="38100" algn="r">
                        <a:lnSpc>
                          <a:spcPts val="1600"/>
                        </a:lnSpc>
                        <a:spcAft>
                          <a:spcPts val="0"/>
                        </a:spcAft>
                      </a:pPr>
                      <a:r>
                        <a:rPr lang="en-US" sz="1050" b="0" dirty="0">
                          <a:effectLst/>
                          <a:latin typeface="Times New Roman" pitchFamily="18" charset="0"/>
                          <a:cs typeface="Times New Roman" pitchFamily="18" charset="0"/>
                        </a:rPr>
                        <a:t>,747</a:t>
                      </a:r>
                      <a:endParaRPr lang="id-ID" sz="1400" b="0" dirty="0">
                        <a:effectLst/>
                        <a:latin typeface="Times New Roman" pitchFamily="18" charset="0"/>
                        <a:ea typeface="Calibri"/>
                        <a:cs typeface="Times New Roman" pitchFamily="18" charset="0"/>
                      </a:endParaRPr>
                    </a:p>
                  </a:txBody>
                  <a:tcPr marL="0" marR="0" marT="0" marB="0" anchor="b"/>
                </a:tc>
                <a:tc>
                  <a:txBody>
                    <a:bodyPr/>
                    <a:lstStyle/>
                    <a:p>
                      <a:pPr marL="38100" marR="38100" algn="r">
                        <a:lnSpc>
                          <a:spcPts val="1600"/>
                        </a:lnSpc>
                        <a:spcAft>
                          <a:spcPts val="0"/>
                        </a:spcAft>
                      </a:pPr>
                      <a:r>
                        <a:rPr lang="en-US" sz="1050" b="0" dirty="0">
                          <a:effectLst/>
                          <a:latin typeface="Times New Roman" pitchFamily="18" charset="0"/>
                          <a:cs typeface="Times New Roman" pitchFamily="18" charset="0"/>
                        </a:rPr>
                        <a:t>13,194</a:t>
                      </a:r>
                      <a:endParaRPr lang="id-ID" sz="1400" b="0" dirty="0">
                        <a:effectLst/>
                        <a:latin typeface="Times New Roman" pitchFamily="18" charset="0"/>
                        <a:ea typeface="Calibri"/>
                        <a:cs typeface="Times New Roman" pitchFamily="18" charset="0"/>
                      </a:endParaRPr>
                    </a:p>
                  </a:txBody>
                  <a:tcPr marL="0" marR="0" marT="0" marB="0" anchor="b">
                    <a:solidFill>
                      <a:schemeClr val="accent1"/>
                    </a:solidFill>
                  </a:tcPr>
                </a:tc>
                <a:tc>
                  <a:txBody>
                    <a:bodyPr/>
                    <a:lstStyle/>
                    <a:p>
                      <a:pPr marL="38100" marR="38100" algn="r">
                        <a:lnSpc>
                          <a:spcPts val="1600"/>
                        </a:lnSpc>
                        <a:spcAft>
                          <a:spcPts val="0"/>
                        </a:spcAft>
                      </a:pPr>
                      <a:r>
                        <a:rPr lang="en-US" sz="1050" b="0">
                          <a:effectLst/>
                          <a:latin typeface="Times New Roman" pitchFamily="18" charset="0"/>
                          <a:cs typeface="Times New Roman" pitchFamily="18" charset="0"/>
                        </a:rPr>
                        <a:t>,000</a:t>
                      </a:r>
                      <a:endParaRPr lang="id-ID" sz="1400" b="0">
                        <a:effectLst/>
                        <a:latin typeface="Times New Roman" pitchFamily="18" charset="0"/>
                        <a:ea typeface="Calibri"/>
                        <a:cs typeface="Times New Roman" pitchFamily="18" charset="0"/>
                      </a:endParaRPr>
                    </a:p>
                  </a:txBody>
                  <a:tcPr marL="0" marR="0" marT="0" marB="0" anchor="b"/>
                </a:tc>
              </a:tr>
              <a:tr h="468052">
                <a:tc vMerge="1">
                  <a:txBody>
                    <a:bodyPr/>
                    <a:lstStyle/>
                    <a:p>
                      <a:endParaRPr lang="id-ID"/>
                    </a:p>
                  </a:txBody>
                  <a:tcPr/>
                </a:tc>
                <a:tc>
                  <a:txBody>
                    <a:bodyPr/>
                    <a:lstStyle/>
                    <a:p>
                      <a:pPr marL="38100" marR="38100">
                        <a:lnSpc>
                          <a:spcPts val="1600"/>
                        </a:lnSpc>
                        <a:spcAft>
                          <a:spcPts val="0"/>
                        </a:spcAft>
                      </a:pPr>
                      <a:r>
                        <a:rPr lang="en-US" sz="1050" b="1">
                          <a:effectLst/>
                          <a:latin typeface="Times New Roman" pitchFamily="18" charset="0"/>
                          <a:cs typeface="Times New Roman" pitchFamily="18" charset="0"/>
                        </a:rPr>
                        <a:t>Lingkungan_Kerja</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a:effectLst/>
                          <a:latin typeface="Times New Roman" pitchFamily="18" charset="0"/>
                          <a:cs typeface="Times New Roman" pitchFamily="18" charset="0"/>
                        </a:rPr>
                        <a:t>,367</a:t>
                      </a:r>
                      <a:endParaRPr lang="id-ID" sz="1400" b="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a:effectLst/>
                          <a:latin typeface="Times New Roman" pitchFamily="18" charset="0"/>
                          <a:cs typeface="Times New Roman" pitchFamily="18" charset="0"/>
                        </a:rPr>
                        <a:t>,075</a:t>
                      </a:r>
                      <a:endParaRPr lang="id-ID" sz="1400" b="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dirty="0">
                          <a:effectLst/>
                          <a:latin typeface="Times New Roman" pitchFamily="18" charset="0"/>
                          <a:cs typeface="Times New Roman" pitchFamily="18" charset="0"/>
                        </a:rPr>
                        <a:t>,278</a:t>
                      </a:r>
                      <a:endParaRPr lang="id-ID" sz="1400" b="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050" b="0" dirty="0">
                          <a:effectLst/>
                          <a:latin typeface="Times New Roman" pitchFamily="18" charset="0"/>
                          <a:cs typeface="Times New Roman" pitchFamily="18" charset="0"/>
                        </a:rPr>
                        <a:t>4,913</a:t>
                      </a:r>
                      <a:endParaRPr lang="id-ID" sz="1400" b="0" dirty="0">
                        <a:effectLst/>
                        <a:latin typeface="Times New Roman" pitchFamily="18" charset="0"/>
                        <a:ea typeface="Calibri"/>
                        <a:cs typeface="Times New Roman" pitchFamily="18" charset="0"/>
                      </a:endParaRPr>
                    </a:p>
                  </a:txBody>
                  <a:tcPr marL="0" marR="0" marT="0" marB="0" anchor="ctr">
                    <a:solidFill>
                      <a:schemeClr val="accent1"/>
                    </a:solidFill>
                  </a:tcPr>
                </a:tc>
                <a:tc>
                  <a:txBody>
                    <a:bodyPr/>
                    <a:lstStyle/>
                    <a:p>
                      <a:pPr marL="38100" marR="38100" algn="r">
                        <a:lnSpc>
                          <a:spcPts val="1600"/>
                        </a:lnSpc>
                        <a:spcAft>
                          <a:spcPts val="0"/>
                        </a:spcAft>
                      </a:pPr>
                      <a:r>
                        <a:rPr lang="en-US" sz="1050" b="0" dirty="0">
                          <a:effectLst/>
                          <a:latin typeface="Times New Roman" pitchFamily="18" charset="0"/>
                          <a:cs typeface="Times New Roman" pitchFamily="18" charset="0"/>
                        </a:rPr>
                        <a:t>,000</a:t>
                      </a:r>
                      <a:endParaRPr lang="id-ID" sz="1400" b="0" dirty="0">
                        <a:effectLst/>
                        <a:latin typeface="Times New Roman" pitchFamily="18" charset="0"/>
                        <a:ea typeface="Calibri"/>
                        <a:cs typeface="Times New Roman" pitchFamily="18" charset="0"/>
                      </a:endParaRPr>
                    </a:p>
                  </a:txBody>
                  <a:tcPr marL="0" marR="0" marT="0" marB="0" anchor="ctr"/>
                </a:tc>
              </a:tr>
              <a:tr h="234026">
                <a:tc gridSpan="7">
                  <a:txBody>
                    <a:bodyPr/>
                    <a:lstStyle/>
                    <a:p>
                      <a:pPr marL="38100" marR="38100">
                        <a:lnSpc>
                          <a:spcPts val="1600"/>
                        </a:lnSpc>
                        <a:spcAft>
                          <a:spcPts val="0"/>
                        </a:spcAft>
                      </a:pPr>
                      <a:r>
                        <a:rPr lang="en-US" sz="1200" b="1" dirty="0">
                          <a:effectLst/>
                          <a:latin typeface="Times New Roman" pitchFamily="18" charset="0"/>
                          <a:cs typeface="Times New Roman" pitchFamily="18" charset="0"/>
                        </a:rPr>
                        <a:t>a. Dependent Variable: </a:t>
                      </a:r>
                      <a:r>
                        <a:rPr lang="en-US" sz="1200" b="1" dirty="0" err="1">
                          <a:effectLst/>
                          <a:latin typeface="Times New Roman" pitchFamily="18" charset="0"/>
                          <a:cs typeface="Times New Roman" pitchFamily="18" charset="0"/>
                        </a:rPr>
                        <a:t>Kinerja_Karyawan</a:t>
                      </a:r>
                      <a:endParaRPr lang="id-ID" sz="1800" b="1" dirty="0">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4026">
                <a:tc gridSpan="7">
                  <a:txBody>
                    <a:bodyPr/>
                    <a:lstStyle/>
                    <a:p>
                      <a:pPr marL="38100" marR="38100">
                        <a:lnSpc>
                          <a:spcPts val="1600"/>
                        </a:lnSpc>
                        <a:spcAft>
                          <a:spcPts val="800"/>
                        </a:spcAft>
                      </a:pPr>
                      <a:r>
                        <a:rPr lang="en-US" sz="900" b="1" dirty="0" err="1">
                          <a:effectLst/>
                          <a:latin typeface="Times New Roman" pitchFamily="18" charset="0"/>
                          <a:cs typeface="Times New Roman" pitchFamily="18" charset="0"/>
                        </a:rPr>
                        <a:t>Sumber</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Hasil</a:t>
                      </a:r>
                      <a:r>
                        <a:rPr lang="en-US" sz="900" b="1" dirty="0">
                          <a:effectLst/>
                          <a:latin typeface="Times New Roman" pitchFamily="18" charset="0"/>
                          <a:cs typeface="Times New Roman" pitchFamily="18" charset="0"/>
                        </a:rPr>
                        <a:t> </a:t>
                      </a:r>
                      <a:r>
                        <a:rPr lang="en-US" sz="900" b="1" dirty="0" err="1">
                          <a:effectLst/>
                          <a:latin typeface="Times New Roman" pitchFamily="18" charset="0"/>
                          <a:cs typeface="Times New Roman" pitchFamily="18" charset="0"/>
                        </a:rPr>
                        <a:t>pengolahan</a:t>
                      </a:r>
                      <a:r>
                        <a:rPr lang="en-US" sz="900" b="1" dirty="0">
                          <a:effectLst/>
                          <a:latin typeface="Times New Roman" pitchFamily="18" charset="0"/>
                          <a:cs typeface="Times New Roman" pitchFamily="18" charset="0"/>
                        </a:rPr>
                        <a:t> data SPSS </a:t>
                      </a:r>
                      <a:r>
                        <a:rPr lang="en-US" sz="900" b="1" dirty="0" err="1">
                          <a:effectLst/>
                          <a:latin typeface="Times New Roman" pitchFamily="18" charset="0"/>
                          <a:cs typeface="Times New Roman" pitchFamily="18" charset="0"/>
                        </a:rPr>
                        <a:t>Versi</a:t>
                      </a:r>
                      <a:r>
                        <a:rPr lang="en-US" sz="900" b="1" dirty="0">
                          <a:effectLst/>
                          <a:latin typeface="Times New Roman" pitchFamily="18" charset="0"/>
                          <a:cs typeface="Times New Roman" pitchFamily="18" charset="0"/>
                        </a:rPr>
                        <a:t> 20</a:t>
                      </a:r>
                      <a:endParaRPr lang="id-ID" sz="1100" b="1" dirty="0">
                        <a:effectLst/>
                        <a:latin typeface="Times New Roman" pitchFamily="18" charset="0"/>
                        <a:ea typeface="Calibri"/>
                        <a:cs typeface="Times New Roman" pitchFamily="18" charset="0"/>
                      </a:endParaRPr>
                    </a:p>
                  </a:txBody>
                  <a:tcPr marL="0" marR="0" marT="0" marB="0">
                    <a:solidFill>
                      <a:schemeClr val="bg2"/>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25636281"/>
              </p:ext>
            </p:extLst>
          </p:nvPr>
        </p:nvGraphicFramePr>
        <p:xfrm>
          <a:off x="4860033" y="1916832"/>
          <a:ext cx="4283969" cy="3306887"/>
        </p:xfrm>
        <a:graphic>
          <a:graphicData uri="http://schemas.openxmlformats.org/drawingml/2006/table">
            <a:tbl>
              <a:tblPr>
                <a:tableStyleId>{5C22544A-7EE6-4342-B048-85BDC9FD1C3A}</a:tableStyleId>
              </a:tblPr>
              <a:tblGrid>
                <a:gridCol w="288031"/>
                <a:gridCol w="792088"/>
                <a:gridCol w="830572"/>
                <a:gridCol w="393564"/>
                <a:gridCol w="720080"/>
                <a:gridCol w="705981"/>
                <a:gridCol w="553653"/>
              </a:tblGrid>
              <a:tr h="267866">
                <a:tc gridSpan="7">
                  <a:txBody>
                    <a:bodyPr/>
                    <a:lstStyle/>
                    <a:p>
                      <a:pPr marL="38100" marR="38100" algn="ctr">
                        <a:lnSpc>
                          <a:spcPts val="1600"/>
                        </a:lnSpc>
                        <a:spcAft>
                          <a:spcPts val="0"/>
                        </a:spcAft>
                      </a:pPr>
                      <a:r>
                        <a:rPr lang="en-US" sz="1600" b="1" dirty="0" err="1">
                          <a:effectLst/>
                          <a:latin typeface="Times New Roman" pitchFamily="18" charset="0"/>
                          <a:cs typeface="Times New Roman" pitchFamily="18" charset="0"/>
                        </a:rPr>
                        <a:t>Analisis</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Uji</a:t>
                      </a:r>
                      <a:r>
                        <a:rPr lang="en-US" sz="1600" b="1" dirty="0">
                          <a:effectLst/>
                          <a:latin typeface="Times New Roman" pitchFamily="18" charset="0"/>
                          <a:cs typeface="Times New Roman" pitchFamily="18" charset="0"/>
                        </a:rPr>
                        <a:t> F (</a:t>
                      </a:r>
                      <a:r>
                        <a:rPr lang="en-US" sz="1600" b="1" dirty="0" err="1">
                          <a:effectLst/>
                          <a:latin typeface="Times New Roman" pitchFamily="18" charset="0"/>
                          <a:cs typeface="Times New Roman" pitchFamily="18" charset="0"/>
                        </a:rPr>
                        <a:t>Simultan</a:t>
                      </a:r>
                      <a:r>
                        <a:rPr lang="en-US" sz="1600" b="1" dirty="0">
                          <a:effectLst/>
                          <a:latin typeface="Times New Roman" pitchFamily="18" charset="0"/>
                          <a:cs typeface="Times New Roman" pitchFamily="18" charset="0"/>
                        </a:rPr>
                        <a:t>)</a:t>
                      </a:r>
                      <a:endParaRPr lang="id-ID" sz="1600" b="1" dirty="0">
                        <a:effectLst/>
                        <a:latin typeface="Times New Roman" pitchFamily="18" charset="0"/>
                        <a:ea typeface="Calibri"/>
                        <a:cs typeface="Times New Roman" pitchFamily="18" charset="0"/>
                      </a:endParaRPr>
                    </a:p>
                  </a:txBody>
                  <a:tcPr marL="0" marR="0" marT="0" marB="0" anchor="ctr">
                    <a:solidFill>
                      <a:schemeClr val="bg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67866">
                <a:tc gridSpan="7">
                  <a:txBody>
                    <a:bodyPr/>
                    <a:lstStyle/>
                    <a:p>
                      <a:pPr marL="38100" marR="38100" algn="ctr">
                        <a:lnSpc>
                          <a:spcPts val="1600"/>
                        </a:lnSpc>
                        <a:spcAft>
                          <a:spcPts val="0"/>
                        </a:spcAft>
                      </a:pPr>
                      <a:r>
                        <a:rPr lang="en-US" sz="900" dirty="0" err="1">
                          <a:solidFill>
                            <a:schemeClr val="bg1"/>
                          </a:solidFill>
                          <a:effectLst/>
                          <a:latin typeface="Times New Roman" pitchFamily="18" charset="0"/>
                          <a:cs typeface="Times New Roman" pitchFamily="18" charset="0"/>
                        </a:rPr>
                        <a:t>ANOVA</a:t>
                      </a:r>
                      <a:r>
                        <a:rPr lang="en-US" sz="900" baseline="30000" dirty="0" err="1">
                          <a:solidFill>
                            <a:schemeClr val="bg1"/>
                          </a:solidFill>
                          <a:effectLst/>
                          <a:latin typeface="Times New Roman" pitchFamily="18" charset="0"/>
                          <a:cs typeface="Times New Roman" pitchFamily="18" charset="0"/>
                        </a:rPr>
                        <a:t>a</a:t>
                      </a:r>
                      <a:endParaRPr lang="id-ID" sz="1100" dirty="0">
                        <a:solidFill>
                          <a:schemeClr val="bg1"/>
                        </a:solidFill>
                        <a:effectLst/>
                        <a:latin typeface="Times New Roman" pitchFamily="18" charset="0"/>
                        <a:ea typeface="Calibri"/>
                        <a:cs typeface="Times New Roman" pitchFamily="18" charset="0"/>
                      </a:endParaRPr>
                    </a:p>
                  </a:txBody>
                  <a:tcPr marL="0" marR="0" marT="0" marB="0">
                    <a:solidFill>
                      <a:schemeClr val="bg2">
                        <a:lumMod val="1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72951">
                <a:tc gridSpan="2">
                  <a:txBody>
                    <a:bodyPr/>
                    <a:lstStyle/>
                    <a:p>
                      <a:pPr marL="38100" marR="38100" algn="ctr">
                        <a:lnSpc>
                          <a:spcPct val="107000"/>
                        </a:lnSpc>
                        <a:spcAft>
                          <a:spcPts val="0"/>
                        </a:spcAft>
                      </a:pPr>
                      <a:r>
                        <a:rPr lang="en-US" sz="1400" b="1" dirty="0">
                          <a:effectLst/>
                          <a:latin typeface="Times New Roman" pitchFamily="18" charset="0"/>
                          <a:cs typeface="Times New Roman" pitchFamily="18" charset="0"/>
                        </a:rPr>
                        <a:t>Model</a:t>
                      </a:r>
                      <a:endParaRPr lang="id-ID" sz="1400" b="1" dirty="0">
                        <a:effectLst/>
                        <a:latin typeface="Times New Roman" pitchFamily="18" charset="0"/>
                        <a:ea typeface="Calibri"/>
                        <a:cs typeface="Times New Roman" pitchFamily="18" charset="0"/>
                      </a:endParaRPr>
                    </a:p>
                  </a:txBody>
                  <a:tcPr marL="0" marR="0" marT="0" marB="0" anchor="ctr"/>
                </a:tc>
                <a:tc hMerge="1">
                  <a:txBody>
                    <a:bodyPr/>
                    <a:lstStyle/>
                    <a:p>
                      <a:endParaRPr lang="id-ID"/>
                    </a:p>
                  </a:txBody>
                  <a:tcPr/>
                </a:tc>
                <a:tc>
                  <a:txBody>
                    <a:bodyPr/>
                    <a:lstStyle/>
                    <a:p>
                      <a:pPr marL="38100" marR="38100" algn="ctr">
                        <a:lnSpc>
                          <a:spcPct val="107000"/>
                        </a:lnSpc>
                        <a:spcAft>
                          <a:spcPts val="0"/>
                        </a:spcAft>
                      </a:pPr>
                      <a:r>
                        <a:rPr lang="en-US" sz="1400" b="1" dirty="0">
                          <a:effectLst/>
                          <a:latin typeface="Times New Roman" pitchFamily="18" charset="0"/>
                          <a:cs typeface="Times New Roman" pitchFamily="18" charset="0"/>
                        </a:rPr>
                        <a:t>Sum of Squares</a:t>
                      </a:r>
                      <a:endParaRPr lang="id-ID"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ct val="107000"/>
                        </a:lnSpc>
                        <a:spcAft>
                          <a:spcPts val="0"/>
                        </a:spcAft>
                      </a:pPr>
                      <a:r>
                        <a:rPr lang="en-US" sz="1400" b="1">
                          <a:effectLst/>
                          <a:latin typeface="Times New Roman" pitchFamily="18" charset="0"/>
                          <a:cs typeface="Times New Roman" pitchFamily="18" charset="0"/>
                        </a:rPr>
                        <a:t>Df</a:t>
                      </a:r>
                      <a:endParaRPr lang="id-ID" sz="1400" b="1">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ct val="107000"/>
                        </a:lnSpc>
                        <a:spcAft>
                          <a:spcPts val="0"/>
                        </a:spcAft>
                      </a:pPr>
                      <a:r>
                        <a:rPr lang="en-US" sz="1400" b="1" dirty="0">
                          <a:effectLst/>
                          <a:latin typeface="Times New Roman" pitchFamily="18" charset="0"/>
                          <a:cs typeface="Times New Roman" pitchFamily="18" charset="0"/>
                        </a:rPr>
                        <a:t>Mean Square</a:t>
                      </a:r>
                      <a:endParaRPr lang="id-ID"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ct val="107000"/>
                        </a:lnSpc>
                        <a:spcAft>
                          <a:spcPts val="0"/>
                        </a:spcAft>
                      </a:pPr>
                      <a:r>
                        <a:rPr lang="en-US" sz="1400" b="1" dirty="0">
                          <a:effectLst/>
                          <a:latin typeface="Times New Roman" pitchFamily="18" charset="0"/>
                          <a:cs typeface="Times New Roman" pitchFamily="18" charset="0"/>
                        </a:rPr>
                        <a:t>f</a:t>
                      </a:r>
                      <a:endParaRPr lang="id-ID"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ctr">
                        <a:lnSpc>
                          <a:spcPct val="107000"/>
                        </a:lnSpc>
                        <a:spcAft>
                          <a:spcPts val="0"/>
                        </a:spcAft>
                      </a:pPr>
                      <a:r>
                        <a:rPr lang="en-US" sz="1400" b="1" dirty="0">
                          <a:effectLst/>
                          <a:latin typeface="Times New Roman" pitchFamily="18" charset="0"/>
                          <a:cs typeface="Times New Roman" pitchFamily="18" charset="0"/>
                        </a:rPr>
                        <a:t>Sig.</a:t>
                      </a:r>
                      <a:endParaRPr lang="id-ID" sz="1400" b="1" dirty="0">
                        <a:effectLst/>
                        <a:latin typeface="Times New Roman" pitchFamily="18" charset="0"/>
                        <a:ea typeface="Calibri"/>
                        <a:cs typeface="Times New Roman" pitchFamily="18" charset="0"/>
                      </a:endParaRPr>
                    </a:p>
                  </a:txBody>
                  <a:tcPr marL="0" marR="0" marT="0" marB="0" anchor="ctr"/>
                </a:tc>
              </a:tr>
              <a:tr h="535732">
                <a:tc rowSpan="3">
                  <a:txBody>
                    <a:bodyPr/>
                    <a:lstStyle/>
                    <a:p>
                      <a:pPr marL="38100" marR="38100">
                        <a:lnSpc>
                          <a:spcPts val="1600"/>
                        </a:lnSpc>
                        <a:spcAft>
                          <a:spcPts val="0"/>
                        </a:spcAft>
                      </a:pPr>
                      <a:r>
                        <a:rPr lang="en-US" sz="1400">
                          <a:effectLst/>
                          <a:latin typeface="Times New Roman" pitchFamily="18" charset="0"/>
                          <a:cs typeface="Times New Roman" pitchFamily="18" charset="0"/>
                        </a:rPr>
                        <a:t>1</a:t>
                      </a:r>
                      <a:endParaRPr lang="id-ID" sz="1200">
                        <a:effectLst/>
                        <a:latin typeface="Times New Roman" pitchFamily="18" charset="0"/>
                        <a:ea typeface="Calibri"/>
                        <a:cs typeface="Times New Roman" pitchFamily="18" charset="0"/>
                      </a:endParaRPr>
                    </a:p>
                  </a:txBody>
                  <a:tcPr marL="0" marR="0" marT="0" marB="0" anchor="ctr"/>
                </a:tc>
                <a:tc>
                  <a:txBody>
                    <a:bodyPr/>
                    <a:lstStyle/>
                    <a:p>
                      <a:pPr marL="38100" marR="38100">
                        <a:lnSpc>
                          <a:spcPts val="1600"/>
                        </a:lnSpc>
                        <a:spcAft>
                          <a:spcPts val="0"/>
                        </a:spcAft>
                      </a:pPr>
                      <a:r>
                        <a:rPr lang="en-US" sz="1400" dirty="0">
                          <a:effectLst/>
                          <a:latin typeface="Times New Roman" pitchFamily="18" charset="0"/>
                          <a:cs typeface="Times New Roman" pitchFamily="18" charset="0"/>
                        </a:rPr>
                        <a:t>Regression</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dirty="0">
                          <a:effectLst/>
                          <a:latin typeface="Times New Roman" pitchFamily="18" charset="0"/>
                          <a:cs typeface="Times New Roman" pitchFamily="18" charset="0"/>
                        </a:rPr>
                        <a:t>4386,472</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dirty="0">
                          <a:effectLst/>
                          <a:latin typeface="Times New Roman" pitchFamily="18" charset="0"/>
                          <a:cs typeface="Times New Roman" pitchFamily="18" charset="0"/>
                        </a:rPr>
                        <a:t>2</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dirty="0">
                          <a:effectLst/>
                          <a:latin typeface="Times New Roman" pitchFamily="18" charset="0"/>
                          <a:cs typeface="Times New Roman" pitchFamily="18" charset="0"/>
                        </a:rPr>
                        <a:t>2193,236</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dirty="0">
                          <a:effectLst/>
                          <a:latin typeface="Times New Roman" pitchFamily="18" charset="0"/>
                          <a:cs typeface="Times New Roman" pitchFamily="18" charset="0"/>
                        </a:rPr>
                        <a:t>179,730</a:t>
                      </a:r>
                      <a:endParaRPr lang="id-ID" sz="1200" dirty="0">
                        <a:effectLst/>
                        <a:latin typeface="Times New Roman" pitchFamily="18" charset="0"/>
                        <a:ea typeface="Calibri"/>
                        <a:cs typeface="Times New Roman" pitchFamily="18" charset="0"/>
                      </a:endParaRPr>
                    </a:p>
                  </a:txBody>
                  <a:tcPr marL="0" marR="0" marT="0" marB="0" anchor="ctr">
                    <a:solidFill>
                      <a:schemeClr val="accent1"/>
                    </a:solidFill>
                  </a:tcPr>
                </a:tc>
                <a:tc>
                  <a:txBody>
                    <a:bodyPr/>
                    <a:lstStyle/>
                    <a:p>
                      <a:pPr marL="38100" marR="38100" algn="r">
                        <a:lnSpc>
                          <a:spcPts val="1600"/>
                        </a:lnSpc>
                        <a:spcAft>
                          <a:spcPts val="0"/>
                        </a:spcAft>
                      </a:pPr>
                      <a:r>
                        <a:rPr lang="en-US" sz="1200">
                          <a:effectLst/>
                          <a:latin typeface="Times New Roman" pitchFamily="18" charset="0"/>
                          <a:cs typeface="Times New Roman" pitchFamily="18" charset="0"/>
                        </a:rPr>
                        <a:t>,000</a:t>
                      </a:r>
                      <a:r>
                        <a:rPr lang="en-US" sz="1200" baseline="30000">
                          <a:effectLst/>
                          <a:latin typeface="Times New Roman" pitchFamily="18" charset="0"/>
                          <a:cs typeface="Times New Roman" pitchFamily="18" charset="0"/>
                        </a:rPr>
                        <a:t>b</a:t>
                      </a:r>
                      <a:endParaRPr lang="id-ID" sz="1200">
                        <a:effectLst/>
                        <a:latin typeface="Times New Roman" pitchFamily="18" charset="0"/>
                        <a:ea typeface="Calibri"/>
                        <a:cs typeface="Times New Roman" pitchFamily="18" charset="0"/>
                      </a:endParaRPr>
                    </a:p>
                  </a:txBody>
                  <a:tcPr marL="0" marR="0" marT="0" marB="0" anchor="ctr"/>
                </a:tc>
              </a:tr>
              <a:tr h="284608">
                <a:tc vMerge="1">
                  <a:txBody>
                    <a:bodyPr/>
                    <a:lstStyle/>
                    <a:p>
                      <a:endParaRPr lang="id-ID"/>
                    </a:p>
                  </a:txBody>
                  <a:tcPr/>
                </a:tc>
                <a:tc>
                  <a:txBody>
                    <a:bodyPr/>
                    <a:lstStyle/>
                    <a:p>
                      <a:pPr marL="38100" marR="38100">
                        <a:lnSpc>
                          <a:spcPts val="1600"/>
                        </a:lnSpc>
                        <a:spcAft>
                          <a:spcPts val="0"/>
                        </a:spcAft>
                      </a:pPr>
                      <a:r>
                        <a:rPr lang="en-US" sz="1400" dirty="0">
                          <a:effectLst/>
                          <a:latin typeface="Times New Roman" pitchFamily="18" charset="0"/>
                          <a:cs typeface="Times New Roman" pitchFamily="18" charset="0"/>
                        </a:rPr>
                        <a:t>Residual</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dirty="0">
                          <a:effectLst/>
                          <a:latin typeface="Times New Roman" pitchFamily="18" charset="0"/>
                          <a:cs typeface="Times New Roman" pitchFamily="18" charset="0"/>
                        </a:rPr>
                        <a:t>780,990</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dirty="0">
                          <a:effectLst/>
                          <a:latin typeface="Times New Roman" pitchFamily="18" charset="0"/>
                          <a:cs typeface="Times New Roman" pitchFamily="18" charset="0"/>
                        </a:rPr>
                        <a:t>64</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a:effectLst/>
                          <a:latin typeface="Times New Roman" pitchFamily="18" charset="0"/>
                          <a:cs typeface="Times New Roman" pitchFamily="18" charset="0"/>
                        </a:rPr>
                        <a:t>12,203</a:t>
                      </a:r>
                      <a:endParaRPr lang="id-ID" sz="1200">
                        <a:effectLst/>
                        <a:latin typeface="Times New Roman" pitchFamily="18" charset="0"/>
                        <a:ea typeface="Calibri"/>
                        <a:cs typeface="Times New Roman" pitchFamily="18" charset="0"/>
                      </a:endParaRPr>
                    </a:p>
                  </a:txBody>
                  <a:tcPr marL="0" marR="0" marT="0" marB="0" anchor="ctr"/>
                </a:tc>
                <a:tc>
                  <a:txBody>
                    <a:bodyPr/>
                    <a:lstStyle/>
                    <a:p>
                      <a:pPr>
                        <a:lnSpc>
                          <a:spcPct val="107000"/>
                        </a:lnSpc>
                        <a:spcAft>
                          <a:spcPts val="0"/>
                        </a:spcAft>
                      </a:pPr>
                      <a:r>
                        <a:rPr lang="en-US" sz="1200">
                          <a:effectLst/>
                          <a:latin typeface="Times New Roman" pitchFamily="18" charset="0"/>
                          <a:cs typeface="Times New Roman" pitchFamily="18" charset="0"/>
                        </a:rPr>
                        <a:t> </a:t>
                      </a:r>
                      <a:endParaRPr lang="id-ID" sz="1200">
                        <a:effectLst/>
                        <a:latin typeface="Times New Roman" pitchFamily="18" charset="0"/>
                        <a:ea typeface="Calibri"/>
                        <a:cs typeface="Times New Roman" pitchFamily="18" charset="0"/>
                      </a:endParaRPr>
                    </a:p>
                  </a:txBody>
                  <a:tcPr marL="0" marR="0" marT="0" marB="0"/>
                </a:tc>
                <a:tc>
                  <a:txBody>
                    <a:bodyPr/>
                    <a:lstStyle/>
                    <a:p>
                      <a:pPr>
                        <a:lnSpc>
                          <a:spcPct val="107000"/>
                        </a:lnSpc>
                        <a:spcAft>
                          <a:spcPts val="0"/>
                        </a:spcAft>
                      </a:pPr>
                      <a:r>
                        <a:rPr lang="en-US" sz="1200">
                          <a:effectLst/>
                          <a:latin typeface="Times New Roman" pitchFamily="18" charset="0"/>
                          <a:cs typeface="Times New Roman" pitchFamily="18" charset="0"/>
                        </a:rPr>
                        <a:t> </a:t>
                      </a:r>
                      <a:endParaRPr lang="id-ID" sz="1200">
                        <a:effectLst/>
                        <a:latin typeface="Times New Roman" pitchFamily="18" charset="0"/>
                        <a:ea typeface="Calibri"/>
                        <a:cs typeface="Times New Roman" pitchFamily="18" charset="0"/>
                      </a:endParaRPr>
                    </a:p>
                  </a:txBody>
                  <a:tcPr marL="0" marR="0" marT="0" marB="0"/>
                </a:tc>
              </a:tr>
              <a:tr h="535732">
                <a:tc vMerge="1">
                  <a:txBody>
                    <a:bodyPr/>
                    <a:lstStyle/>
                    <a:p>
                      <a:endParaRPr lang="id-ID"/>
                    </a:p>
                  </a:txBody>
                  <a:tcPr/>
                </a:tc>
                <a:tc>
                  <a:txBody>
                    <a:bodyPr/>
                    <a:lstStyle/>
                    <a:p>
                      <a:pPr marL="38100" marR="38100">
                        <a:lnSpc>
                          <a:spcPts val="1600"/>
                        </a:lnSpc>
                        <a:spcAft>
                          <a:spcPts val="0"/>
                        </a:spcAft>
                      </a:pPr>
                      <a:r>
                        <a:rPr lang="en-US" sz="1400" dirty="0">
                          <a:effectLst/>
                          <a:latin typeface="Times New Roman" pitchFamily="18" charset="0"/>
                          <a:cs typeface="Times New Roman" pitchFamily="18" charset="0"/>
                        </a:rPr>
                        <a:t>Total</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a:effectLst/>
                          <a:latin typeface="Times New Roman" pitchFamily="18" charset="0"/>
                          <a:cs typeface="Times New Roman" pitchFamily="18" charset="0"/>
                        </a:rPr>
                        <a:t>5167,463</a:t>
                      </a:r>
                      <a:endParaRPr lang="id-ID" sz="1200">
                        <a:effectLst/>
                        <a:latin typeface="Times New Roman" pitchFamily="18" charset="0"/>
                        <a:ea typeface="Calibri"/>
                        <a:cs typeface="Times New Roman" pitchFamily="18" charset="0"/>
                      </a:endParaRPr>
                    </a:p>
                  </a:txBody>
                  <a:tcPr marL="0" marR="0" marT="0" marB="0" anchor="ctr"/>
                </a:tc>
                <a:tc>
                  <a:txBody>
                    <a:bodyPr/>
                    <a:lstStyle/>
                    <a:p>
                      <a:pPr marL="38100" marR="38100" algn="r">
                        <a:lnSpc>
                          <a:spcPts val="1600"/>
                        </a:lnSpc>
                        <a:spcAft>
                          <a:spcPts val="0"/>
                        </a:spcAft>
                      </a:pPr>
                      <a:r>
                        <a:rPr lang="en-US" sz="1200" dirty="0">
                          <a:effectLst/>
                          <a:latin typeface="Times New Roman" pitchFamily="18" charset="0"/>
                          <a:cs typeface="Times New Roman" pitchFamily="18" charset="0"/>
                        </a:rPr>
                        <a:t>66</a:t>
                      </a:r>
                      <a:endParaRPr lang="id-ID" sz="1200" dirty="0">
                        <a:effectLst/>
                        <a:latin typeface="Times New Roman" pitchFamily="18" charset="0"/>
                        <a:ea typeface="Calibri"/>
                        <a:cs typeface="Times New Roman" pitchFamily="18" charset="0"/>
                      </a:endParaRPr>
                    </a:p>
                  </a:txBody>
                  <a:tcPr marL="0" marR="0" marT="0" marB="0" anchor="ctr"/>
                </a:tc>
                <a:tc>
                  <a:txBody>
                    <a:bodyPr/>
                    <a:lstStyle/>
                    <a:p>
                      <a:pPr>
                        <a:lnSpc>
                          <a:spcPct val="107000"/>
                        </a:lnSpc>
                        <a:spcAft>
                          <a:spcPts val="0"/>
                        </a:spcAft>
                      </a:pPr>
                      <a:r>
                        <a:rPr lang="en-US" sz="1200" dirty="0">
                          <a:effectLst/>
                          <a:latin typeface="Times New Roman" pitchFamily="18" charset="0"/>
                          <a:cs typeface="Times New Roman" pitchFamily="18" charset="0"/>
                        </a:rPr>
                        <a:t> </a:t>
                      </a:r>
                      <a:endParaRPr lang="id-ID" sz="1200" dirty="0">
                        <a:effectLst/>
                        <a:latin typeface="Times New Roman" pitchFamily="18" charset="0"/>
                        <a:ea typeface="Calibri"/>
                        <a:cs typeface="Times New Roman" pitchFamily="18" charset="0"/>
                      </a:endParaRPr>
                    </a:p>
                  </a:txBody>
                  <a:tcPr marL="0" marR="0" marT="0" marB="0"/>
                </a:tc>
                <a:tc>
                  <a:txBody>
                    <a:bodyPr/>
                    <a:lstStyle/>
                    <a:p>
                      <a:pPr>
                        <a:lnSpc>
                          <a:spcPct val="107000"/>
                        </a:lnSpc>
                        <a:spcAft>
                          <a:spcPts val="0"/>
                        </a:spcAft>
                      </a:pPr>
                      <a:r>
                        <a:rPr lang="en-US" sz="1200" dirty="0">
                          <a:effectLst/>
                          <a:latin typeface="Times New Roman" pitchFamily="18" charset="0"/>
                          <a:cs typeface="Times New Roman" pitchFamily="18" charset="0"/>
                        </a:rPr>
                        <a:t> </a:t>
                      </a:r>
                      <a:endParaRPr lang="id-ID" sz="1200" dirty="0">
                        <a:effectLst/>
                        <a:latin typeface="Times New Roman" pitchFamily="18" charset="0"/>
                        <a:ea typeface="Calibri"/>
                        <a:cs typeface="Times New Roman" pitchFamily="18" charset="0"/>
                      </a:endParaRPr>
                    </a:p>
                  </a:txBody>
                  <a:tcPr marL="0" marR="0" marT="0" marB="0"/>
                </a:tc>
                <a:tc>
                  <a:txBody>
                    <a:bodyPr/>
                    <a:lstStyle/>
                    <a:p>
                      <a:pPr>
                        <a:lnSpc>
                          <a:spcPct val="107000"/>
                        </a:lnSpc>
                        <a:spcAft>
                          <a:spcPts val="0"/>
                        </a:spcAft>
                      </a:pPr>
                      <a:r>
                        <a:rPr lang="en-US" sz="1200" dirty="0">
                          <a:effectLst/>
                          <a:latin typeface="Times New Roman" pitchFamily="18" charset="0"/>
                          <a:cs typeface="Times New Roman" pitchFamily="18" charset="0"/>
                        </a:rPr>
                        <a:t> </a:t>
                      </a:r>
                      <a:endParaRPr lang="id-ID" sz="1200" dirty="0">
                        <a:effectLst/>
                        <a:latin typeface="Times New Roman" pitchFamily="18" charset="0"/>
                        <a:ea typeface="Calibri"/>
                        <a:cs typeface="Times New Roman" pitchFamily="18" charset="0"/>
                      </a:endParaRPr>
                    </a:p>
                  </a:txBody>
                  <a:tcPr marL="0" marR="0" marT="0" marB="0"/>
                </a:tc>
              </a:tr>
              <a:tr h="267866">
                <a:tc gridSpan="7">
                  <a:txBody>
                    <a:bodyPr/>
                    <a:lstStyle/>
                    <a:p>
                      <a:pPr marL="38100" marR="38100">
                        <a:lnSpc>
                          <a:spcPts val="1600"/>
                        </a:lnSpc>
                        <a:spcAft>
                          <a:spcPts val="0"/>
                        </a:spcAft>
                      </a:pPr>
                      <a:r>
                        <a:rPr lang="en-US" sz="1600" dirty="0">
                          <a:effectLst/>
                          <a:latin typeface="Times New Roman" pitchFamily="18" charset="0"/>
                          <a:cs typeface="Times New Roman" pitchFamily="18" charset="0"/>
                        </a:rPr>
                        <a:t>a. Dependent Variable: </a:t>
                      </a:r>
                      <a:r>
                        <a:rPr lang="en-US" sz="1600" dirty="0" err="1">
                          <a:effectLst/>
                          <a:latin typeface="Times New Roman" pitchFamily="18" charset="0"/>
                          <a:cs typeface="Times New Roman" pitchFamily="18" charset="0"/>
                        </a:rPr>
                        <a:t>Kinerja_Karyawan</a:t>
                      </a:r>
                      <a:endParaRPr lang="id-ID" sz="2400" dirty="0">
                        <a:effectLst/>
                        <a:latin typeface="Times New Roman" pitchFamily="18" charset="0"/>
                        <a:ea typeface="Calibri"/>
                        <a:cs typeface="Times New Roman" pitchFamily="18" charset="0"/>
                      </a:endParaRPr>
                    </a:p>
                  </a:txBody>
                  <a:tcPr marL="0" marR="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67866">
                <a:tc gridSpan="7">
                  <a:txBody>
                    <a:bodyPr/>
                    <a:lstStyle/>
                    <a:p>
                      <a:pPr marL="38100">
                        <a:lnSpc>
                          <a:spcPts val="1600"/>
                        </a:lnSpc>
                        <a:spcAft>
                          <a:spcPts val="0"/>
                        </a:spcAft>
                      </a:pPr>
                      <a:r>
                        <a:rPr lang="en-US" sz="1600" dirty="0">
                          <a:effectLst/>
                          <a:latin typeface="Times New Roman" pitchFamily="18" charset="0"/>
                          <a:cs typeface="Times New Roman" pitchFamily="18" charset="0"/>
                        </a:rPr>
                        <a:t>b. Predictors: (Constant), </a:t>
                      </a:r>
                      <a:r>
                        <a:rPr lang="en-US" sz="1600" dirty="0" err="1">
                          <a:effectLst/>
                          <a:latin typeface="Times New Roman" pitchFamily="18" charset="0"/>
                          <a:cs typeface="Times New Roman" pitchFamily="18" charset="0"/>
                        </a:rPr>
                        <a:t>Lingkungan_Kerja</a:t>
                      </a:r>
                      <a:r>
                        <a:rPr lang="en-US" sz="1600" dirty="0">
                          <a:effectLst/>
                          <a:latin typeface="Times New Roman" pitchFamily="18" charset="0"/>
                          <a:cs typeface="Times New Roman" pitchFamily="18" charset="0"/>
                        </a:rPr>
                        <a:t>, </a:t>
                      </a:r>
                      <a:r>
                        <a:rPr lang="en-US" sz="1600" dirty="0" err="1">
                          <a:effectLst/>
                          <a:latin typeface="Times New Roman" pitchFamily="18" charset="0"/>
                          <a:cs typeface="Times New Roman" pitchFamily="18" charset="0"/>
                        </a:rPr>
                        <a:t>Persepsi_Dukungan_Organisasi</a:t>
                      </a:r>
                      <a:endParaRPr lang="id-ID" sz="2400" dirty="0">
                        <a:effectLst/>
                        <a:latin typeface="Times New Roman" pitchFamily="18" charset="0"/>
                        <a:ea typeface="Calibri"/>
                        <a:cs typeface="Times New Roman" pitchFamily="18" charset="0"/>
                      </a:endParaRPr>
                    </a:p>
                  </a:txBody>
                  <a:tcPr marL="0" marR="0" marT="0"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67866">
                <a:tc gridSpan="7">
                  <a:txBody>
                    <a:bodyPr/>
                    <a:lstStyle/>
                    <a:p>
                      <a:pPr marL="38100">
                        <a:lnSpc>
                          <a:spcPts val="1600"/>
                        </a:lnSpc>
                        <a:spcAft>
                          <a:spcPts val="800"/>
                        </a:spcAft>
                      </a:pPr>
                      <a:r>
                        <a:rPr lang="en-US" sz="900" b="1" dirty="0" err="1">
                          <a:effectLst/>
                          <a:latin typeface="Times New Roman" pitchFamily="18" charset="0"/>
                          <a:cs typeface="Times New Roman" pitchFamily="18" charset="0"/>
                        </a:rPr>
                        <a:t>Sumber</a:t>
                      </a:r>
                      <a:r>
                        <a:rPr lang="en-US" sz="900" b="1" dirty="0">
                          <a:effectLst/>
                          <a:latin typeface="Times New Roman" pitchFamily="18" charset="0"/>
                          <a:cs typeface="Times New Roman" pitchFamily="18" charset="0"/>
                        </a:rPr>
                        <a:t> : </a:t>
                      </a:r>
                      <a:r>
                        <a:rPr lang="en-US" sz="900" b="1" dirty="0" err="1">
                          <a:effectLst/>
                          <a:latin typeface="Times New Roman" pitchFamily="18" charset="0"/>
                          <a:cs typeface="Times New Roman" pitchFamily="18" charset="0"/>
                        </a:rPr>
                        <a:t>Pengolahan</a:t>
                      </a:r>
                      <a:r>
                        <a:rPr lang="en-US" sz="900" b="1" dirty="0">
                          <a:effectLst/>
                          <a:latin typeface="Times New Roman" pitchFamily="18" charset="0"/>
                          <a:cs typeface="Times New Roman" pitchFamily="18" charset="0"/>
                        </a:rPr>
                        <a:t> data SPSS </a:t>
                      </a:r>
                      <a:r>
                        <a:rPr lang="en-US" sz="900" b="1" dirty="0" err="1">
                          <a:effectLst/>
                          <a:latin typeface="Times New Roman" pitchFamily="18" charset="0"/>
                          <a:cs typeface="Times New Roman" pitchFamily="18" charset="0"/>
                        </a:rPr>
                        <a:t>Versi</a:t>
                      </a:r>
                      <a:r>
                        <a:rPr lang="en-US" sz="900" b="1" dirty="0">
                          <a:effectLst/>
                          <a:latin typeface="Times New Roman" pitchFamily="18" charset="0"/>
                          <a:cs typeface="Times New Roman" pitchFamily="18" charset="0"/>
                        </a:rPr>
                        <a:t> 20</a:t>
                      </a:r>
                      <a:endParaRPr lang="id-ID" sz="1100" b="1" dirty="0">
                        <a:effectLst/>
                        <a:latin typeface="Times New Roman" pitchFamily="18" charset="0"/>
                        <a:ea typeface="Calibri"/>
                        <a:cs typeface="Times New Roman" pitchFamily="18" charset="0"/>
                      </a:endParaRPr>
                    </a:p>
                  </a:txBody>
                  <a:tcPr marL="0" marR="0" marT="0" marB="0" anchor="ctr">
                    <a:solidFill>
                      <a:schemeClr val="bg2"/>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41046230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15"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500" fill="hold"/>
                                        <p:tgtEl>
                                          <p:spTgt spid="2"/>
                                        </p:tgtEl>
                                        <p:attrNameLst>
                                          <p:attrName>ppt_w</p:attrName>
                                        </p:attrNameLst>
                                      </p:cBhvr>
                                      <p:tavLst>
                                        <p:tav tm="0">
                                          <p:val>
                                            <p:fltVal val="0"/>
                                          </p:val>
                                        </p:tav>
                                        <p:tav tm="100000">
                                          <p:val>
                                            <p:strVal val="#ppt_w"/>
                                          </p:val>
                                        </p:tav>
                                      </p:tavLst>
                                    </p:anim>
                                    <p:anim calcmode="lin" valueType="num">
                                      <p:cBhvr>
                                        <p:cTn id="18" dur="1500" fill="hold"/>
                                        <p:tgtEl>
                                          <p:spTgt spid="2"/>
                                        </p:tgtEl>
                                        <p:attrNameLst>
                                          <p:attrName>ppt_h</p:attrName>
                                        </p:attrNameLst>
                                      </p:cBhvr>
                                      <p:tavLst>
                                        <p:tav tm="0">
                                          <p:val>
                                            <p:fltVal val="0"/>
                                          </p:val>
                                        </p:tav>
                                        <p:tav tm="100000">
                                          <p:val>
                                            <p:strVal val="#ppt_h"/>
                                          </p:val>
                                        </p:tav>
                                      </p:tavLst>
                                    </p:anim>
                                    <p:anim calcmode="lin" valueType="num">
                                      <p:cBhvr>
                                        <p:cTn id="19" dur="1500" fill="hold"/>
                                        <p:tgtEl>
                                          <p:spTgt spid="2"/>
                                        </p:tgtEl>
                                        <p:attrNameLst>
                                          <p:attrName>ppt_x</p:attrName>
                                        </p:attrNameLst>
                                      </p:cBhvr>
                                      <p:tavLst>
                                        <p:tav tm="0" fmla="#ppt_x+(cos(-2*pi*(1-$))*-#ppt_x-sin(-2*pi*(1-$))*(1-#ppt_y))*(1-$)">
                                          <p:val>
                                            <p:fltVal val="0"/>
                                          </p:val>
                                        </p:tav>
                                        <p:tav tm="100000">
                                          <p:val>
                                            <p:fltVal val="1"/>
                                          </p:val>
                                        </p:tav>
                                      </p:tavLst>
                                    </p:anim>
                                    <p:anim calcmode="lin" valueType="num">
                                      <p:cBhvr>
                                        <p:cTn id="20" dur="1500" fill="hold"/>
                                        <p:tgtEl>
                                          <p:spTgt spid="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500" fill="hold"/>
                                        <p:tgtEl>
                                          <p:spTgt spid="4"/>
                                        </p:tgtEl>
                                        <p:attrNameLst>
                                          <p:attrName>ppt_w</p:attrName>
                                        </p:attrNameLst>
                                      </p:cBhvr>
                                      <p:tavLst>
                                        <p:tav tm="0">
                                          <p:val>
                                            <p:fltVal val="0"/>
                                          </p:val>
                                        </p:tav>
                                        <p:tav tm="100000">
                                          <p:val>
                                            <p:strVal val="#ppt_w"/>
                                          </p:val>
                                        </p:tav>
                                      </p:tavLst>
                                    </p:anim>
                                    <p:anim calcmode="lin" valueType="num">
                                      <p:cBhvr>
                                        <p:cTn id="24" dur="1500" fill="hold"/>
                                        <p:tgtEl>
                                          <p:spTgt spid="4"/>
                                        </p:tgtEl>
                                        <p:attrNameLst>
                                          <p:attrName>ppt_h</p:attrName>
                                        </p:attrNameLst>
                                      </p:cBhvr>
                                      <p:tavLst>
                                        <p:tav tm="0">
                                          <p:val>
                                            <p:fltVal val="0"/>
                                          </p:val>
                                        </p:tav>
                                        <p:tav tm="100000">
                                          <p:val>
                                            <p:strVal val="#ppt_h"/>
                                          </p:val>
                                        </p:tav>
                                      </p:tavLst>
                                    </p:anim>
                                    <p:anim calcmode="lin" valueType="num">
                                      <p:cBhvr>
                                        <p:cTn id="25" dur="1500" fill="hold"/>
                                        <p:tgtEl>
                                          <p:spTgt spid="4"/>
                                        </p:tgtEl>
                                        <p:attrNameLst>
                                          <p:attrName>ppt_x</p:attrName>
                                        </p:attrNameLst>
                                      </p:cBhvr>
                                      <p:tavLst>
                                        <p:tav tm="0" fmla="#ppt_x+(cos(-2*pi*(1-$))*-#ppt_x-sin(-2*pi*(1-$))*(1-#ppt_y))*(1-$)">
                                          <p:val>
                                            <p:fltVal val="0"/>
                                          </p:val>
                                        </p:tav>
                                        <p:tav tm="100000">
                                          <p:val>
                                            <p:fltVal val="1"/>
                                          </p:val>
                                        </p:tav>
                                      </p:tavLst>
                                    </p:anim>
                                    <p:anim calcmode="lin" valueType="num">
                                      <p:cBhvr>
                                        <p:cTn id="26" dur="15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6604"/>
            <a:ext cx="7643866" cy="1356445"/>
          </a:xfrm>
          <a:noFill/>
        </p:spPr>
        <p:style>
          <a:lnRef idx="2">
            <a:schemeClr val="accent1"/>
          </a:lnRef>
          <a:fillRef idx="1">
            <a:schemeClr val="lt1"/>
          </a:fillRef>
          <a:effectRef idx="0">
            <a:schemeClr val="accent1"/>
          </a:effectRef>
          <a:fontRef idx="minor">
            <a:schemeClr val="dk1"/>
          </a:fontRef>
        </p:style>
        <p:txBody>
          <a:bodyPr/>
          <a:lstStyle/>
          <a:p>
            <a:r>
              <a:rPr lang="id-ID" dirty="0" smtClean="0">
                <a:solidFill>
                  <a:schemeClr val="tx1"/>
                </a:solidFill>
                <a:latin typeface="Cambria" pitchFamily="18" charset="0"/>
                <a:cs typeface="Times New Roman" pitchFamily="18" charset="0"/>
              </a:rPr>
              <a:t>Latar Belakang</a:t>
            </a:r>
            <a:endParaRPr lang="en-US" dirty="0">
              <a:solidFill>
                <a:schemeClr val="tx1"/>
              </a:solidFill>
              <a:latin typeface="Cambria" pitchFamily="18" charset="0"/>
              <a:cs typeface="Times New Roman" pitchFamily="18" charset="0"/>
            </a:endParaRPr>
          </a:p>
        </p:txBody>
      </p:sp>
      <p:sp>
        <p:nvSpPr>
          <p:cNvPr id="7" name="TextBox 6"/>
          <p:cNvSpPr txBox="1"/>
          <p:nvPr/>
        </p:nvSpPr>
        <p:spPr>
          <a:xfrm>
            <a:off x="857224" y="1857364"/>
            <a:ext cx="7500990" cy="1477328"/>
          </a:xfrm>
          <a:prstGeom prst="rect">
            <a:avLst/>
          </a:prstGeom>
          <a:solidFill>
            <a:schemeClr val="bg2">
              <a:lumMod val="90000"/>
            </a:schemeClr>
          </a:solidFill>
        </p:spPr>
        <p:txBody>
          <a:bodyPr wrap="square" rtlCol="0">
            <a:spAutoFit/>
          </a:bodyPr>
          <a:lstStyle/>
          <a:p>
            <a:pPr marL="265113" indent="-265113" algn="just">
              <a:buFont typeface="Wingdings" pitchFamily="2" charset="2"/>
              <a:buChar char="Ø"/>
            </a:pPr>
            <a:r>
              <a:rPr lang="id-ID" dirty="0" err="1"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otensi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Sumber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Manusia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hakekatnya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merupakan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satu</a:t>
            </a:r>
            <a:r>
              <a:rPr lang="en-US" dirty="0" smtClean="0">
                <a:latin typeface="Times New Roman" pitchFamily="18" charset="0"/>
                <a:cs typeface="Times New Roman" pitchFamily="18" charset="0"/>
              </a:rPr>
              <a:t> modal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memegang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peran</a:t>
            </a:r>
            <a:r>
              <a:rPr lang="en-US" dirty="0" smtClean="0">
                <a:latin typeface="Times New Roman" pitchFamily="18" charset="0"/>
                <a:cs typeface="Times New Roman" pitchFamily="18" charset="0"/>
              </a:rPr>
              <a:t> yang paling </a:t>
            </a:r>
            <a:r>
              <a:rPr lang="en-US" dirty="0" err="1" smtClean="0">
                <a:latin typeface="Times New Roman" pitchFamily="18" charset="0"/>
                <a:cs typeface="Times New Roman" pitchFamily="18" charset="0"/>
              </a:rPr>
              <a:t>penting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mencapai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perusahaan</a:t>
            </a:r>
            <a:r>
              <a:rPr lang="id-ID" dirty="0" smtClean="0">
                <a:latin typeface="Times New Roman" pitchFamily="18" charset="0"/>
                <a:cs typeface="Times New Roman" pitchFamily="18" charset="0"/>
              </a:rPr>
              <a:t>. Jadi k</a:t>
            </a:r>
            <a:r>
              <a:rPr lang="en-US" dirty="0" err="1" smtClean="0">
                <a:latin typeface="Times New Roman" pitchFamily="18" charset="0"/>
                <a:cs typeface="Times New Roman" pitchFamily="18" charset="0"/>
              </a:rPr>
              <a:t>unci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sukses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perusahaan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keunggulan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teknologi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tersedianya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saja</a:t>
            </a:r>
            <a:r>
              <a:rPr lang="id-ID" dirty="0" smtClean="0">
                <a:latin typeface="Times New Roman" pitchFamily="18" charset="0"/>
                <a:cs typeface="Times New Roman" pitchFamily="18" charset="0"/>
              </a:rPr>
              <a:t>, Tet</a:t>
            </a:r>
            <a:r>
              <a:rPr lang="en-US" dirty="0" err="1" smtClean="0">
                <a:latin typeface="Times New Roman" pitchFamily="18" charset="0"/>
                <a:cs typeface="Times New Roman" pitchFamily="18" charset="0"/>
              </a:rPr>
              <a:t>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faktor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manusia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merupakan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faktor</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terpenting</a:t>
            </a:r>
            <a:r>
              <a:rPr lang="en-US" dirty="0" smtClean="0">
                <a:latin typeface="Times New Roman" pitchFamily="18" charset="0"/>
                <a:cs typeface="Times New Roman" pitchFamily="18" charset="0"/>
              </a:rPr>
              <a:t> pula.</a:t>
            </a:r>
            <a:endParaRPr lang="id-ID" dirty="0" smtClean="0">
              <a:latin typeface="Times New Roman" pitchFamily="18" charset="0"/>
              <a:cs typeface="Times New Roman" pitchFamily="18" charset="0"/>
            </a:endParaRPr>
          </a:p>
        </p:txBody>
      </p:sp>
      <p:sp>
        <p:nvSpPr>
          <p:cNvPr id="9" name="TextBox 8"/>
          <p:cNvSpPr txBox="1"/>
          <p:nvPr/>
        </p:nvSpPr>
        <p:spPr>
          <a:xfrm>
            <a:off x="857224" y="3452807"/>
            <a:ext cx="7500990" cy="1200329"/>
          </a:xfrm>
          <a:prstGeom prst="rect">
            <a:avLst/>
          </a:prstGeom>
          <a:solidFill>
            <a:schemeClr val="bg2"/>
          </a:solidFill>
          <a:ln>
            <a:noFill/>
          </a:ln>
        </p:spPr>
        <p:txBody>
          <a:bodyPr wrap="square" rtlCol="0">
            <a:spAutoFit/>
          </a:bodyPr>
          <a:lstStyle/>
          <a:p>
            <a:pPr marL="265113" indent="-265113" algn="just">
              <a:buFont typeface="Wingdings" pitchFamily="2" charset="2"/>
              <a:buChar char="Ø"/>
            </a:pPr>
            <a:r>
              <a:rPr lang="id-ID" dirty="0" smtClean="0">
                <a:latin typeface="Times New Roman" pitchFamily="18" charset="0"/>
                <a:cs typeface="Times New Roman" pitchFamily="18" charset="0"/>
              </a:rPr>
              <a:t>Lingkungan kerja merupakan salah satu penyebab dari keberhasilan dalam melaksanakan suatu  pekerjaan, tetapi juga dapat menyebabkan suatu kegagalan dalam pelaksanaan suatu pekerjaan, karena lingkungan kerja dapat mempengaruhi pekerja.</a:t>
            </a:r>
          </a:p>
        </p:txBody>
      </p:sp>
      <p:sp>
        <p:nvSpPr>
          <p:cNvPr id="11" name="Rectangle 10"/>
          <p:cNvSpPr/>
          <p:nvPr/>
        </p:nvSpPr>
        <p:spPr>
          <a:xfrm>
            <a:off x="785786" y="1785926"/>
            <a:ext cx="7643866" cy="421484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Oval 9"/>
          <p:cNvSpPr/>
          <p:nvPr/>
        </p:nvSpPr>
        <p:spPr>
          <a:xfrm>
            <a:off x="7092280" y="260648"/>
            <a:ext cx="1368152" cy="1368152"/>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Box 11"/>
          <p:cNvSpPr txBox="1"/>
          <p:nvPr/>
        </p:nvSpPr>
        <p:spPr>
          <a:xfrm>
            <a:off x="857224" y="4748951"/>
            <a:ext cx="7500990" cy="1200329"/>
          </a:xfrm>
          <a:prstGeom prst="rect">
            <a:avLst/>
          </a:prstGeom>
          <a:solidFill>
            <a:schemeClr val="bg2">
              <a:lumMod val="90000"/>
            </a:schemeClr>
          </a:solidFill>
        </p:spPr>
        <p:txBody>
          <a:bodyPr wrap="square" rtlCol="0">
            <a:spAutoFit/>
          </a:bodyPr>
          <a:lstStyle/>
          <a:p>
            <a:pPr marL="252000" indent="-285750" algn="just">
              <a:buFont typeface="Wingdings" pitchFamily="2" charset="2"/>
              <a:buChar char="Ø"/>
            </a:pPr>
            <a:r>
              <a:rPr lang="id-ID" dirty="0" smtClean="0">
                <a:latin typeface="Times New Roman" pitchFamily="18" charset="0"/>
                <a:cs typeface="Times New Roman" pitchFamily="18" charset="0"/>
              </a:rPr>
              <a:t>Kondisi lingkungan kerja di PT. Solid Super Steel masih belum optimal dikarenakan lingkungan kerja yang masih belum terkontrol dengan baik seperti kebersihan, penerangan, keamanan, temperatur/suhu udara di tempat kerja terlalu panas</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176943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6" presetClass="entr" presetSubtype="16"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3000"/>
                                        <p:tgtEl>
                                          <p:spTgt spid="11"/>
                                        </p:tgtEl>
                                      </p:cBhvr>
                                    </p:animEffect>
                                  </p:childTnLst>
                                </p:cTn>
                              </p:par>
                              <p:par>
                                <p:cTn id="17" presetID="48" presetClass="entr" presetSubtype="0" accel="50000" fill="hold" grpId="0" nodeType="withEffect">
                                  <p:stCondLst>
                                    <p:cond delay="0"/>
                                  </p:stCondLst>
                                  <p:childTnLst>
                                    <p:set>
                                      <p:cBhvr>
                                        <p:cTn id="18" dur="1" fill="hold">
                                          <p:stCondLst>
                                            <p:cond delay="0"/>
                                          </p:stCondLst>
                                        </p:cTn>
                                        <p:tgtEl>
                                          <p:spTgt spid="7">
                                            <p:bg/>
                                          </p:spTgt>
                                        </p:tgtEl>
                                        <p:attrNameLst>
                                          <p:attrName>style.visibility</p:attrName>
                                        </p:attrNameLst>
                                      </p:cBhvr>
                                      <p:to>
                                        <p:strVal val="visible"/>
                                      </p:to>
                                    </p:set>
                                    <p:anim calcmode="lin" valueType="num">
                                      <p:cBhvr>
                                        <p:cTn id="19" dur="1000" fill="hold"/>
                                        <p:tgtEl>
                                          <p:spTgt spid="7">
                                            <p:bg/>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7">
                                            <p:bg/>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7">
                                            <p:bg/>
                                          </p:spTgt>
                                        </p:tgtEl>
                                        <p:attrNameLst>
                                          <p:attrName>ppt_y</p:attrName>
                                        </p:attrNameLst>
                                      </p:cBhvr>
                                      <p:tavLst>
                                        <p:tav tm="0">
                                          <p:val>
                                            <p:strVal val="#ppt_y"/>
                                          </p:val>
                                        </p:tav>
                                        <p:tav tm="100000">
                                          <p:val>
                                            <p:strVal val="#ppt_y"/>
                                          </p:val>
                                        </p:tav>
                                      </p:tavLst>
                                    </p:anim>
                                    <p:animEffect transition="in" filter="fade">
                                      <p:cBhvr>
                                        <p:cTn id="22" dur="1000"/>
                                        <p:tgtEl>
                                          <p:spTgt spid="7">
                                            <p:bg/>
                                          </p:spTgt>
                                        </p:tgtEl>
                                      </p:cBhvr>
                                    </p:animEffect>
                                  </p:childTnLst>
                                </p:cTn>
                              </p:par>
                              <p:par>
                                <p:cTn id="23" presetID="48" presetClass="entr" presetSubtype="0" accel="50000"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p:cTn id="25" dur="1000" fill="hold"/>
                                        <p:tgtEl>
                                          <p:spTgt spid="7">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7">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28" dur="1000"/>
                                        <p:tgtEl>
                                          <p:spTgt spid="7">
                                            <p:txEl>
                                              <p:pRg st="0" end="0"/>
                                            </p:txEl>
                                          </p:spTgt>
                                        </p:tgtEl>
                                      </p:cBhvr>
                                    </p:animEffect>
                                  </p:childTnLst>
                                </p:cTn>
                              </p:par>
                              <p:par>
                                <p:cTn id="29" presetID="15"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2000" fill="hold"/>
                                        <p:tgtEl>
                                          <p:spTgt spid="9"/>
                                        </p:tgtEl>
                                        <p:attrNameLst>
                                          <p:attrName>ppt_w</p:attrName>
                                        </p:attrNameLst>
                                      </p:cBhvr>
                                      <p:tavLst>
                                        <p:tav tm="0">
                                          <p:val>
                                            <p:fltVal val="0"/>
                                          </p:val>
                                        </p:tav>
                                        <p:tav tm="100000">
                                          <p:val>
                                            <p:strVal val="#ppt_w"/>
                                          </p:val>
                                        </p:tav>
                                      </p:tavLst>
                                    </p:anim>
                                    <p:anim calcmode="lin" valueType="num">
                                      <p:cBhvr>
                                        <p:cTn id="32" dur="2000" fill="hold"/>
                                        <p:tgtEl>
                                          <p:spTgt spid="9"/>
                                        </p:tgtEl>
                                        <p:attrNameLst>
                                          <p:attrName>ppt_h</p:attrName>
                                        </p:attrNameLst>
                                      </p:cBhvr>
                                      <p:tavLst>
                                        <p:tav tm="0">
                                          <p:val>
                                            <p:fltVal val="0"/>
                                          </p:val>
                                        </p:tav>
                                        <p:tav tm="100000">
                                          <p:val>
                                            <p:strVal val="#ppt_h"/>
                                          </p:val>
                                        </p:tav>
                                      </p:tavLst>
                                    </p:anim>
                                    <p:anim calcmode="lin" valueType="num">
                                      <p:cBhvr>
                                        <p:cTn id="33" dur="2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4" dur="2000" fill="hold"/>
                                        <p:tgtEl>
                                          <p:spTgt spid="9"/>
                                        </p:tgtEl>
                                        <p:attrNameLst>
                                          <p:attrName>ppt_y</p:attrName>
                                        </p:attrNameLst>
                                      </p:cBhvr>
                                      <p:tavLst>
                                        <p:tav tm="0" fmla="#ppt_y+(sin(-2*pi*(1-$))*-#ppt_x+cos(-2*pi*(1-$))*(1-#ppt_y))*(1-$)">
                                          <p:val>
                                            <p:fltVal val="0"/>
                                          </p:val>
                                        </p:tav>
                                        <p:tav tm="100000">
                                          <p:val>
                                            <p:fltVal val="1"/>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anim calcmode="lin" valueType="num">
                                      <p:cBhvr>
                                        <p:cTn id="38" dur="2000" fill="hold"/>
                                        <p:tgtEl>
                                          <p:spTgt spid="10"/>
                                        </p:tgtEl>
                                        <p:attrNameLst>
                                          <p:attrName>ppt_w</p:attrName>
                                        </p:attrNameLst>
                                      </p:cBhvr>
                                      <p:tavLst>
                                        <p:tav tm="0" fmla="#ppt_w*sin(2.5*pi*$)">
                                          <p:val>
                                            <p:fltVal val="0"/>
                                          </p:val>
                                        </p:tav>
                                        <p:tav tm="100000">
                                          <p:val>
                                            <p:fltVal val="1"/>
                                          </p:val>
                                        </p:tav>
                                      </p:tavLst>
                                    </p:anim>
                                    <p:anim calcmode="lin" valueType="num">
                                      <p:cBhvr>
                                        <p:cTn id="39" dur="2000" fill="hold"/>
                                        <p:tgtEl>
                                          <p:spTgt spid="10"/>
                                        </p:tgtEl>
                                        <p:attrNameLst>
                                          <p:attrName>ppt_h</p:attrName>
                                        </p:attrNameLst>
                                      </p:cBhvr>
                                      <p:tavLst>
                                        <p:tav tm="0">
                                          <p:val>
                                            <p:strVal val="#ppt_h"/>
                                          </p:val>
                                        </p:tav>
                                        <p:tav tm="100000">
                                          <p:val>
                                            <p:strVal val="#ppt_h"/>
                                          </p:val>
                                        </p:tav>
                                      </p:tavLst>
                                    </p:anim>
                                  </p:childTnLst>
                                </p:cTn>
                              </p:par>
                              <p:par>
                                <p:cTn id="40" presetID="21" presetClass="entr" presetSubtype="4"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heel(4)">
                                      <p:cBhvr>
                                        <p:cTn id="4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uiExpand="1" build="allAtOnce" animBg="1"/>
      <p:bldP spid="9" grpId="0" animBg="1"/>
      <p:bldP spid="11" grpId="0" animBg="1"/>
      <p:bldP spid="10"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323528" y="69491"/>
            <a:ext cx="8321008" cy="1296144"/>
          </a:xfrm>
        </p:spPr>
        <p:txBody>
          <a:bodyPr>
            <a:normAutofit/>
          </a:bodyPr>
          <a:lstStyle/>
          <a:p>
            <a:pPr lvl="0"/>
            <a:r>
              <a:rPr lang="id-ID" sz="3200" dirty="0" smtClean="0">
                <a:solidFill>
                  <a:schemeClr val="tx1"/>
                </a:solidFill>
                <a:latin typeface="Times New Roman" pitchFamily="18" charset="0"/>
                <a:cs typeface="Times New Roman" pitchFamily="18" charset="0"/>
              </a:rPr>
              <a:t>Simpulan</a:t>
            </a:r>
            <a:endParaRPr lang="id-ID" sz="3200" dirty="0">
              <a:solidFill>
                <a:schemeClr val="tx1"/>
              </a:solidFill>
              <a:latin typeface="Times New Roman" pitchFamily="18" charset="0"/>
              <a:cs typeface="Times New Roman" pitchFamily="18" charset="0"/>
            </a:endParaRPr>
          </a:p>
        </p:txBody>
      </p:sp>
      <p:sp>
        <p:nvSpPr>
          <p:cNvPr id="2" name="TextBox 1"/>
          <p:cNvSpPr txBox="1"/>
          <p:nvPr/>
        </p:nvSpPr>
        <p:spPr>
          <a:xfrm>
            <a:off x="395536" y="1916832"/>
            <a:ext cx="8352928" cy="3477875"/>
          </a:xfrm>
          <a:prstGeom prst="rect">
            <a:avLst/>
          </a:prstGeom>
          <a:solidFill>
            <a:schemeClr val="bg1"/>
          </a:solidFill>
        </p:spPr>
        <p:txBody>
          <a:bodyPr wrap="square" rtlCol="0">
            <a:spAutoFit/>
          </a:bodyPr>
          <a:lstStyle/>
          <a:p>
            <a:pPr marL="285750" indent="-285750" algn="just">
              <a:buFont typeface="Wingdings" pitchFamily="2" charset="2"/>
              <a:buChar char="Ø"/>
            </a:pPr>
            <a:r>
              <a:rPr lang="id-ID" sz="2400" dirty="0">
                <a:latin typeface="Times New Roman" pitchFamily="18" charset="0"/>
                <a:cs typeface="Times New Roman" pitchFamily="18" charset="0"/>
              </a:rPr>
              <a:t>P</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kolom</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Coefficients </a:t>
            </a:r>
            <a:r>
              <a:rPr lang="en-US" sz="2400" dirty="0">
                <a:latin typeface="Times New Roman" pitchFamily="18" charset="0"/>
                <a:cs typeface="Times New Roman" pitchFamily="18" charset="0"/>
              </a:rPr>
              <a:t>model 1 </a:t>
            </a:r>
            <a:r>
              <a:rPr lang="en-US" sz="2400" dirty="0" err="1">
                <a:latin typeface="Times New Roman" pitchFamily="18" charset="0"/>
                <a:cs typeface="Times New Roman" pitchFamily="18" charset="0"/>
              </a:rPr>
              <a:t>nilai</a:t>
            </a:r>
            <a:r>
              <a:rPr lang="en-US" sz="2400" dirty="0">
                <a:latin typeface="Times New Roman" pitchFamily="18" charset="0"/>
                <a:cs typeface="Times New Roman" pitchFamily="18" charset="0"/>
              </a:rPr>
              <a:t> sig </a:t>
            </a:r>
            <a:r>
              <a:rPr lang="en-US" sz="2400" dirty="0" smtClean="0">
                <a:latin typeface="Times New Roman" pitchFamily="18" charset="0"/>
                <a:cs typeface="Times New Roman" pitchFamily="18" charset="0"/>
              </a:rPr>
              <a:t>0,000</a:t>
            </a: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lebih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kecil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nilai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probabilitas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0,05</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0,000&lt;0,05</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dimana </a:t>
            </a:r>
            <a:r>
              <a:rPr lang="id-ID" sz="2400" noProof="1" smtClean="0">
                <a:latin typeface="Times New Roman" pitchFamily="18" charset="0"/>
                <a:cs typeface="Times New Roman" pitchFamily="18" charset="0"/>
              </a:rPr>
              <a:t>Variabel X1 mempunyai </a:t>
            </a:r>
            <a:r>
              <a:rPr lang="id-ID" sz="2400" noProof="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hitung</a:t>
            </a:r>
            <a:r>
              <a:rPr lang="id-ID" baseline="-25000" dirty="0" smtClean="0">
                <a:latin typeface="Times New Roman" pitchFamily="18" charset="0"/>
                <a:cs typeface="Times New Roman" pitchFamily="18" charset="0"/>
              </a:rPr>
              <a:t> </a:t>
            </a:r>
            <a:r>
              <a:rPr lang="id-ID" sz="2400" noProof="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4,913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t>
            </a:r>
            <a:r>
              <a:rPr lang="en-US" baseline="-25000" dirty="0" err="1">
                <a:latin typeface="Times New Roman" pitchFamily="18" charset="0"/>
                <a:cs typeface="Times New Roman" pitchFamily="18" charset="0"/>
              </a:rPr>
              <a:t>hitung</a:t>
            </a:r>
            <a:r>
              <a:rPr lang="en-US" sz="28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1,998 (</a:t>
            </a:r>
            <a:r>
              <a:rPr lang="en-US" sz="2400" dirty="0" err="1">
                <a:latin typeface="Times New Roman" pitchFamily="18" charset="0"/>
                <a:cs typeface="Times New Roman" pitchFamily="18" charset="0"/>
              </a:rPr>
              <a:t>df</a:t>
            </a:r>
            <a:r>
              <a:rPr lang="id-ID" sz="2400"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67</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64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signifikansi</a:t>
            </a:r>
            <a:r>
              <a:rPr lang="en-US" sz="2400" dirty="0">
                <a:latin typeface="Times New Roman" pitchFamily="18" charset="0"/>
                <a:cs typeface="Times New Roman" pitchFamily="18" charset="0"/>
              </a:rPr>
              <a:t> 0,05</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285750" indent="-285750" algn="just">
              <a:buFont typeface="Wingdings" pitchFamily="2" charset="2"/>
              <a:buChar char="Ø"/>
            </a:pPr>
            <a:r>
              <a:rPr lang="id-ID" sz="2400" dirty="0" smtClean="0">
                <a:latin typeface="Times New Roman" pitchFamily="18" charset="0"/>
                <a:cs typeface="Times New Roman" pitchFamily="18" charset="0"/>
              </a:rPr>
              <a:t>Begitu juga denga </a:t>
            </a:r>
            <a:r>
              <a:rPr lang="en-US" sz="2400" dirty="0" err="1" smtClean="0">
                <a:latin typeface="Times New Roman" pitchFamily="18" charset="0"/>
                <a:cs typeface="Times New Roman" pitchFamily="18" charset="0"/>
              </a:rPr>
              <a:t>Variabel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mempunyai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hitung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yakni</a:t>
            </a:r>
            <a:r>
              <a:rPr lang="en-US" sz="2400" dirty="0">
                <a:latin typeface="Times New Roman" pitchFamily="18" charset="0"/>
                <a:cs typeface="Times New Roman" pitchFamily="18" charset="0"/>
              </a:rPr>
              <a:t> 13,194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tabel</a:t>
            </a:r>
            <a:r>
              <a:rPr lang="en-US" sz="2400" dirty="0">
                <a:latin typeface="Times New Roman" pitchFamily="18" charset="0"/>
                <a:cs typeface="Times New Roman" pitchFamily="18" charset="0"/>
              </a:rPr>
              <a:t> = 1,998 (</a:t>
            </a:r>
            <a:r>
              <a:rPr lang="en-US" sz="2400" dirty="0" err="1">
                <a:latin typeface="Times New Roman" pitchFamily="18" charset="0"/>
                <a:cs typeface="Times New Roman" pitchFamily="18" charset="0"/>
              </a:rPr>
              <a:t>df</a:t>
            </a:r>
            <a:r>
              <a:rPr lang="en-US" sz="2400" dirty="0">
                <a:latin typeface="Times New Roman" pitchFamily="18" charset="0"/>
                <a:cs typeface="Times New Roman" pitchFamily="18" charset="0"/>
              </a:rPr>
              <a:t> 67-2-1=64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signifikansi</a:t>
            </a:r>
            <a:r>
              <a:rPr lang="en-US" sz="2400" dirty="0">
                <a:latin typeface="Times New Roman" pitchFamily="18" charset="0"/>
                <a:cs typeface="Times New Roman" pitchFamily="18" charset="0"/>
              </a:rPr>
              <a:t> 0,05). </a:t>
            </a:r>
            <a:r>
              <a:rPr lang="en-US" sz="2400" dirty="0" err="1">
                <a:latin typeface="Times New Roman" pitchFamily="18" charset="0"/>
                <a:cs typeface="Times New Roman" pitchFamily="18" charset="0"/>
              </a:rPr>
              <a:t>Jadi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hitung</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&gt; </a:t>
            </a:r>
            <a:r>
              <a:rPr lang="en-US" sz="2400" dirty="0" err="1" smtClean="0">
                <a:latin typeface="Times New Roman" pitchFamily="18" charset="0"/>
                <a:cs typeface="Times New Roman" pitchFamily="18" charset="0"/>
              </a:rPr>
              <a:t>t</a:t>
            </a:r>
            <a:r>
              <a:rPr lang="en-US" sz="2400" baseline="-25000" dirty="0" err="1" smtClean="0">
                <a:latin typeface="Times New Roman" pitchFamily="18" charset="0"/>
                <a:cs typeface="Times New Roman" pitchFamily="18" charset="0"/>
              </a:rPr>
              <a:t>tabel</a:t>
            </a:r>
            <a:endParaRPr lang="id-ID" sz="2400" baseline="-25000" dirty="0" smtClean="0">
              <a:latin typeface="Times New Roman" pitchFamily="18" charset="0"/>
              <a:cs typeface="Times New Roman" pitchFamily="18" charset="0"/>
            </a:endParaRPr>
          </a:p>
          <a:p>
            <a:pPr algn="just"/>
            <a:r>
              <a:rPr lang="id-ID" sz="2400" dirty="0" smtClean="0">
                <a:latin typeface="Times New Roman" pitchFamily="18" charset="0"/>
                <a:cs typeface="Times New Roman" pitchFamily="18" charset="0"/>
              </a:rPr>
              <a:t>Artinya, 2 variabel tersebeut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parsial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memiliki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pengaruh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signifikan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terhadap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Karyawan</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687821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38" presetClass="entr" presetSubtype="0" accel="50000" fill="hold" grpId="0" nodeType="withEffect">
                                  <p:stCondLst>
                                    <p:cond delay="0"/>
                                  </p:stCondLst>
                                  <p:iterate type="lt">
                                    <p:tmPct val="49390"/>
                                  </p:iterate>
                                  <p:childTnLst>
                                    <p:set>
                                      <p:cBhvr>
                                        <p:cTn id="16" dur="1" fill="hold">
                                          <p:stCondLst>
                                            <p:cond delay="0"/>
                                          </p:stCondLst>
                                        </p:cTn>
                                        <p:tgtEl>
                                          <p:spTgt spid="2"/>
                                        </p:tgtEl>
                                        <p:attrNameLst>
                                          <p:attrName>style.visibility</p:attrName>
                                        </p:attrNameLst>
                                      </p:cBhvr>
                                      <p:to>
                                        <p:strVal val="visible"/>
                                      </p:to>
                                    </p:set>
                                    <p:set>
                                      <p:cBhvr>
                                        <p:cTn id="17" dur="23" fill="hold">
                                          <p:stCondLst>
                                            <p:cond delay="0"/>
                                          </p:stCondLst>
                                        </p:cTn>
                                        <p:tgtEl>
                                          <p:spTgt spid="2"/>
                                        </p:tgtEl>
                                        <p:attrNameLst>
                                          <p:attrName>style.rotation</p:attrName>
                                        </p:attrNameLst>
                                      </p:cBhvr>
                                      <p:to>
                                        <p:strVal val="-45.0"/>
                                      </p:to>
                                    </p:set>
                                    <p:anim calcmode="lin" valueType="num">
                                      <p:cBhvr>
                                        <p:cTn id="18" dur="23" fill="hold">
                                          <p:stCondLst>
                                            <p:cond delay="23"/>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9" dur="23"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0" dur="2" decel="50000" autoRev="1" fill="hold">
                                          <p:stCondLst>
                                            <p:cond delay="23"/>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1" dur="1" fill="hold">
                                          <p:stCondLst>
                                            <p:cond delay="49"/>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1" name="Oval 20"/>
          <p:cNvSpPr/>
          <p:nvPr/>
        </p:nvSpPr>
        <p:spPr>
          <a:xfrm>
            <a:off x="7164288" y="116632"/>
            <a:ext cx="1224136" cy="1224136"/>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itle 1"/>
          <p:cNvSpPr>
            <a:spLocks noGrp="1"/>
          </p:cNvSpPr>
          <p:nvPr>
            <p:ph type="title"/>
          </p:nvPr>
        </p:nvSpPr>
        <p:spPr>
          <a:xfrm>
            <a:off x="323528" y="69491"/>
            <a:ext cx="8321008" cy="1296144"/>
          </a:xfrm>
        </p:spPr>
        <p:txBody>
          <a:bodyPr>
            <a:normAutofit/>
          </a:bodyPr>
          <a:lstStyle/>
          <a:p>
            <a:pPr lvl="0"/>
            <a:r>
              <a:rPr lang="id-ID" sz="3200" dirty="0" smtClean="0">
                <a:solidFill>
                  <a:schemeClr val="tx1"/>
                </a:solidFill>
                <a:latin typeface="Times New Roman" pitchFamily="18" charset="0"/>
                <a:cs typeface="Times New Roman" pitchFamily="18" charset="0"/>
              </a:rPr>
              <a:t>Uji Pembahasan</a:t>
            </a:r>
            <a:endParaRPr lang="id-ID" sz="3200" dirty="0">
              <a:solidFill>
                <a:schemeClr val="tx1"/>
              </a:solidFill>
              <a:latin typeface="Times New Roman" pitchFamily="18" charset="0"/>
              <a:cs typeface="Times New Roman" pitchFamily="18" charset="0"/>
            </a:endParaRPr>
          </a:p>
        </p:txBody>
      </p:sp>
      <p:sp>
        <p:nvSpPr>
          <p:cNvPr id="2" name="TextBox 1"/>
          <p:cNvSpPr txBox="1"/>
          <p:nvPr/>
        </p:nvSpPr>
        <p:spPr>
          <a:xfrm>
            <a:off x="395536" y="1772816"/>
            <a:ext cx="8352928" cy="4524315"/>
          </a:xfrm>
          <a:prstGeom prst="rect">
            <a:avLst/>
          </a:prstGeom>
          <a:solidFill>
            <a:schemeClr val="bg1"/>
          </a:solidFill>
        </p:spPr>
        <p:txBody>
          <a:bodyPr wrap="square" rtlCol="0">
            <a:spAutoFit/>
          </a:bodyPr>
          <a:lstStyle/>
          <a:p>
            <a:pPr marL="285750" indent="-285750" algn="just">
              <a:buFont typeface="Wingdings" pitchFamily="2" charset="2"/>
              <a:buChar char="Ø"/>
            </a:pP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analisis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dapat</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lihat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bahwa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besar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nilai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t>
            </a:r>
            <a:r>
              <a:rPr lang="en-US" sz="1600" dirty="0" err="1">
                <a:latin typeface="Times New Roman" pitchFamily="18" charset="0"/>
                <a:cs typeface="Times New Roman" pitchFamily="18" charset="0"/>
              </a:rPr>
              <a:t>hitung</a:t>
            </a:r>
            <a:r>
              <a:rPr lang="en-US" sz="2400" dirty="0">
                <a:latin typeface="Times New Roman" pitchFamily="18" charset="0"/>
                <a:cs typeface="Times New Roman" pitchFamily="18" charset="0"/>
              </a:rPr>
              <a:t> 179,730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nilai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a:t>
            </a:r>
            <a:r>
              <a:rPr lang="en-US" sz="2400" dirty="0">
                <a:latin typeface="Times New Roman" pitchFamily="18" charset="0"/>
                <a:cs typeface="Times New Roman" pitchFamily="18" charset="0"/>
              </a:rPr>
              <a:t> 0,000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taraf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signifikansi</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dimana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nilai</a:t>
            </a:r>
            <a:r>
              <a:rPr lang="en-US" sz="2400" dirty="0">
                <a:latin typeface="Times New Roman" pitchFamily="18" charset="0"/>
                <a:cs typeface="Times New Roman" pitchFamily="18" charset="0"/>
              </a:rPr>
              <a:t> 0,000&lt;0,05. </a:t>
            </a:r>
            <a:r>
              <a:rPr lang="en-US" sz="2400" dirty="0" err="1">
                <a:latin typeface="Times New Roman" pitchFamily="18" charset="0"/>
                <a:cs typeface="Times New Roman" pitchFamily="18" charset="0"/>
              </a:rPr>
              <a:t>Dapat</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simpulkan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bahwa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terdapat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pengaruh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positif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antara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Lingkungan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Persepsi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Dukungan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Organisasi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terhadap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Karyawan</a:t>
            </a:r>
            <a:r>
              <a:rPr lang="en-US" sz="2400" dirty="0">
                <a:latin typeface="Times New Roman" pitchFamily="18" charset="0"/>
                <a:cs typeface="Times New Roman" pitchFamily="18" charset="0"/>
              </a:rPr>
              <a:t>.</a:t>
            </a:r>
            <a:endParaRPr lang="id-ID" sz="2400" dirty="0">
              <a:latin typeface="Times New Roman" pitchFamily="18" charset="0"/>
              <a:cs typeface="Times New Roman" pitchFamily="18" charset="0"/>
            </a:endParaRPr>
          </a:p>
          <a:p>
            <a:pPr marL="288000" algn="just"/>
            <a:r>
              <a:rPr lang="en-US" sz="2400" dirty="0" err="1">
                <a:latin typeface="Times New Roman" pitchFamily="18" charset="0"/>
                <a:cs typeface="Times New Roman" pitchFamily="18" charset="0"/>
              </a:rPr>
              <a:t>Presentase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besarnya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pengaruh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independen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terhadap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dependen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ditunjukkan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oleh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hasil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analisis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koefisien</a:t>
            </a:r>
            <a:r>
              <a:rPr lang="en-US" sz="2400" dirty="0">
                <a:latin typeface="Times New Roman" pitchFamily="18" charset="0"/>
                <a:cs typeface="Times New Roman" pitchFamily="18" charset="0"/>
              </a:rPr>
              <a:t> determinasi2 </a:t>
            </a:r>
            <a:r>
              <a:rPr lang="en-US" sz="2400" dirty="0" err="1">
                <a:latin typeface="Times New Roman" pitchFamily="18" charset="0"/>
                <a:cs typeface="Times New Roman" pitchFamily="18" charset="0"/>
              </a:rPr>
              <a: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nilai</a:t>
            </a:r>
            <a:r>
              <a:rPr lang="en-US" sz="2400" dirty="0">
                <a:latin typeface="Times New Roman" pitchFamily="18" charset="0"/>
                <a:cs typeface="Times New Roman" pitchFamily="18" charset="0"/>
              </a:rPr>
              <a:t> R square </a:t>
            </a:r>
            <a:r>
              <a:rPr lang="en-US" sz="2400" dirty="0" err="1">
                <a:latin typeface="Times New Roman" pitchFamily="18" charset="0"/>
                <a:cs typeface="Times New Roman" pitchFamily="18" charset="0"/>
              </a:rPr>
              <a:t>sebesar</a:t>
            </a:r>
            <a:r>
              <a:rPr lang="en-US" sz="2400" dirty="0">
                <a:latin typeface="Times New Roman" pitchFamily="18" charset="0"/>
                <a:cs typeface="Times New Roman" pitchFamily="18" charset="0"/>
              </a:rPr>
              <a:t> 0,849. </a:t>
            </a:r>
            <a:r>
              <a:rPr lang="en-US" sz="2400" dirty="0" err="1">
                <a:latin typeface="Times New Roman" pitchFamily="18" charset="0"/>
                <a:cs typeface="Times New Roman" pitchFamily="18" charset="0"/>
              </a:rPr>
              <a:t>Jadi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besarnya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pengaruh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Lingkungan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Persepsi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Dukungan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Organisasi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secara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simultan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bersama-sama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terhadap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Karyawan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85%, </a:t>
            </a:r>
            <a:r>
              <a:rPr lang="en-US" sz="2400" dirty="0" err="1">
                <a:latin typeface="Times New Roman" pitchFamily="18" charset="0"/>
                <a:cs typeface="Times New Roman" pitchFamily="18" charset="0"/>
              </a:rPr>
              <a:t>sedangkan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sisanya</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ditentukan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oleh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pengaruh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lain yang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model </a:t>
            </a:r>
            <a:r>
              <a:rPr lang="en-US" sz="2400" dirty="0" err="1">
                <a:latin typeface="Times New Roman" pitchFamily="18" charset="0"/>
                <a:cs typeface="Times New Roman" pitchFamily="18" charset="0"/>
              </a:rPr>
              <a:t>regresi</a:t>
            </a:r>
            <a:r>
              <a:rPr lang="en-US" sz="2400" dirty="0">
                <a:latin typeface="Times New Roman" pitchFamily="18" charset="0"/>
                <a:cs typeface="Times New Roman" pitchFamily="18" charset="0"/>
              </a:rPr>
              <a:t>.</a:t>
            </a:r>
            <a:endParaRPr lang="id-ID" sz="2400" dirty="0">
              <a:latin typeface="Times New Roman" pitchFamily="18" charset="0"/>
              <a:cs typeface="Times New Roman" pitchFamily="18" charset="0"/>
            </a:endParaRPr>
          </a:p>
        </p:txBody>
      </p:sp>
    </p:spTree>
    <p:extLst>
      <p:ext uri="{BB962C8B-B14F-4D97-AF65-F5344CB8AC3E}">
        <p14:creationId xmlns:p14="http://schemas.microsoft.com/office/powerpoint/2010/main" val="1927318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anim calcmode="lin" valueType="num">
                                      <p:cBhvr>
                                        <p:cTn id="8" dur="2000" fill="hold"/>
                                        <p:tgtEl>
                                          <p:spTgt spid="21"/>
                                        </p:tgtEl>
                                        <p:attrNameLst>
                                          <p:attrName>ppt_w</p:attrName>
                                        </p:attrNameLst>
                                      </p:cBhvr>
                                      <p:tavLst>
                                        <p:tav tm="0" fmla="#ppt_w*sin(2.5*pi*$)">
                                          <p:val>
                                            <p:fltVal val="0"/>
                                          </p:val>
                                        </p:tav>
                                        <p:tav tm="100000">
                                          <p:val>
                                            <p:fltVal val="1"/>
                                          </p:val>
                                        </p:tav>
                                      </p:tavLst>
                                    </p:anim>
                                    <p:anim calcmode="lin" valueType="num">
                                      <p:cBhvr>
                                        <p:cTn id="9" dur="2000" fill="hold"/>
                                        <p:tgtEl>
                                          <p:spTgt spid="2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anim calcmode="lin" valueType="num">
                                      <p:cBhvr>
                                        <p:cTn id="13" dur="500" fill="hold"/>
                                        <p:tgtEl>
                                          <p:spTgt spid="20"/>
                                        </p:tgtEl>
                                        <p:attrNameLst>
                                          <p:attrName>ppt_w</p:attrName>
                                        </p:attrNameLst>
                                      </p:cBhvr>
                                      <p:tavLst>
                                        <p:tav tm="0" fmla="#ppt_w*sin(2.5*pi*$)">
                                          <p:val>
                                            <p:fltVal val="0"/>
                                          </p:val>
                                        </p:tav>
                                        <p:tav tm="100000">
                                          <p:val>
                                            <p:fltVal val="1"/>
                                          </p:val>
                                        </p:tav>
                                      </p:tavLst>
                                    </p:anim>
                                    <p:anim calcmode="lin" valueType="num">
                                      <p:cBhvr>
                                        <p:cTn id="14" dur="500" fill="hold"/>
                                        <p:tgtEl>
                                          <p:spTgt spid="20"/>
                                        </p:tgtEl>
                                        <p:attrNameLst>
                                          <p:attrName>ppt_h</p:attrName>
                                        </p:attrNameLst>
                                      </p:cBhvr>
                                      <p:tavLst>
                                        <p:tav tm="0">
                                          <p:val>
                                            <p:strVal val="#ppt_h"/>
                                          </p:val>
                                        </p:tav>
                                        <p:tav tm="100000">
                                          <p:val>
                                            <p:strVal val="#ppt_h"/>
                                          </p:val>
                                        </p:tav>
                                      </p:tavLst>
                                    </p:anim>
                                  </p:childTnLst>
                                </p:cTn>
                              </p:par>
                              <p:par>
                                <p:cTn id="15" presetID="4" presetClass="entr" presetSubtype="16"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859" y="3124200"/>
            <a:ext cx="8229600" cy="1676400"/>
          </a:xfrm>
        </p:spPr>
        <p:txBody>
          <a:bodyPr>
            <a:normAutofit/>
          </a:bodyPr>
          <a:lstStyle/>
          <a:p>
            <a:pPr marL="0" indent="0" algn="ctr">
              <a:buNone/>
            </a:pPr>
            <a:r>
              <a:rPr lang="id-ID" sz="7200" b="1" dirty="0" smtClean="0">
                <a:latin typeface="Blackadder ITC" pitchFamily="82" charset="0"/>
              </a:rPr>
              <a:t>Terimakasih</a:t>
            </a:r>
            <a:endParaRPr lang="id-ID" sz="7200" b="1" dirty="0">
              <a:latin typeface="Blackadder ITC" pitchFamily="82" charset="0"/>
            </a:endParaRPr>
          </a:p>
        </p:txBody>
      </p:sp>
      <p:pic>
        <p:nvPicPr>
          <p:cNvPr id="6" name="Image1"/>
          <p:cNvPicPr/>
          <p:nvPr/>
        </p:nvPicPr>
        <p:blipFill>
          <a:blip r:embed="rId2" cstate="print"/>
          <a:srcRect/>
          <a:stretch>
            <a:fillRect/>
          </a:stretch>
        </p:blipFill>
        <p:spPr bwMode="auto">
          <a:xfrm>
            <a:off x="2915817" y="285728"/>
            <a:ext cx="3384376" cy="2880320"/>
          </a:xfrm>
          <a:prstGeom prst="ellipse">
            <a:avLst/>
          </a:prstGeom>
          <a:noFill/>
          <a:ln w="9525">
            <a:noFill/>
            <a:miter lim="800000"/>
            <a:headEnd/>
            <a:tailEnd/>
          </a:ln>
          <a:effectLst>
            <a:softEdge rad="317500"/>
          </a:effectLst>
        </p:spPr>
      </p:pic>
      <p:pic>
        <p:nvPicPr>
          <p:cNvPr id="8" name="Image1"/>
          <p:cNvPicPr/>
          <p:nvPr/>
        </p:nvPicPr>
        <p:blipFill>
          <a:blip r:embed="rId2" cstate="print"/>
          <a:srcRect/>
          <a:stretch>
            <a:fillRect/>
          </a:stretch>
        </p:blipFill>
        <p:spPr bwMode="auto">
          <a:xfrm>
            <a:off x="2928926" y="262928"/>
            <a:ext cx="3384376" cy="2880320"/>
          </a:xfrm>
          <a:prstGeom prst="ellipse">
            <a:avLst/>
          </a:prstGeom>
          <a:noFill/>
          <a:ln w="9525">
            <a:noFill/>
            <a:miter lim="800000"/>
            <a:headEnd/>
            <a:tailEnd/>
          </a:ln>
          <a:effectLst>
            <a:softEdge rad="317500"/>
          </a:effectLst>
        </p:spPr>
      </p:pic>
      <p:pic>
        <p:nvPicPr>
          <p:cNvPr id="9" name="Image1"/>
          <p:cNvPicPr/>
          <p:nvPr/>
        </p:nvPicPr>
        <p:blipFill>
          <a:blip r:embed="rId2" cstate="print"/>
          <a:srcRect/>
          <a:stretch>
            <a:fillRect/>
          </a:stretch>
        </p:blipFill>
        <p:spPr bwMode="auto">
          <a:xfrm>
            <a:off x="2928926" y="285728"/>
            <a:ext cx="3384376" cy="2880320"/>
          </a:xfrm>
          <a:prstGeom prst="ellipse">
            <a:avLst/>
          </a:prstGeom>
          <a:noFill/>
          <a:ln w="9525">
            <a:noFill/>
            <a:miter lim="800000"/>
            <a:headEnd/>
            <a:tailEnd/>
          </a:ln>
          <a:effectLst>
            <a:softEdge rad="317500"/>
          </a:effectLst>
        </p:spPr>
      </p:pic>
      <p:pic>
        <p:nvPicPr>
          <p:cNvPr id="11" name="Image1"/>
          <p:cNvPicPr/>
          <p:nvPr/>
        </p:nvPicPr>
        <p:blipFill>
          <a:blip r:embed="rId2" cstate="print"/>
          <a:srcRect/>
          <a:stretch>
            <a:fillRect/>
          </a:stretch>
        </p:blipFill>
        <p:spPr bwMode="auto">
          <a:xfrm>
            <a:off x="2928926" y="285728"/>
            <a:ext cx="3384376" cy="2880320"/>
          </a:xfrm>
          <a:prstGeom prst="ellipse">
            <a:avLst/>
          </a:prstGeom>
          <a:noFill/>
          <a:ln w="9525">
            <a:noFill/>
            <a:miter lim="800000"/>
            <a:headEnd/>
            <a:tailEnd/>
          </a:ln>
          <a:effectLst>
            <a:softEdge rad="317500"/>
          </a:effectLst>
        </p:spPr>
      </p:pic>
      <p:sp>
        <p:nvSpPr>
          <p:cNvPr id="12" name="Oval 11"/>
          <p:cNvSpPr/>
          <p:nvPr/>
        </p:nvSpPr>
        <p:spPr>
          <a:xfrm>
            <a:off x="3500430" y="642918"/>
            <a:ext cx="2357454" cy="20717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Oval 12"/>
          <p:cNvSpPr/>
          <p:nvPr/>
        </p:nvSpPr>
        <p:spPr>
          <a:xfrm>
            <a:off x="3347864" y="442947"/>
            <a:ext cx="2520282" cy="2520282"/>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75198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style.rotation</p:attrName>
                                        </p:attrNameLst>
                                      </p:cBhvr>
                                      <p:tavLst>
                                        <p:tav tm="0">
                                          <p:val>
                                            <p:fltVal val="720"/>
                                          </p:val>
                                        </p:tav>
                                        <p:tav tm="100000">
                                          <p:val>
                                            <p:fltVal val="0"/>
                                          </p:val>
                                        </p:tav>
                                      </p:tavLst>
                                    </p:anim>
                                    <p:anim calcmode="lin" valueType="num">
                                      <p:cBhvr>
                                        <p:cTn id="9" dur="2000" fill="hold"/>
                                        <p:tgtEl>
                                          <p:spTgt spid="11"/>
                                        </p:tgtEl>
                                        <p:attrNameLst>
                                          <p:attrName>ppt_h</p:attrName>
                                        </p:attrNameLst>
                                      </p:cBhvr>
                                      <p:tavLst>
                                        <p:tav tm="0">
                                          <p:val>
                                            <p:fltVal val="0"/>
                                          </p:val>
                                        </p:tav>
                                        <p:tav tm="100000">
                                          <p:val>
                                            <p:strVal val="#ppt_h"/>
                                          </p:val>
                                        </p:tav>
                                      </p:tavLst>
                                    </p:anim>
                                    <p:anim calcmode="lin" valueType="num">
                                      <p:cBhvr>
                                        <p:cTn id="10" dur="2000" fill="hold"/>
                                        <p:tgtEl>
                                          <p:spTgt spid="11"/>
                                        </p:tgtEl>
                                        <p:attrNameLst>
                                          <p:attrName>ppt_w</p:attrName>
                                        </p:attrNameLst>
                                      </p:cBhvr>
                                      <p:tavLst>
                                        <p:tav tm="0">
                                          <p:val>
                                            <p:fltVal val="0"/>
                                          </p:val>
                                        </p:tav>
                                        <p:tav tm="100000">
                                          <p:val>
                                            <p:strVal val="#ppt_w"/>
                                          </p:val>
                                        </p:tav>
                                      </p:tavLst>
                                    </p:anim>
                                  </p:childTnLst>
                                </p:cTn>
                              </p:par>
                              <p:par>
                                <p:cTn id="11" presetID="34"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 from="(-#ppt_w/2)" to="(#ppt_x)" calcmode="lin" valueType="num">
                                      <p:cBhvr>
                                        <p:cTn id="13" dur="600" fill="hold">
                                          <p:stCondLst>
                                            <p:cond delay="0"/>
                                          </p:stCondLst>
                                        </p:cTn>
                                        <p:tgtEl>
                                          <p:spTgt spid="9"/>
                                        </p:tgtEl>
                                        <p:attrNameLst>
                                          <p:attrName>ppt_x</p:attrName>
                                        </p:attrNameLst>
                                      </p:cBhvr>
                                    </p:anim>
                                    <p:anim from="0" to="-1.0" calcmode="lin" valueType="num">
                                      <p:cBhvr>
                                        <p:cTn id="14" dur="200" decel="50000" autoRev="1" fill="hold">
                                          <p:stCondLst>
                                            <p:cond delay="600"/>
                                          </p:stCondLst>
                                        </p:cTn>
                                        <p:tgtEl>
                                          <p:spTgt spid="9"/>
                                        </p:tgtEl>
                                        <p:attrNameLst>
                                          <p:attrName>xshear</p:attrName>
                                        </p:attrNameLst>
                                      </p:cBhvr>
                                    </p:anim>
                                    <p:animScale>
                                      <p:cBhvr>
                                        <p:cTn id="15" dur="200" decel="100000" autoRev="1" fill="hold">
                                          <p:stCondLst>
                                            <p:cond delay="600"/>
                                          </p:stCondLst>
                                        </p:cTn>
                                        <p:tgtEl>
                                          <p:spTgt spid="9"/>
                                        </p:tgtEl>
                                      </p:cBhvr>
                                      <p:from x="100000" y="100000"/>
                                      <p:to x="80000" y="100000"/>
                                    </p:animScale>
                                    <p:anim by="(#ppt_h/3+#ppt_w*0.1)" calcmode="lin" valueType="num">
                                      <p:cBhvr additive="sum">
                                        <p:cTn id="16" dur="200" decel="100000" autoRev="1" fill="hold">
                                          <p:stCondLst>
                                            <p:cond delay="600"/>
                                          </p:stCondLst>
                                        </p:cTn>
                                        <p:tgtEl>
                                          <p:spTgt spid="9"/>
                                        </p:tgtEl>
                                        <p:attrNameLst>
                                          <p:attrName>ppt_x</p:attrName>
                                        </p:attrNameLst>
                                      </p:cBhvr>
                                    </p:anim>
                                  </p:childTnLst>
                                </p:cTn>
                              </p:par>
                              <p:par>
                                <p:cTn id="17" presetID="3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800" decel="100000"/>
                                        <p:tgtEl>
                                          <p:spTgt spid="8"/>
                                        </p:tgtEl>
                                      </p:cBhvr>
                                    </p:animEffect>
                                    <p:anim calcmode="lin" valueType="num">
                                      <p:cBhvr>
                                        <p:cTn id="20" dur="800" decel="100000" fill="hold"/>
                                        <p:tgtEl>
                                          <p:spTgt spid="8"/>
                                        </p:tgtEl>
                                        <p:attrNameLst>
                                          <p:attrName>style.rotation</p:attrName>
                                        </p:attrNameLst>
                                      </p:cBhvr>
                                      <p:tavLst>
                                        <p:tav tm="0">
                                          <p:val>
                                            <p:fltVal val="-90"/>
                                          </p:val>
                                        </p:tav>
                                        <p:tav tm="100000">
                                          <p:val>
                                            <p:fltVal val="0"/>
                                          </p:val>
                                        </p:tav>
                                      </p:tavLst>
                                    </p:anim>
                                    <p:anim calcmode="lin" valueType="num">
                                      <p:cBhvr>
                                        <p:cTn id="21" dur="800" decel="100000" fill="hold"/>
                                        <p:tgtEl>
                                          <p:spTgt spid="8"/>
                                        </p:tgtEl>
                                        <p:attrNameLst>
                                          <p:attrName>ppt_x</p:attrName>
                                        </p:attrNameLst>
                                      </p:cBhvr>
                                      <p:tavLst>
                                        <p:tav tm="0">
                                          <p:val>
                                            <p:strVal val="#ppt_x+0.4"/>
                                          </p:val>
                                        </p:tav>
                                        <p:tav tm="100000">
                                          <p:val>
                                            <p:strVal val="#ppt_x-0.05"/>
                                          </p:val>
                                        </p:tav>
                                      </p:tavLst>
                                    </p:anim>
                                    <p:anim calcmode="lin" valueType="num">
                                      <p:cBhvr>
                                        <p:cTn id="22" dur="800" decel="100000" fill="hold"/>
                                        <p:tgtEl>
                                          <p:spTgt spid="8"/>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par>
                                <p:cTn id="25" presetID="15"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6"/>
                                        </p:tgtEl>
                                        <p:attrNameLst>
                                          <p:attrName>ppt_y</p:attrName>
                                        </p:attrNameLst>
                                      </p:cBhvr>
                                      <p:tavLst>
                                        <p:tav tm="0" fmla="#ppt_y+(sin(-2*pi*(1-$))*-#ppt_x+cos(-2*pi*(1-$))*(1-#ppt_y))*(1-$)">
                                          <p:val>
                                            <p:fltVal val="0"/>
                                          </p:val>
                                        </p:tav>
                                        <p:tav tm="100000">
                                          <p:val>
                                            <p:fltVal val="1"/>
                                          </p:val>
                                        </p:tav>
                                      </p:tavLst>
                                    </p:anim>
                                  </p:childTnLst>
                                </p:cTn>
                              </p:par>
                              <p:par>
                                <p:cTn id="31" presetID="8" presetClass="emph" presetSubtype="0" fill="hold" grpId="0" nodeType="withEffect">
                                  <p:stCondLst>
                                    <p:cond delay="0"/>
                                  </p:stCondLst>
                                  <p:childTnLst>
                                    <p:animRot by="21600000">
                                      <p:cBhvr>
                                        <p:cTn id="32" dur="3000" fill="hold"/>
                                        <p:tgtEl>
                                          <p:spTgt spid="3">
                                            <p:txEl>
                                              <p:pRg st="0" end="0"/>
                                            </p:txEl>
                                          </p:spTgt>
                                        </p:tgtEl>
                                        <p:attrNameLst>
                                          <p:attrName>r</p:attrName>
                                        </p:attrNameLst>
                                      </p:cBhvr>
                                    </p:animRot>
                                  </p:childTnLst>
                                </p:cTn>
                              </p:par>
                              <p:par>
                                <p:cTn id="33" presetID="45"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2250"/>
                                        <p:tgtEl>
                                          <p:spTgt spid="13"/>
                                        </p:tgtEl>
                                      </p:cBhvr>
                                    </p:animEffect>
                                    <p:anim calcmode="lin" valueType="num">
                                      <p:cBhvr>
                                        <p:cTn id="36" dur="2250" fill="hold"/>
                                        <p:tgtEl>
                                          <p:spTgt spid="13"/>
                                        </p:tgtEl>
                                        <p:attrNameLst>
                                          <p:attrName>ppt_w</p:attrName>
                                        </p:attrNameLst>
                                      </p:cBhvr>
                                      <p:tavLst>
                                        <p:tav tm="0" fmla="#ppt_w*sin(2.5*pi*$)">
                                          <p:val>
                                            <p:fltVal val="0"/>
                                          </p:val>
                                        </p:tav>
                                        <p:tav tm="100000">
                                          <p:val>
                                            <p:fltVal val="1"/>
                                          </p:val>
                                        </p:tav>
                                      </p:tavLst>
                                    </p:anim>
                                    <p:anim calcmode="lin" valueType="num">
                                      <p:cBhvr>
                                        <p:cTn id="37" dur="225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57224" y="1916832"/>
            <a:ext cx="7500990" cy="923330"/>
          </a:xfrm>
          <a:prstGeom prst="rect">
            <a:avLst/>
          </a:prstGeom>
          <a:solidFill>
            <a:schemeClr val="bg2"/>
          </a:solidFill>
          <a:ln>
            <a:noFill/>
          </a:ln>
        </p:spPr>
        <p:txBody>
          <a:bodyPr wrap="square" rtlCol="0">
            <a:spAutoFit/>
          </a:bodyPr>
          <a:lstStyle/>
          <a:p>
            <a:pPr marL="265113" indent="-265113" algn="just">
              <a:buFont typeface="Wingdings" pitchFamily="2" charset="2"/>
              <a:buChar char="Ø"/>
            </a:pPr>
            <a:r>
              <a:rPr lang="id-ID" dirty="0">
                <a:latin typeface="Times New Roman" pitchFamily="18" charset="0"/>
                <a:cs typeface="Times New Roman" pitchFamily="18" charset="0"/>
              </a:rPr>
              <a:t>Persepsi dukungan organisasi (</a:t>
            </a:r>
            <a:r>
              <a:rPr lang="id-ID" i="1" dirty="0">
                <a:latin typeface="Times New Roman" pitchFamily="18" charset="0"/>
                <a:cs typeface="Times New Roman" pitchFamily="18" charset="0"/>
              </a:rPr>
              <a:t>Perceived Organisational Support</a:t>
            </a:r>
            <a:r>
              <a:rPr lang="id-ID" dirty="0">
                <a:latin typeface="Times New Roman" pitchFamily="18" charset="0"/>
                <a:cs typeface="Times New Roman" pitchFamily="18" charset="0"/>
              </a:rPr>
              <a:t>/POS)  adalah </a:t>
            </a:r>
            <a:r>
              <a:rPr lang="id-ID" noProof="1" smtClean="0">
                <a:latin typeface="Times New Roman" pitchFamily="18" charset="0"/>
                <a:cs typeface="Times New Roman" pitchFamily="18" charset="0"/>
              </a:rPr>
              <a:t>tingkat</a:t>
            </a:r>
            <a:r>
              <a:rPr lang="id-ID" dirty="0" smtClean="0">
                <a:latin typeface="Times New Roman" pitchFamily="18" charset="0"/>
                <a:cs typeface="Times New Roman" pitchFamily="18" charset="0"/>
              </a:rPr>
              <a:t> </a:t>
            </a:r>
            <a:r>
              <a:rPr lang="id-ID" dirty="0">
                <a:latin typeface="Times New Roman" pitchFamily="18" charset="0"/>
                <a:cs typeface="Times New Roman" pitchFamily="18" charset="0"/>
              </a:rPr>
              <a:t>sampai dimana seorang karyawan  yakin bahwa oragnisasi mengharagai kontribusi mereka dan peduli dengan kesejahteraan mereka. </a:t>
            </a:r>
            <a:endParaRPr lang="id-ID" dirty="0" smtClean="0">
              <a:latin typeface="Times New Roman" pitchFamily="18" charset="0"/>
              <a:cs typeface="Times New Roman" pitchFamily="18" charset="0"/>
            </a:endParaRPr>
          </a:p>
        </p:txBody>
      </p:sp>
      <p:sp>
        <p:nvSpPr>
          <p:cNvPr id="2" name="Title 1"/>
          <p:cNvSpPr>
            <a:spLocks noGrp="1"/>
          </p:cNvSpPr>
          <p:nvPr>
            <p:ph type="title"/>
          </p:nvPr>
        </p:nvSpPr>
        <p:spPr>
          <a:xfrm>
            <a:off x="785786" y="286604"/>
            <a:ext cx="7643866" cy="1356445"/>
          </a:xfrm>
          <a:noFill/>
        </p:spPr>
        <p:style>
          <a:lnRef idx="2">
            <a:schemeClr val="accent1"/>
          </a:lnRef>
          <a:fillRef idx="1">
            <a:schemeClr val="lt1"/>
          </a:fillRef>
          <a:effectRef idx="0">
            <a:schemeClr val="accent1"/>
          </a:effectRef>
          <a:fontRef idx="minor">
            <a:schemeClr val="dk1"/>
          </a:fontRef>
        </p:style>
        <p:txBody>
          <a:bodyPr/>
          <a:lstStyle/>
          <a:p>
            <a:r>
              <a:rPr lang="id-ID" dirty="0" smtClean="0">
                <a:solidFill>
                  <a:schemeClr val="tx1"/>
                </a:solidFill>
                <a:latin typeface="Cambria" pitchFamily="18" charset="0"/>
                <a:cs typeface="Times New Roman" pitchFamily="18" charset="0"/>
              </a:rPr>
              <a:t>Latar Belakang</a:t>
            </a:r>
            <a:endParaRPr lang="en-US" dirty="0">
              <a:solidFill>
                <a:schemeClr val="tx1"/>
              </a:solidFill>
              <a:latin typeface="Cambria" pitchFamily="18" charset="0"/>
              <a:cs typeface="Times New Roman" pitchFamily="18" charset="0"/>
            </a:endParaRPr>
          </a:p>
        </p:txBody>
      </p:sp>
      <p:sp>
        <p:nvSpPr>
          <p:cNvPr id="11" name="Rectangle 10"/>
          <p:cNvSpPr/>
          <p:nvPr/>
        </p:nvSpPr>
        <p:spPr>
          <a:xfrm>
            <a:off x="785786" y="1785926"/>
            <a:ext cx="7643866" cy="421484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Oval 9"/>
          <p:cNvSpPr/>
          <p:nvPr/>
        </p:nvSpPr>
        <p:spPr>
          <a:xfrm>
            <a:off x="7092280" y="260648"/>
            <a:ext cx="1368152" cy="1368152"/>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887434" y="2996952"/>
            <a:ext cx="7500990" cy="1477328"/>
          </a:xfrm>
          <a:prstGeom prst="rect">
            <a:avLst/>
          </a:prstGeom>
          <a:solidFill>
            <a:schemeClr val="bg2"/>
          </a:solidFill>
          <a:ln>
            <a:noFill/>
          </a:ln>
        </p:spPr>
        <p:txBody>
          <a:bodyPr wrap="square" rtlCol="0">
            <a:spAutoFit/>
          </a:bodyPr>
          <a:lstStyle/>
          <a:p>
            <a:pPr marL="265113" indent="-265113" algn="just">
              <a:buFont typeface="Wingdings" pitchFamily="2" charset="2"/>
              <a:buChar char="Ø"/>
            </a:pPr>
            <a:r>
              <a:rPr lang="id-ID" dirty="0">
                <a:latin typeface="Times New Roman" pitchFamily="18" charset="0"/>
                <a:cs typeface="Times New Roman" pitchFamily="18" charset="0"/>
              </a:rPr>
              <a:t>Persepsi dukungan organisasi (Perceived Organisational Support/POS) sangat perlu dipertimbangkan karena Persepsi dukungan oragnisasi merupakan sebagai faktor yang turut mempengaruhi  kinerja seorang karyawan sebagai wujud respon seorang karyawan  terhadap suatu pekerjaan atau dalam situasi  tertentu dilingkungan pekerjaan.</a:t>
            </a:r>
          </a:p>
        </p:txBody>
      </p:sp>
    </p:spTree>
    <p:extLst>
      <p:ext uri="{BB962C8B-B14F-4D97-AF65-F5344CB8AC3E}">
        <p14:creationId xmlns:p14="http://schemas.microsoft.com/office/powerpoint/2010/main" val="2176943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500"/>
                                        <p:tgtEl>
                                          <p:spTgt spid="10"/>
                                        </p:tgtEl>
                                      </p:cBhvr>
                                    </p:animEffect>
                                    <p:anim calcmode="lin" valueType="num">
                                      <p:cBhvr>
                                        <p:cTn id="8" dur="2500" fill="hold"/>
                                        <p:tgtEl>
                                          <p:spTgt spid="10"/>
                                        </p:tgtEl>
                                        <p:attrNameLst>
                                          <p:attrName>ppt_w</p:attrName>
                                        </p:attrNameLst>
                                      </p:cBhvr>
                                      <p:tavLst>
                                        <p:tav tm="0" fmla="#ppt_w*sin(2.5*pi*$)">
                                          <p:val>
                                            <p:fltVal val="0"/>
                                          </p:val>
                                        </p:tav>
                                        <p:tav tm="100000">
                                          <p:val>
                                            <p:fltVal val="1"/>
                                          </p:val>
                                        </p:tav>
                                      </p:tavLst>
                                    </p:anim>
                                    <p:anim calcmode="lin" valueType="num">
                                      <p:cBhvr>
                                        <p:cTn id="9" dur="2500" fill="hold"/>
                                        <p:tgtEl>
                                          <p:spTgt spid="10"/>
                                        </p:tgtEl>
                                        <p:attrNameLst>
                                          <p:attrName>ppt_h</p:attrName>
                                        </p:attrNameLst>
                                      </p:cBhvr>
                                      <p:tavLst>
                                        <p:tav tm="0">
                                          <p:val>
                                            <p:strVal val="#ppt_h"/>
                                          </p:val>
                                        </p:tav>
                                        <p:tav tm="100000">
                                          <p:val>
                                            <p:strVal val="#ppt_h"/>
                                          </p:val>
                                        </p:tav>
                                      </p:tavLst>
                                    </p:anim>
                                  </p:childTnLst>
                                </p:cTn>
                              </p:par>
                              <p:par>
                                <p:cTn id="10" presetID="30"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800" decel="100000"/>
                                        <p:tgtEl>
                                          <p:spTgt spid="2"/>
                                        </p:tgtEl>
                                      </p:cBhvr>
                                    </p:animEffect>
                                    <p:anim calcmode="lin" valueType="num">
                                      <p:cBhvr>
                                        <p:cTn id="13" dur="800" decel="100000" fill="hold"/>
                                        <p:tgtEl>
                                          <p:spTgt spid="2"/>
                                        </p:tgtEl>
                                        <p:attrNameLst>
                                          <p:attrName>style.rotation</p:attrName>
                                        </p:attrNameLst>
                                      </p:cBhvr>
                                      <p:tavLst>
                                        <p:tav tm="0">
                                          <p:val>
                                            <p:fltVal val="-90"/>
                                          </p:val>
                                        </p:tav>
                                        <p:tav tm="100000">
                                          <p:val>
                                            <p:fltVal val="0"/>
                                          </p:val>
                                        </p:tav>
                                      </p:tavLst>
                                    </p:anim>
                                    <p:anim calcmode="lin" valueType="num">
                                      <p:cBhvr>
                                        <p:cTn id="14" dur="800" decel="100000" fill="hold"/>
                                        <p:tgtEl>
                                          <p:spTgt spid="2"/>
                                        </p:tgtEl>
                                        <p:attrNameLst>
                                          <p:attrName>ppt_x</p:attrName>
                                        </p:attrNameLst>
                                      </p:cBhvr>
                                      <p:tavLst>
                                        <p:tav tm="0">
                                          <p:val>
                                            <p:strVal val="#ppt_x+0.4"/>
                                          </p:val>
                                        </p:tav>
                                        <p:tav tm="100000">
                                          <p:val>
                                            <p:strVal val="#ppt_x-0.05"/>
                                          </p:val>
                                        </p:tav>
                                      </p:tavLst>
                                    </p:anim>
                                    <p:anim calcmode="lin" valueType="num">
                                      <p:cBhvr>
                                        <p:cTn id="15" dur="800" decel="100000" fill="hold"/>
                                        <p:tgtEl>
                                          <p:spTgt spid="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18" presetID="6"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ircle(in)">
                                      <p:cBhvr>
                                        <p:cTn id="20" dur="2000"/>
                                        <p:tgtEl>
                                          <p:spTgt spid="11"/>
                                        </p:tgtEl>
                                      </p:cBhvr>
                                    </p:animEffect>
                                  </p:childTnLst>
                                </p:cTn>
                              </p:par>
                              <p:par>
                                <p:cTn id="21" presetID="15"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27" fill="hold">
                            <p:stCondLst>
                              <p:cond delay="2500"/>
                            </p:stCondLst>
                            <p:childTnLst>
                              <p:par>
                                <p:cTn id="28" presetID="15"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1000" fill="hold"/>
                                        <p:tgtEl>
                                          <p:spTgt spid="9"/>
                                        </p:tgtEl>
                                        <p:attrNameLst>
                                          <p:attrName>ppt_w</p:attrName>
                                        </p:attrNameLst>
                                      </p:cBhvr>
                                      <p:tavLst>
                                        <p:tav tm="0">
                                          <p:val>
                                            <p:fltVal val="0"/>
                                          </p:val>
                                        </p:tav>
                                        <p:tav tm="100000">
                                          <p:val>
                                            <p:strVal val="#ppt_w"/>
                                          </p:val>
                                        </p:tav>
                                      </p:tavLst>
                                    </p:anim>
                                    <p:anim calcmode="lin" valueType="num">
                                      <p:cBhvr>
                                        <p:cTn id="31" dur="1000" fill="hold"/>
                                        <p:tgtEl>
                                          <p:spTgt spid="9"/>
                                        </p:tgtEl>
                                        <p:attrNameLst>
                                          <p:attrName>ppt_h</p:attrName>
                                        </p:attrNameLst>
                                      </p:cBhvr>
                                      <p:tavLst>
                                        <p:tav tm="0">
                                          <p:val>
                                            <p:fltVal val="0"/>
                                          </p:val>
                                        </p:tav>
                                        <p:tav tm="100000">
                                          <p:val>
                                            <p:strVal val="#ppt_h"/>
                                          </p:val>
                                        </p:tav>
                                      </p:tavLst>
                                    </p:anim>
                                    <p:anim calcmode="lin" valueType="num">
                                      <p:cBhvr>
                                        <p:cTn id="32"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1" grpId="0" animBg="1"/>
      <p:bldP spid="10"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6604"/>
            <a:ext cx="7643866" cy="1356445"/>
          </a:xfrm>
          <a:no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p>
            <a:r>
              <a:rPr lang="id-ID" dirty="0">
                <a:solidFill>
                  <a:schemeClr val="tx1"/>
                </a:solidFill>
                <a:latin typeface="Cambria" pitchFamily="18" charset="0"/>
                <a:cs typeface="Times New Roman" pitchFamily="18" charset="0"/>
              </a:rPr>
              <a:t>Latar Belakang</a:t>
            </a:r>
            <a:endParaRPr lang="en-US" dirty="0">
              <a:solidFill>
                <a:schemeClr val="tx1"/>
              </a:solidFill>
              <a:latin typeface="Cambria" pitchFamily="18" charset="0"/>
              <a:cs typeface="Times New Roman" pitchFamily="18" charset="0"/>
            </a:endParaRPr>
          </a:p>
        </p:txBody>
      </p:sp>
      <p:sp>
        <p:nvSpPr>
          <p:cNvPr id="7" name="TextBox 6"/>
          <p:cNvSpPr txBox="1"/>
          <p:nvPr/>
        </p:nvSpPr>
        <p:spPr>
          <a:xfrm>
            <a:off x="857224" y="1857364"/>
            <a:ext cx="7500990" cy="1477328"/>
          </a:xfrm>
          <a:prstGeom prst="rect">
            <a:avLst/>
          </a:prstGeom>
          <a:solidFill>
            <a:schemeClr val="bg2">
              <a:lumMod val="90000"/>
            </a:schemeClr>
          </a:solidFill>
        </p:spPr>
        <p:txBody>
          <a:bodyPr wrap="square" rtlCol="0">
            <a:spAutoFit/>
          </a:bodyPr>
          <a:lstStyle/>
          <a:p>
            <a:pPr marL="265113" indent="-265113" algn="just">
              <a:buFont typeface="Wingdings" pitchFamily="2" charset="2"/>
              <a:buChar char="Ø"/>
            </a:pPr>
            <a:r>
              <a:rPr lang="id-ID" dirty="0" smtClean="0">
                <a:latin typeface="Times New Roman" pitchFamily="18" charset="0"/>
                <a:cs typeface="Times New Roman" pitchFamily="18" charset="0"/>
              </a:rPr>
              <a:t>Kinerja seorang  karyawan perusahaan memegang peranan yang sangat penting. Karena maju mundurnya perusahaan sangat tergantung pada hasil kinerja karyawan itu sendiri. Seorang karyawan yang mempunyai kompetensi dalam melaksanakan suatu jenis pekerjaan tertentu dapat dipastikan akan memperoleh hasil.</a:t>
            </a:r>
          </a:p>
        </p:txBody>
      </p:sp>
      <p:sp>
        <p:nvSpPr>
          <p:cNvPr id="11" name="Rectangle 10"/>
          <p:cNvSpPr/>
          <p:nvPr/>
        </p:nvSpPr>
        <p:spPr>
          <a:xfrm>
            <a:off x="785786" y="1785926"/>
            <a:ext cx="7643866" cy="421484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Oval 5"/>
          <p:cNvSpPr/>
          <p:nvPr/>
        </p:nvSpPr>
        <p:spPr>
          <a:xfrm>
            <a:off x="7092280" y="332656"/>
            <a:ext cx="1368152" cy="1368152"/>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887434" y="3356992"/>
            <a:ext cx="7500990" cy="923330"/>
          </a:xfrm>
          <a:prstGeom prst="rect">
            <a:avLst/>
          </a:prstGeom>
          <a:noFill/>
        </p:spPr>
        <p:txBody>
          <a:bodyPr wrap="square" rtlCol="0">
            <a:spAutoFit/>
          </a:bodyPr>
          <a:lstStyle>
            <a:defPPr>
              <a:defRPr lang="en-US"/>
            </a:defPPr>
            <a:lvl1pPr marL="265113" indent="-265113" algn="just">
              <a:buFont typeface="Wingdings" pitchFamily="2" charset="2"/>
              <a:buChar char="Ø"/>
              <a:defRPr>
                <a:latin typeface="Times New Roman" pitchFamily="18" charset="0"/>
                <a:cs typeface="Times New Roman" pitchFamily="18" charset="0"/>
              </a:defRPr>
            </a:lvl1pPr>
          </a:lstStyle>
          <a:p>
            <a:r>
              <a:rPr lang="en-US" dirty="0" err="1"/>
              <a:t>Kinerja</a:t>
            </a:r>
            <a:r>
              <a:rPr lang="id-ID" dirty="0"/>
              <a:t>  karyawan  adalah  hasil  kerja  kualitas  dan kuantitas yang di capai oleh setiap karyawan dalam melaksanakan tugas dan tanggungjawab yang diberikan kepadanya. </a:t>
            </a:r>
          </a:p>
        </p:txBody>
      </p:sp>
    </p:spTree>
    <p:extLst>
      <p:ext uri="{BB962C8B-B14F-4D97-AF65-F5344CB8AC3E}">
        <p14:creationId xmlns:p14="http://schemas.microsoft.com/office/powerpoint/2010/main" val="2176943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par>
                                <p:cTn id="17" presetID="37"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900" decel="100000" fill="hold"/>
                                        <p:tgtEl>
                                          <p:spTgt spid="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3" presetID="3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 calcmode="lin" valueType="num">
                                      <p:cBhvr>
                                        <p:cTn id="27" dur="1000" fill="hold"/>
                                        <p:tgtEl>
                                          <p:spTgt spid="11"/>
                                        </p:tgtEl>
                                        <p:attrNameLst>
                                          <p:attrName>style.rotation</p:attrName>
                                        </p:attrNameLst>
                                      </p:cBhvr>
                                      <p:tavLst>
                                        <p:tav tm="0">
                                          <p:val>
                                            <p:fltVal val="90"/>
                                          </p:val>
                                        </p:tav>
                                        <p:tav tm="100000">
                                          <p:val>
                                            <p:fltVal val="0"/>
                                          </p:val>
                                        </p:tav>
                                      </p:tavLst>
                                    </p:anim>
                                    <p:animEffect transition="in" filter="fade">
                                      <p:cBhvr>
                                        <p:cTn id="28" dur="1000"/>
                                        <p:tgtEl>
                                          <p:spTgt spid="11"/>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11" grpId="0" animBg="1"/>
      <p:bldP spid="6"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000">
              <a:srgbClr val="00B050">
                <a:alpha val="51000"/>
                <a:lumMod val="22000"/>
                <a:lumOff val="78000"/>
              </a:srgbClr>
            </a:gs>
            <a:gs pos="75000">
              <a:schemeClr val="bg2">
                <a:lumMod val="90000"/>
              </a:schemeClr>
            </a:gs>
            <a:gs pos="100000">
              <a:srgbClr val="002060">
                <a:alpha val="56000"/>
              </a:srgb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19256" cy="1319514"/>
          </a:xfrm>
          <a:noFill/>
        </p:spPr>
        <p:style>
          <a:lnRef idx="2">
            <a:schemeClr val="accent1"/>
          </a:lnRef>
          <a:fillRef idx="1">
            <a:schemeClr val="lt1"/>
          </a:fillRef>
          <a:effectRef idx="0">
            <a:schemeClr val="accent1"/>
          </a:effectRef>
          <a:fontRef idx="minor">
            <a:schemeClr val="dk1"/>
          </a:fontRef>
        </p:style>
        <p:txBody>
          <a:bodyPr>
            <a:normAutofit/>
          </a:bodyPr>
          <a:lstStyle/>
          <a:p>
            <a:r>
              <a:rPr lang="id-ID" sz="4400" dirty="0" smtClean="0">
                <a:solidFill>
                  <a:schemeClr val="tx1"/>
                </a:solidFill>
                <a:latin typeface="Cambria" pitchFamily="18" charset="0"/>
                <a:cs typeface="Times New Roman" pitchFamily="18" charset="0"/>
              </a:rPr>
              <a:t>Rumusan </a:t>
            </a:r>
            <a:r>
              <a:rPr lang="id-ID" sz="4400" dirty="0" smtClean="0">
                <a:solidFill>
                  <a:schemeClr val="tx1"/>
                </a:solidFill>
                <a:latin typeface="Cambria" pitchFamily="18" charset="0"/>
                <a:cs typeface="Times New Roman" pitchFamily="18" charset="0"/>
              </a:rPr>
              <a:t>Masalah</a:t>
            </a:r>
            <a:endParaRPr lang="en-US" sz="4400" dirty="0">
              <a:solidFill>
                <a:schemeClr val="tx1"/>
              </a:solidFill>
              <a:latin typeface="Cambria" pitchFamily="18" charset="0"/>
              <a:cs typeface="Times New Roman" pitchFamily="18" charset="0"/>
            </a:endParaRPr>
          </a:p>
        </p:txBody>
      </p:sp>
      <p:sp>
        <p:nvSpPr>
          <p:cNvPr id="9" name="Rectangle 8"/>
          <p:cNvSpPr/>
          <p:nvPr/>
        </p:nvSpPr>
        <p:spPr>
          <a:xfrm>
            <a:off x="611560" y="3284984"/>
            <a:ext cx="8032406" cy="10081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dirty="0" err="1" smtClean="0">
                <a:solidFill>
                  <a:schemeClr val="tx1"/>
                </a:solidFill>
                <a:latin typeface="Times New Roman" pitchFamily="18" charset="0"/>
                <a:cs typeface="Times New Roman" pitchFamily="18" charset="0"/>
              </a:rPr>
              <a:t>Bagaimana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pengaruh</a:t>
            </a:r>
            <a:r>
              <a:rPr lang="en-US" sz="2800" dirty="0" smtClean="0">
                <a:solidFill>
                  <a:schemeClr val="tx1"/>
                </a:solidFill>
                <a:latin typeface="Times New Roman" pitchFamily="18" charset="0"/>
                <a:cs typeface="Times New Roman" pitchFamily="18" charset="0"/>
              </a:rPr>
              <a:t> </a:t>
            </a:r>
            <a:r>
              <a:rPr lang="id-ID" sz="2800" dirty="0" smtClean="0">
                <a:solidFill>
                  <a:schemeClr val="tx1"/>
                </a:solidFill>
                <a:latin typeface="Times New Roman" pitchFamily="18" charset="0"/>
                <a:cs typeface="Times New Roman" pitchFamily="18" charset="0"/>
              </a:rPr>
              <a:t>persepsi dukungan organisasi terhadap kinerja karyawan di PT. Solid Super Steel</a:t>
            </a:r>
            <a:r>
              <a:rPr lang="en-US" sz="2800" dirty="0" smtClean="0">
                <a:solidFill>
                  <a:schemeClr val="tx1"/>
                </a:solidFill>
                <a:latin typeface="Times New Roman" pitchFamily="18" charset="0"/>
                <a:cs typeface="Times New Roman" pitchFamily="18" charset="0"/>
              </a:rPr>
              <a:t>?</a:t>
            </a:r>
            <a:endParaRPr lang="id-ID" sz="2800" dirty="0">
              <a:solidFill>
                <a:schemeClr val="tx1"/>
              </a:solidFill>
              <a:latin typeface="Times New Roman" pitchFamily="18" charset="0"/>
              <a:cs typeface="Times New Roman" pitchFamily="18" charset="0"/>
            </a:endParaRPr>
          </a:p>
        </p:txBody>
      </p:sp>
      <p:sp>
        <p:nvSpPr>
          <p:cNvPr id="11" name="Rectangle 10"/>
          <p:cNvSpPr/>
          <p:nvPr/>
        </p:nvSpPr>
        <p:spPr>
          <a:xfrm>
            <a:off x="611560" y="2276872"/>
            <a:ext cx="8032406" cy="85725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2800" dirty="0" smtClean="0">
                <a:solidFill>
                  <a:schemeClr val="tx1"/>
                </a:solidFill>
                <a:latin typeface="Times New Roman" pitchFamily="18" charset="0"/>
                <a:cs typeface="Times New Roman" pitchFamily="18" charset="0"/>
              </a:rPr>
              <a:t>Bagaimana pengaruh Lingkungan kerja terhadap kinerja karyawan di  PT Solid Super Steel?</a:t>
            </a:r>
            <a:endParaRPr lang="id-ID" sz="2800" dirty="0">
              <a:solidFill>
                <a:schemeClr val="tx1"/>
              </a:solidFill>
              <a:latin typeface="Times New Roman" pitchFamily="18" charset="0"/>
              <a:cs typeface="Times New Roman" pitchFamily="18" charset="0"/>
            </a:endParaRPr>
          </a:p>
        </p:txBody>
      </p:sp>
      <p:sp>
        <p:nvSpPr>
          <p:cNvPr id="15" name="Rectangle 14"/>
          <p:cNvSpPr/>
          <p:nvPr/>
        </p:nvSpPr>
        <p:spPr>
          <a:xfrm>
            <a:off x="611560" y="1571612"/>
            <a:ext cx="8032406" cy="500066"/>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chemeClr val="bg1"/>
                </a:solidFill>
                <a:latin typeface="Times New Roman" pitchFamily="18" charset="0"/>
                <a:cs typeface="Times New Roman" pitchFamily="18" charset="0"/>
              </a:rPr>
              <a:t>Rumusan Masalah</a:t>
            </a:r>
            <a:endParaRPr lang="id-ID" b="1" dirty="0">
              <a:solidFill>
                <a:schemeClr val="bg1"/>
              </a:solidFill>
              <a:latin typeface="Times New Roman" pitchFamily="18" charset="0"/>
              <a:cs typeface="Times New Roman" pitchFamily="18" charset="0"/>
            </a:endParaRPr>
          </a:p>
        </p:txBody>
      </p:sp>
      <p:sp>
        <p:nvSpPr>
          <p:cNvPr id="16" name="Rectangle 15"/>
          <p:cNvSpPr/>
          <p:nvPr/>
        </p:nvSpPr>
        <p:spPr>
          <a:xfrm>
            <a:off x="611560" y="4581128"/>
            <a:ext cx="8032406" cy="13681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2800" dirty="0" smtClean="0">
                <a:solidFill>
                  <a:schemeClr val="tx1"/>
                </a:solidFill>
                <a:latin typeface="Times New Roman" pitchFamily="18" charset="0"/>
                <a:cs typeface="Times New Roman" pitchFamily="18" charset="0"/>
              </a:rPr>
              <a:t>Berapa besar pengaruh lingkungan kerja dan persepsi dukungan organisasi secara </a:t>
            </a:r>
            <a:r>
              <a:rPr lang="en-US" sz="2800" dirty="0" err="1" smtClean="0">
                <a:solidFill>
                  <a:schemeClr val="tx1"/>
                </a:solidFill>
                <a:latin typeface="Times New Roman" pitchFamily="18" charset="0"/>
                <a:cs typeface="Times New Roman" pitchFamily="18" charset="0"/>
              </a:rPr>
              <a:t>simultan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terhadap</a:t>
            </a:r>
            <a:r>
              <a:rPr lang="id-ID" sz="2800" dirty="0" smtClean="0">
                <a:solidFill>
                  <a:schemeClr val="tx1"/>
                </a:solidFill>
                <a:latin typeface="Times New Roman" pitchFamily="18" charset="0"/>
                <a:cs typeface="Times New Roman" pitchFamily="18" charset="0"/>
              </a:rPr>
              <a:t> kinerja karyawan di  PT. Solid Super Steel</a:t>
            </a:r>
            <a:r>
              <a:rPr lang="en-US" sz="2800" dirty="0" smtClean="0">
                <a:solidFill>
                  <a:schemeClr val="tx1"/>
                </a:solidFill>
                <a:latin typeface="Times New Roman" pitchFamily="18" charset="0"/>
                <a:cs typeface="Times New Roman" pitchFamily="18" charset="0"/>
              </a:rPr>
              <a:t>?</a:t>
            </a:r>
            <a:endParaRPr lang="id-ID" sz="2800" dirty="0">
              <a:solidFill>
                <a:schemeClr val="tx1"/>
              </a:solidFill>
              <a:latin typeface="Times New Roman" pitchFamily="18" charset="0"/>
              <a:cs typeface="Times New Roman" pitchFamily="18" charset="0"/>
            </a:endParaRPr>
          </a:p>
        </p:txBody>
      </p:sp>
      <p:sp>
        <p:nvSpPr>
          <p:cNvPr id="22" name="Rectangle 21"/>
          <p:cNvSpPr/>
          <p:nvPr/>
        </p:nvSpPr>
        <p:spPr>
          <a:xfrm>
            <a:off x="428596" y="1500174"/>
            <a:ext cx="8286808" cy="47863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Oval 12"/>
          <p:cNvSpPr/>
          <p:nvPr/>
        </p:nvSpPr>
        <p:spPr>
          <a:xfrm>
            <a:off x="7308304" y="116632"/>
            <a:ext cx="1368152" cy="1368152"/>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604027622"/>
      </p:ext>
    </p:extLst>
  </p:cSld>
  <p:clrMapOvr>
    <a:overrideClrMapping bg1="lt1" tx1="dk1" bg2="lt2" tx2="dk2" accent1="accent1" accent2="accent2" accent3="accent3" accent4="accent4" accent5="accent5" accent6="accent6" hlink="hlink" folHlink="folHlink"/>
  </p:clrMapOvr>
  <p:transition spd="med">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anim calcmode="lin" valueType="num">
                                      <p:cBhvr>
                                        <p:cTn id="8" dur="2000" fill="hold"/>
                                        <p:tgtEl>
                                          <p:spTgt spid="13"/>
                                        </p:tgtEl>
                                        <p:attrNameLst>
                                          <p:attrName>ppt_w</p:attrName>
                                        </p:attrNameLst>
                                      </p:cBhvr>
                                      <p:tavLst>
                                        <p:tav tm="0" fmla="#ppt_w*sin(2.5*pi*$)">
                                          <p:val>
                                            <p:fltVal val="0"/>
                                          </p:val>
                                        </p:tav>
                                        <p:tav tm="100000">
                                          <p:val>
                                            <p:fltVal val="1"/>
                                          </p:val>
                                        </p:tav>
                                      </p:tavLst>
                                    </p:anim>
                                    <p:anim calcmode="lin" valueType="num">
                                      <p:cBhvr>
                                        <p:cTn id="9" dur="2000" fill="hold"/>
                                        <p:tgtEl>
                                          <p:spTgt spid="13"/>
                                        </p:tgtEl>
                                        <p:attrNameLst>
                                          <p:attrName>ppt_h</p:attrName>
                                        </p:attrNameLst>
                                      </p:cBhvr>
                                      <p:tavLst>
                                        <p:tav tm="0">
                                          <p:val>
                                            <p:strVal val="#ppt_h"/>
                                          </p:val>
                                        </p:tav>
                                        <p:tav tm="100000">
                                          <p:val>
                                            <p:strVal val="#ppt_h"/>
                                          </p:val>
                                        </p:tav>
                                      </p:tavLst>
                                    </p:anim>
                                  </p:childTnLst>
                                </p:cTn>
                              </p:par>
                              <p:par>
                                <p:cTn id="10" presetID="24"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par>
                                <p:cTn id="13" presetID="3" presetClass="entr" presetSubtype="1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Horizontal)">
                                      <p:cBhvr>
                                        <p:cTn id="18" dur="2000"/>
                                        <p:tgtEl>
                                          <p:spTgt spid="15"/>
                                        </p:tgtEl>
                                      </p:cBhvr>
                                    </p:animEffect>
                                  </p:childTnLst>
                                </p:cTn>
                              </p:par>
                              <p:par>
                                <p:cTn id="19" presetID="15"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3000" fill="hold"/>
                                        <p:tgtEl>
                                          <p:spTgt spid="11"/>
                                        </p:tgtEl>
                                        <p:attrNameLst>
                                          <p:attrName>ppt_w</p:attrName>
                                        </p:attrNameLst>
                                      </p:cBhvr>
                                      <p:tavLst>
                                        <p:tav tm="0">
                                          <p:val>
                                            <p:fltVal val="0"/>
                                          </p:val>
                                        </p:tav>
                                        <p:tav tm="100000">
                                          <p:val>
                                            <p:strVal val="#ppt_w"/>
                                          </p:val>
                                        </p:tav>
                                      </p:tavLst>
                                    </p:anim>
                                    <p:anim calcmode="lin" valueType="num">
                                      <p:cBhvr>
                                        <p:cTn id="22" dur="3000" fill="hold"/>
                                        <p:tgtEl>
                                          <p:spTgt spid="11"/>
                                        </p:tgtEl>
                                        <p:attrNameLst>
                                          <p:attrName>ppt_h</p:attrName>
                                        </p:attrNameLst>
                                      </p:cBhvr>
                                      <p:tavLst>
                                        <p:tav tm="0">
                                          <p:val>
                                            <p:fltVal val="0"/>
                                          </p:val>
                                        </p:tav>
                                        <p:tav tm="100000">
                                          <p:val>
                                            <p:strVal val="#ppt_h"/>
                                          </p:val>
                                        </p:tav>
                                      </p:tavLst>
                                    </p:anim>
                                    <p:anim calcmode="lin" valueType="num">
                                      <p:cBhvr>
                                        <p:cTn id="23" dur="3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4" dur="3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34"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 from="(-#ppt_w/2)" to="(#ppt_x)" calcmode="lin" valueType="num">
                                      <p:cBhvr>
                                        <p:cTn id="28" dur="1200" fill="hold">
                                          <p:stCondLst>
                                            <p:cond delay="0"/>
                                          </p:stCondLst>
                                        </p:cTn>
                                        <p:tgtEl>
                                          <p:spTgt spid="9"/>
                                        </p:tgtEl>
                                        <p:attrNameLst>
                                          <p:attrName>ppt_x</p:attrName>
                                        </p:attrNameLst>
                                      </p:cBhvr>
                                    </p:anim>
                                    <p:anim from="0" to="-1.0" calcmode="lin" valueType="num">
                                      <p:cBhvr>
                                        <p:cTn id="29" dur="400" decel="50000" autoRev="1" fill="hold">
                                          <p:stCondLst>
                                            <p:cond delay="1200"/>
                                          </p:stCondLst>
                                        </p:cTn>
                                        <p:tgtEl>
                                          <p:spTgt spid="9"/>
                                        </p:tgtEl>
                                        <p:attrNameLst>
                                          <p:attrName>xshear</p:attrName>
                                        </p:attrNameLst>
                                      </p:cBhvr>
                                    </p:anim>
                                    <p:animScale>
                                      <p:cBhvr>
                                        <p:cTn id="30" dur="400" decel="100000" autoRev="1" fill="hold">
                                          <p:stCondLst>
                                            <p:cond delay="1200"/>
                                          </p:stCondLst>
                                        </p:cTn>
                                        <p:tgtEl>
                                          <p:spTgt spid="9"/>
                                        </p:tgtEl>
                                      </p:cBhvr>
                                      <p:from x="100000" y="100000"/>
                                      <p:to x="80000" y="100000"/>
                                    </p:animScale>
                                    <p:anim by="(#ppt_h/3+#ppt_w*0.1)" calcmode="lin" valueType="num">
                                      <p:cBhvr additive="sum">
                                        <p:cTn id="31" dur="400" decel="100000" autoRev="1" fill="hold">
                                          <p:stCondLst>
                                            <p:cond delay="1200"/>
                                          </p:stCondLst>
                                        </p:cTn>
                                        <p:tgtEl>
                                          <p:spTgt spid="9"/>
                                        </p:tgtEl>
                                        <p:attrNameLst>
                                          <p:attrName>ppt_x</p:attrName>
                                        </p:attrNameLst>
                                      </p:cBhvr>
                                    </p:anim>
                                  </p:childTnLst>
                                </p:cTn>
                              </p:par>
                            </p:childTnLst>
                          </p:cTn>
                        </p:par>
                        <p:par>
                          <p:cTn id="32" fill="hold">
                            <p:stCondLst>
                              <p:cond delay="5000"/>
                            </p:stCondLst>
                            <p:childTnLst>
                              <p:par>
                                <p:cTn id="33" presetID="5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866" decel="100000"/>
                                        <p:tgtEl>
                                          <p:spTgt spid="16"/>
                                        </p:tgtEl>
                                      </p:cBhvr>
                                    </p:animEffect>
                                    <p:animScale>
                                      <p:cBhvr>
                                        <p:cTn id="36" dur="866" decel="100000"/>
                                        <p:tgtEl>
                                          <p:spTgt spid="16"/>
                                        </p:tgtEl>
                                      </p:cBhvr>
                                      <p:from x="10000" y="10000"/>
                                      <p:to x="200000" y="450000"/>
                                    </p:animScale>
                                    <p:animScale>
                                      <p:cBhvr>
                                        <p:cTn id="37" dur="1384" accel="100000" fill="hold">
                                          <p:stCondLst>
                                            <p:cond delay="866"/>
                                          </p:stCondLst>
                                        </p:cTn>
                                        <p:tgtEl>
                                          <p:spTgt spid="16"/>
                                        </p:tgtEl>
                                      </p:cBhvr>
                                      <p:from x="200000" y="450000"/>
                                      <p:to x="100000" y="100000"/>
                                    </p:animScale>
                                    <p:set>
                                      <p:cBhvr>
                                        <p:cTn id="38" dur="866" fill="hold"/>
                                        <p:tgtEl>
                                          <p:spTgt spid="16"/>
                                        </p:tgtEl>
                                        <p:attrNameLst>
                                          <p:attrName>ppt_x</p:attrName>
                                        </p:attrNameLst>
                                      </p:cBhvr>
                                      <p:to>
                                        <p:strVal val="(0.5)"/>
                                      </p:to>
                                    </p:set>
                                    <p:anim from="(0.5)" to="(#ppt_x)" calcmode="lin" valueType="num">
                                      <p:cBhvr>
                                        <p:cTn id="39" dur="1384" accel="100000" fill="hold">
                                          <p:stCondLst>
                                            <p:cond delay="866"/>
                                          </p:stCondLst>
                                        </p:cTn>
                                        <p:tgtEl>
                                          <p:spTgt spid="16"/>
                                        </p:tgtEl>
                                        <p:attrNameLst>
                                          <p:attrName>ppt_x</p:attrName>
                                        </p:attrNameLst>
                                      </p:cBhvr>
                                    </p:anim>
                                    <p:set>
                                      <p:cBhvr>
                                        <p:cTn id="40" dur="866" fill="hold"/>
                                        <p:tgtEl>
                                          <p:spTgt spid="16"/>
                                        </p:tgtEl>
                                        <p:attrNameLst>
                                          <p:attrName>ppt_y</p:attrName>
                                        </p:attrNameLst>
                                      </p:cBhvr>
                                      <p:to>
                                        <p:strVal val="(#ppt_y+0.4)"/>
                                      </p:to>
                                    </p:set>
                                    <p:anim from="(#ppt_y+0.4)" to="(#ppt_y)" calcmode="lin" valueType="num">
                                      <p:cBhvr>
                                        <p:cTn id="41" dur="1384" accel="100000" fill="hold">
                                          <p:stCondLst>
                                            <p:cond delay="866"/>
                                          </p:stCondLst>
                                        </p:cTn>
                                        <p:tgtEl>
                                          <p:spTgt spid="1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1" grpId="0" animBg="1"/>
      <p:bldP spid="15" grpId="0" animBg="1"/>
      <p:bldP spid="16" grpId="0" animBg="1"/>
      <p:bldP spid="2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16632"/>
            <a:ext cx="6951146" cy="1312104"/>
          </a:xfrm>
          <a:noFill/>
          <a:ln>
            <a:noFill/>
          </a:ln>
        </p:spPr>
        <p:style>
          <a:lnRef idx="2">
            <a:schemeClr val="accent1"/>
          </a:lnRef>
          <a:fillRef idx="1">
            <a:schemeClr val="lt1"/>
          </a:fillRef>
          <a:effectRef idx="0">
            <a:schemeClr val="accent1"/>
          </a:effectRef>
          <a:fontRef idx="minor">
            <a:schemeClr val="dk1"/>
          </a:fontRef>
        </p:style>
        <p:txBody>
          <a:bodyPr>
            <a:normAutofit/>
          </a:bodyPr>
          <a:lstStyle/>
          <a:p>
            <a:r>
              <a:rPr lang="id-ID" dirty="0" smtClean="0">
                <a:solidFill>
                  <a:schemeClr val="tx1"/>
                </a:solidFill>
                <a:latin typeface="Cambria" pitchFamily="18" charset="0"/>
                <a:cs typeface="Times New Roman" pitchFamily="18" charset="0"/>
              </a:rPr>
              <a:t>Tujuan </a:t>
            </a:r>
            <a:r>
              <a:rPr lang="id-ID" dirty="0" smtClean="0">
                <a:solidFill>
                  <a:schemeClr val="tx1"/>
                </a:solidFill>
                <a:latin typeface="Cambria" pitchFamily="18" charset="0"/>
                <a:cs typeface="Times New Roman" pitchFamily="18" charset="0"/>
              </a:rPr>
              <a:t>Penelitian</a:t>
            </a:r>
            <a:endParaRPr lang="en-US" dirty="0">
              <a:solidFill>
                <a:schemeClr val="tx1"/>
              </a:solidFill>
              <a:latin typeface="Cambria" pitchFamily="18" charset="0"/>
              <a:cs typeface="Times New Roman" pitchFamily="18" charset="0"/>
            </a:endParaRPr>
          </a:p>
        </p:txBody>
      </p:sp>
      <p:sp>
        <p:nvSpPr>
          <p:cNvPr id="8" name="Rectangle 7"/>
          <p:cNvSpPr/>
          <p:nvPr/>
        </p:nvSpPr>
        <p:spPr>
          <a:xfrm>
            <a:off x="357158" y="2060848"/>
            <a:ext cx="8358246" cy="92869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dirty="0" err="1" smtClean="0">
                <a:solidFill>
                  <a:schemeClr val="dk1"/>
                </a:solidFill>
                <a:latin typeface="Times New Roman" pitchFamily="18" charset="0"/>
                <a:cs typeface="Times New Roman" pitchFamily="18" charset="0"/>
              </a:rPr>
              <a:t>Untuk</a:t>
            </a:r>
            <a:r>
              <a:rPr lang="en-US" sz="2800" dirty="0" smtClean="0">
                <a:solidFill>
                  <a:schemeClr val="dk1"/>
                </a:solidFill>
                <a:latin typeface="Times New Roman" pitchFamily="18" charset="0"/>
                <a:cs typeface="Times New Roman" pitchFamily="18" charset="0"/>
              </a:rPr>
              <a:t> </a:t>
            </a:r>
            <a:r>
              <a:rPr lang="id-ID" sz="2800" dirty="0" smtClean="0">
                <a:solidFill>
                  <a:schemeClr val="dk1"/>
                </a:solidFill>
                <a:latin typeface="Times New Roman" pitchFamily="18" charset="0"/>
                <a:cs typeface="Times New Roman" pitchFamily="18" charset="0"/>
              </a:rPr>
              <a:t>menganalisis Pengaruh lingkungan kerja pada </a:t>
            </a:r>
            <a:r>
              <a:rPr lang="id-ID" sz="2800" dirty="0" smtClean="0">
                <a:solidFill>
                  <a:schemeClr val="dk1"/>
                </a:solidFill>
                <a:latin typeface="Times New Roman" pitchFamily="18" charset="0"/>
                <a:cs typeface="Times New Roman" pitchFamily="18" charset="0"/>
              </a:rPr>
              <a:t>PT. Solid Super Steel</a:t>
            </a:r>
            <a:r>
              <a:rPr lang="en-US" sz="2800" dirty="0" smtClean="0">
                <a:solidFill>
                  <a:schemeClr val="dk1"/>
                </a:solidFill>
                <a:latin typeface="Times New Roman" pitchFamily="18" charset="0"/>
                <a:cs typeface="Times New Roman" pitchFamily="18" charset="0"/>
              </a:rPr>
              <a:t>.</a:t>
            </a:r>
            <a:endParaRPr lang="id-ID" sz="2800" dirty="0">
              <a:solidFill>
                <a:schemeClr val="dk1"/>
              </a:solidFill>
              <a:latin typeface="Times New Roman" pitchFamily="18" charset="0"/>
              <a:cs typeface="Times New Roman" pitchFamily="18" charset="0"/>
            </a:endParaRPr>
          </a:p>
        </p:txBody>
      </p:sp>
      <p:sp>
        <p:nvSpPr>
          <p:cNvPr id="9" name="Rectangle 8"/>
          <p:cNvSpPr/>
          <p:nvPr/>
        </p:nvSpPr>
        <p:spPr>
          <a:xfrm>
            <a:off x="428596" y="3356992"/>
            <a:ext cx="8286808" cy="121444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dirty="0" err="1" smtClean="0">
                <a:solidFill>
                  <a:schemeClr val="dk1"/>
                </a:solidFill>
                <a:latin typeface="Times New Roman" pitchFamily="18" charset="0"/>
                <a:cs typeface="Times New Roman" pitchFamily="18" charset="0"/>
              </a:rPr>
              <a:t>Untuk</a:t>
            </a:r>
            <a:r>
              <a:rPr lang="en-US" sz="2800" dirty="0" smtClean="0">
                <a:solidFill>
                  <a:schemeClr val="dk1"/>
                </a:solidFill>
                <a:latin typeface="Times New Roman" pitchFamily="18" charset="0"/>
                <a:cs typeface="Times New Roman" pitchFamily="18" charset="0"/>
              </a:rPr>
              <a:t> </a:t>
            </a:r>
            <a:r>
              <a:rPr lang="id-ID" sz="2800" dirty="0" smtClean="0">
                <a:solidFill>
                  <a:schemeClr val="dk1"/>
                </a:solidFill>
                <a:latin typeface="Times New Roman" pitchFamily="18" charset="0"/>
                <a:cs typeface="Times New Roman" pitchFamily="18" charset="0"/>
              </a:rPr>
              <a:t>m</a:t>
            </a:r>
            <a:r>
              <a:rPr lang="en-US" sz="2800" dirty="0" err="1" smtClean="0">
                <a:solidFill>
                  <a:schemeClr val="dk1"/>
                </a:solidFill>
                <a:latin typeface="Times New Roman" pitchFamily="18" charset="0"/>
                <a:cs typeface="Times New Roman" pitchFamily="18" charset="0"/>
              </a:rPr>
              <a:t>enganalisis</a:t>
            </a:r>
            <a:r>
              <a:rPr lang="en-US" sz="2800" dirty="0" smtClean="0">
                <a:solidFill>
                  <a:schemeClr val="dk1"/>
                </a:solidFill>
                <a:latin typeface="Times New Roman" pitchFamily="18" charset="0"/>
                <a:cs typeface="Times New Roman" pitchFamily="18" charset="0"/>
              </a:rPr>
              <a:t> </a:t>
            </a:r>
            <a:r>
              <a:rPr lang="id-ID" sz="2800" dirty="0" smtClean="0">
                <a:solidFill>
                  <a:schemeClr val="dk1"/>
                </a:solidFill>
                <a:latin typeface="Times New Roman" pitchFamily="18" charset="0"/>
                <a:cs typeface="Times New Roman" pitchFamily="18" charset="0"/>
              </a:rPr>
              <a:t>persepsi </a:t>
            </a:r>
            <a:r>
              <a:rPr lang="id-ID" sz="2800" dirty="0" smtClean="0">
                <a:solidFill>
                  <a:schemeClr val="dk1"/>
                </a:solidFill>
                <a:latin typeface="Times New Roman" pitchFamily="18" charset="0"/>
                <a:cs typeface="Times New Roman" pitchFamily="18" charset="0"/>
              </a:rPr>
              <a:t>dukungan organisasi </a:t>
            </a:r>
            <a:r>
              <a:rPr lang="id-ID" sz="2800" dirty="0" smtClean="0">
                <a:solidFill>
                  <a:schemeClr val="dk1"/>
                </a:solidFill>
                <a:latin typeface="Times New Roman" pitchFamily="18" charset="0"/>
                <a:cs typeface="Times New Roman" pitchFamily="18" charset="0"/>
              </a:rPr>
              <a:t>pada</a:t>
            </a:r>
            <a:r>
              <a:rPr lang="id-ID" sz="2800" dirty="0" smtClean="0">
                <a:solidFill>
                  <a:schemeClr val="dk1"/>
                </a:solidFill>
                <a:latin typeface="Times New Roman" pitchFamily="18" charset="0"/>
                <a:cs typeface="Times New Roman" pitchFamily="18" charset="0"/>
              </a:rPr>
              <a:t> </a:t>
            </a:r>
            <a:r>
              <a:rPr lang="id-ID" sz="2800" dirty="0" smtClean="0">
                <a:solidFill>
                  <a:schemeClr val="dk1"/>
                </a:solidFill>
                <a:latin typeface="Times New Roman" pitchFamily="18" charset="0"/>
                <a:cs typeface="Times New Roman" pitchFamily="18" charset="0"/>
              </a:rPr>
              <a:t>PT. Solid Super Steel</a:t>
            </a:r>
            <a:r>
              <a:rPr lang="en-US" sz="2800" dirty="0" smtClean="0">
                <a:solidFill>
                  <a:schemeClr val="dk1"/>
                </a:solidFill>
                <a:latin typeface="Times New Roman" pitchFamily="18" charset="0"/>
                <a:cs typeface="Times New Roman" pitchFamily="18" charset="0"/>
              </a:rPr>
              <a:t>.</a:t>
            </a:r>
            <a:endParaRPr lang="id-ID" sz="2800" dirty="0">
              <a:solidFill>
                <a:schemeClr val="dk1"/>
              </a:solidFill>
              <a:latin typeface="Times New Roman" pitchFamily="18" charset="0"/>
              <a:cs typeface="Times New Roman" pitchFamily="18" charset="0"/>
            </a:endParaRPr>
          </a:p>
        </p:txBody>
      </p:sp>
      <p:sp>
        <p:nvSpPr>
          <p:cNvPr id="10" name="Rectangle 9"/>
          <p:cNvSpPr/>
          <p:nvPr/>
        </p:nvSpPr>
        <p:spPr>
          <a:xfrm>
            <a:off x="428596" y="4797152"/>
            <a:ext cx="8286808"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dirty="0" err="1" smtClean="0">
                <a:solidFill>
                  <a:schemeClr val="dk1"/>
                </a:solidFill>
                <a:latin typeface="Times New Roman" pitchFamily="18" charset="0"/>
                <a:cs typeface="Times New Roman" pitchFamily="18" charset="0"/>
              </a:rPr>
              <a:t>Untuk</a:t>
            </a:r>
            <a:r>
              <a:rPr lang="en-US" sz="2800" dirty="0" smtClean="0">
                <a:solidFill>
                  <a:schemeClr val="dk1"/>
                </a:solidFill>
                <a:latin typeface="Times New Roman" pitchFamily="18" charset="0"/>
                <a:cs typeface="Times New Roman" pitchFamily="18" charset="0"/>
              </a:rPr>
              <a:t> </a:t>
            </a:r>
            <a:r>
              <a:rPr lang="en-US" sz="2800" dirty="0" err="1" smtClean="0">
                <a:solidFill>
                  <a:schemeClr val="dk1"/>
                </a:solidFill>
                <a:latin typeface="Times New Roman" pitchFamily="18" charset="0"/>
                <a:cs typeface="Times New Roman" pitchFamily="18" charset="0"/>
              </a:rPr>
              <a:t>Menganalisis</a:t>
            </a:r>
            <a:r>
              <a:rPr lang="id-ID" sz="2800" dirty="0" smtClean="0">
                <a:solidFill>
                  <a:schemeClr val="dk1"/>
                </a:solidFill>
                <a:latin typeface="Times New Roman" pitchFamily="18" charset="0"/>
                <a:cs typeface="Times New Roman" pitchFamily="18" charset="0"/>
              </a:rPr>
              <a:t> pengaruh lingkungan kerja dan persepsi dukungan organisasi secara </a:t>
            </a:r>
            <a:r>
              <a:rPr lang="en-US" sz="2800" dirty="0" err="1" smtClean="0">
                <a:solidFill>
                  <a:schemeClr val="dk1"/>
                </a:solidFill>
                <a:latin typeface="Times New Roman" pitchFamily="18" charset="0"/>
                <a:cs typeface="Times New Roman" pitchFamily="18" charset="0"/>
              </a:rPr>
              <a:t>simultan</a:t>
            </a:r>
            <a:r>
              <a:rPr lang="en-US" sz="2800" dirty="0" smtClean="0">
                <a:solidFill>
                  <a:schemeClr val="dk1"/>
                </a:solidFill>
                <a:latin typeface="Times New Roman" pitchFamily="18" charset="0"/>
                <a:cs typeface="Times New Roman" pitchFamily="18" charset="0"/>
              </a:rPr>
              <a:t> </a:t>
            </a:r>
            <a:r>
              <a:rPr lang="en-US" sz="2800" dirty="0" err="1" smtClean="0">
                <a:solidFill>
                  <a:schemeClr val="dk1"/>
                </a:solidFill>
                <a:latin typeface="Times New Roman" pitchFamily="18" charset="0"/>
                <a:cs typeface="Times New Roman" pitchFamily="18" charset="0"/>
              </a:rPr>
              <a:t>terhadap</a:t>
            </a:r>
            <a:r>
              <a:rPr lang="id-ID" sz="2800" dirty="0" smtClean="0">
                <a:solidFill>
                  <a:schemeClr val="dk1"/>
                </a:solidFill>
                <a:latin typeface="Times New Roman" pitchFamily="18" charset="0"/>
                <a:cs typeface="Times New Roman" pitchFamily="18" charset="0"/>
              </a:rPr>
              <a:t> kinerja karyawan </a:t>
            </a:r>
            <a:r>
              <a:rPr lang="id-ID" sz="2800" dirty="0" smtClean="0">
                <a:solidFill>
                  <a:schemeClr val="dk1"/>
                </a:solidFill>
                <a:latin typeface="Times New Roman" pitchFamily="18" charset="0"/>
                <a:cs typeface="Times New Roman" pitchFamily="18" charset="0"/>
              </a:rPr>
              <a:t>pada</a:t>
            </a:r>
            <a:r>
              <a:rPr lang="id-ID" sz="2800" dirty="0" smtClean="0">
                <a:solidFill>
                  <a:schemeClr val="dk1"/>
                </a:solidFill>
                <a:latin typeface="Times New Roman" pitchFamily="18" charset="0"/>
                <a:cs typeface="Times New Roman" pitchFamily="18" charset="0"/>
              </a:rPr>
              <a:t> </a:t>
            </a:r>
            <a:r>
              <a:rPr lang="id-ID" sz="2800" dirty="0" smtClean="0">
                <a:solidFill>
                  <a:schemeClr val="dk1"/>
                </a:solidFill>
                <a:latin typeface="Times New Roman" pitchFamily="18" charset="0"/>
                <a:cs typeface="Times New Roman" pitchFamily="18" charset="0"/>
              </a:rPr>
              <a:t>PT. Solid Super Steel</a:t>
            </a:r>
            <a:r>
              <a:rPr lang="en-US" sz="2800" dirty="0" smtClean="0">
                <a:solidFill>
                  <a:schemeClr val="dk1"/>
                </a:solidFill>
                <a:latin typeface="Times New Roman" pitchFamily="18" charset="0"/>
                <a:cs typeface="Times New Roman" pitchFamily="18" charset="0"/>
              </a:rPr>
              <a:t>.</a:t>
            </a:r>
            <a:endParaRPr lang="id-ID" sz="2800" dirty="0">
              <a:solidFill>
                <a:schemeClr val="dk1"/>
              </a:solidFill>
              <a:latin typeface="Times New Roman" pitchFamily="18" charset="0"/>
              <a:cs typeface="Times New Roman" pitchFamily="18" charset="0"/>
            </a:endParaRPr>
          </a:p>
        </p:txBody>
      </p:sp>
      <p:sp>
        <p:nvSpPr>
          <p:cNvPr id="12" name="Rectangle 11"/>
          <p:cNvSpPr/>
          <p:nvPr/>
        </p:nvSpPr>
        <p:spPr>
          <a:xfrm>
            <a:off x="428596" y="1500174"/>
            <a:ext cx="8286808" cy="428628"/>
          </a:xfrm>
          <a:prstGeom prst="rect">
            <a:avLst/>
          </a:prstGeom>
          <a:solidFill>
            <a:schemeClr val="bg2">
              <a:lumMod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solidFill>
                  <a:schemeClr val="bg1">
                    <a:lumMod val="95000"/>
                  </a:schemeClr>
                </a:solidFill>
                <a:latin typeface="Times New Roman" pitchFamily="18" charset="0"/>
                <a:cs typeface="Times New Roman" pitchFamily="18" charset="0"/>
              </a:rPr>
              <a:t>Tujuan Penelitian</a:t>
            </a:r>
            <a:endParaRPr lang="id-ID" sz="2000" b="1" dirty="0">
              <a:solidFill>
                <a:schemeClr val="bg1">
                  <a:lumMod val="95000"/>
                </a:schemeClr>
              </a:solidFill>
              <a:latin typeface="Times New Roman" pitchFamily="18" charset="0"/>
              <a:cs typeface="Times New Roman" pitchFamily="18" charset="0"/>
            </a:endParaRPr>
          </a:p>
        </p:txBody>
      </p:sp>
      <p:sp>
        <p:nvSpPr>
          <p:cNvPr id="17" name="Rectangle 16"/>
          <p:cNvSpPr/>
          <p:nvPr/>
        </p:nvSpPr>
        <p:spPr>
          <a:xfrm>
            <a:off x="357158" y="1428736"/>
            <a:ext cx="8358246" cy="49292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Oval 12"/>
          <p:cNvSpPr/>
          <p:nvPr/>
        </p:nvSpPr>
        <p:spPr>
          <a:xfrm>
            <a:off x="7380312" y="44624"/>
            <a:ext cx="1368152" cy="1368152"/>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9965562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250"/>
                                        <p:tgtEl>
                                          <p:spTgt spid="13"/>
                                        </p:tgtEl>
                                      </p:cBhvr>
                                    </p:animEffect>
                                    <p:anim calcmode="lin" valueType="num">
                                      <p:cBhvr>
                                        <p:cTn id="8" dur="2250" fill="hold"/>
                                        <p:tgtEl>
                                          <p:spTgt spid="13"/>
                                        </p:tgtEl>
                                        <p:attrNameLst>
                                          <p:attrName>ppt_w</p:attrName>
                                        </p:attrNameLst>
                                      </p:cBhvr>
                                      <p:tavLst>
                                        <p:tav tm="0" fmla="#ppt_w*sin(2.5*pi*$)">
                                          <p:val>
                                            <p:fltVal val="0"/>
                                          </p:val>
                                        </p:tav>
                                        <p:tav tm="100000">
                                          <p:val>
                                            <p:fltVal val="1"/>
                                          </p:val>
                                        </p:tav>
                                      </p:tavLst>
                                    </p:anim>
                                    <p:anim calcmode="lin" valueType="num">
                                      <p:cBhvr>
                                        <p:cTn id="9" dur="2250" fill="hold"/>
                                        <p:tgtEl>
                                          <p:spTgt spid="13"/>
                                        </p:tgtEl>
                                        <p:attrNameLst>
                                          <p:attrName>ppt_h</p:attrName>
                                        </p:attrNameLst>
                                      </p:cBhvr>
                                      <p:tavLst>
                                        <p:tav tm="0">
                                          <p:val>
                                            <p:strVal val="#ppt_h"/>
                                          </p:val>
                                        </p:tav>
                                        <p:tav tm="100000">
                                          <p:val>
                                            <p:strVal val="#ppt_h"/>
                                          </p:val>
                                        </p:tav>
                                      </p:tavLst>
                                    </p:anim>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2"/>
                                        </p:tgtEl>
                                        <p:attrNameLst>
                                          <p:attrName>ppt_y</p:attrName>
                                        </p:attrNameLst>
                                      </p:cBhvr>
                                      <p:tavLst>
                                        <p:tav tm="0">
                                          <p:val>
                                            <p:strVal val="#ppt_y"/>
                                          </p:val>
                                        </p:tav>
                                        <p:tav tm="100000">
                                          <p:val>
                                            <p:strVal val="#ppt_y"/>
                                          </p:val>
                                        </p:tav>
                                      </p:tavLst>
                                    </p:anim>
                                    <p:anim calcmode="lin" valueType="num">
                                      <p:cBhvr>
                                        <p:cTn id="14"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2"/>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circle(in)">
                                      <p:cBhvr>
                                        <p:cTn id="19" dur="2000"/>
                                        <p:tgtEl>
                                          <p:spTgt spid="17"/>
                                        </p:tgtEl>
                                      </p:cBhvr>
                                    </p:animEffect>
                                  </p:childTnLst>
                                </p:cTn>
                              </p:par>
                              <p:par>
                                <p:cTn id="20" presetID="3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800" decel="100000"/>
                                        <p:tgtEl>
                                          <p:spTgt spid="12"/>
                                        </p:tgtEl>
                                      </p:cBhvr>
                                    </p:animEffect>
                                    <p:anim calcmode="lin" valueType="num">
                                      <p:cBhvr>
                                        <p:cTn id="23" dur="800" decel="100000" fill="hold"/>
                                        <p:tgtEl>
                                          <p:spTgt spid="12"/>
                                        </p:tgtEl>
                                        <p:attrNameLst>
                                          <p:attrName>style.rotation</p:attrName>
                                        </p:attrNameLst>
                                      </p:cBhvr>
                                      <p:tavLst>
                                        <p:tav tm="0">
                                          <p:val>
                                            <p:fltVal val="-90"/>
                                          </p:val>
                                        </p:tav>
                                        <p:tav tm="100000">
                                          <p:val>
                                            <p:fltVal val="0"/>
                                          </p:val>
                                        </p:tav>
                                      </p:tavLst>
                                    </p:anim>
                                    <p:anim calcmode="lin" valueType="num">
                                      <p:cBhvr>
                                        <p:cTn id="24" dur="800" decel="100000" fill="hold"/>
                                        <p:tgtEl>
                                          <p:spTgt spid="12"/>
                                        </p:tgtEl>
                                        <p:attrNameLst>
                                          <p:attrName>ppt_x</p:attrName>
                                        </p:attrNameLst>
                                      </p:cBhvr>
                                      <p:tavLst>
                                        <p:tav tm="0">
                                          <p:val>
                                            <p:strVal val="#ppt_x+0.4"/>
                                          </p:val>
                                        </p:tav>
                                        <p:tav tm="100000">
                                          <p:val>
                                            <p:strVal val="#ppt_x-0.05"/>
                                          </p:val>
                                        </p:tav>
                                      </p:tavLst>
                                    </p:anim>
                                    <p:anim calcmode="lin" valueType="num">
                                      <p:cBhvr>
                                        <p:cTn id="25" dur="800" decel="100000" fill="hold"/>
                                        <p:tgtEl>
                                          <p:spTgt spid="12"/>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par>
                                <p:cTn id="28" presetID="15"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8"/>
                                        </p:tgtEl>
                                        <p:attrNameLst>
                                          <p:attrName>ppt_y</p:attrName>
                                        </p:attrNameLst>
                                      </p:cBhvr>
                                      <p:tavLst>
                                        <p:tav tm="0" fmla="#ppt_y+(sin(-2*pi*(1-$))*-#ppt_x+cos(-2*pi*(1-$))*(1-#ppt_y))*(1-$)">
                                          <p:val>
                                            <p:fltVal val="0"/>
                                          </p:val>
                                        </p:tav>
                                        <p:tav tm="100000">
                                          <p:val>
                                            <p:fltVal val="1"/>
                                          </p:val>
                                        </p:tav>
                                      </p:tavLst>
                                    </p:anim>
                                  </p:childTnLst>
                                </p:cTn>
                              </p:par>
                              <p:par>
                                <p:cTn id="34" presetID="34"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from="(-#ppt_w/2)" to="(#ppt_x)" calcmode="lin" valueType="num">
                                      <p:cBhvr>
                                        <p:cTn id="36" dur="600" fill="hold">
                                          <p:stCondLst>
                                            <p:cond delay="0"/>
                                          </p:stCondLst>
                                        </p:cTn>
                                        <p:tgtEl>
                                          <p:spTgt spid="9"/>
                                        </p:tgtEl>
                                        <p:attrNameLst>
                                          <p:attrName>ppt_x</p:attrName>
                                        </p:attrNameLst>
                                      </p:cBhvr>
                                    </p:anim>
                                    <p:anim from="0" to="-1.0" calcmode="lin" valueType="num">
                                      <p:cBhvr>
                                        <p:cTn id="37" dur="200" decel="50000" autoRev="1" fill="hold">
                                          <p:stCondLst>
                                            <p:cond delay="600"/>
                                          </p:stCondLst>
                                        </p:cTn>
                                        <p:tgtEl>
                                          <p:spTgt spid="9"/>
                                        </p:tgtEl>
                                        <p:attrNameLst>
                                          <p:attrName>xshear</p:attrName>
                                        </p:attrNameLst>
                                      </p:cBhvr>
                                    </p:anim>
                                    <p:animScale>
                                      <p:cBhvr>
                                        <p:cTn id="38" dur="200" decel="100000" autoRev="1" fill="hold">
                                          <p:stCondLst>
                                            <p:cond delay="600"/>
                                          </p:stCondLst>
                                        </p:cTn>
                                        <p:tgtEl>
                                          <p:spTgt spid="9"/>
                                        </p:tgtEl>
                                      </p:cBhvr>
                                      <p:from x="100000" y="100000"/>
                                      <p:to x="80000" y="100000"/>
                                    </p:animScale>
                                    <p:anim by="(#ppt_h/3+#ppt_w*0.1)" calcmode="lin" valueType="num">
                                      <p:cBhvr additive="sum">
                                        <p:cTn id="39" dur="200" decel="100000" autoRev="1" fill="hold">
                                          <p:stCondLst>
                                            <p:cond delay="600"/>
                                          </p:stCondLst>
                                        </p:cTn>
                                        <p:tgtEl>
                                          <p:spTgt spid="9"/>
                                        </p:tgtEl>
                                        <p:attrNameLst>
                                          <p:attrName>ppt_x</p:attrName>
                                        </p:attrNameLst>
                                      </p:cBhvr>
                                    </p:anim>
                                  </p:childTnLst>
                                </p:cTn>
                              </p:par>
                              <p:par>
                                <p:cTn id="40" presetID="30"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800" decel="100000"/>
                                        <p:tgtEl>
                                          <p:spTgt spid="10"/>
                                        </p:tgtEl>
                                      </p:cBhvr>
                                    </p:animEffect>
                                    <p:anim calcmode="lin" valueType="num">
                                      <p:cBhvr>
                                        <p:cTn id="43" dur="800" decel="100000" fill="hold"/>
                                        <p:tgtEl>
                                          <p:spTgt spid="10"/>
                                        </p:tgtEl>
                                        <p:attrNameLst>
                                          <p:attrName>style.rotation</p:attrName>
                                        </p:attrNameLst>
                                      </p:cBhvr>
                                      <p:tavLst>
                                        <p:tav tm="0">
                                          <p:val>
                                            <p:fltVal val="-90"/>
                                          </p:val>
                                        </p:tav>
                                        <p:tav tm="100000">
                                          <p:val>
                                            <p:fltVal val="0"/>
                                          </p:val>
                                        </p:tav>
                                      </p:tavLst>
                                    </p:anim>
                                    <p:anim calcmode="lin" valueType="num">
                                      <p:cBhvr>
                                        <p:cTn id="44" dur="800" decel="100000" fill="hold"/>
                                        <p:tgtEl>
                                          <p:spTgt spid="10"/>
                                        </p:tgtEl>
                                        <p:attrNameLst>
                                          <p:attrName>ppt_x</p:attrName>
                                        </p:attrNameLst>
                                      </p:cBhvr>
                                      <p:tavLst>
                                        <p:tav tm="0">
                                          <p:val>
                                            <p:strVal val="#ppt_x+0.4"/>
                                          </p:val>
                                        </p:tav>
                                        <p:tav tm="100000">
                                          <p:val>
                                            <p:strVal val="#ppt_x-0.05"/>
                                          </p:val>
                                        </p:tav>
                                      </p:tavLst>
                                    </p:anim>
                                    <p:anim calcmode="lin" valueType="num">
                                      <p:cBhvr>
                                        <p:cTn id="45" dur="800" decel="100000" fill="hold"/>
                                        <p:tgtEl>
                                          <p:spTgt spid="10"/>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p:bldP spid="12" grpId="0" animBg="1"/>
      <p:bldP spid="17"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59" y="285727"/>
            <a:ext cx="6853345" cy="1271065"/>
          </a:xfr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a:normAutofit/>
          </a:bodyPr>
          <a:lstStyle/>
          <a:p>
            <a:r>
              <a:rPr lang="id-ID" sz="4400" dirty="0" smtClean="0">
                <a:solidFill>
                  <a:schemeClr val="tx1"/>
                </a:solidFill>
                <a:latin typeface="Cambria" pitchFamily="18" charset="0"/>
                <a:cs typeface="Times New Roman" pitchFamily="18" charset="0"/>
              </a:rPr>
              <a:t>Variabel dan Indikator </a:t>
            </a:r>
            <a:r>
              <a:rPr lang="id-ID" sz="4400" dirty="0" smtClean="0">
                <a:solidFill>
                  <a:schemeClr val="tx1"/>
                </a:solidFill>
                <a:latin typeface="Cambria" pitchFamily="18" charset="0"/>
                <a:cs typeface="Times New Roman" pitchFamily="18" charset="0"/>
              </a:rPr>
              <a:t>Penelitian</a:t>
            </a:r>
            <a:endParaRPr lang="en-US" sz="4400" dirty="0">
              <a:solidFill>
                <a:schemeClr val="tx1"/>
              </a:solidFill>
              <a:latin typeface="Cambria" pitchFamily="18" charset="0"/>
              <a:cs typeface="Times New Roman" pitchFamily="18" charset="0"/>
            </a:endParaRPr>
          </a:p>
        </p:txBody>
      </p:sp>
      <p:sp>
        <p:nvSpPr>
          <p:cNvPr id="7" name="Rectangle 6"/>
          <p:cNvSpPr/>
          <p:nvPr/>
        </p:nvSpPr>
        <p:spPr>
          <a:xfrm>
            <a:off x="457200" y="2000240"/>
            <a:ext cx="2590800" cy="785818"/>
          </a:xfrm>
          <a:prstGeom prst="rect">
            <a:avLst/>
          </a:prstGeom>
          <a:solidFill>
            <a:schemeClr val="accent3">
              <a:lumMod val="60000"/>
              <a:lumOff val="4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noProof="1" smtClean="0">
                <a:ln>
                  <a:solidFill>
                    <a:schemeClr val="tx1">
                      <a:lumMod val="65000"/>
                      <a:lumOff val="35000"/>
                    </a:schemeClr>
                  </a:solidFill>
                </a:ln>
                <a:solidFill>
                  <a:schemeClr val="tx1"/>
                </a:solidFill>
                <a:latin typeface="Times New Roman" pitchFamily="18" charset="0"/>
                <a:cs typeface="Times New Roman" pitchFamily="18" charset="0"/>
              </a:rPr>
              <a:t>Lingkungan Kerja</a:t>
            </a:r>
            <a:endParaRPr lang="id-ID" noProof="1">
              <a:ln>
                <a:solidFill>
                  <a:schemeClr val="tx1">
                    <a:lumMod val="65000"/>
                    <a:lumOff val="35000"/>
                  </a:schemeClr>
                </a:solidFill>
              </a:ln>
              <a:solidFill>
                <a:schemeClr val="tx1"/>
              </a:solidFill>
              <a:latin typeface="Times New Roman" pitchFamily="18" charset="0"/>
              <a:cs typeface="Times New Roman" pitchFamily="18" charset="0"/>
            </a:endParaRPr>
          </a:p>
        </p:txBody>
      </p:sp>
      <p:sp>
        <p:nvSpPr>
          <p:cNvPr id="8" name="Rectangle 7"/>
          <p:cNvSpPr/>
          <p:nvPr/>
        </p:nvSpPr>
        <p:spPr>
          <a:xfrm>
            <a:off x="454959" y="3286124"/>
            <a:ext cx="2590800" cy="785818"/>
          </a:xfrm>
          <a:prstGeom prst="rect">
            <a:avLst/>
          </a:prstGeom>
          <a:solidFill>
            <a:schemeClr val="accent3">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lvl="0" algn="ctr"/>
            <a:endParaRPr lang="en-US" dirty="0" smtClean="0">
              <a:ln>
                <a:solidFill>
                  <a:schemeClr val="tx1">
                    <a:lumMod val="65000"/>
                    <a:lumOff val="35000"/>
                  </a:schemeClr>
                </a:solidFill>
              </a:ln>
            </a:endParaRPr>
          </a:p>
          <a:p>
            <a:pPr lvl="0" algn="ctr"/>
            <a:r>
              <a:rPr lang="id-ID" dirty="0" smtClean="0">
                <a:ln>
                  <a:solidFill>
                    <a:schemeClr val="tx1">
                      <a:lumMod val="65000"/>
                      <a:lumOff val="35000"/>
                    </a:schemeClr>
                  </a:solidFill>
                </a:ln>
                <a:solidFill>
                  <a:schemeClr val="tx1"/>
                </a:solidFill>
                <a:latin typeface="Times New Roman" panose="02020603050405020304" pitchFamily="18" charset="0"/>
                <a:cs typeface="Times New Roman" panose="02020603050405020304" pitchFamily="18" charset="0"/>
              </a:rPr>
              <a:t>Persepsi Dukungan Organisasi</a:t>
            </a:r>
          </a:p>
          <a:p>
            <a:pPr lvl="0" algn="ctr"/>
            <a:endParaRPr lang="en-US" dirty="0">
              <a:ln>
                <a:solidFill>
                  <a:schemeClr val="tx1">
                    <a:lumMod val="65000"/>
                    <a:lumOff val="35000"/>
                  </a:schemeClr>
                </a:solidFill>
              </a:ln>
            </a:endParaRPr>
          </a:p>
        </p:txBody>
      </p:sp>
      <p:sp>
        <p:nvSpPr>
          <p:cNvPr id="9" name="Rectangle 8"/>
          <p:cNvSpPr/>
          <p:nvPr/>
        </p:nvSpPr>
        <p:spPr>
          <a:xfrm>
            <a:off x="457200" y="4929198"/>
            <a:ext cx="2590800" cy="857256"/>
          </a:xfrm>
          <a:prstGeom prst="rect">
            <a:avLst/>
          </a:prstGeom>
          <a:solidFill>
            <a:schemeClr val="accent3">
              <a:lumMod val="20000"/>
              <a:lumOff val="8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n>
                  <a:solidFill>
                    <a:schemeClr val="tx1">
                      <a:lumMod val="65000"/>
                      <a:lumOff val="35000"/>
                    </a:schemeClr>
                  </a:solidFill>
                </a:ln>
                <a:solidFill>
                  <a:schemeClr val="tx1"/>
                </a:solidFill>
                <a:latin typeface="Times New Roman" pitchFamily="18" charset="0"/>
                <a:cs typeface="Times New Roman" pitchFamily="18" charset="0"/>
              </a:rPr>
              <a:t>Kin</a:t>
            </a:r>
            <a:r>
              <a:rPr lang="id-ID" dirty="0">
                <a:ln>
                  <a:solidFill>
                    <a:schemeClr val="tx1">
                      <a:lumMod val="65000"/>
                      <a:lumOff val="35000"/>
                    </a:schemeClr>
                  </a:solidFill>
                </a:ln>
                <a:solidFill>
                  <a:schemeClr val="tx1"/>
                </a:solidFill>
                <a:latin typeface="Times New Roman" pitchFamily="18" charset="0"/>
                <a:cs typeface="Times New Roman" pitchFamily="18" charset="0"/>
              </a:rPr>
              <a:t>erja</a:t>
            </a:r>
            <a:endParaRPr lang="en-US" dirty="0">
              <a:ln>
                <a:solidFill>
                  <a:schemeClr val="tx1">
                    <a:lumMod val="65000"/>
                    <a:lumOff val="35000"/>
                  </a:schemeClr>
                </a:solidFill>
              </a:ln>
              <a:solidFill>
                <a:schemeClr val="tx1"/>
              </a:solidFill>
              <a:latin typeface="Times New Roman" pitchFamily="18" charset="0"/>
              <a:cs typeface="Times New Roman" pitchFamily="18" charset="0"/>
            </a:endParaRPr>
          </a:p>
        </p:txBody>
      </p:sp>
      <p:sp>
        <p:nvSpPr>
          <p:cNvPr id="10" name="Notched Right Arrow 9"/>
          <p:cNvSpPr/>
          <p:nvPr/>
        </p:nvSpPr>
        <p:spPr>
          <a:xfrm>
            <a:off x="3124200" y="2343144"/>
            <a:ext cx="1752600" cy="228600"/>
          </a:xfrm>
          <a:prstGeom prst="notchedRightArrow">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Notched Right Arrow 10"/>
          <p:cNvSpPr/>
          <p:nvPr/>
        </p:nvSpPr>
        <p:spPr>
          <a:xfrm>
            <a:off x="3124200" y="5214950"/>
            <a:ext cx="1752600" cy="228600"/>
          </a:xfrm>
          <a:prstGeom prst="notchedRightArrow">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Notched Right Arrow 11"/>
          <p:cNvSpPr/>
          <p:nvPr/>
        </p:nvSpPr>
        <p:spPr>
          <a:xfrm>
            <a:off x="3124200" y="3571876"/>
            <a:ext cx="1752600" cy="228600"/>
          </a:xfrm>
          <a:prstGeom prst="notchedRightArrow">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 name="Rectangle 12"/>
          <p:cNvSpPr/>
          <p:nvPr/>
        </p:nvSpPr>
        <p:spPr>
          <a:xfrm>
            <a:off x="5029200" y="1857364"/>
            <a:ext cx="3657600" cy="1143008"/>
          </a:xfrm>
          <a:prstGeom prst="rect">
            <a:avLst/>
          </a:prstGeom>
          <a:solidFill>
            <a:schemeClr val="accent3">
              <a:lumMod val="60000"/>
              <a:lumOff val="4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endParaRPr lang="en-US" sz="1500" dirty="0" smtClean="0">
              <a:latin typeface="Times New Roman" panose="02020603050405020304" pitchFamily="18" charset="0"/>
              <a:cs typeface="Times New Roman" panose="02020603050405020304" pitchFamily="18" charset="0"/>
            </a:endParaRPr>
          </a:p>
          <a:p>
            <a:pPr marL="342900" lvl="0" indent="-342900">
              <a:buFont typeface="+mj-lt"/>
              <a:buAutoNum type="arabicPeriod"/>
            </a:pPr>
            <a:r>
              <a:rPr lang="id-ID" sz="1600" dirty="0" smtClean="0">
                <a:latin typeface="Times New Roman" pitchFamily="18" charset="0"/>
                <a:cs typeface="Times New Roman" pitchFamily="18" charset="0"/>
              </a:rPr>
              <a:t>Pencahayaan</a:t>
            </a:r>
            <a:endParaRPr lang="en-US" sz="1600" dirty="0" smtClean="0">
              <a:latin typeface="Times New Roman" pitchFamily="18" charset="0"/>
              <a:cs typeface="Times New Roman" pitchFamily="18" charset="0"/>
            </a:endParaRPr>
          </a:p>
          <a:p>
            <a:pPr marL="342900" indent="-342900">
              <a:buFont typeface="+mj-lt"/>
              <a:buAutoNum type="arabicPeriod"/>
            </a:pPr>
            <a:r>
              <a:rPr lang="id-ID" sz="1600" dirty="0" smtClean="0">
                <a:latin typeface="Times New Roman" pitchFamily="18" charset="0"/>
                <a:cs typeface="Times New Roman" pitchFamily="18" charset="0"/>
              </a:rPr>
              <a:t>Warna</a:t>
            </a:r>
            <a:endParaRPr lang="en-US" sz="1600" dirty="0" smtClean="0">
              <a:latin typeface="Times New Roman" pitchFamily="18" charset="0"/>
              <a:cs typeface="Times New Roman" pitchFamily="18" charset="0"/>
            </a:endParaRPr>
          </a:p>
          <a:p>
            <a:pPr marL="342900" indent="-342900">
              <a:buFont typeface="+mj-lt"/>
              <a:buAutoNum type="arabicPeriod"/>
            </a:pPr>
            <a:r>
              <a:rPr lang="id-ID" sz="1600" dirty="0" smtClean="0">
                <a:latin typeface="Times New Roman" pitchFamily="18" charset="0"/>
                <a:cs typeface="Times New Roman" pitchFamily="18" charset="0"/>
              </a:rPr>
              <a:t>Suhu udara</a:t>
            </a:r>
            <a:endParaRPr lang="en-US" sz="1600" dirty="0" smtClean="0">
              <a:latin typeface="Times New Roman" pitchFamily="18" charset="0"/>
              <a:cs typeface="Times New Roman" pitchFamily="18" charset="0"/>
            </a:endParaRPr>
          </a:p>
          <a:p>
            <a:pPr marL="342900" indent="-342900">
              <a:buFont typeface="+mj-lt"/>
              <a:buAutoNum type="arabicPeriod"/>
            </a:pPr>
            <a:r>
              <a:rPr lang="id-ID" sz="1600" dirty="0" smtClean="0">
                <a:latin typeface="Times New Roman" pitchFamily="18" charset="0"/>
                <a:cs typeface="Times New Roman" pitchFamily="18" charset="0"/>
              </a:rPr>
              <a:t>Kelembaban Udara</a:t>
            </a:r>
            <a:endParaRPr lang="en-US" sz="1600" dirty="0">
              <a:latin typeface="Times New Roman" pitchFamily="18" charset="0"/>
              <a:cs typeface="Times New Roman" pitchFamily="18" charset="0"/>
            </a:endParaRPr>
          </a:p>
          <a:p>
            <a:pPr lvl="0"/>
            <a:endParaRPr lang="id-ID" sz="1600" dirty="0"/>
          </a:p>
        </p:txBody>
      </p:sp>
      <p:sp>
        <p:nvSpPr>
          <p:cNvPr id="14" name="Rectangle 13"/>
          <p:cNvSpPr/>
          <p:nvPr/>
        </p:nvSpPr>
        <p:spPr>
          <a:xfrm>
            <a:off x="5033682" y="3143248"/>
            <a:ext cx="3657600" cy="1143008"/>
          </a:xfrm>
          <a:prstGeom prst="rect">
            <a:avLst/>
          </a:prstGeom>
          <a:solidFill>
            <a:schemeClr val="accent3">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marL="342900" lvl="0" indent="-342900">
              <a:buFont typeface="+mj-lt"/>
              <a:buAutoNum type="arabicPeriod"/>
            </a:pPr>
            <a:r>
              <a:rPr lang="id-ID" sz="1600" dirty="0" smtClean="0">
                <a:latin typeface="Times New Roman" pitchFamily="18" charset="0"/>
                <a:cs typeface="Times New Roman" pitchFamily="18" charset="0"/>
              </a:rPr>
              <a:t>Keadilan</a:t>
            </a:r>
            <a:endParaRPr lang="en-US" sz="1600" dirty="0" smtClean="0">
              <a:latin typeface="Times New Roman" pitchFamily="18" charset="0"/>
              <a:cs typeface="Times New Roman" pitchFamily="18" charset="0"/>
            </a:endParaRPr>
          </a:p>
          <a:p>
            <a:pPr marL="342900" indent="-342900">
              <a:buFont typeface="+mj-lt"/>
              <a:buAutoNum type="arabicPeriod"/>
            </a:pPr>
            <a:r>
              <a:rPr lang="id-ID" sz="1600" dirty="0" smtClean="0">
                <a:latin typeface="Times New Roman" pitchFamily="18" charset="0"/>
                <a:cs typeface="Times New Roman" pitchFamily="18" charset="0"/>
              </a:rPr>
              <a:t>Dukungan dari Atasan</a:t>
            </a:r>
            <a:endParaRPr lang="en-US" sz="1600" dirty="0">
              <a:latin typeface="Times New Roman" pitchFamily="18" charset="0"/>
              <a:cs typeface="Times New Roman" pitchFamily="18" charset="0"/>
            </a:endParaRPr>
          </a:p>
          <a:p>
            <a:pPr marL="342900" indent="-342900">
              <a:buFont typeface="+mj-lt"/>
              <a:buAutoNum type="arabicPeriod"/>
            </a:pPr>
            <a:r>
              <a:rPr lang="id-ID" sz="1600" dirty="0" smtClean="0">
                <a:latin typeface="Times New Roman" pitchFamily="18" charset="0"/>
                <a:cs typeface="Times New Roman" pitchFamily="18" charset="0"/>
              </a:rPr>
              <a:t>Penghargaan dari organisasi dan kondisi pekerjaan</a:t>
            </a:r>
          </a:p>
        </p:txBody>
      </p:sp>
      <p:sp>
        <p:nvSpPr>
          <p:cNvPr id="15" name="Rectangle 14"/>
          <p:cNvSpPr/>
          <p:nvPr/>
        </p:nvSpPr>
        <p:spPr>
          <a:xfrm>
            <a:off x="5029200" y="4429132"/>
            <a:ext cx="3657600" cy="1785950"/>
          </a:xfrm>
          <a:prstGeom prst="rect">
            <a:avLst/>
          </a:prstGeom>
          <a:solidFill>
            <a:schemeClr val="accent3">
              <a:lumMod val="20000"/>
              <a:lumOff val="8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marL="342900" lvl="0" indent="-342900">
              <a:buFont typeface="+mj-lt"/>
              <a:buAutoNum type="arabicPeriod"/>
            </a:pPr>
            <a:r>
              <a:rPr lang="id-ID" sz="1600" dirty="0" smtClean="0">
                <a:latin typeface="Times New Roman" pitchFamily="18" charset="0"/>
                <a:cs typeface="Times New Roman" pitchFamily="18" charset="0"/>
              </a:rPr>
              <a:t>Tujuan</a:t>
            </a:r>
          </a:p>
          <a:p>
            <a:pPr marL="342900" lvl="0" indent="-342900">
              <a:buFont typeface="+mj-lt"/>
              <a:buAutoNum type="arabicPeriod"/>
            </a:pPr>
            <a:r>
              <a:rPr lang="id-ID" sz="1600" dirty="0" smtClean="0">
                <a:latin typeface="Times New Roman" pitchFamily="18" charset="0"/>
                <a:cs typeface="Times New Roman" pitchFamily="18" charset="0"/>
              </a:rPr>
              <a:t>Standar</a:t>
            </a:r>
          </a:p>
          <a:p>
            <a:pPr marL="342900" lvl="0" indent="-342900">
              <a:buFont typeface="+mj-lt"/>
              <a:buAutoNum type="arabicPeriod"/>
            </a:pPr>
            <a:r>
              <a:rPr lang="id-ID" sz="1600" dirty="0" smtClean="0">
                <a:latin typeface="Times New Roman" pitchFamily="18" charset="0"/>
                <a:cs typeface="Times New Roman" pitchFamily="18" charset="0"/>
              </a:rPr>
              <a:t>Umpan balik</a:t>
            </a:r>
          </a:p>
          <a:p>
            <a:pPr marL="342900" lvl="0" indent="-342900">
              <a:buFont typeface="+mj-lt"/>
              <a:buAutoNum type="arabicPeriod"/>
            </a:pPr>
            <a:r>
              <a:rPr lang="id-ID" sz="1600" dirty="0" smtClean="0">
                <a:latin typeface="Times New Roman" pitchFamily="18" charset="0"/>
                <a:cs typeface="Times New Roman" pitchFamily="18" charset="0"/>
              </a:rPr>
              <a:t>Alat atau sarana</a:t>
            </a:r>
          </a:p>
          <a:p>
            <a:pPr marL="342900" lvl="0" indent="-342900">
              <a:buFont typeface="+mj-lt"/>
              <a:buAutoNum type="arabicPeriod"/>
            </a:pPr>
            <a:r>
              <a:rPr lang="id-ID" sz="1600" dirty="0" smtClean="0">
                <a:latin typeface="Times New Roman" pitchFamily="18" charset="0"/>
                <a:cs typeface="Times New Roman" pitchFamily="18" charset="0"/>
              </a:rPr>
              <a:t>Kompetensi</a:t>
            </a:r>
          </a:p>
          <a:p>
            <a:pPr marL="342900" lvl="0" indent="-342900">
              <a:buFont typeface="+mj-lt"/>
              <a:buAutoNum type="arabicPeriod"/>
            </a:pPr>
            <a:r>
              <a:rPr lang="id-ID" sz="1600" dirty="0" smtClean="0">
                <a:latin typeface="Times New Roman" pitchFamily="18" charset="0"/>
                <a:cs typeface="Times New Roman" pitchFamily="18" charset="0"/>
              </a:rPr>
              <a:t>Motif</a:t>
            </a:r>
          </a:p>
          <a:p>
            <a:pPr marL="342900" lvl="0" indent="-342900">
              <a:buFont typeface="+mj-lt"/>
              <a:buAutoNum type="arabicPeriod"/>
            </a:pPr>
            <a:r>
              <a:rPr lang="id-ID" sz="1600" dirty="0" smtClean="0">
                <a:latin typeface="Times New Roman" pitchFamily="18" charset="0"/>
                <a:cs typeface="Times New Roman" pitchFamily="18" charset="0"/>
              </a:rPr>
              <a:t>Peluang</a:t>
            </a:r>
            <a:endParaRPr lang="id-ID" sz="1600" dirty="0">
              <a:latin typeface="Times New Roman" pitchFamily="18" charset="0"/>
              <a:cs typeface="Times New Roman" pitchFamily="18" charset="0"/>
            </a:endParaRPr>
          </a:p>
        </p:txBody>
      </p:sp>
      <p:sp>
        <p:nvSpPr>
          <p:cNvPr id="16" name="Oval 15"/>
          <p:cNvSpPr/>
          <p:nvPr/>
        </p:nvSpPr>
        <p:spPr>
          <a:xfrm>
            <a:off x="7308304" y="260648"/>
            <a:ext cx="1368152" cy="1368152"/>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9447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3000"/>
                                        <p:tgtEl>
                                          <p:spTgt spid="16"/>
                                        </p:tgtEl>
                                      </p:cBhvr>
                                    </p:animEffect>
                                    <p:anim calcmode="lin" valueType="num">
                                      <p:cBhvr>
                                        <p:cTn id="8" dur="3000" fill="hold"/>
                                        <p:tgtEl>
                                          <p:spTgt spid="16"/>
                                        </p:tgtEl>
                                        <p:attrNameLst>
                                          <p:attrName>ppt_w</p:attrName>
                                        </p:attrNameLst>
                                      </p:cBhvr>
                                      <p:tavLst>
                                        <p:tav tm="0" fmla="#ppt_w*sin(2.5*pi*$)">
                                          <p:val>
                                            <p:fltVal val="0"/>
                                          </p:val>
                                        </p:tav>
                                        <p:tav tm="100000">
                                          <p:val>
                                            <p:fltVal val="1"/>
                                          </p:val>
                                        </p:tav>
                                      </p:tavLst>
                                    </p:anim>
                                    <p:anim calcmode="lin" valueType="num">
                                      <p:cBhvr>
                                        <p:cTn id="9" dur="3000" fill="hold"/>
                                        <p:tgtEl>
                                          <p:spTgt spid="16"/>
                                        </p:tgtEl>
                                        <p:attrNameLst>
                                          <p:attrName>ppt_h</p:attrName>
                                        </p:attrNameLst>
                                      </p:cBhvr>
                                      <p:tavLst>
                                        <p:tav tm="0">
                                          <p:val>
                                            <p:strVal val="#ppt_h"/>
                                          </p:val>
                                        </p:tav>
                                        <p:tav tm="100000">
                                          <p:val>
                                            <p:strVal val="#ppt_h"/>
                                          </p:val>
                                        </p:tav>
                                      </p:tavLst>
                                    </p:anim>
                                  </p:childTnLst>
                                </p:cTn>
                              </p:par>
                              <p:par>
                                <p:cTn id="10" presetID="5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Scale>
                                      <p:cBhvr>
                                        <p:cTn id="12"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
                                        </p:tgtEl>
                                        <p:attrNameLst>
                                          <p:attrName>ppt_x</p:attrName>
                                          <p:attrName>ppt_y</p:attrName>
                                        </p:attrNameLst>
                                      </p:cBhvr>
                                    </p:animMotion>
                                    <p:animEffect transition="in" filter="fade">
                                      <p:cBhvr>
                                        <p:cTn id="14" dur="1000"/>
                                        <p:tgtEl>
                                          <p:spTgt spid="2"/>
                                        </p:tgtEl>
                                      </p:cBhvr>
                                    </p:animEffect>
                                  </p:childTnLst>
                                </p:cTn>
                              </p:par>
                            </p:childTnLst>
                          </p:cTn>
                        </p:par>
                        <p:par>
                          <p:cTn id="15" fill="hold">
                            <p:stCondLst>
                              <p:cond delay="3000"/>
                            </p:stCondLst>
                            <p:childTnLst>
                              <p:par>
                                <p:cTn id="16" presetID="31"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 calcmode="lin" valueType="num">
                                      <p:cBhvr>
                                        <p:cTn id="26" dur="1000" fill="hold"/>
                                        <p:tgtEl>
                                          <p:spTgt spid="10"/>
                                        </p:tgtEl>
                                        <p:attrNameLst>
                                          <p:attrName>style.rotation</p:attrName>
                                        </p:attrNameLst>
                                      </p:cBhvr>
                                      <p:tavLst>
                                        <p:tav tm="0">
                                          <p:val>
                                            <p:fltVal val="90"/>
                                          </p:val>
                                        </p:tav>
                                        <p:tav tm="100000">
                                          <p:val>
                                            <p:fltVal val="0"/>
                                          </p:val>
                                        </p:tav>
                                      </p:tavLst>
                                    </p:anim>
                                    <p:animEffect transition="in" filter="fade">
                                      <p:cBhvr>
                                        <p:cTn id="27" dur="1000"/>
                                        <p:tgtEl>
                                          <p:spTgt spid="10"/>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style.rotation</p:attrName>
                                        </p:attrNameLst>
                                      </p:cBhvr>
                                      <p:tavLst>
                                        <p:tav tm="0">
                                          <p:val>
                                            <p:fltVal val="90"/>
                                          </p:val>
                                        </p:tav>
                                        <p:tav tm="100000">
                                          <p:val>
                                            <p:fltVal val="0"/>
                                          </p:val>
                                        </p:tav>
                                      </p:tavLst>
                                    </p:anim>
                                    <p:animEffect transition="in" filter="fade">
                                      <p:cBhvr>
                                        <p:cTn id="33" dur="1000"/>
                                        <p:tgtEl>
                                          <p:spTgt spid="13"/>
                                        </p:tgtEl>
                                      </p:cBhvr>
                                    </p:animEffect>
                                  </p:childTnLst>
                                </p:cTn>
                              </p:par>
                            </p:childTnLst>
                          </p:cTn>
                        </p:par>
                        <p:par>
                          <p:cTn id="34" fill="hold">
                            <p:stCondLst>
                              <p:cond delay="4000"/>
                            </p:stCondLst>
                            <p:childTnLst>
                              <p:par>
                                <p:cTn id="35" presetID="31"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style.rotation</p:attrName>
                                        </p:attrNameLst>
                                      </p:cBhvr>
                                      <p:tavLst>
                                        <p:tav tm="0">
                                          <p:val>
                                            <p:fltVal val="90"/>
                                          </p:val>
                                        </p:tav>
                                        <p:tav tm="100000">
                                          <p:val>
                                            <p:fltVal val="0"/>
                                          </p:val>
                                        </p:tav>
                                      </p:tavLst>
                                    </p:anim>
                                    <p:animEffect transition="in" filter="fade">
                                      <p:cBhvr>
                                        <p:cTn id="46" dur="1000"/>
                                        <p:tgtEl>
                                          <p:spTgt spid="12"/>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childTnLst>
                          </p:cTn>
                        </p:par>
                        <p:par>
                          <p:cTn id="53" fill="hold">
                            <p:stCondLst>
                              <p:cond delay="5000"/>
                            </p:stCondLst>
                            <p:childTnLst>
                              <p:par>
                                <p:cTn id="54" presetID="31" presetClass="entr" presetSubtype="0"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1000" fill="hold"/>
                                        <p:tgtEl>
                                          <p:spTgt spid="9"/>
                                        </p:tgtEl>
                                        <p:attrNameLst>
                                          <p:attrName>ppt_w</p:attrName>
                                        </p:attrNameLst>
                                      </p:cBhvr>
                                      <p:tavLst>
                                        <p:tav tm="0">
                                          <p:val>
                                            <p:fltVal val="0"/>
                                          </p:val>
                                        </p:tav>
                                        <p:tav tm="100000">
                                          <p:val>
                                            <p:strVal val="#ppt_w"/>
                                          </p:val>
                                        </p:tav>
                                      </p:tavLst>
                                    </p:anim>
                                    <p:anim calcmode="lin" valueType="num">
                                      <p:cBhvr>
                                        <p:cTn id="57" dur="1000" fill="hold"/>
                                        <p:tgtEl>
                                          <p:spTgt spid="9"/>
                                        </p:tgtEl>
                                        <p:attrNameLst>
                                          <p:attrName>ppt_h</p:attrName>
                                        </p:attrNameLst>
                                      </p:cBhvr>
                                      <p:tavLst>
                                        <p:tav tm="0">
                                          <p:val>
                                            <p:fltVal val="0"/>
                                          </p:val>
                                        </p:tav>
                                        <p:tav tm="100000">
                                          <p:val>
                                            <p:strVal val="#ppt_h"/>
                                          </p:val>
                                        </p:tav>
                                      </p:tavLst>
                                    </p:anim>
                                    <p:anim calcmode="lin" valueType="num">
                                      <p:cBhvr>
                                        <p:cTn id="58" dur="1000" fill="hold"/>
                                        <p:tgtEl>
                                          <p:spTgt spid="9"/>
                                        </p:tgtEl>
                                        <p:attrNameLst>
                                          <p:attrName>style.rotation</p:attrName>
                                        </p:attrNameLst>
                                      </p:cBhvr>
                                      <p:tavLst>
                                        <p:tav tm="0">
                                          <p:val>
                                            <p:fltVal val="90"/>
                                          </p:val>
                                        </p:tav>
                                        <p:tav tm="100000">
                                          <p:val>
                                            <p:fltVal val="0"/>
                                          </p:val>
                                        </p:tav>
                                      </p:tavLst>
                                    </p:anim>
                                    <p:animEffect transition="in" filter="fade">
                                      <p:cBhvr>
                                        <p:cTn id="59" dur="1000"/>
                                        <p:tgtEl>
                                          <p:spTgt spid="9"/>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p:cTn id="62" dur="1000" fill="hold"/>
                                        <p:tgtEl>
                                          <p:spTgt spid="11"/>
                                        </p:tgtEl>
                                        <p:attrNameLst>
                                          <p:attrName>ppt_w</p:attrName>
                                        </p:attrNameLst>
                                      </p:cBhvr>
                                      <p:tavLst>
                                        <p:tav tm="0">
                                          <p:val>
                                            <p:fltVal val="0"/>
                                          </p:val>
                                        </p:tav>
                                        <p:tav tm="100000">
                                          <p:val>
                                            <p:strVal val="#ppt_w"/>
                                          </p:val>
                                        </p:tav>
                                      </p:tavLst>
                                    </p:anim>
                                    <p:anim calcmode="lin" valueType="num">
                                      <p:cBhvr>
                                        <p:cTn id="63" dur="1000" fill="hold"/>
                                        <p:tgtEl>
                                          <p:spTgt spid="11"/>
                                        </p:tgtEl>
                                        <p:attrNameLst>
                                          <p:attrName>ppt_h</p:attrName>
                                        </p:attrNameLst>
                                      </p:cBhvr>
                                      <p:tavLst>
                                        <p:tav tm="0">
                                          <p:val>
                                            <p:fltVal val="0"/>
                                          </p:val>
                                        </p:tav>
                                        <p:tav tm="100000">
                                          <p:val>
                                            <p:strVal val="#ppt_h"/>
                                          </p:val>
                                        </p:tav>
                                      </p:tavLst>
                                    </p:anim>
                                    <p:anim calcmode="lin" valueType="num">
                                      <p:cBhvr>
                                        <p:cTn id="64" dur="1000" fill="hold"/>
                                        <p:tgtEl>
                                          <p:spTgt spid="11"/>
                                        </p:tgtEl>
                                        <p:attrNameLst>
                                          <p:attrName>style.rotation</p:attrName>
                                        </p:attrNameLst>
                                      </p:cBhvr>
                                      <p:tavLst>
                                        <p:tav tm="0">
                                          <p:val>
                                            <p:fltVal val="90"/>
                                          </p:val>
                                        </p:tav>
                                        <p:tav tm="100000">
                                          <p:val>
                                            <p:fltVal val="0"/>
                                          </p:val>
                                        </p:tav>
                                      </p:tavLst>
                                    </p:anim>
                                    <p:animEffect transition="in" filter="fade">
                                      <p:cBhvr>
                                        <p:cTn id="65" dur="1000"/>
                                        <p:tgtEl>
                                          <p:spTgt spid="11"/>
                                        </p:tgtEl>
                                      </p:cBhvr>
                                    </p:animEffect>
                                  </p:childTnLst>
                                </p:cTn>
                              </p:par>
                              <p:par>
                                <p:cTn id="66" presetID="31"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1000" fill="hold"/>
                                        <p:tgtEl>
                                          <p:spTgt spid="15"/>
                                        </p:tgtEl>
                                        <p:attrNameLst>
                                          <p:attrName>ppt_w</p:attrName>
                                        </p:attrNameLst>
                                      </p:cBhvr>
                                      <p:tavLst>
                                        <p:tav tm="0">
                                          <p:val>
                                            <p:fltVal val="0"/>
                                          </p:val>
                                        </p:tav>
                                        <p:tav tm="100000">
                                          <p:val>
                                            <p:strVal val="#ppt_w"/>
                                          </p:val>
                                        </p:tav>
                                      </p:tavLst>
                                    </p:anim>
                                    <p:anim calcmode="lin" valueType="num">
                                      <p:cBhvr>
                                        <p:cTn id="69" dur="1000" fill="hold"/>
                                        <p:tgtEl>
                                          <p:spTgt spid="15"/>
                                        </p:tgtEl>
                                        <p:attrNameLst>
                                          <p:attrName>ppt_h</p:attrName>
                                        </p:attrNameLst>
                                      </p:cBhvr>
                                      <p:tavLst>
                                        <p:tav tm="0">
                                          <p:val>
                                            <p:fltVal val="0"/>
                                          </p:val>
                                        </p:tav>
                                        <p:tav tm="100000">
                                          <p:val>
                                            <p:strVal val="#ppt_h"/>
                                          </p:val>
                                        </p:tav>
                                      </p:tavLst>
                                    </p:anim>
                                    <p:anim calcmode="lin" valueType="num">
                                      <p:cBhvr>
                                        <p:cTn id="70" dur="1000" fill="hold"/>
                                        <p:tgtEl>
                                          <p:spTgt spid="15"/>
                                        </p:tgtEl>
                                        <p:attrNameLst>
                                          <p:attrName>style.rotation</p:attrName>
                                        </p:attrNameLst>
                                      </p:cBhvr>
                                      <p:tavLst>
                                        <p:tav tm="0">
                                          <p:val>
                                            <p:fltVal val="90"/>
                                          </p:val>
                                        </p:tav>
                                        <p:tav tm="100000">
                                          <p:val>
                                            <p:fltVal val="0"/>
                                          </p:val>
                                        </p:tav>
                                      </p:tavLst>
                                    </p:anim>
                                    <p:animEffect transition="in" filter="fade">
                                      <p:cBhvr>
                                        <p:cTn id="7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 y="71437"/>
            <a:ext cx="9043998" cy="714357"/>
          </a:xfrm>
        </p:spPr>
        <p:txBody>
          <a:bodyPr>
            <a:normAutofit/>
          </a:bodyPr>
          <a:lstStyle/>
          <a:p>
            <a:r>
              <a:rPr lang="id-ID" dirty="0" smtClean="0">
                <a:solidFill>
                  <a:schemeClr val="tx1"/>
                </a:solidFill>
                <a:latin typeface="Cambria" pitchFamily="18" charset="0"/>
              </a:rPr>
              <a:t>Operasional Variabel</a:t>
            </a:r>
            <a:endParaRPr lang="id-ID" dirty="0">
              <a:solidFill>
                <a:schemeClr val="tx1"/>
              </a:solidFill>
              <a:latin typeface="Cambria" pitchFamily="18" charset="0"/>
            </a:endParaRPr>
          </a:p>
        </p:txBody>
      </p:sp>
      <p:sp>
        <p:nvSpPr>
          <p:cNvPr id="5" name="Rectangle 4"/>
          <p:cNvSpPr/>
          <p:nvPr/>
        </p:nvSpPr>
        <p:spPr>
          <a:xfrm>
            <a:off x="-64" y="785794"/>
            <a:ext cx="1403712" cy="285753"/>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latin typeface="Times New Roman" pitchFamily="18" charset="0"/>
                <a:cs typeface="Times New Roman" pitchFamily="18" charset="0"/>
              </a:rPr>
              <a:t>Variabel</a:t>
            </a:r>
            <a:endParaRPr lang="id-ID" b="1" dirty="0">
              <a:solidFill>
                <a:schemeClr val="bg1"/>
              </a:solidFill>
              <a:latin typeface="Times New Roman" pitchFamily="18" charset="0"/>
              <a:cs typeface="Times New Roman" pitchFamily="18" charset="0"/>
            </a:endParaRPr>
          </a:p>
        </p:txBody>
      </p:sp>
      <p:sp>
        <p:nvSpPr>
          <p:cNvPr id="9" name="Rectangle 8"/>
          <p:cNvSpPr/>
          <p:nvPr/>
        </p:nvSpPr>
        <p:spPr>
          <a:xfrm>
            <a:off x="1500135" y="785795"/>
            <a:ext cx="3929089" cy="285752"/>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latin typeface="Times New Roman" pitchFamily="18" charset="0"/>
                <a:cs typeface="Times New Roman" pitchFamily="18" charset="0"/>
              </a:rPr>
              <a:t>Pengertian</a:t>
            </a:r>
            <a:endParaRPr lang="id-ID" b="1" dirty="0">
              <a:solidFill>
                <a:schemeClr val="bg1"/>
              </a:solidFill>
              <a:latin typeface="Times New Roman" pitchFamily="18" charset="0"/>
              <a:cs typeface="Times New Roman" pitchFamily="18" charset="0"/>
            </a:endParaRPr>
          </a:p>
        </p:txBody>
      </p:sp>
      <p:sp>
        <p:nvSpPr>
          <p:cNvPr id="10" name="Rectangle 9"/>
          <p:cNvSpPr/>
          <p:nvPr/>
        </p:nvSpPr>
        <p:spPr>
          <a:xfrm>
            <a:off x="5467478" y="785794"/>
            <a:ext cx="2992954" cy="285753"/>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latin typeface="Times New Roman" pitchFamily="18" charset="0"/>
                <a:cs typeface="Times New Roman" pitchFamily="18" charset="0"/>
              </a:rPr>
              <a:t>Indikator</a:t>
            </a:r>
            <a:endParaRPr lang="id-ID" b="1" dirty="0">
              <a:solidFill>
                <a:schemeClr val="bg1"/>
              </a:solidFill>
              <a:latin typeface="Times New Roman" pitchFamily="18" charset="0"/>
              <a:cs typeface="Times New Roman" pitchFamily="18" charset="0"/>
            </a:endParaRPr>
          </a:p>
        </p:txBody>
      </p:sp>
      <p:sp>
        <p:nvSpPr>
          <p:cNvPr id="11" name="Rectangle 10"/>
          <p:cNvSpPr/>
          <p:nvPr/>
        </p:nvSpPr>
        <p:spPr>
          <a:xfrm>
            <a:off x="8537570" y="785794"/>
            <a:ext cx="642942" cy="285753"/>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b="1" dirty="0" smtClean="0">
                <a:solidFill>
                  <a:schemeClr val="bg1"/>
                </a:solidFill>
                <a:latin typeface="Times New Roman" pitchFamily="18" charset="0"/>
                <a:cs typeface="Times New Roman" pitchFamily="18" charset="0"/>
              </a:rPr>
              <a:t>Skala</a:t>
            </a:r>
            <a:endParaRPr lang="id-ID" sz="1400" b="1" dirty="0">
              <a:solidFill>
                <a:schemeClr val="bg1"/>
              </a:solidFill>
              <a:latin typeface="Times New Roman" pitchFamily="18" charset="0"/>
              <a:cs typeface="Times New Roman" pitchFamily="18" charset="0"/>
            </a:endParaRPr>
          </a:p>
        </p:txBody>
      </p:sp>
      <p:sp>
        <p:nvSpPr>
          <p:cNvPr id="15" name="Rectangle 14"/>
          <p:cNvSpPr/>
          <p:nvPr/>
        </p:nvSpPr>
        <p:spPr>
          <a:xfrm>
            <a:off x="8537570" y="1071546"/>
            <a:ext cx="606430" cy="1714512"/>
          </a:xfrm>
          <a:prstGeom prst="rect">
            <a:avLst/>
          </a:prstGeom>
          <a:solidFill>
            <a:schemeClr val="bg2">
              <a:lumMod val="75000"/>
            </a:schemeClr>
          </a:solidFill>
          <a:ln w="19050">
            <a:solidFill>
              <a:srgbClr val="FF9933">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i="1" dirty="0" smtClean="0">
                <a:solidFill>
                  <a:schemeClr val="tx1"/>
                </a:solidFill>
                <a:latin typeface="Times New Roman" pitchFamily="18" charset="0"/>
                <a:cs typeface="Times New Roman" pitchFamily="18" charset="0"/>
              </a:rPr>
              <a:t>Likert</a:t>
            </a:r>
            <a:endParaRPr lang="id-ID" sz="1200" i="1" dirty="0">
              <a:solidFill>
                <a:schemeClr val="tx1"/>
              </a:solidFill>
              <a:latin typeface="Times New Roman" pitchFamily="18" charset="0"/>
              <a:cs typeface="Times New Roman" pitchFamily="18" charset="0"/>
            </a:endParaRPr>
          </a:p>
        </p:txBody>
      </p:sp>
      <p:sp>
        <p:nvSpPr>
          <p:cNvPr id="20" name="Rectangle 19"/>
          <p:cNvSpPr/>
          <p:nvPr/>
        </p:nvSpPr>
        <p:spPr>
          <a:xfrm>
            <a:off x="-32" y="2797458"/>
            <a:ext cx="1500198" cy="207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ctr"/>
            <a:r>
              <a:rPr lang="id-ID" dirty="0" smtClean="0">
                <a:solidFill>
                  <a:srgbClr val="000000"/>
                </a:solidFill>
                <a:latin typeface="Times New Roman"/>
              </a:rPr>
              <a:t>Persepsi Dukungan Organisasi (X</a:t>
            </a:r>
            <a:r>
              <a:rPr lang="id-ID" baseline="-25000" dirty="0" smtClean="0">
                <a:solidFill>
                  <a:srgbClr val="000000"/>
                </a:solidFill>
                <a:latin typeface="Times New Roman"/>
              </a:rPr>
              <a:t>2</a:t>
            </a:r>
            <a:r>
              <a:rPr lang="id-ID" dirty="0" smtClean="0">
                <a:solidFill>
                  <a:srgbClr val="000000"/>
                </a:solidFill>
                <a:latin typeface="Times New Roman"/>
              </a:rPr>
              <a:t>)</a:t>
            </a:r>
            <a:endParaRPr lang="id-ID" dirty="0">
              <a:solidFill>
                <a:srgbClr val="000000"/>
              </a:solidFill>
              <a:latin typeface="Times New Roman"/>
            </a:endParaRPr>
          </a:p>
        </p:txBody>
      </p:sp>
      <p:sp>
        <p:nvSpPr>
          <p:cNvPr id="23" name="Rectangle 22"/>
          <p:cNvSpPr/>
          <p:nvPr/>
        </p:nvSpPr>
        <p:spPr>
          <a:xfrm>
            <a:off x="8501090" y="2797458"/>
            <a:ext cx="642942" cy="207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i="1" dirty="0" smtClean="0">
                <a:solidFill>
                  <a:schemeClr val="tx1"/>
                </a:solidFill>
                <a:latin typeface="Times New Roman" pitchFamily="18" charset="0"/>
                <a:cs typeface="Times New Roman" pitchFamily="18" charset="0"/>
              </a:rPr>
              <a:t>Likert</a:t>
            </a:r>
            <a:endParaRPr lang="id-ID" sz="1400" i="1" dirty="0">
              <a:solidFill>
                <a:schemeClr val="tx1"/>
              </a:solidFill>
              <a:latin typeface="Times New Roman" pitchFamily="18" charset="0"/>
              <a:cs typeface="Times New Roman" pitchFamily="18" charset="0"/>
            </a:endParaRPr>
          </a:p>
        </p:txBody>
      </p:sp>
      <p:sp>
        <p:nvSpPr>
          <p:cNvPr id="24" name="Rectangle 23"/>
          <p:cNvSpPr/>
          <p:nvPr/>
        </p:nvSpPr>
        <p:spPr>
          <a:xfrm>
            <a:off x="-32" y="4857760"/>
            <a:ext cx="1403680" cy="15716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id-ID" dirty="0" smtClean="0">
                <a:solidFill>
                  <a:srgbClr val="000000"/>
                </a:solidFill>
                <a:latin typeface="Times New Roman"/>
              </a:rPr>
              <a:t>Kinerja</a:t>
            </a:r>
            <a:r>
              <a:rPr lang="en-US" dirty="0" smtClean="0">
                <a:solidFill>
                  <a:srgbClr val="000000"/>
                </a:solidFill>
                <a:latin typeface="Times New Roman"/>
              </a:rPr>
              <a:t> (Y)</a:t>
            </a:r>
            <a:endParaRPr lang="id-ID" dirty="0">
              <a:solidFill>
                <a:srgbClr val="000000"/>
              </a:solidFill>
              <a:latin typeface="Times New Roman"/>
            </a:endParaRPr>
          </a:p>
        </p:txBody>
      </p:sp>
      <p:sp>
        <p:nvSpPr>
          <p:cNvPr id="25" name="Rectangle 24"/>
          <p:cNvSpPr/>
          <p:nvPr/>
        </p:nvSpPr>
        <p:spPr>
          <a:xfrm>
            <a:off x="1500167" y="4857760"/>
            <a:ext cx="3915018" cy="15716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t"/>
            <a:r>
              <a:rPr lang="id-ID" sz="1600" dirty="0" smtClean="0">
                <a:solidFill>
                  <a:srgbClr val="000000"/>
                </a:solidFill>
                <a:latin typeface="Times New Roman"/>
              </a:rPr>
              <a:t>Menurut Hery (2019:32) “</a:t>
            </a:r>
            <a:r>
              <a:rPr lang="id-ID" sz="1600" dirty="0" smtClean="0">
                <a:solidFill>
                  <a:srgbClr val="202020"/>
                </a:solidFill>
                <a:latin typeface="Times New Roman"/>
              </a:rPr>
              <a:t>Kinerja adalah merupakan suatu proses tentang bagaimana pekerjaan berlangsung untuk mencapai hasil kerja. Hasil pekerjaan itu sendiri juga menunjukkan kinerja”.</a:t>
            </a:r>
            <a:endParaRPr lang="id-ID" sz="1600" dirty="0">
              <a:solidFill>
                <a:srgbClr val="000000"/>
              </a:solidFill>
              <a:latin typeface="Times New Roman"/>
            </a:endParaRPr>
          </a:p>
        </p:txBody>
      </p:sp>
      <p:sp>
        <p:nvSpPr>
          <p:cNvPr id="26" name="Rectangle 25"/>
          <p:cNvSpPr/>
          <p:nvPr/>
        </p:nvSpPr>
        <p:spPr>
          <a:xfrm>
            <a:off x="5467478" y="4857760"/>
            <a:ext cx="3033612" cy="15716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id-ID" sz="1600" noProof="1" smtClean="0">
                <a:solidFill>
                  <a:schemeClr val="tx1"/>
                </a:solidFill>
                <a:latin typeface="Times New Roman" pitchFamily="18" charset="0"/>
                <a:cs typeface="Times New Roman" pitchFamily="18" charset="0"/>
              </a:rPr>
              <a:t>Menurut Hersey, Blanchard dan Johson (Dalam Hery</a:t>
            </a:r>
            <a:r>
              <a:rPr lang="en-US" sz="1600" dirty="0" smtClean="0">
                <a:solidFill>
                  <a:schemeClr val="tx1"/>
                </a:solidFill>
                <a:latin typeface="Times New Roman" pitchFamily="18" charset="0"/>
                <a:cs typeface="Times New Roman" pitchFamily="18" charset="0"/>
              </a:rPr>
              <a:t> 2019:39-41)</a:t>
            </a:r>
            <a:endParaRPr lang="id-ID" sz="1600" dirty="0" smtClean="0">
              <a:solidFill>
                <a:schemeClr val="tx1"/>
              </a:solidFill>
              <a:latin typeface="Times New Roman" pitchFamily="18" charset="0"/>
              <a:cs typeface="Times New Roman" pitchFamily="18" charset="0"/>
            </a:endParaRPr>
          </a:p>
          <a:p>
            <a:pPr fontAlgn="t">
              <a:tabLst>
                <a:tab pos="1519238" algn="l"/>
              </a:tabLst>
            </a:pPr>
            <a:r>
              <a:rPr lang="id-ID" sz="1600" dirty="0" smtClean="0">
                <a:solidFill>
                  <a:schemeClr val="tx1"/>
                </a:solidFill>
                <a:latin typeface="Times New Roman" pitchFamily="18" charset="0"/>
                <a:cs typeface="Times New Roman" pitchFamily="18" charset="0"/>
              </a:rPr>
              <a:t>1.Tujuan	5.Kompetensi</a:t>
            </a:r>
          </a:p>
          <a:p>
            <a:pPr fontAlgn="t">
              <a:tabLst>
                <a:tab pos="1519238" algn="l"/>
              </a:tabLst>
            </a:pPr>
            <a:r>
              <a:rPr lang="id-ID" sz="1600" dirty="0" smtClean="0">
                <a:solidFill>
                  <a:schemeClr val="tx1"/>
                </a:solidFill>
                <a:latin typeface="Times New Roman" pitchFamily="18" charset="0"/>
                <a:cs typeface="Times New Roman" pitchFamily="18" charset="0"/>
              </a:rPr>
              <a:t>2.Standar	6. Motif</a:t>
            </a:r>
          </a:p>
          <a:p>
            <a:pPr fontAlgn="t">
              <a:tabLst>
                <a:tab pos="1519238" algn="l"/>
              </a:tabLst>
            </a:pPr>
            <a:r>
              <a:rPr lang="id-ID" sz="1600" dirty="0" smtClean="0">
                <a:solidFill>
                  <a:schemeClr val="tx1"/>
                </a:solidFill>
                <a:latin typeface="Times New Roman" pitchFamily="18" charset="0"/>
                <a:cs typeface="Times New Roman" pitchFamily="18" charset="0"/>
              </a:rPr>
              <a:t>3.Umpan balik	7. Peluang</a:t>
            </a:r>
          </a:p>
          <a:p>
            <a:pPr fontAlgn="t">
              <a:tabLst>
                <a:tab pos="1519238" algn="l"/>
              </a:tabLst>
            </a:pPr>
            <a:r>
              <a:rPr lang="id-ID" sz="1600" dirty="0" smtClean="0">
                <a:solidFill>
                  <a:schemeClr val="tx1"/>
                </a:solidFill>
                <a:latin typeface="Times New Roman" pitchFamily="18" charset="0"/>
                <a:cs typeface="Times New Roman" pitchFamily="18" charset="0"/>
              </a:rPr>
              <a:t>4. Alat atau sarana</a:t>
            </a:r>
          </a:p>
        </p:txBody>
      </p:sp>
      <p:sp>
        <p:nvSpPr>
          <p:cNvPr id="27" name="Rectangle 26"/>
          <p:cNvSpPr/>
          <p:nvPr/>
        </p:nvSpPr>
        <p:spPr>
          <a:xfrm>
            <a:off x="8537570" y="4857760"/>
            <a:ext cx="570934" cy="15716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i="1" dirty="0" smtClean="0">
                <a:solidFill>
                  <a:schemeClr val="tx1"/>
                </a:solidFill>
                <a:latin typeface="Times New Roman" pitchFamily="18" charset="0"/>
                <a:cs typeface="Times New Roman" pitchFamily="18" charset="0"/>
              </a:rPr>
              <a:t>Likert</a:t>
            </a:r>
            <a:endParaRPr lang="id-ID" sz="1200" i="1" dirty="0">
              <a:solidFill>
                <a:schemeClr val="tx1"/>
              </a:solidFill>
              <a:latin typeface="Times New Roman" pitchFamily="18" charset="0"/>
              <a:cs typeface="Times New Roman" pitchFamily="18" charset="0"/>
            </a:endParaRPr>
          </a:p>
        </p:txBody>
      </p:sp>
      <p:sp>
        <p:nvSpPr>
          <p:cNvPr id="31" name="Rectangle 30"/>
          <p:cNvSpPr/>
          <p:nvPr/>
        </p:nvSpPr>
        <p:spPr>
          <a:xfrm>
            <a:off x="1486095" y="2797458"/>
            <a:ext cx="3929089" cy="207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id-ID" sz="1600" dirty="0" smtClean="0">
                <a:solidFill>
                  <a:srgbClr val="000000"/>
                </a:solidFill>
                <a:latin typeface="Times New Roman"/>
              </a:rPr>
              <a:t>Menurut Rosyiana, (2019:61) “Persepsi dukungan organisasi adalah persepsi karyawan kepada perusahaan terkait dengan kontribusi dan kepedulian perusahaan pada karyawan”.</a:t>
            </a:r>
            <a:endParaRPr lang="id-ID" sz="1600" dirty="0">
              <a:solidFill>
                <a:srgbClr val="000000"/>
              </a:solidFill>
              <a:latin typeface="Times New Roman"/>
            </a:endParaRPr>
          </a:p>
        </p:txBody>
      </p:sp>
      <p:sp>
        <p:nvSpPr>
          <p:cNvPr id="32" name="Rectangle 31"/>
          <p:cNvSpPr/>
          <p:nvPr/>
        </p:nvSpPr>
        <p:spPr>
          <a:xfrm>
            <a:off x="5415185" y="2797458"/>
            <a:ext cx="3071834" cy="207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id-ID" sz="1600" dirty="0" smtClean="0">
                <a:solidFill>
                  <a:schemeClr val="tx1"/>
                </a:solidFill>
                <a:latin typeface="Times New Roman" pitchFamily="18" charset="0"/>
                <a:cs typeface="Times New Roman" pitchFamily="18" charset="0"/>
              </a:rPr>
              <a:t>Menurut Rosyiana, (2019:62) Pada variabel persepsi dukungan organisasi terdapat melalui tiga indikator :</a:t>
            </a:r>
          </a:p>
          <a:p>
            <a:pPr fontAlgn="t"/>
            <a:r>
              <a:rPr lang="id-ID" sz="1600" dirty="0" smtClean="0">
                <a:solidFill>
                  <a:schemeClr val="tx1"/>
                </a:solidFill>
                <a:latin typeface="Times New Roman" pitchFamily="18" charset="0"/>
                <a:cs typeface="Times New Roman" pitchFamily="18" charset="0"/>
              </a:rPr>
              <a:t>1.  Keadilan</a:t>
            </a:r>
          </a:p>
          <a:p>
            <a:pPr fontAlgn="t"/>
            <a:r>
              <a:rPr lang="id-ID" sz="1600" dirty="0" smtClean="0">
                <a:solidFill>
                  <a:schemeClr val="tx1"/>
                </a:solidFill>
                <a:latin typeface="Times New Roman" pitchFamily="18" charset="0"/>
                <a:cs typeface="Times New Roman" pitchFamily="18" charset="0"/>
              </a:rPr>
              <a:t>2.  Dukungan dari atasan</a:t>
            </a:r>
          </a:p>
          <a:p>
            <a:pPr marL="176213" indent="-176213" fontAlgn="t"/>
            <a:r>
              <a:rPr lang="id-ID" sz="1600" dirty="0" smtClean="0">
                <a:solidFill>
                  <a:schemeClr val="tx1"/>
                </a:solidFill>
                <a:latin typeface="Times New Roman" pitchFamily="18" charset="0"/>
                <a:cs typeface="Times New Roman" pitchFamily="18" charset="0"/>
              </a:rPr>
              <a:t>3.  Penghargaan dari organisasi   dan kondisi pekerjaan</a:t>
            </a:r>
            <a:endParaRPr lang="id-ID" sz="1600" dirty="0">
              <a:solidFill>
                <a:schemeClr val="tx1"/>
              </a:solidFill>
              <a:latin typeface="Times New Roman" pitchFamily="18" charset="0"/>
              <a:cs typeface="Times New Roman" pitchFamily="18" charset="0"/>
            </a:endParaRPr>
          </a:p>
        </p:txBody>
      </p:sp>
      <p:sp>
        <p:nvSpPr>
          <p:cNvPr id="33" name="Rectangle 32"/>
          <p:cNvSpPr/>
          <p:nvPr/>
        </p:nvSpPr>
        <p:spPr>
          <a:xfrm>
            <a:off x="-14103" y="1071546"/>
            <a:ext cx="1417751" cy="171451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ctr"/>
            <a:r>
              <a:rPr lang="id-ID" dirty="0" smtClean="0">
                <a:solidFill>
                  <a:srgbClr val="000000"/>
                </a:solidFill>
                <a:latin typeface="Times New Roman"/>
              </a:rPr>
              <a:t>Lingkungan Kerja (X</a:t>
            </a:r>
            <a:r>
              <a:rPr lang="id-ID" baseline="-25000" dirty="0" smtClean="0">
                <a:solidFill>
                  <a:srgbClr val="000000"/>
                </a:solidFill>
                <a:latin typeface="Times New Roman"/>
              </a:rPr>
              <a:t>1</a:t>
            </a:r>
            <a:r>
              <a:rPr lang="id-ID" dirty="0" smtClean="0">
                <a:solidFill>
                  <a:srgbClr val="000000"/>
                </a:solidFill>
                <a:latin typeface="Times New Roman"/>
              </a:rPr>
              <a:t>)</a:t>
            </a:r>
            <a:endParaRPr lang="id-ID" dirty="0">
              <a:solidFill>
                <a:srgbClr val="000000"/>
              </a:solidFill>
              <a:latin typeface="Times New Roman"/>
            </a:endParaRPr>
          </a:p>
        </p:txBody>
      </p:sp>
      <p:sp>
        <p:nvSpPr>
          <p:cNvPr id="34" name="Rectangle 33"/>
          <p:cNvSpPr/>
          <p:nvPr/>
        </p:nvSpPr>
        <p:spPr>
          <a:xfrm>
            <a:off x="1507007" y="1071546"/>
            <a:ext cx="3929089" cy="171451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t"/>
            <a:r>
              <a:rPr lang="id-ID" sz="1600" dirty="0" smtClean="0">
                <a:solidFill>
                  <a:srgbClr val="000000"/>
                </a:solidFill>
                <a:latin typeface="Times New Roman"/>
              </a:rPr>
              <a:t>Menurut Afandi, (2016:51) “Lingkungan kerja adalah Segala sesuatu yang ada di sekitar karyawan dan dapat mempengaruhi dalam menjalankan tugas yang diembankan kepadanya”.</a:t>
            </a:r>
            <a:endParaRPr lang="id-ID" sz="1600" dirty="0">
              <a:solidFill>
                <a:srgbClr val="000000"/>
              </a:solidFill>
              <a:latin typeface="Times New Roman"/>
            </a:endParaRPr>
          </a:p>
        </p:txBody>
      </p:sp>
      <p:sp>
        <p:nvSpPr>
          <p:cNvPr id="35" name="Rectangle 34"/>
          <p:cNvSpPr/>
          <p:nvPr/>
        </p:nvSpPr>
        <p:spPr>
          <a:xfrm>
            <a:off x="5467478" y="1071546"/>
            <a:ext cx="2992954" cy="171451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t"/>
            <a:r>
              <a:rPr lang="id-ID" sz="1600" dirty="0" smtClean="0">
                <a:solidFill>
                  <a:schemeClr val="tx1"/>
                </a:solidFill>
                <a:latin typeface="Times New Roman" pitchFamily="18" charset="0"/>
                <a:cs typeface="Times New Roman" pitchFamily="18" charset="0"/>
              </a:rPr>
              <a:t>Menurut Afandi, (2016:57) Indikator lingkungan kerja adalah sebagai berikut:</a:t>
            </a:r>
          </a:p>
          <a:p>
            <a:pPr algn="just" fontAlgn="t"/>
            <a:r>
              <a:rPr lang="id-ID" sz="1600" dirty="0" smtClean="0">
                <a:solidFill>
                  <a:schemeClr val="tx1"/>
                </a:solidFill>
                <a:latin typeface="Times New Roman" pitchFamily="18" charset="0"/>
                <a:cs typeface="Times New Roman" pitchFamily="18" charset="0"/>
              </a:rPr>
              <a:t>1. Pencahayaan</a:t>
            </a:r>
          </a:p>
          <a:p>
            <a:pPr algn="just" fontAlgn="t"/>
            <a:r>
              <a:rPr lang="id-ID" sz="1600" dirty="0" smtClean="0">
                <a:solidFill>
                  <a:schemeClr val="tx1"/>
                </a:solidFill>
                <a:latin typeface="Times New Roman" pitchFamily="18" charset="0"/>
                <a:cs typeface="Times New Roman" pitchFamily="18" charset="0"/>
              </a:rPr>
              <a:t>2. Warna</a:t>
            </a:r>
          </a:p>
          <a:p>
            <a:pPr algn="just" fontAlgn="t"/>
            <a:r>
              <a:rPr lang="id-ID" sz="1600" dirty="0" smtClean="0">
                <a:solidFill>
                  <a:schemeClr val="tx1"/>
                </a:solidFill>
                <a:latin typeface="Times New Roman" pitchFamily="18" charset="0"/>
                <a:cs typeface="Times New Roman" pitchFamily="18" charset="0"/>
              </a:rPr>
              <a:t>3. Suhu udara</a:t>
            </a:r>
          </a:p>
          <a:p>
            <a:pPr algn="just" fontAlgn="t"/>
            <a:r>
              <a:rPr lang="id-ID" sz="1600" dirty="0" smtClean="0">
                <a:solidFill>
                  <a:schemeClr val="tx1"/>
                </a:solidFill>
                <a:latin typeface="Times New Roman" pitchFamily="18" charset="0"/>
                <a:cs typeface="Times New Roman" pitchFamily="18" charset="0"/>
              </a:rPr>
              <a:t>4.  Kelembaban udara </a:t>
            </a:r>
            <a:endParaRPr lang="id-ID" sz="1600" dirty="0">
              <a:solidFill>
                <a:schemeClr val="tx1"/>
              </a:solidFill>
              <a:latin typeface="Times New Roman" pitchFamily="18" charset="0"/>
              <a:cs typeface="Times New Roman" pitchFamily="18" charset="0"/>
            </a:endParaRPr>
          </a:p>
        </p:txBody>
      </p:sp>
      <p:sp>
        <p:nvSpPr>
          <p:cNvPr id="36" name="Oval 35"/>
          <p:cNvSpPr/>
          <p:nvPr/>
        </p:nvSpPr>
        <p:spPr>
          <a:xfrm>
            <a:off x="8316416" y="1"/>
            <a:ext cx="792088" cy="785794"/>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par>
                                <p:cTn id="10" presetID="45"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2000"/>
                                        <p:tgtEl>
                                          <p:spTgt spid="36"/>
                                        </p:tgtEl>
                                      </p:cBhvr>
                                    </p:animEffect>
                                    <p:anim calcmode="lin" valueType="num">
                                      <p:cBhvr>
                                        <p:cTn id="13" dur="2000" fill="hold"/>
                                        <p:tgtEl>
                                          <p:spTgt spid="36"/>
                                        </p:tgtEl>
                                        <p:attrNameLst>
                                          <p:attrName>ppt_w</p:attrName>
                                        </p:attrNameLst>
                                      </p:cBhvr>
                                      <p:tavLst>
                                        <p:tav tm="0" fmla="#ppt_w*sin(2.5*pi*$)">
                                          <p:val>
                                            <p:fltVal val="0"/>
                                          </p:val>
                                        </p:tav>
                                        <p:tav tm="100000">
                                          <p:val>
                                            <p:fltVal val="1"/>
                                          </p:val>
                                        </p:tav>
                                      </p:tavLst>
                                    </p:anim>
                                    <p:anim calcmode="lin" valueType="num">
                                      <p:cBhvr>
                                        <p:cTn id="14" dur="2000" fill="hold"/>
                                        <p:tgtEl>
                                          <p:spTgt spid="36"/>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ppt_w</p:attrName>
                                        </p:attrNameLst>
                                      </p:cBhvr>
                                      <p:tavLst>
                                        <p:tav tm="0" fmla="#ppt_w*sin(2.5*pi*$)">
                                          <p:val>
                                            <p:fltVal val="0"/>
                                          </p:val>
                                        </p:tav>
                                        <p:tav tm="100000">
                                          <p:val>
                                            <p:fltVal val="1"/>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ppt_w</p:attrName>
                                        </p:attrNameLst>
                                      </p:cBhvr>
                                      <p:tavLst>
                                        <p:tav tm="0" fmla="#ppt_w*sin(2.5*pi*$)">
                                          <p:val>
                                            <p:fltVal val="0"/>
                                          </p:val>
                                        </p:tav>
                                        <p:tav tm="100000">
                                          <p:val>
                                            <p:fltVal val="1"/>
                                          </p:val>
                                        </p:tav>
                                      </p:tavLst>
                                    </p:anim>
                                    <p:anim calcmode="lin" valueType="num">
                                      <p:cBhvr>
                                        <p:cTn id="24" dur="1000" fill="hold"/>
                                        <p:tgtEl>
                                          <p:spTgt spid="9"/>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ppt_w</p:attrName>
                                        </p:attrNameLst>
                                      </p:cBhvr>
                                      <p:tavLst>
                                        <p:tav tm="0" fmla="#ppt_w*sin(2.5*pi*$)">
                                          <p:val>
                                            <p:fltVal val="0"/>
                                          </p:val>
                                        </p:tav>
                                        <p:tav tm="100000">
                                          <p:val>
                                            <p:fltVal val="1"/>
                                          </p:val>
                                        </p:tav>
                                      </p:tavLst>
                                    </p:anim>
                                    <p:anim calcmode="lin" valueType="num">
                                      <p:cBhvr>
                                        <p:cTn id="29" dur="1000" fill="hold"/>
                                        <p:tgtEl>
                                          <p:spTgt spid="10"/>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ppt_w</p:attrName>
                                        </p:attrNameLst>
                                      </p:cBhvr>
                                      <p:tavLst>
                                        <p:tav tm="0" fmla="#ppt_w*sin(2.5*pi*$)">
                                          <p:val>
                                            <p:fltVal val="0"/>
                                          </p:val>
                                        </p:tav>
                                        <p:tav tm="100000">
                                          <p:val>
                                            <p:fltVal val="1"/>
                                          </p:val>
                                        </p:tav>
                                      </p:tavLst>
                                    </p:anim>
                                    <p:anim calcmode="lin" valueType="num">
                                      <p:cBhvr>
                                        <p:cTn id="34" dur="1000" fill="hold"/>
                                        <p:tgtEl>
                                          <p:spTgt spid="11"/>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ppt_w</p:attrName>
                                        </p:attrNameLst>
                                      </p:cBhvr>
                                      <p:tavLst>
                                        <p:tav tm="0" fmla="#ppt_w*sin(2.5*pi*$)">
                                          <p:val>
                                            <p:fltVal val="0"/>
                                          </p:val>
                                        </p:tav>
                                        <p:tav tm="100000">
                                          <p:val>
                                            <p:fltVal val="1"/>
                                          </p:val>
                                        </p:tav>
                                      </p:tavLst>
                                    </p:anim>
                                    <p:anim calcmode="lin" valueType="num">
                                      <p:cBhvr>
                                        <p:cTn id="39" dur="1000" fill="hold"/>
                                        <p:tgtEl>
                                          <p:spTgt spid="33"/>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ppt_w</p:attrName>
                                        </p:attrNameLst>
                                      </p:cBhvr>
                                      <p:tavLst>
                                        <p:tav tm="0" fmla="#ppt_w*sin(2.5*pi*$)">
                                          <p:val>
                                            <p:fltVal val="0"/>
                                          </p:val>
                                        </p:tav>
                                        <p:tav tm="100000">
                                          <p:val>
                                            <p:fltVal val="1"/>
                                          </p:val>
                                        </p:tav>
                                      </p:tavLst>
                                    </p:anim>
                                    <p:anim calcmode="lin" valueType="num">
                                      <p:cBhvr>
                                        <p:cTn id="44" dur="1000" fill="hold"/>
                                        <p:tgtEl>
                                          <p:spTgt spid="34"/>
                                        </p:tgtEl>
                                        <p:attrNameLst>
                                          <p:attrName>ppt_h</p:attrName>
                                        </p:attrNameLst>
                                      </p:cBhvr>
                                      <p:tavLst>
                                        <p:tav tm="0">
                                          <p:val>
                                            <p:strVal val="#ppt_h"/>
                                          </p:val>
                                        </p:tav>
                                        <p:tav tm="100000">
                                          <p:val>
                                            <p:strVal val="#ppt_h"/>
                                          </p:val>
                                        </p:tav>
                                      </p:tavLst>
                                    </p:anim>
                                  </p:childTnLst>
                                </p:cTn>
                              </p:par>
                              <p:par>
                                <p:cTn id="45" presetID="45"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ppt_w</p:attrName>
                                        </p:attrNameLst>
                                      </p:cBhvr>
                                      <p:tavLst>
                                        <p:tav tm="0" fmla="#ppt_w*sin(2.5*pi*$)">
                                          <p:val>
                                            <p:fltVal val="0"/>
                                          </p:val>
                                        </p:tav>
                                        <p:tav tm="100000">
                                          <p:val>
                                            <p:fltVal val="1"/>
                                          </p:val>
                                        </p:tav>
                                      </p:tavLst>
                                    </p:anim>
                                    <p:anim calcmode="lin" valueType="num">
                                      <p:cBhvr>
                                        <p:cTn id="49" dur="1000" fill="hold"/>
                                        <p:tgtEl>
                                          <p:spTgt spid="35"/>
                                        </p:tgtEl>
                                        <p:attrNameLst>
                                          <p:attrName>ppt_h</p:attrName>
                                        </p:attrNameLst>
                                      </p:cBhvr>
                                      <p:tavLst>
                                        <p:tav tm="0">
                                          <p:val>
                                            <p:strVal val="#ppt_h"/>
                                          </p:val>
                                        </p:tav>
                                        <p:tav tm="100000">
                                          <p:val>
                                            <p:strVal val="#ppt_h"/>
                                          </p:val>
                                        </p:tav>
                                      </p:tavLst>
                                    </p:anim>
                                  </p:childTnLst>
                                </p:cTn>
                              </p:par>
                              <p:par>
                                <p:cTn id="50" presetID="45" presetClass="entr" presetSubtype="0" fill="hold"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ppt_w</p:attrName>
                                        </p:attrNameLst>
                                      </p:cBhvr>
                                      <p:tavLst>
                                        <p:tav tm="0" fmla="#ppt_w*sin(2.5*pi*$)">
                                          <p:val>
                                            <p:fltVal val="0"/>
                                          </p:val>
                                        </p:tav>
                                        <p:tav tm="100000">
                                          <p:val>
                                            <p:fltVal val="1"/>
                                          </p:val>
                                        </p:tav>
                                      </p:tavLst>
                                    </p:anim>
                                    <p:anim calcmode="lin" valueType="num">
                                      <p:cBhvr>
                                        <p:cTn id="54" dur="1000" fill="hold"/>
                                        <p:tgtEl>
                                          <p:spTgt spid="15"/>
                                        </p:tgtEl>
                                        <p:attrNameLst>
                                          <p:attrName>ppt_h</p:attrName>
                                        </p:attrNameLst>
                                      </p:cBhvr>
                                      <p:tavLst>
                                        <p:tav tm="0">
                                          <p:val>
                                            <p:strVal val="#ppt_h"/>
                                          </p:val>
                                        </p:tav>
                                        <p:tav tm="100000">
                                          <p:val>
                                            <p:strVal val="#ppt_h"/>
                                          </p:val>
                                        </p:tav>
                                      </p:tavLst>
                                    </p:anim>
                                  </p:childTnLst>
                                </p:cTn>
                              </p:par>
                            </p:childTnLst>
                          </p:cTn>
                        </p:par>
                        <p:par>
                          <p:cTn id="55" fill="hold">
                            <p:stCondLst>
                              <p:cond delay="2000"/>
                            </p:stCondLst>
                            <p:childTnLst>
                              <p:par>
                                <p:cTn id="56" presetID="47" presetClass="entr" presetSubtype="0" fill="hold" grpId="0" nodeType="after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par>
                                <p:cTn id="66" presetID="47" presetClass="entr" presetSubtype="0"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1000"/>
                                        <p:tgtEl>
                                          <p:spTgt spid="23"/>
                                        </p:tgtEl>
                                      </p:cBhvr>
                                    </p:animEffect>
                                    <p:anim calcmode="lin" valueType="num">
                                      <p:cBhvr>
                                        <p:cTn id="74" dur="1000" fill="hold"/>
                                        <p:tgtEl>
                                          <p:spTgt spid="23"/>
                                        </p:tgtEl>
                                        <p:attrNameLst>
                                          <p:attrName>ppt_x</p:attrName>
                                        </p:attrNameLst>
                                      </p:cBhvr>
                                      <p:tavLst>
                                        <p:tav tm="0">
                                          <p:val>
                                            <p:strVal val="#ppt_x"/>
                                          </p:val>
                                        </p:tav>
                                        <p:tav tm="100000">
                                          <p:val>
                                            <p:strVal val="#ppt_x"/>
                                          </p:val>
                                        </p:tav>
                                      </p:tavLst>
                                    </p:anim>
                                    <p:anim calcmode="lin" valueType="num">
                                      <p:cBhvr>
                                        <p:cTn id="75" dur="1000" fill="hold"/>
                                        <p:tgtEl>
                                          <p:spTgt spid="23"/>
                                        </p:tgtEl>
                                        <p:attrNameLst>
                                          <p:attrName>ppt_y</p:attrName>
                                        </p:attrNameLst>
                                      </p:cBhvr>
                                      <p:tavLst>
                                        <p:tav tm="0">
                                          <p:val>
                                            <p:strVal val="#ppt_y-.1"/>
                                          </p:val>
                                        </p:tav>
                                        <p:tav tm="100000">
                                          <p:val>
                                            <p:strVal val="#ppt_y"/>
                                          </p:val>
                                        </p:tav>
                                      </p:tavLst>
                                    </p:anim>
                                  </p:childTnLst>
                                </p:cTn>
                              </p:par>
                            </p:childTnLst>
                          </p:cTn>
                        </p:par>
                        <p:par>
                          <p:cTn id="76" fill="hold">
                            <p:stCondLst>
                              <p:cond delay="3000"/>
                            </p:stCondLst>
                            <p:childTnLst>
                              <p:par>
                                <p:cTn id="77" presetID="42" presetClass="entr" presetSubtype="0"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1000"/>
                                        <p:tgtEl>
                                          <p:spTgt spid="24"/>
                                        </p:tgtEl>
                                      </p:cBhvr>
                                    </p:animEffect>
                                    <p:anim calcmode="lin" valueType="num">
                                      <p:cBhvr>
                                        <p:cTn id="80" dur="1000" fill="hold"/>
                                        <p:tgtEl>
                                          <p:spTgt spid="24"/>
                                        </p:tgtEl>
                                        <p:attrNameLst>
                                          <p:attrName>ppt_x</p:attrName>
                                        </p:attrNameLst>
                                      </p:cBhvr>
                                      <p:tavLst>
                                        <p:tav tm="0">
                                          <p:val>
                                            <p:strVal val="#ppt_x"/>
                                          </p:val>
                                        </p:tav>
                                        <p:tav tm="100000">
                                          <p:val>
                                            <p:strVal val="#ppt_x"/>
                                          </p:val>
                                        </p:tav>
                                      </p:tavLst>
                                    </p:anim>
                                    <p:anim calcmode="lin" valueType="num">
                                      <p:cBhvr>
                                        <p:cTn id="81" dur="1000" fill="hold"/>
                                        <p:tgtEl>
                                          <p:spTgt spid="24"/>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fade">
                                      <p:cBhvr>
                                        <p:cTn id="84" dur="1000"/>
                                        <p:tgtEl>
                                          <p:spTgt spid="25"/>
                                        </p:tgtEl>
                                      </p:cBhvr>
                                    </p:animEffect>
                                    <p:anim calcmode="lin" valueType="num">
                                      <p:cBhvr>
                                        <p:cTn id="85" dur="1000" fill="hold"/>
                                        <p:tgtEl>
                                          <p:spTgt spid="25"/>
                                        </p:tgtEl>
                                        <p:attrNameLst>
                                          <p:attrName>ppt_x</p:attrName>
                                        </p:attrNameLst>
                                      </p:cBhvr>
                                      <p:tavLst>
                                        <p:tav tm="0">
                                          <p:val>
                                            <p:strVal val="#ppt_x"/>
                                          </p:val>
                                        </p:tav>
                                        <p:tav tm="100000">
                                          <p:val>
                                            <p:strVal val="#ppt_x"/>
                                          </p:val>
                                        </p:tav>
                                      </p:tavLst>
                                    </p:anim>
                                    <p:anim calcmode="lin" valueType="num">
                                      <p:cBhvr>
                                        <p:cTn id="86" dur="1000" fill="hold"/>
                                        <p:tgtEl>
                                          <p:spTgt spid="25"/>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fade">
                                      <p:cBhvr>
                                        <p:cTn id="89" dur="1000"/>
                                        <p:tgtEl>
                                          <p:spTgt spid="26"/>
                                        </p:tgtEl>
                                      </p:cBhvr>
                                    </p:animEffect>
                                    <p:anim calcmode="lin" valueType="num">
                                      <p:cBhvr>
                                        <p:cTn id="90" dur="1000" fill="hold"/>
                                        <p:tgtEl>
                                          <p:spTgt spid="26"/>
                                        </p:tgtEl>
                                        <p:attrNameLst>
                                          <p:attrName>ppt_x</p:attrName>
                                        </p:attrNameLst>
                                      </p:cBhvr>
                                      <p:tavLst>
                                        <p:tav tm="0">
                                          <p:val>
                                            <p:strVal val="#ppt_x"/>
                                          </p:val>
                                        </p:tav>
                                        <p:tav tm="100000">
                                          <p:val>
                                            <p:strVal val="#ppt_x"/>
                                          </p:val>
                                        </p:tav>
                                      </p:tavLst>
                                    </p:anim>
                                    <p:anim calcmode="lin" valueType="num">
                                      <p:cBhvr>
                                        <p:cTn id="91" dur="1000" fill="hold"/>
                                        <p:tgtEl>
                                          <p:spTgt spid="26"/>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1000"/>
                                        <p:tgtEl>
                                          <p:spTgt spid="27"/>
                                        </p:tgtEl>
                                      </p:cBhvr>
                                    </p:animEffect>
                                    <p:anim calcmode="lin" valueType="num">
                                      <p:cBhvr>
                                        <p:cTn id="95" dur="1000" fill="hold"/>
                                        <p:tgtEl>
                                          <p:spTgt spid="27"/>
                                        </p:tgtEl>
                                        <p:attrNameLst>
                                          <p:attrName>ppt_x</p:attrName>
                                        </p:attrNameLst>
                                      </p:cBhvr>
                                      <p:tavLst>
                                        <p:tav tm="0">
                                          <p:val>
                                            <p:strVal val="#ppt_x"/>
                                          </p:val>
                                        </p:tav>
                                        <p:tav tm="100000">
                                          <p:val>
                                            <p:strVal val="#ppt_x"/>
                                          </p:val>
                                        </p:tav>
                                      </p:tavLst>
                                    </p:anim>
                                    <p:anim calcmode="lin" valueType="num">
                                      <p:cBhvr>
                                        <p:cTn id="9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9" grpId="0" animBg="1"/>
      <p:bldP spid="10" grpId="0" animBg="1"/>
      <p:bldP spid="11" grpId="0" animBg="1"/>
      <p:bldP spid="20" grpId="0"/>
      <p:bldP spid="23" grpId="0"/>
      <p:bldP spid="24" grpId="0" animBg="1"/>
      <p:bldP spid="25" grpId="0" animBg="1"/>
      <p:bldP spid="26" grpId="0" animBg="1"/>
      <p:bldP spid="27" grpId="0" animBg="1"/>
      <p:bldP spid="31" grpId="0"/>
      <p:bldP spid="32" grpId="0"/>
      <p:bldP spid="33" grpId="0" animBg="1"/>
      <p:bldP spid="34"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15370" cy="1165881"/>
          </a:xfr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a:normAutofit/>
          </a:bodyPr>
          <a:lstStyle/>
          <a:p>
            <a:r>
              <a:rPr lang="id-ID" dirty="0" smtClean="0">
                <a:solidFill>
                  <a:schemeClr val="tx1"/>
                </a:solidFill>
                <a:latin typeface="Cambria" pitchFamily="18" charset="0"/>
              </a:rPr>
              <a:t>Metode Penelitian</a:t>
            </a:r>
            <a:endParaRPr lang="en-US" dirty="0">
              <a:solidFill>
                <a:schemeClr val="tx1"/>
              </a:solidFill>
              <a:latin typeface="Cambria" pitchFamily="18" charset="0"/>
            </a:endParaRPr>
          </a:p>
        </p:txBody>
      </p:sp>
      <p:sp>
        <p:nvSpPr>
          <p:cNvPr id="4" name="Rectangle 3"/>
          <p:cNvSpPr/>
          <p:nvPr/>
        </p:nvSpPr>
        <p:spPr>
          <a:xfrm>
            <a:off x="533400" y="1357298"/>
            <a:ext cx="8182004" cy="932329"/>
          </a:xfrm>
          <a:prstGeom prst="rect">
            <a:avLst/>
          </a:prstGeom>
          <a:solidFill>
            <a:schemeClr val="bg2">
              <a:lumMod val="1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solidFill>
                  <a:schemeClr val="bg1"/>
                </a:solidFill>
                <a:latin typeface="Times New Roman" pitchFamily="18" charset="0"/>
                <a:cs typeface="Times New Roman" pitchFamily="18" charset="0"/>
              </a:rPr>
              <a:t>Dalam penelitian ini penulis menggunakan metode penelitian deskriptif, kuantitatif dan assosiatif.</a:t>
            </a:r>
            <a:endParaRPr lang="id-ID" sz="2000" dirty="0">
              <a:solidFill>
                <a:schemeClr val="bg1"/>
              </a:solidFill>
              <a:latin typeface="Times New Roman" pitchFamily="18" charset="0"/>
              <a:cs typeface="Times New Roman" pitchFamily="18" charset="0"/>
            </a:endParaRPr>
          </a:p>
        </p:txBody>
      </p:sp>
      <p:sp>
        <p:nvSpPr>
          <p:cNvPr id="7" name="Rectangle 6"/>
          <p:cNvSpPr/>
          <p:nvPr/>
        </p:nvSpPr>
        <p:spPr>
          <a:xfrm>
            <a:off x="4468906" y="2319342"/>
            <a:ext cx="4246498" cy="1752600"/>
          </a:xfrm>
          <a:prstGeom prst="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r>
              <a:rPr lang="id-ID" dirty="0" smtClean="0">
                <a:latin typeface="Times New Roman" pitchFamily="18" charset="0"/>
                <a:cs typeface="Times New Roman" pitchFamily="18" charset="0"/>
              </a:rPr>
              <a:t>Variabel Bebas</a:t>
            </a:r>
          </a:p>
          <a:p>
            <a:pPr marL="342900" indent="-342900">
              <a:buAutoNum type="arabicPeriod"/>
            </a:pPr>
            <a:r>
              <a:rPr lang="en-US" dirty="0" err="1" smtClean="0">
                <a:latin typeface="Times New Roman" pitchFamily="18" charset="0"/>
                <a:cs typeface="Times New Roman" pitchFamily="18" charset="0"/>
              </a:rPr>
              <a:t>Lingkungan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(X1)</a:t>
            </a:r>
          </a:p>
          <a:p>
            <a:pPr marL="342900" indent="-342900">
              <a:buAutoNum type="arabicPeriod"/>
            </a:pPr>
            <a:r>
              <a:rPr lang="id-ID" dirty="0" smtClean="0">
                <a:latin typeface="Times New Roman" pitchFamily="18" charset="0"/>
                <a:cs typeface="Times New Roman" pitchFamily="18" charset="0"/>
              </a:rPr>
              <a:t>Persepsi Dukungan Organisasi (X2)</a:t>
            </a:r>
            <a:endParaRPr lang="id-ID" dirty="0">
              <a:latin typeface="Times New Roman" pitchFamily="18" charset="0"/>
              <a:cs typeface="Times New Roman" pitchFamily="18" charset="0"/>
            </a:endParaRPr>
          </a:p>
          <a:p>
            <a:endParaRPr lang="id-ID"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Variabel Terikat</a:t>
            </a:r>
          </a:p>
          <a:p>
            <a:r>
              <a:rPr lang="id-ID" dirty="0" smtClean="0">
                <a:latin typeface="Times New Roman" pitchFamily="18" charset="0"/>
                <a:cs typeface="Times New Roman" pitchFamily="18" charset="0"/>
              </a:rPr>
              <a:t>1. </a:t>
            </a:r>
            <a:r>
              <a:rPr lang="en-US" dirty="0" err="1">
                <a:latin typeface="Times New Roman" pitchFamily="18" charset="0"/>
                <a:cs typeface="Times New Roman" pitchFamily="18" charset="0"/>
              </a:rPr>
              <a:t>Kinerja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Karyawan</a:t>
            </a:r>
            <a:r>
              <a:rPr lang="en-US" dirty="0">
                <a:latin typeface="Times New Roman" pitchFamily="18" charset="0"/>
                <a:cs typeface="Times New Roman" pitchFamily="18" charset="0"/>
              </a:rPr>
              <a:t> </a:t>
            </a:r>
            <a:r>
              <a:rPr lang="id-ID" dirty="0" smtClean="0">
                <a:latin typeface="Times New Roman" pitchFamily="18" charset="0"/>
                <a:cs typeface="Times New Roman" pitchFamily="18" charset="0"/>
              </a:rPr>
              <a:t> (Y)</a:t>
            </a:r>
            <a:endParaRPr lang="en-US" dirty="0">
              <a:latin typeface="Times New Roman" pitchFamily="18" charset="0"/>
              <a:cs typeface="Times New Roman" pitchFamily="18" charset="0"/>
            </a:endParaRPr>
          </a:p>
        </p:txBody>
      </p:sp>
      <p:sp>
        <p:nvSpPr>
          <p:cNvPr id="10" name="Rectangle 9"/>
          <p:cNvSpPr/>
          <p:nvPr/>
        </p:nvSpPr>
        <p:spPr>
          <a:xfrm>
            <a:off x="537882" y="4252926"/>
            <a:ext cx="2891118" cy="685800"/>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latin typeface="Times New Roman" pitchFamily="18" charset="0"/>
                <a:cs typeface="Times New Roman" pitchFamily="18" charset="0"/>
              </a:rPr>
              <a:t>Teknik Pengambilan Sampel</a:t>
            </a:r>
            <a:endParaRPr lang="en-US" dirty="0">
              <a:latin typeface="Times New Roman" pitchFamily="18" charset="0"/>
              <a:cs typeface="Times New Roman" pitchFamily="18" charset="0"/>
            </a:endParaRPr>
          </a:p>
        </p:txBody>
      </p:sp>
      <p:sp>
        <p:nvSpPr>
          <p:cNvPr id="8" name="Rectangle 7"/>
          <p:cNvSpPr/>
          <p:nvPr/>
        </p:nvSpPr>
        <p:spPr>
          <a:xfrm>
            <a:off x="4468906" y="4110050"/>
            <a:ext cx="4249270" cy="1104900"/>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marL="342900" indent="-342900">
              <a:buFont typeface="+mj-lt"/>
              <a:buAutoNum type="alphaLcPeriod"/>
            </a:pPr>
            <a:r>
              <a:rPr lang="id-ID" dirty="0" smtClean="0">
                <a:latin typeface="Times New Roman" pitchFamily="18" charset="0"/>
                <a:cs typeface="Times New Roman" pitchFamily="18" charset="0"/>
              </a:rPr>
              <a:t>Teknik Sampling Jenuh</a:t>
            </a:r>
          </a:p>
          <a:p>
            <a:pPr marL="342900" indent="-342900">
              <a:buFont typeface="+mj-lt"/>
              <a:buAutoNum type="alphaLcPeriod"/>
            </a:pPr>
            <a:r>
              <a:rPr lang="id-ID" dirty="0" smtClean="0">
                <a:latin typeface="Times New Roman" pitchFamily="18" charset="0"/>
                <a:cs typeface="Times New Roman" pitchFamily="18" charset="0"/>
              </a:rPr>
              <a:t>Jumlah Populasi kurang dari 100</a:t>
            </a:r>
          </a:p>
          <a:p>
            <a:pPr marL="342900" indent="-342900">
              <a:buFont typeface="+mj-lt"/>
              <a:buAutoNum type="alphaLcPeriod"/>
            </a:pPr>
            <a:r>
              <a:rPr lang="id-ID" dirty="0" smtClean="0">
                <a:latin typeface="Times New Roman" pitchFamily="18" charset="0"/>
                <a:cs typeface="Times New Roman" pitchFamily="18" charset="0"/>
              </a:rPr>
              <a:t>Populasi 67 karyawan digunakan semua sebagai sampel</a:t>
            </a:r>
            <a:endParaRPr lang="en-US" dirty="0">
              <a:latin typeface="Times New Roman" pitchFamily="18" charset="0"/>
              <a:cs typeface="Times New Roman" pitchFamily="18" charset="0"/>
            </a:endParaRPr>
          </a:p>
        </p:txBody>
      </p:sp>
      <p:sp>
        <p:nvSpPr>
          <p:cNvPr id="11" name="Notched Right Arrow 10"/>
          <p:cNvSpPr/>
          <p:nvPr/>
        </p:nvSpPr>
        <p:spPr>
          <a:xfrm>
            <a:off x="3429000" y="3128962"/>
            <a:ext cx="1039906" cy="228600"/>
          </a:xfrm>
          <a:prstGeom prst="notchedRightArrow">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Times New Roman" pitchFamily="18" charset="0"/>
              <a:cs typeface="Times New Roman" pitchFamily="18" charset="0"/>
            </a:endParaRPr>
          </a:p>
        </p:txBody>
      </p:sp>
      <p:sp>
        <p:nvSpPr>
          <p:cNvPr id="12" name="Rectangle 11"/>
          <p:cNvSpPr/>
          <p:nvPr/>
        </p:nvSpPr>
        <p:spPr>
          <a:xfrm>
            <a:off x="533400" y="2886076"/>
            <a:ext cx="2891118" cy="685800"/>
          </a:xfrm>
          <a:prstGeom prst="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latin typeface="Times New Roman" pitchFamily="18" charset="0"/>
                <a:cs typeface="Times New Roman" pitchFamily="18" charset="0"/>
              </a:rPr>
              <a:t>Variabel Penelitian</a:t>
            </a:r>
            <a:endParaRPr lang="en-US" dirty="0">
              <a:latin typeface="Times New Roman" pitchFamily="18" charset="0"/>
              <a:cs typeface="Times New Roman" pitchFamily="18" charset="0"/>
            </a:endParaRPr>
          </a:p>
        </p:txBody>
      </p:sp>
      <p:sp>
        <p:nvSpPr>
          <p:cNvPr id="13" name="Notched Right Arrow 12"/>
          <p:cNvSpPr/>
          <p:nvPr/>
        </p:nvSpPr>
        <p:spPr>
          <a:xfrm>
            <a:off x="3424518" y="4538678"/>
            <a:ext cx="1039906" cy="228600"/>
          </a:xfrm>
          <a:prstGeom prst="notchedRightArrow">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Times New Roman" pitchFamily="18" charset="0"/>
              <a:cs typeface="Times New Roman" pitchFamily="18" charset="0"/>
            </a:endParaRPr>
          </a:p>
        </p:txBody>
      </p:sp>
      <p:sp>
        <p:nvSpPr>
          <p:cNvPr id="14" name="Rectangle 13"/>
          <p:cNvSpPr/>
          <p:nvPr/>
        </p:nvSpPr>
        <p:spPr>
          <a:xfrm>
            <a:off x="535110" y="5357826"/>
            <a:ext cx="2891118" cy="68580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latin typeface="Times New Roman" pitchFamily="18" charset="0"/>
                <a:cs typeface="Times New Roman" pitchFamily="18" charset="0"/>
              </a:rPr>
              <a:t>Teknik Penelitian</a:t>
            </a:r>
            <a:endParaRPr lang="en-US" dirty="0">
              <a:latin typeface="Times New Roman" pitchFamily="18" charset="0"/>
              <a:cs typeface="Times New Roman" pitchFamily="18" charset="0"/>
            </a:endParaRPr>
          </a:p>
        </p:txBody>
      </p:sp>
      <p:sp>
        <p:nvSpPr>
          <p:cNvPr id="16" name="Rectangle 15"/>
          <p:cNvSpPr/>
          <p:nvPr/>
        </p:nvSpPr>
        <p:spPr>
          <a:xfrm>
            <a:off x="4466134" y="5253058"/>
            <a:ext cx="4249270" cy="110490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marL="342900" indent="-342900"/>
            <a:r>
              <a:rPr lang="id-ID"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Penelitian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Lapangan</a:t>
            </a:r>
            <a:r>
              <a:rPr lang="en-US" dirty="0" smtClean="0">
                <a:latin typeface="Times New Roman" pitchFamily="18" charset="0"/>
                <a:cs typeface="Times New Roman" pitchFamily="18" charset="0"/>
              </a:rPr>
              <a:t> (Field Research</a:t>
            </a:r>
            <a:r>
              <a:rPr lang="id-ID" dirty="0" smtClean="0">
                <a:latin typeface="Times New Roman" pitchFamily="18" charset="0"/>
                <a:cs typeface="Times New Roman" pitchFamily="18" charset="0"/>
              </a:rPr>
              <a:t>)</a:t>
            </a:r>
          </a:p>
          <a:p>
            <a:pPr marL="354013" indent="-177800">
              <a:buFont typeface="+mj-lt"/>
              <a:buAutoNum type="alphaLcPeriod"/>
            </a:pPr>
            <a:r>
              <a:rPr lang="id-ID" dirty="0" smtClean="0">
                <a:latin typeface="Times New Roman" pitchFamily="18" charset="0"/>
                <a:cs typeface="Times New Roman" pitchFamily="18" charset="0"/>
              </a:rPr>
              <a:t>Observasi</a:t>
            </a:r>
          </a:p>
          <a:p>
            <a:pPr marL="354013" indent="-177800">
              <a:buFont typeface="+mj-lt"/>
              <a:buAutoNum type="alphaLcPeriod"/>
            </a:pPr>
            <a:r>
              <a:rPr lang="id-ID" dirty="0" smtClean="0">
                <a:latin typeface="Times New Roman" pitchFamily="18" charset="0"/>
                <a:cs typeface="Times New Roman" pitchFamily="18" charset="0"/>
              </a:rPr>
              <a:t>Koesioner</a:t>
            </a:r>
          </a:p>
          <a:p>
            <a:pPr marL="342900" indent="-342900"/>
            <a:r>
              <a:rPr lang="id-ID" dirty="0" smtClean="0">
                <a:latin typeface="Times New Roman" pitchFamily="18" charset="0"/>
                <a:cs typeface="Times New Roman" pitchFamily="18" charset="0"/>
              </a:rPr>
              <a:t>2. Penelitian Perpustakaan</a:t>
            </a:r>
            <a:endParaRPr lang="en-US" dirty="0">
              <a:latin typeface="Times New Roman" pitchFamily="18" charset="0"/>
              <a:cs typeface="Times New Roman" pitchFamily="18" charset="0"/>
            </a:endParaRPr>
          </a:p>
        </p:txBody>
      </p:sp>
      <p:sp>
        <p:nvSpPr>
          <p:cNvPr id="17" name="Notched Right Arrow 16"/>
          <p:cNvSpPr/>
          <p:nvPr/>
        </p:nvSpPr>
        <p:spPr>
          <a:xfrm>
            <a:off x="3421746" y="5610248"/>
            <a:ext cx="1039906" cy="228600"/>
          </a:xfrm>
          <a:prstGeom prst="notchedRightArrow">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atin typeface="Times New Roman" pitchFamily="18" charset="0"/>
              <a:cs typeface="Times New Roman" pitchFamily="18" charset="0"/>
            </a:endParaRPr>
          </a:p>
        </p:txBody>
      </p:sp>
      <p:sp>
        <p:nvSpPr>
          <p:cNvPr id="18" name="Oval 17"/>
          <p:cNvSpPr/>
          <p:nvPr/>
        </p:nvSpPr>
        <p:spPr>
          <a:xfrm>
            <a:off x="7380312" y="-27384"/>
            <a:ext cx="1368152" cy="1368152"/>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8985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45"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2500"/>
                                        <p:tgtEl>
                                          <p:spTgt spid="18"/>
                                        </p:tgtEl>
                                      </p:cBhvr>
                                    </p:animEffect>
                                    <p:anim calcmode="lin" valueType="num">
                                      <p:cBhvr>
                                        <p:cTn id="23" dur="2500" fill="hold"/>
                                        <p:tgtEl>
                                          <p:spTgt spid="18"/>
                                        </p:tgtEl>
                                        <p:attrNameLst>
                                          <p:attrName>ppt_w</p:attrName>
                                        </p:attrNameLst>
                                      </p:cBhvr>
                                      <p:tavLst>
                                        <p:tav tm="0" fmla="#ppt_w*sin(2.5*pi*$)">
                                          <p:val>
                                            <p:fltVal val="0"/>
                                          </p:val>
                                        </p:tav>
                                        <p:tav tm="100000">
                                          <p:val>
                                            <p:fltVal val="1"/>
                                          </p:val>
                                        </p:tav>
                                      </p:tavLst>
                                    </p:anim>
                                    <p:anim calcmode="lin" valueType="num">
                                      <p:cBhvr>
                                        <p:cTn id="24" dur="2500" fill="hold"/>
                                        <p:tgtEl>
                                          <p:spTgt spid="18"/>
                                        </p:tgtEl>
                                        <p:attrNameLst>
                                          <p:attrName>ppt_h</p:attrName>
                                        </p:attrNameLst>
                                      </p:cBhvr>
                                      <p:tavLst>
                                        <p:tav tm="0">
                                          <p:val>
                                            <p:strVal val="#ppt_h"/>
                                          </p:val>
                                        </p:tav>
                                        <p:tav tm="100000">
                                          <p:val>
                                            <p:strVal val="#ppt_h"/>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1000" fill="hold"/>
                                        <p:tgtEl>
                                          <p:spTgt spid="8"/>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42"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1000"/>
                                        <p:tgtEl>
                                          <p:spTgt spid="17"/>
                                        </p:tgtEl>
                                      </p:cBhvr>
                                    </p:animEffect>
                                    <p:anim calcmode="lin" valueType="num">
                                      <p:cBhvr>
                                        <p:cTn id="65" dur="1000" fill="hold"/>
                                        <p:tgtEl>
                                          <p:spTgt spid="17"/>
                                        </p:tgtEl>
                                        <p:attrNameLst>
                                          <p:attrName>ppt_x</p:attrName>
                                        </p:attrNameLst>
                                      </p:cBhvr>
                                      <p:tavLst>
                                        <p:tav tm="0">
                                          <p:val>
                                            <p:strVal val="#ppt_x"/>
                                          </p:val>
                                        </p:tav>
                                        <p:tav tm="100000">
                                          <p:val>
                                            <p:strVal val="#ppt_x"/>
                                          </p:val>
                                        </p:tav>
                                      </p:tavLst>
                                    </p:anim>
                                    <p:anim calcmode="lin" valueType="num">
                                      <p:cBhvr>
                                        <p:cTn id="66" dur="1000" fill="hold"/>
                                        <p:tgtEl>
                                          <p:spTgt spid="17"/>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10" grpId="0" animBg="1"/>
      <p:bldP spid="8" grpId="0" animBg="1"/>
      <p:bldP spid="11" grpId="0" animBg="1"/>
      <p:bldP spid="12" grpId="0" animBg="1"/>
      <p:bldP spid="13" grpId="0" animBg="1"/>
      <p:bldP spid="14" grpId="0" animBg="1"/>
      <p:bldP spid="16" grpId="0" animBg="1"/>
      <p:bldP spid="17" grpId="0" animBg="1"/>
      <p:bldP spid="18" grpId="0" animBg="1"/>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3.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4.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5.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6.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7.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8.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2574</TotalTime>
  <Words>1671</Words>
  <Application>Microsoft Office PowerPoint</Application>
  <PresentationFormat>On-screen Show (4:3)</PresentationFormat>
  <Paragraphs>481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Retrospect</vt:lpstr>
      <vt:lpstr>PENGARUH LINGKUNGAN KERJA DAN PERSEPSI DUKUNGAN ORGANISASI TERHADAP KINERJA KARYAWAN PADA PT. SOLID SUPER STEEL</vt:lpstr>
      <vt:lpstr>Latar Belakang</vt:lpstr>
      <vt:lpstr>Latar Belakang</vt:lpstr>
      <vt:lpstr>Latar Belakang</vt:lpstr>
      <vt:lpstr>Rumusan Masalah</vt:lpstr>
      <vt:lpstr>Tujuan Penelitian</vt:lpstr>
      <vt:lpstr>Variabel dan Indikator Penelitian</vt:lpstr>
      <vt:lpstr>Operasional Variabel</vt:lpstr>
      <vt:lpstr>Metode Penelitian</vt:lpstr>
      <vt:lpstr>Teknik Analisis Data</vt:lpstr>
      <vt:lpstr>Tabel Korelasi</vt:lpstr>
      <vt:lpstr>Hasil &amp; Pembahasan 1. Uji validitas variabel Lingkungan kerja</vt:lpstr>
      <vt:lpstr>2. Uji validitas variabel Persepsi  Dukungan Organisasi </vt:lpstr>
      <vt:lpstr>3. Uji validitas variabel Kinerja Karyawan</vt:lpstr>
      <vt:lpstr>Uji Reliabilitas</vt:lpstr>
      <vt:lpstr>Uji Nomalitas</vt:lpstr>
      <vt:lpstr>Uji Autokoralasi</vt:lpstr>
      <vt:lpstr>Uji Koefisien</vt:lpstr>
      <vt:lpstr>Uji Hipotesis</vt:lpstr>
      <vt:lpstr>Simpulan</vt:lpstr>
      <vt:lpstr>Uji Pembahasan</vt:lpstr>
      <vt:lpstr>PowerPoint Presentation</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DIVERSITAS SUMBER DAYA MANUSIA</dc:title>
  <dc:creator>Administrator</dc:creator>
  <cp:lastModifiedBy>TOSHIBA_</cp:lastModifiedBy>
  <cp:revision>222</cp:revision>
  <dcterms:created xsi:type="dcterms:W3CDTF">2017-12-09T07:57:26Z</dcterms:created>
  <dcterms:modified xsi:type="dcterms:W3CDTF">2020-02-14T22:49:40Z</dcterms:modified>
</cp:coreProperties>
</file>