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66" r:id="rId3"/>
    <p:sldId id="284" r:id="rId4"/>
    <p:sldId id="285" r:id="rId5"/>
    <p:sldId id="270" r:id="rId6"/>
    <p:sldId id="279" r:id="rId7"/>
    <p:sldId id="271" r:id="rId8"/>
    <p:sldId id="282" r:id="rId9"/>
    <p:sldId id="273" r:id="rId10"/>
    <p:sldId id="288" r:id="rId11"/>
    <p:sldId id="299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7" r:id="rId20"/>
    <p:sldId id="296" r:id="rId21"/>
    <p:sldId id="298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12FE15"/>
    <a:srgbClr val="FFFFFF"/>
    <a:srgbClr val="63D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A7E67-EBAA-44A5-AF96-6604AC70B331}" type="datetimeFigureOut">
              <a:rPr lang="id-ID" smtClean="0"/>
              <a:pPr/>
              <a:t>17/02/2020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27540-C38F-4514-8740-74F5F9B31AA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00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27540-C38F-4514-8740-74F5F9B31AAF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16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86B6-288C-4D98-BDA6-1043A4449B8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B0D7-F5F6-455B-8875-3B40A9183B1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8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86B6-288C-4D98-BDA6-1043A4449B8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B0D7-F5F6-455B-8875-3B40A9183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6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86B6-288C-4D98-BDA6-1043A4449B8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B0D7-F5F6-455B-8875-3B40A9183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6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86B6-288C-4D98-BDA6-1043A4449B8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B0D7-F5F6-455B-8875-3B40A9183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86B6-288C-4D98-BDA6-1043A4449B8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B0D7-F5F6-455B-8875-3B40A9183B1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09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86B6-288C-4D98-BDA6-1043A4449B8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B0D7-F5F6-455B-8875-3B40A9183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8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86B6-288C-4D98-BDA6-1043A4449B8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B0D7-F5F6-455B-8875-3B40A9183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0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86B6-288C-4D98-BDA6-1043A4449B8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B0D7-F5F6-455B-8875-3B40A9183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4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86B6-288C-4D98-BDA6-1043A4449B8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B0D7-F5F6-455B-8875-3B40A9183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1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FE986B6-288C-4D98-BDA6-1043A4449B8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F7B0D7-F5F6-455B-8875-3B40A9183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7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86B6-288C-4D98-BDA6-1043A4449B8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B0D7-F5F6-455B-8875-3B40A9183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7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000">
              <a:srgbClr val="00B050">
                <a:alpha val="51000"/>
                <a:lumMod val="22000"/>
                <a:lumOff val="78000"/>
              </a:srgbClr>
            </a:gs>
            <a:gs pos="75000">
              <a:schemeClr val="bg2">
                <a:lumMod val="90000"/>
              </a:schemeClr>
            </a:gs>
            <a:gs pos="100000">
              <a:srgbClr val="002060">
                <a:alpha val="5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FE986B6-288C-4D98-BDA6-1043A4449B8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DF7B0D7-F5F6-455B-8875-3B40A9183B1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3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563888" y="493724"/>
            <a:ext cx="1800200" cy="1800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02991"/>
            <a:ext cx="7772400" cy="1470025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sz="2800" b="1" dirty="0">
                <a:latin typeface="Cambria" pitchFamily="18" charset="0"/>
              </a:rPr>
              <a:t>INFLUENCE </a:t>
            </a:r>
            <a:r>
              <a:rPr lang="id-ID" sz="2800" b="1" dirty="0" smtClean="0">
                <a:latin typeface="Cambria" pitchFamily="18" charset="0"/>
              </a:rPr>
              <a:t>WORK </a:t>
            </a:r>
            <a:r>
              <a:rPr lang="en-US" sz="2800" b="1" dirty="0" smtClean="0">
                <a:latin typeface="Cambria" pitchFamily="18" charset="0"/>
              </a:rPr>
              <a:t> </a:t>
            </a:r>
            <a:r>
              <a:rPr lang="en-US" sz="2800" b="1" smtClean="0">
                <a:latin typeface="Cambria" pitchFamily="18" charset="0"/>
              </a:rPr>
              <a:t>OF ENVIRONMENT, </a:t>
            </a:r>
            <a:r>
              <a:rPr lang="id-ID" sz="2800" b="1" dirty="0" smtClean="0">
                <a:latin typeface="Cambria" pitchFamily="18" charset="0"/>
              </a:rPr>
              <a:t>AND </a:t>
            </a:r>
            <a:r>
              <a:rPr lang="id-ID" sz="2800" b="1" dirty="0" smtClean="0">
                <a:latin typeface="Cambria" pitchFamily="18" charset="0"/>
              </a:rPr>
              <a:t>SUPPORT ORGANIZATION PERCEPTION ON THE PERFORMANCE OF EMPLOYEES </a:t>
            </a:r>
            <a:r>
              <a:rPr lang="id-ID" sz="2800" b="1" dirty="0" smtClean="0">
                <a:latin typeface="Cambria" pitchFamily="18" charset="0"/>
              </a:rPr>
              <a:t>IN</a:t>
            </a:r>
            <a:r>
              <a:rPr lang="en-US" sz="2800" b="1" dirty="0" smtClean="0">
                <a:latin typeface="Cambria" pitchFamily="18" charset="0"/>
              </a:rPr>
              <a:t> PT. </a:t>
            </a:r>
            <a:r>
              <a:rPr lang="id-ID" sz="2800" b="1" dirty="0" smtClean="0">
                <a:latin typeface="Cambria" pitchFamily="18" charset="0"/>
              </a:rPr>
              <a:t>SUPER </a:t>
            </a:r>
            <a:r>
              <a:rPr lang="id-ID" sz="2800" b="1" dirty="0" smtClean="0">
                <a:latin typeface="Cambria" pitchFamily="18" charset="0"/>
              </a:rPr>
              <a:t>SOLID </a:t>
            </a:r>
            <a:r>
              <a:rPr lang="id-ID" sz="2800" b="1" dirty="0" smtClean="0">
                <a:latin typeface="Cambria" pitchFamily="18" charset="0"/>
              </a:rPr>
              <a:t>STEEL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850" y="3733800"/>
            <a:ext cx="6438900" cy="1567408"/>
          </a:xfrm>
        </p:spPr>
        <p:txBody>
          <a:bodyPr>
            <a:noAutofit/>
          </a:bodyPr>
          <a:lstStyle/>
          <a:p>
            <a:pPr algn="ctr"/>
            <a:r>
              <a:rPr lang="id-ID" sz="1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ELIFELETO Waruwu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d-ID" sz="16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id-ID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preceptor</a:t>
            </a:r>
            <a:r>
              <a:rPr lang="id-ID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id-ID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Dra</a:t>
            </a:r>
            <a:r>
              <a:rPr lang="id-ID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SETI SULISTYO UTAMI, mm.</a:t>
            </a:r>
            <a:endParaRPr lang="en-US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496" y="5301208"/>
            <a:ext cx="91440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INSTITUTE OF TECHNOLOGY AND BUSINESS 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AHMAD DAHLAN </a:t>
            </a:r>
            <a:r>
              <a:rPr lang="id-ID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JAKARTA</a:t>
            </a:r>
            <a:endParaRPr lang="id-ID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</a:pPr>
            <a:r>
              <a:rPr lang="id-ID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54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429684" cy="1165005"/>
          </a:xfrm>
        </p:spPr>
        <p:txBody>
          <a:bodyPr/>
          <a:lstStyle/>
          <a:p>
            <a:r>
              <a:rPr lang="id-ID" dirty="0">
                <a:solidFill>
                  <a:schemeClr val="tx1"/>
                </a:solidFill>
                <a:latin typeface="Cambria" pitchFamily="18" charset="0"/>
              </a:rPr>
              <a:t>Data analysis technique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5720" y="1465906"/>
            <a:ext cx="2786082" cy="5361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id-ID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Test Data</a:t>
            </a:r>
            <a:endParaRPr lang="id-ID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285720" y="3072950"/>
            <a:ext cx="2786082" cy="50006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d-ID" sz="1600" noProof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 assumption test</a:t>
            </a:r>
            <a:endParaRPr lang="id-ID" sz="1600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3143240" y="1608782"/>
            <a:ext cx="1039906" cy="228600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endParaRPr lang="en-US" b="1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357686" y="1340768"/>
            <a:ext cx="4000528" cy="931436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sz="1400" smtClean="0">
                <a:latin typeface="Times New Roman" pitchFamily="18" charset="0"/>
                <a:cs typeface="Times New Roman" pitchFamily="18" charset="0"/>
              </a:rPr>
              <a:t>Validity (r count&gt; r table then valid)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id-ID" sz="1400" smtClean="0">
                <a:latin typeface="Times New Roman" pitchFamily="18" charset="0"/>
                <a:cs typeface="Times New Roman" pitchFamily="18" charset="0"/>
              </a:rPr>
              <a:t>Test reliability (Cronbach alpha values&gt; 0.60 hence reliable)</a:t>
            </a:r>
            <a:endParaRPr lang="id-ID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57686" y="2479007"/>
            <a:ext cx="4000528" cy="1814089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Normality Test (asym sig value&gt; 0.05 then normal distribution)</a:t>
            </a:r>
          </a:p>
          <a:p>
            <a:pPr marL="342900" indent="-342900">
              <a:buAutoNum type="arabicPeriod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Autocorrelation test (test method Durbin-Watson)</a:t>
            </a:r>
          </a:p>
          <a:p>
            <a:pPr marL="576000" indent="-252000">
              <a:buFont typeface="+mj-lt"/>
              <a:buAutoNum type="alphaLcParenR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DW (-2) positive autocorrelation</a:t>
            </a:r>
          </a:p>
          <a:p>
            <a:pPr marL="576000" indent="-252000">
              <a:buFont typeface="+mj-lt"/>
              <a:buAutoNum type="alphaLcParenR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DW (between -2 s / d +2) no autocorrelation </a:t>
            </a:r>
          </a:p>
          <a:p>
            <a:pPr marL="576000" indent="-252000">
              <a:buFont typeface="+mj-lt"/>
              <a:buAutoNum type="alphaLcParenR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DW (above +2) negative autocorrelation </a:t>
            </a:r>
          </a:p>
          <a:p>
            <a:pPr marL="342900" indent="-342900">
              <a:buFontTx/>
              <a:buAutoNum type="arabicPeriod"/>
            </a:pPr>
            <a:r>
              <a:rPr lang="id-ID" sz="1400" dirty="0" smtClean="0">
                <a:latin typeface="Times New Roman" pitchFamily="18" charset="0"/>
                <a:cs typeface="Times New Roman" pitchFamily="18" charset="0"/>
              </a:rPr>
              <a:t>Multiple Linear Regression.</a:t>
            </a:r>
          </a:p>
        </p:txBody>
      </p:sp>
      <p:sp>
        <p:nvSpPr>
          <p:cNvPr id="13" name="Notched Right Arrow 12"/>
          <p:cNvSpPr/>
          <p:nvPr/>
        </p:nvSpPr>
        <p:spPr>
          <a:xfrm>
            <a:off x="3143240" y="3215826"/>
            <a:ext cx="1039906" cy="228600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endParaRPr lang="en-US" b="1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285720" y="4657126"/>
            <a:ext cx="2786082" cy="50006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d-ID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coefficient test</a:t>
            </a:r>
            <a:endParaRPr lang="id-ID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Notched Right Arrow 14"/>
          <p:cNvSpPr/>
          <p:nvPr/>
        </p:nvSpPr>
        <p:spPr>
          <a:xfrm>
            <a:off x="3143240" y="4784576"/>
            <a:ext cx="1039906" cy="228600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endParaRPr lang="en-US" b="1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51151" y="4509120"/>
            <a:ext cx="4007063" cy="792088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Coefficient Test (in consultation with the interpretation table)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id-ID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Coefficient of Determination </a:t>
            </a:r>
            <a:r>
              <a:rPr lang="id-ID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id-ID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d-ID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5720" y="5594940"/>
            <a:ext cx="2786082" cy="5000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Hypothesis testing</a:t>
            </a:r>
            <a:endParaRPr lang="id-ID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Notched Right Arrow 17"/>
          <p:cNvSpPr/>
          <p:nvPr/>
        </p:nvSpPr>
        <p:spPr>
          <a:xfrm>
            <a:off x="3143240" y="5737816"/>
            <a:ext cx="1039906" cy="228600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endParaRPr lang="en-US" b="1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57686" y="5445224"/>
            <a:ext cx="4000528" cy="86409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id-ID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Partial Test (T) - </a:t>
            </a:r>
            <a:r>
              <a:rPr lang="id-ID" sz="1400" noProof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1400" baseline="-25000" noProof="1" smtClean="0">
                <a:latin typeface="Times New Roman" pitchFamily="18" charset="0"/>
                <a:cs typeface="Times New Roman" pitchFamily="18" charset="0"/>
              </a:rPr>
              <a:t>arithmetic</a:t>
            </a:r>
            <a:r>
              <a:rPr lang="id-ID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t</a:t>
            </a:r>
            <a:r>
              <a:rPr lang="id-ID" sz="1400" baseline="-25000" smtClean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id-ID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effect</a:t>
            </a:r>
          </a:p>
          <a:p>
            <a:pPr marL="342900" indent="-342900">
              <a:buAutoNum type="arabicPeriod"/>
            </a:pPr>
            <a:r>
              <a:rPr lang="id-ID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Simultaneous Test (F) - f</a:t>
            </a:r>
            <a:r>
              <a:rPr lang="id-ID" sz="1400" baseline="-25000" smtClean="0">
                <a:latin typeface="Times New Roman" pitchFamily="18" charset="0"/>
                <a:cs typeface="Times New Roman" pitchFamily="18" charset="0"/>
              </a:rPr>
              <a:t>arithmetic</a:t>
            </a:r>
            <a:r>
              <a:rPr lang="id-ID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f</a:t>
            </a:r>
            <a:r>
              <a:rPr lang="id-ID" sz="1400" baseline="-2500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id-ID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influence simultaneously (together)</a:t>
            </a:r>
          </a:p>
          <a:p>
            <a:endParaRPr lang="id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164288" y="44624"/>
            <a:ext cx="1224136" cy="122413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699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250"/>
                            </p:stCondLst>
                            <p:childTnLst>
                              <p:par>
                                <p:cTn id="7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14290"/>
            <a:ext cx="7888960" cy="1165005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Cambria" pitchFamily="18" charset="0"/>
              </a:rPr>
              <a:t>Correlation table</a:t>
            </a:r>
            <a:endParaRPr lang="en-US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164288" y="44624"/>
            <a:ext cx="1224136" cy="122413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81237"/>
              </p:ext>
            </p:extLst>
          </p:nvPr>
        </p:nvGraphicFramePr>
        <p:xfrm>
          <a:off x="755576" y="1772815"/>
          <a:ext cx="7632848" cy="3780420"/>
        </p:xfrm>
        <a:graphic>
          <a:graphicData uri="http://schemas.openxmlformats.org/drawingml/2006/table">
            <a:tbl>
              <a:tblPr firstRow="1" firstCol="1" bandRow="1">
                <a:tableStyleId>{00000000-0000-0000-0000-000000000000}</a:tableStyleId>
              </a:tblPr>
              <a:tblGrid>
                <a:gridCol w="3776296"/>
                <a:gridCol w="3856552"/>
              </a:tblGrid>
              <a:tr h="5400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Correlation coefficient</a:t>
                      </a:r>
                      <a:endParaRPr lang="id-ID" sz="24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internal coefficients</a:t>
                      </a:r>
                      <a:endParaRPr lang="id-ID" sz="24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level Relationships</a:t>
                      </a:r>
                      <a:endParaRPr lang="id-ID" sz="2400" noProof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 to 0.199</a:t>
                      </a:r>
                      <a:endParaRPr lang="id-ID" sz="24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low</a:t>
                      </a:r>
                      <a:endParaRPr lang="id-ID" sz="24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0.200 to 0.399</a:t>
                      </a:r>
                      <a:endParaRPr lang="id-ID" sz="24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lang="id-ID" sz="24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0.400 to 0.599</a:t>
                      </a:r>
                      <a:endParaRPr lang="id-ID" sz="24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moderate</a:t>
                      </a:r>
                      <a:endParaRPr lang="id-ID" sz="24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0.600 to 0.799</a:t>
                      </a:r>
                      <a:endParaRPr lang="id-ID" sz="24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Strong</a:t>
                      </a:r>
                      <a:endParaRPr lang="id-ID" sz="24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0.800 to 1.000</a:t>
                      </a:r>
                      <a:endParaRPr lang="id-ID" sz="24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80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strong</a:t>
                      </a:r>
                      <a:endParaRPr lang="id-ID" sz="2400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61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7164288" y="116632"/>
            <a:ext cx="1224136" cy="122413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42844" y="44624"/>
            <a:ext cx="8429684" cy="1584176"/>
          </a:xfrm>
        </p:spPr>
        <p:txBody>
          <a:bodyPr>
            <a:normAutofit/>
          </a:bodyPr>
          <a:lstStyle/>
          <a:p>
            <a:pPr lvl="0"/>
            <a:r>
              <a:rPr lang="id-ID" dirty="0" smtClean="0">
                <a:solidFill>
                  <a:schemeClr val="tx1"/>
                </a:solidFill>
                <a:latin typeface="Cambria" pitchFamily="18" charset="0"/>
              </a:rPr>
              <a:t>Discussion result</a:t>
            </a:r>
            <a:br>
              <a:rPr lang="id-ID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id-ID" sz="2800" dirty="0" smtClean="0">
                <a:solidFill>
                  <a:schemeClr val="tx1"/>
                </a:solidFill>
                <a:latin typeface="Cambria" pitchFamily="18" charset="0"/>
              </a:rPr>
              <a:t>1.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 variables validity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endParaRPr lang="en-US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362255"/>
              </p:ext>
            </p:extLst>
          </p:nvPr>
        </p:nvGraphicFramePr>
        <p:xfrm>
          <a:off x="827584" y="1772813"/>
          <a:ext cx="7560840" cy="4536506"/>
        </p:xfrm>
        <a:graphic>
          <a:graphicData uri="http://schemas.openxmlformats.org/drawingml/2006/table">
            <a:tbl>
              <a:tblPr firstRow="1" firstCol="1" bandRow="1">
                <a:tableStyleId>{00000000-0000-0000-0000-000000000000}</a:tableStyleId>
              </a:tblPr>
              <a:tblGrid>
                <a:gridCol w="2154973"/>
                <a:gridCol w="1801532"/>
                <a:gridCol w="1751948"/>
                <a:gridCol w="1852387"/>
              </a:tblGrid>
              <a:tr h="42768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Validity of Test Results Working Environment Variables (X</a:t>
                      </a:r>
                      <a:r>
                        <a:rPr lang="id-ID" sz="1600" b="1" baseline="-250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27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</a:t>
                      </a:r>
                      <a:endParaRPr lang="id-ID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id-ID" sz="1600" b="1" baseline="-2500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arithmetic</a:t>
                      </a:r>
                      <a:endParaRPr lang="id-ID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id-ID" sz="1600" b="1" baseline="-25000" noProof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table</a:t>
                      </a:r>
                      <a:endParaRPr lang="id-ID" sz="1400" b="1" noProof="1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Conclusion</a:t>
                      </a:r>
                      <a:endParaRPr lang="id-ID" sz="1400" b="1" noProof="1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460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1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.9069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2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.9143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3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.8884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4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.8579</a:t>
                      </a:r>
                      <a:endParaRPr lang="id-ID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5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.8679</a:t>
                      </a:r>
                      <a:endParaRPr lang="id-ID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6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.9053</a:t>
                      </a:r>
                      <a:endParaRPr lang="id-ID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7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0.8950</a:t>
                      </a:r>
                      <a:endParaRPr lang="id-ID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014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results of data processing Spss Version 20</a:t>
                      </a:r>
                      <a:endParaRPr lang="id-ID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27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7164288" y="116632"/>
            <a:ext cx="1224136" cy="122413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42844" y="44624"/>
            <a:ext cx="8429684" cy="1584176"/>
          </a:xfrm>
        </p:spPr>
        <p:txBody>
          <a:bodyPr>
            <a:normAutofit/>
          </a:bodyPr>
          <a:lstStyle/>
          <a:p>
            <a:pPr marL="468000" indent="0"/>
            <a:r>
              <a:rPr lang="id-ID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Test the validity of variables </a:t>
            </a:r>
            <a:r>
              <a:rPr lang="id-ID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Perception</a:t>
            </a:r>
            <a:br>
              <a:rPr lang="id-ID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d-ID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Support Organizations </a:t>
            </a:r>
            <a:endParaRPr lang="id-ID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926991"/>
              </p:ext>
            </p:extLst>
          </p:nvPr>
        </p:nvGraphicFramePr>
        <p:xfrm>
          <a:off x="755576" y="2063052"/>
          <a:ext cx="7632847" cy="4266554"/>
        </p:xfrm>
        <a:graphic>
          <a:graphicData uri="http://schemas.openxmlformats.org/drawingml/2006/table">
            <a:tbl>
              <a:tblPr firstRow="1" firstCol="1" bandRow="1">
                <a:tableStyleId>{00000000-0000-0000-0000-000000000000}</a:tableStyleId>
              </a:tblPr>
              <a:tblGrid>
                <a:gridCol w="2396072"/>
                <a:gridCol w="1657618"/>
                <a:gridCol w="1556212"/>
                <a:gridCol w="2022945"/>
              </a:tblGrid>
              <a:tr h="26012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kern="1200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result</a:t>
                      </a:r>
                      <a:r>
                        <a:rPr lang="id-ID" sz="14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Validity Variable Perception of Support Organizations (X</a:t>
                      </a:r>
                      <a:r>
                        <a:rPr lang="id-ID" sz="1400" b="1" baseline="-25000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id-ID" sz="14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0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</a:t>
                      </a:r>
                      <a:endParaRPr lang="id-ID" sz="1400" b="1" noProof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id-ID" sz="1600" b="1" baseline="-25000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arithmetic</a:t>
                      </a:r>
                      <a:endParaRPr lang="id-ID" sz="1400" b="1" noProof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id-ID" sz="1600" b="1" baseline="-25000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table</a:t>
                      </a:r>
                      <a:endParaRPr lang="id-ID" sz="1400" b="1" noProof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Conclusion</a:t>
                      </a:r>
                      <a:endParaRPr lang="id-ID" sz="1400" b="1" noProof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334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1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.9151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4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2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.7902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4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3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.8801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4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4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.8047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4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5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0.8240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4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6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.9295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4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7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.9429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4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8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.8189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4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9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.9343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4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10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.8552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400" b="1" noProof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414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050" b="1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results of data processing SPSS Version 20</a:t>
                      </a:r>
                      <a:endParaRPr lang="id-ID" sz="1400" b="1" noProof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02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7164288" y="116632"/>
            <a:ext cx="1224136" cy="122413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104984" cy="1584176"/>
          </a:xfrm>
        </p:spPr>
        <p:txBody>
          <a:bodyPr>
            <a:normAutofit/>
          </a:bodyPr>
          <a:lstStyle/>
          <a:p>
            <a:pPr lvl="0"/>
            <a:r>
              <a:rPr lang="id-ID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Test </a:t>
            </a:r>
            <a:r>
              <a:rPr lang="id-ID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validity variable Employee Performance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566836"/>
              </p:ext>
            </p:extLst>
          </p:nvPr>
        </p:nvGraphicFramePr>
        <p:xfrm>
          <a:off x="683568" y="1772813"/>
          <a:ext cx="7992888" cy="4337050"/>
        </p:xfrm>
        <a:graphic>
          <a:graphicData uri="http://schemas.openxmlformats.org/drawingml/2006/table">
            <a:tbl>
              <a:tblPr firstRow="1" firstCol="1" bandRow="1">
                <a:tableStyleId>{00000000-0000-0000-0000-000000000000}</a:tableStyleId>
              </a:tblPr>
              <a:tblGrid>
                <a:gridCol w="2487817"/>
                <a:gridCol w="1723374"/>
                <a:gridCol w="1680154"/>
                <a:gridCol w="2101543"/>
              </a:tblGrid>
              <a:tr h="23993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Validity of Test Results Variable Employee Performance (Y)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1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</a:t>
                      </a:r>
                      <a:endParaRPr lang="id-ID" sz="1600" b="1" noProof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id-ID" sz="1600" b="1" baseline="-25000" noProof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arithmetic</a:t>
                      </a:r>
                      <a:endParaRPr lang="id-ID" sz="1600" b="1" noProof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id-ID" sz="1600" b="1" baseline="-25000" noProof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table</a:t>
                      </a:r>
                      <a:endParaRPr lang="id-ID" sz="1600" b="1" noProof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Conclusion</a:t>
                      </a:r>
                      <a:endParaRPr lang="id-ID" sz="1600" b="1" noProof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13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</a:t>
                      </a: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.9214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kern="1200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Statement</a:t>
                      </a: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.9164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kern="1200" noProof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Statement</a:t>
                      </a:r>
                      <a:r>
                        <a:rPr lang="id-ID" sz="1600" b="1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</a:t>
                      </a:r>
                      <a:endParaRPr lang="id-ID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.8397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</a:t>
                      </a: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0.7067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5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.8056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6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.9082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7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.9022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8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.7435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9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.9295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10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.8260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 11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.8056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.2404</a:t>
                      </a:r>
                      <a:endParaRPr lang="id-ID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id-ID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75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050" b="1" noProof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  <a:r>
                        <a:rPr lang="id-ID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data processing SPSS Version 20</a:t>
                      </a:r>
                      <a:endParaRPr lang="id-ID" sz="105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32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000">
              <a:srgbClr val="00B050">
                <a:alpha val="51000"/>
                <a:lumMod val="22000"/>
                <a:lumOff val="78000"/>
              </a:srgbClr>
            </a:gs>
            <a:gs pos="75000">
              <a:schemeClr val="bg2">
                <a:lumMod val="90000"/>
              </a:schemeClr>
            </a:gs>
            <a:gs pos="100000">
              <a:srgbClr val="002060">
                <a:alpha val="5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7164288" y="116632"/>
            <a:ext cx="1224136" cy="122413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321008" cy="1584176"/>
          </a:xfrm>
        </p:spPr>
        <p:txBody>
          <a:bodyPr>
            <a:normAutofit/>
          </a:bodyPr>
          <a:lstStyle/>
          <a:p>
            <a:pPr lvl="0"/>
            <a:r>
              <a:rPr lang="id-ID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Reliability</a:t>
            </a:r>
            <a:endParaRPr lang="id-ID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06649"/>
              </p:ext>
            </p:extLst>
          </p:nvPr>
        </p:nvGraphicFramePr>
        <p:xfrm>
          <a:off x="323527" y="1772818"/>
          <a:ext cx="8352929" cy="3885769"/>
        </p:xfrm>
        <a:graphic>
          <a:graphicData uri="http://schemas.openxmlformats.org/drawingml/2006/table">
            <a:tbl>
              <a:tblPr firstRow="1" firstCol="1" bandRow="1">
                <a:tableStyleId>{00000000-0000-0000-0000-000000000000}</a:tableStyleId>
              </a:tblPr>
              <a:tblGrid>
                <a:gridCol w="4853231"/>
                <a:gridCol w="1865716"/>
                <a:gridCol w="1633982"/>
              </a:tblGrid>
              <a:tr h="56101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noProof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Reliability Test Results</a:t>
                      </a:r>
                      <a:endParaRPr lang="id-ID" sz="2000" b="1" noProof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33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noProof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variables</a:t>
                      </a:r>
                      <a:endParaRPr lang="id-ID" sz="1600" b="1" noProof="1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noProof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Cronbach's Alpha</a:t>
                      </a:r>
                      <a:endParaRPr lang="id-ID" sz="1600" b="1" noProof="1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noProof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of Items</a:t>
                      </a:r>
                      <a:endParaRPr lang="id-ID" sz="1600" b="1" noProof="1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733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noProof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 environment</a:t>
                      </a:r>
                      <a:endParaRPr lang="id-ID" sz="1600" b="1" noProof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noProof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0.956</a:t>
                      </a:r>
                      <a:endParaRPr lang="id-ID" sz="1600" b="1" noProof="1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noProof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d-ID" sz="1600" b="1" noProof="1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3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noProof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Perceptions of Organizational Support</a:t>
                      </a:r>
                      <a:endParaRPr lang="id-ID" sz="1600" b="1" noProof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noProof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0,964</a:t>
                      </a:r>
                      <a:endParaRPr lang="id-ID" sz="1600" b="1" noProof="1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noProof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d-ID" sz="1600" b="1" noProof="1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3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noProof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Employee performance</a:t>
                      </a:r>
                      <a:endParaRPr lang="id-ID" sz="1600" b="1" noProof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noProof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0,959</a:t>
                      </a:r>
                      <a:endParaRPr lang="id-ID" sz="1600" b="1" noProof="1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noProof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d-ID" sz="1600" b="1" noProof="1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03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050" b="1" noProof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results of the data pengelolahan SPSS Version 20</a:t>
                      </a:r>
                      <a:endParaRPr lang="id-ID" sz="1600" b="1" noProof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242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000">
              <a:srgbClr val="00B050">
                <a:alpha val="51000"/>
                <a:lumMod val="22000"/>
                <a:lumOff val="78000"/>
              </a:srgbClr>
            </a:gs>
            <a:gs pos="75000">
              <a:schemeClr val="bg2">
                <a:lumMod val="90000"/>
              </a:schemeClr>
            </a:gs>
            <a:gs pos="100000">
              <a:srgbClr val="002060">
                <a:alpha val="5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7164288" y="116632"/>
            <a:ext cx="1224136" cy="122413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321008" cy="1296144"/>
          </a:xfrm>
        </p:spPr>
        <p:txBody>
          <a:bodyPr>
            <a:normAutofit/>
          </a:bodyPr>
          <a:lstStyle/>
          <a:p>
            <a:pPr lvl="0"/>
            <a:r>
              <a:rPr lang="id-ID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Nomalitas</a:t>
            </a:r>
            <a:endParaRPr lang="id-ID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283373"/>
              </p:ext>
            </p:extLst>
          </p:nvPr>
        </p:nvGraphicFramePr>
        <p:xfrm>
          <a:off x="72008" y="1628800"/>
          <a:ext cx="4572000" cy="4608508"/>
        </p:xfrm>
        <a:graphic>
          <a:graphicData uri="http://schemas.openxmlformats.org/drawingml/2006/table">
            <a:tbl>
              <a:tblPr>
                <a:tableStyleId>{00000000-0000-0000-0000-000000000000}</a:tableStyleId>
              </a:tblPr>
              <a:tblGrid>
                <a:gridCol w="1415875"/>
                <a:gridCol w="1499234"/>
                <a:gridCol w="1656891"/>
              </a:tblGrid>
              <a:tr h="308532"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</a:t>
                      </a: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Normality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38421"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One-Sample Kolmogorov-Smirnov Test</a:t>
                      </a:r>
                      <a:endParaRPr lang="id-ID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17065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Residual unstandardized</a:t>
                      </a:r>
                      <a:endParaRPr lang="id-ID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2994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2994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Normal </a:t>
                      </a:r>
                      <a:r>
                        <a:rPr lang="en-US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Parameters</a:t>
                      </a:r>
                      <a:r>
                        <a:rPr lang="en-US" sz="1400" b="1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400" b="1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0E-7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853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deviation</a:t>
                      </a:r>
                      <a:endParaRPr lang="id-ID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3.43994029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421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Most Extreme Differences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Absolute</a:t>
                      </a:r>
                      <a:endParaRPr lang="id-ID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114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853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positive</a:t>
                      </a:r>
                      <a:endParaRPr lang="id-ID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114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853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negative</a:t>
                      </a:r>
                      <a:endParaRPr lang="id-ID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-, 084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421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Kolmogorov-Smirnov Z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933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8532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Asymp</a:t>
                      </a: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Sig. (2-tailed)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18034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349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239500">
                <a:tc gridSpan="3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Test distribution is Normal.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39500">
                <a:tc gridSpan="3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Calculated from data.</a:t>
                      </a:r>
                      <a:endParaRPr lang="id-ID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08532">
                <a:tc gridSpan="3">
                  <a:txBody>
                    <a:bodyPr/>
                    <a:lstStyle/>
                    <a:p>
                      <a:pPr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  <a:r>
                        <a:rPr lang="en-US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processing</a:t>
                      </a:r>
                      <a:r>
                        <a:rPr lang="en-US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SPSS data </a:t>
                      </a:r>
                      <a:r>
                        <a:rPr lang="en-US" sz="9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Version</a:t>
                      </a:r>
                      <a:r>
                        <a:rPr lang="en-US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</a:t>
                      </a:r>
                      <a:endParaRPr lang="id-ID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432048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808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000">
              <a:srgbClr val="00B050">
                <a:alpha val="51000"/>
                <a:lumMod val="22000"/>
                <a:lumOff val="78000"/>
              </a:srgbClr>
            </a:gs>
            <a:gs pos="75000">
              <a:schemeClr val="bg2">
                <a:lumMod val="90000"/>
              </a:schemeClr>
            </a:gs>
            <a:gs pos="100000">
              <a:srgbClr val="002060">
                <a:alpha val="5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7164288" y="116632"/>
            <a:ext cx="1224136" cy="122413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321008" cy="1296144"/>
          </a:xfrm>
        </p:spPr>
        <p:txBody>
          <a:bodyPr>
            <a:normAutofit/>
          </a:bodyPr>
          <a:lstStyle/>
          <a:p>
            <a:pPr lvl="0"/>
            <a:r>
              <a:rPr lang="id-ID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Autokoralasi</a:t>
            </a:r>
            <a:endParaRPr lang="id-ID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862469"/>
              </p:ext>
            </p:extLst>
          </p:nvPr>
        </p:nvGraphicFramePr>
        <p:xfrm>
          <a:off x="-1429" y="1700808"/>
          <a:ext cx="4283967" cy="3600402"/>
        </p:xfrm>
        <a:graphic>
          <a:graphicData uri="http://schemas.openxmlformats.org/drawingml/2006/table">
            <a:tbl>
              <a:tblPr>
                <a:tableStyleId>{00000000-0000-0000-0000-000000000000}</a:tableStyleId>
              </a:tblPr>
              <a:tblGrid>
                <a:gridCol w="583958"/>
                <a:gridCol w="486518"/>
                <a:gridCol w="782272"/>
                <a:gridCol w="888633"/>
                <a:gridCol w="959312"/>
                <a:gridCol w="583274"/>
              </a:tblGrid>
              <a:tr h="267088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Autocorrelation Test Results</a:t>
                      </a:r>
                      <a:endParaRPr lang="id-ID" sz="16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49822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 Summary</a:t>
                      </a:r>
                      <a:r>
                        <a:rPr lang="id-ID" sz="1100" b="1" baseline="30000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id-ID" sz="1600" b="1" noProof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55664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</a:t>
                      </a:r>
                      <a:endParaRPr lang="id-ID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id-ID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 Square</a:t>
                      </a:r>
                      <a:endParaRPr lang="id-ID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Adjusted R Square</a:t>
                      </a:r>
                      <a:endParaRPr lang="id-ID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Error of the Estimate</a:t>
                      </a:r>
                      <a:endParaRPr lang="id-ID" sz="16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Durbin-Watson</a:t>
                      </a:r>
                      <a:endParaRPr lang="id-ID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921</a:t>
                      </a:r>
                      <a:r>
                        <a:rPr lang="en-US" sz="1100" b="1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d-ID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849</a:t>
                      </a:r>
                      <a:endParaRPr lang="id-ID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844</a:t>
                      </a:r>
                      <a:endParaRPr lang="id-ID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3.493</a:t>
                      </a:r>
                      <a:endParaRPr lang="id-ID" sz="16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2,134</a:t>
                      </a:r>
                      <a:endParaRPr lang="id-ID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655664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Predictors: (Constant), Lingkungan_Kerja, Persepsi_Dukungan_Organisasi</a:t>
                      </a:r>
                      <a:endParaRPr lang="id-ID" sz="16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37500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Dependent Variable: Kinerja_Karyawan</a:t>
                      </a:r>
                      <a:endParaRPr lang="id-ID" sz="16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76602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d-ID" sz="800" b="1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Source: Data pengelolahan SPSS Version 20</a:t>
                      </a:r>
                      <a:endParaRPr lang="id-ID" sz="1050" b="1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06120"/>
              </p:ext>
            </p:extLst>
          </p:nvPr>
        </p:nvGraphicFramePr>
        <p:xfrm>
          <a:off x="4355976" y="1700808"/>
          <a:ext cx="4791447" cy="3600399"/>
        </p:xfrm>
        <a:graphic>
          <a:graphicData uri="http://schemas.openxmlformats.org/drawingml/2006/table">
            <a:tbl>
              <a:tblPr>
                <a:tableStyleId>{00000000-0000-0000-0000-000000000000}</a:tableStyleId>
              </a:tblPr>
              <a:tblGrid>
                <a:gridCol w="432048"/>
                <a:gridCol w="1368152"/>
                <a:gridCol w="576064"/>
                <a:gridCol w="648072"/>
                <a:gridCol w="792088"/>
                <a:gridCol w="576064"/>
                <a:gridCol w="398959"/>
              </a:tblGrid>
              <a:tr h="221316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results of multiple linear regression</a:t>
                      </a:r>
                      <a:endParaRPr lang="id-ID" sz="16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14181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900" b="1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coefficients</a:t>
                      </a:r>
                      <a:r>
                        <a:rPr lang="id-ID" sz="900" b="1" baseline="30000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d-ID" sz="1100" b="1" noProof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949926">
                <a:tc rowSpan="2"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635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Coefficients unstandardized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standardized Coefficients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Sig.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1316"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Error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beta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7074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(Constant)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5.223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2,099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2,488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.015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1054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Persepsi_Dukungan_Organisasi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722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055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747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13.194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000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6767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 environment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367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075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278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4.913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000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4181">
                <a:tc gridSpan="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9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Dependent Variable: Kinerja_Karyawan</a:t>
                      </a:r>
                      <a:endParaRPr lang="id-ID" sz="11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14181">
                <a:tc gridSpan="7">
                  <a:txBody>
                    <a:bodyPr/>
                    <a:lstStyle/>
                    <a:p>
                      <a:pPr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d-ID" sz="800" b="1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Source: Data processing SPSS Version 20</a:t>
                      </a:r>
                      <a:endParaRPr lang="id-ID" sz="1050" b="1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771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000">
              <a:srgbClr val="00B050">
                <a:alpha val="51000"/>
                <a:lumMod val="22000"/>
                <a:lumOff val="78000"/>
              </a:srgbClr>
            </a:gs>
            <a:gs pos="75000">
              <a:schemeClr val="bg2">
                <a:lumMod val="90000"/>
              </a:schemeClr>
            </a:gs>
            <a:gs pos="100000">
              <a:srgbClr val="002060">
                <a:alpha val="5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7164288" y="116632"/>
            <a:ext cx="1224136" cy="122413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23528" y="69491"/>
            <a:ext cx="8321008" cy="1296144"/>
          </a:xfrm>
        </p:spPr>
        <p:txBody>
          <a:bodyPr>
            <a:normAutofit/>
          </a:bodyPr>
          <a:lstStyle/>
          <a:p>
            <a:pPr lvl="0"/>
            <a:r>
              <a:rPr lang="id-ID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coefficient test</a:t>
            </a:r>
            <a:endParaRPr lang="id-ID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296061"/>
              </p:ext>
            </p:extLst>
          </p:nvPr>
        </p:nvGraphicFramePr>
        <p:xfrm>
          <a:off x="0" y="1556792"/>
          <a:ext cx="4571999" cy="4775773"/>
        </p:xfrm>
        <a:graphic>
          <a:graphicData uri="http://schemas.openxmlformats.org/drawingml/2006/table">
            <a:tbl>
              <a:tblPr>
                <a:tableStyleId>{00000000-0000-0000-0000-000000000000}</a:tableStyleId>
              </a:tblPr>
              <a:tblGrid>
                <a:gridCol w="1092454"/>
                <a:gridCol w="1092454"/>
                <a:gridCol w="796162"/>
                <a:gridCol w="796162"/>
                <a:gridCol w="794767"/>
              </a:tblGrid>
              <a:tr h="327674">
                <a:tc gridSpan="5">
                  <a:txBody>
                    <a:bodyPr/>
                    <a:lstStyle/>
                    <a:p>
                      <a:pPr marL="39370"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Correlation Coefficient Test Results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9956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correlations</a:t>
                      </a:r>
                      <a:endParaRPr lang="id-ID" sz="2000" b="1" noProof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59823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 environment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Persepsi_Dukungan_Organisasi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Employee performance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9911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 environment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Pearson Correlation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50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513</a:t>
                      </a:r>
                      <a:r>
                        <a:rPr lang="id-ID" sz="1400" b="0" baseline="300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50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</a:t>
                      </a:r>
                      <a:r>
                        <a:rPr lang="id-ID" sz="1400" b="0" baseline="300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36584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Sig. (2-tailed)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000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000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8995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9911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Persepsi_Dukungan_Organisasi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Pearson Correlation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50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513</a:t>
                      </a:r>
                      <a:r>
                        <a:rPr lang="id-ID" sz="1400" b="0" baseline="300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50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890</a:t>
                      </a:r>
                      <a:r>
                        <a:rPr lang="id-ID" sz="1400" b="0" baseline="300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36584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Sig. (2-tailed)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000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000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8995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9911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Employee performance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Pearson Correlation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50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</a:t>
                      </a:r>
                      <a:r>
                        <a:rPr lang="id-ID" sz="1400" b="0" baseline="300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50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890</a:t>
                      </a:r>
                      <a:r>
                        <a:rPr lang="id-ID" sz="1400" b="0" baseline="300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6584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Sig. (2-tailed)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000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000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2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8995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9461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id-ID" sz="20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89956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**. Correlation is significant at the 0:01 level (2-tailed).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9956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d-ID" sz="1100" b="1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Source: data processing SPSS Version 20</a:t>
                      </a:r>
                      <a:endParaRPr lang="id-ID" sz="1600" b="1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930060"/>
              </p:ext>
            </p:extLst>
          </p:nvPr>
        </p:nvGraphicFramePr>
        <p:xfrm>
          <a:off x="4824538" y="2348882"/>
          <a:ext cx="4211958" cy="2534288"/>
        </p:xfrm>
        <a:graphic>
          <a:graphicData uri="http://schemas.openxmlformats.org/drawingml/2006/table">
            <a:tbl>
              <a:tblPr>
                <a:tableStyleId>{00000000-0000-0000-0000-000000000000}</a:tableStyleId>
              </a:tblPr>
              <a:tblGrid>
                <a:gridCol w="701536"/>
                <a:gridCol w="587699"/>
                <a:gridCol w="880520"/>
                <a:gridCol w="1039617"/>
                <a:gridCol w="1002586"/>
              </a:tblGrid>
              <a:tr h="331562">
                <a:tc gridSpan="5">
                  <a:txBody>
                    <a:bodyPr/>
                    <a:lstStyle/>
                    <a:p>
                      <a:pPr marL="71755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Results of determination (R</a:t>
                      </a:r>
                      <a:r>
                        <a:rPr lang="id-ID" sz="1400" b="1" baseline="300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7852">
                <a:tc gridSpan="5">
                  <a:txBody>
                    <a:bodyPr/>
                    <a:lstStyle/>
                    <a:p>
                      <a:pPr marL="71755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1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 Summary</a:t>
                      </a:r>
                      <a:endParaRPr lang="id-ID" sz="1400" b="1" noProof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97961">
                <a:tc>
                  <a:txBody>
                    <a:bodyPr/>
                    <a:lstStyle/>
                    <a:p>
                      <a:pPr marL="71755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 Square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Adjusted R Square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Error of the Estimate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31562">
                <a:tc>
                  <a:txBody>
                    <a:bodyPr/>
                    <a:lstStyle/>
                    <a:p>
                      <a:pPr marL="71755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921</a:t>
                      </a:r>
                      <a:r>
                        <a:rPr lang="id-ID" sz="1400" b="0" baseline="300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849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844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3.493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82150">
                <a:tc gridSpan="5">
                  <a:txBody>
                    <a:bodyPr/>
                    <a:lstStyle/>
                    <a:p>
                      <a:pPr marL="742950" lvl="1" indent="-28575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Predictors: (Constant), Lingkungan_Kerja, Persepsi_Dukungan_Organisasi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31562">
                <a:tc gridSpan="5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1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Source: data processing SPSS Version 20</a:t>
                      </a:r>
                      <a:endParaRPr lang="id-ID" sz="1400" b="1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701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000">
              <a:srgbClr val="00B050">
                <a:alpha val="51000"/>
                <a:lumMod val="22000"/>
                <a:lumOff val="78000"/>
              </a:srgbClr>
            </a:gs>
            <a:gs pos="75000">
              <a:schemeClr val="bg2">
                <a:lumMod val="90000"/>
              </a:schemeClr>
            </a:gs>
            <a:gs pos="100000">
              <a:srgbClr val="002060">
                <a:alpha val="5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7164288" y="116632"/>
            <a:ext cx="1224136" cy="122413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23528" y="69491"/>
            <a:ext cx="8321008" cy="1296144"/>
          </a:xfrm>
        </p:spPr>
        <p:txBody>
          <a:bodyPr>
            <a:normAutofit/>
          </a:bodyPr>
          <a:lstStyle/>
          <a:p>
            <a:pPr lvl="0"/>
            <a:r>
              <a:rPr lang="id-ID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Hypothesis testing</a:t>
            </a:r>
            <a:endParaRPr lang="id-ID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48534"/>
              </p:ext>
            </p:extLst>
          </p:nvPr>
        </p:nvGraphicFramePr>
        <p:xfrm>
          <a:off x="33536" y="1916832"/>
          <a:ext cx="4682481" cy="3744416"/>
        </p:xfrm>
        <a:graphic>
          <a:graphicData uri="http://schemas.openxmlformats.org/drawingml/2006/table">
            <a:tbl>
              <a:tblPr>
                <a:tableStyleId>{00000000-0000-0000-0000-000000000000}</a:tableStyleId>
              </a:tblPr>
              <a:tblGrid>
                <a:gridCol w="217984"/>
                <a:gridCol w="1186706"/>
                <a:gridCol w="469514"/>
                <a:gridCol w="701794"/>
                <a:gridCol w="810338"/>
                <a:gridCol w="792088"/>
                <a:gridCol w="504057"/>
              </a:tblGrid>
              <a:tr h="234026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20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Partial T Test Analysis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34026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1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coefficients</a:t>
                      </a:r>
                      <a:r>
                        <a:rPr lang="id-ID" sz="1050" b="1" baseline="30000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d-ID" sz="1400" b="1" noProof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936104">
                <a:tc rowSpan="2"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</a:t>
                      </a:r>
                      <a:endParaRPr lang="id-ID" sz="16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Coefficients unstandardized</a:t>
                      </a:r>
                      <a:endParaRPr lang="id-ID" sz="16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1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standardized Coefficients</a:t>
                      </a:r>
                      <a:endParaRPr lang="id-ID" sz="16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8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id-ID" sz="28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Sig.</a:t>
                      </a:r>
                      <a:endParaRPr lang="id-ID" sz="20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4026"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Error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beta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68052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(Constant)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5.223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2,099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2,488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.015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0207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Persepsi_Dukungan_Organisasi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722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055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747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13.194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000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6805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 environment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367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075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278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4.913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050" b="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000</a:t>
                      </a:r>
                      <a:endParaRPr lang="id-ID" sz="1400" b="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4026">
                <a:tc gridSpan="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Dependent Variable: Kinerja_Karyawan</a:t>
                      </a:r>
                      <a:endParaRPr lang="id-ID" sz="18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34026">
                <a:tc gridSpan="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d-ID" sz="900" b="1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Source: data processing SPSS Version 20</a:t>
                      </a:r>
                      <a:endParaRPr lang="id-ID" sz="1100" b="1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845185"/>
              </p:ext>
            </p:extLst>
          </p:nvPr>
        </p:nvGraphicFramePr>
        <p:xfrm>
          <a:off x="4860033" y="1916832"/>
          <a:ext cx="4283969" cy="3306887"/>
        </p:xfrm>
        <a:graphic>
          <a:graphicData uri="http://schemas.openxmlformats.org/drawingml/2006/table">
            <a:tbl>
              <a:tblPr>
                <a:tableStyleId>{00000000-0000-0000-0000-000000000000}</a:tableStyleId>
              </a:tblPr>
              <a:tblGrid>
                <a:gridCol w="288031"/>
                <a:gridCol w="792088"/>
                <a:gridCol w="830572"/>
                <a:gridCol w="393564"/>
                <a:gridCol w="720080"/>
                <a:gridCol w="705981"/>
                <a:gridCol w="553653"/>
              </a:tblGrid>
              <a:tr h="267866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6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Analysis of F (Simultaneous)</a:t>
                      </a:r>
                      <a:endParaRPr lang="id-ID" sz="16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67866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900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ANOVA</a:t>
                      </a:r>
                      <a:r>
                        <a:rPr lang="id-ID" sz="900" baseline="30000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d-ID" sz="1100" noProof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2951"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Sum of Squares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 Square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b="1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Sig.</a:t>
                      </a:r>
                      <a:endParaRPr lang="id-ID" sz="1400" b="1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35732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Regression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4386.472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2193.236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179.730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000</a:t>
                      </a:r>
                      <a:r>
                        <a:rPr lang="id-ID" sz="1200" baseline="300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8460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residual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780.990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12.203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3573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4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5167.463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2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12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7866">
                <a:tc gridSpan="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6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 Dependent Variable: Kinerja_Karyawan</a:t>
                      </a:r>
                      <a:endParaRPr lang="id-ID" sz="24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67866">
                <a:tc gridSpan="7">
                  <a:txBody>
                    <a:bodyPr/>
                    <a:lstStyle/>
                    <a:p>
                      <a:pPr marL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d-ID" sz="16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Predictors: (Constant), Lingkungan_Kerja, Persepsi_Dukungan_Organisasi</a:t>
                      </a:r>
                      <a:endParaRPr lang="id-ID" sz="24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67866">
                <a:tc gridSpan="7">
                  <a:txBody>
                    <a:bodyPr/>
                    <a:lstStyle/>
                    <a:p>
                      <a:pPr marL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d-ID" sz="900" b="1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Source: Data processing SPSS Version 20</a:t>
                      </a:r>
                      <a:endParaRPr lang="id-ID" sz="1100" b="1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3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6604"/>
            <a:ext cx="7643866" cy="1356445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Background</a:t>
            </a:r>
            <a:endParaRPr lang="en-US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1857364"/>
            <a:ext cx="7500990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265113" indent="-265113" algn="just">
              <a:buFont typeface="Wingdings" pitchFamily="2" charset="2"/>
              <a:buChar char="Ø"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Potential Human Resources is basically one of the capital and holds a most important role in achieving the objectives of the company. So the key to the success of a company is not only the benefits of technology and the availability of funds alone, but the human factor is the most important factor as well.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7224" y="3452807"/>
            <a:ext cx="7500990" cy="12003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65113" indent="-265113" algn="just"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The working environment is one of the causes of success in carrying out a job, but also can lead to a failure in the execution of the work, because the work environment can affect workers.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5786" y="1785926"/>
            <a:ext cx="7643866" cy="421484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7092280" y="260648"/>
            <a:ext cx="1368152" cy="1368152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857224" y="4748951"/>
            <a:ext cx="7500990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252000" indent="-285750" algn="just">
              <a:buFont typeface="Wingdings" pitchFamily="2" charset="2"/>
              <a:buChar char="Ø"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Working conditions at PT. Solid Super Steel is still not optimal because the work environment is still not as well controlled as cleanliness, lighting, security, temperature / air temperature in the workplace too hot</a:t>
            </a:r>
            <a:endParaRPr lang="id-ID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94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uiExpand="1" build="allAtOnce" animBg="1"/>
      <p:bldP spid="9" grpId="0" animBg="1"/>
      <p:bldP spid="11" grpId="0" animBg="1"/>
      <p:bldP spid="10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000">
              <a:srgbClr val="00B050">
                <a:alpha val="51000"/>
                <a:lumMod val="22000"/>
                <a:lumOff val="78000"/>
              </a:srgbClr>
            </a:gs>
            <a:gs pos="75000">
              <a:schemeClr val="bg2">
                <a:lumMod val="90000"/>
              </a:schemeClr>
            </a:gs>
            <a:gs pos="100000">
              <a:srgbClr val="002060">
                <a:alpha val="5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7164288" y="116632"/>
            <a:ext cx="1224136" cy="122413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23528" y="69491"/>
            <a:ext cx="8321008" cy="1296144"/>
          </a:xfrm>
        </p:spPr>
        <p:txBody>
          <a:bodyPr>
            <a:normAutofit/>
          </a:bodyPr>
          <a:lstStyle/>
          <a:p>
            <a:pPr lvl="0"/>
            <a:r>
              <a:rPr lang="id-ID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id-ID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916832"/>
            <a:ext cx="83529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In the column </a:t>
            </a:r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coefficients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model 1 sig 0,000, less than the probability of 0.05. (0.000 &lt;0.05), where</a:t>
            </a:r>
            <a:r>
              <a:rPr lang="id-ID" sz="2400" noProof="1" smtClean="0">
                <a:latin typeface="Times New Roman" pitchFamily="18" charset="0"/>
                <a:cs typeface="Times New Roman" pitchFamily="18" charset="0"/>
              </a:rPr>
              <a:t>X1 has t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arithmetic </a:t>
            </a:r>
            <a:r>
              <a:rPr lang="id-ID" sz="2400" noProof="1" smtClean="0">
                <a:latin typeface="Times New Roman" pitchFamily="18" charset="0"/>
                <a:cs typeface="Times New Roman" pitchFamily="18" charset="0"/>
              </a:rPr>
              <a:t>namely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4.913 with t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arithmetic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= 1.998 (df = 67-2-1 = 64 at 0.05).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Likewise premises Variable X</a:t>
            </a:r>
            <a:r>
              <a:rPr lang="id-ID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have t</a:t>
            </a:r>
            <a:r>
              <a:rPr lang="id-ID" sz="2400" baseline="-25000" dirty="0" smtClean="0">
                <a:latin typeface="Times New Roman" pitchFamily="18" charset="0"/>
                <a:cs typeface="Times New Roman" pitchFamily="18" charset="0"/>
              </a:rPr>
              <a:t>arithmetic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ie 13.194 t</a:t>
            </a:r>
            <a:r>
              <a:rPr lang="id-ID" sz="2400" baseline="-25000" dirty="0" smtClean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= 1.998 (df 67-2-1 = 64 at 0.05). so t</a:t>
            </a:r>
            <a:r>
              <a:rPr lang="id-ID" sz="2400" baseline="-25000" dirty="0" smtClean="0">
                <a:latin typeface="Times New Roman" pitchFamily="18" charset="0"/>
                <a:cs typeface="Times New Roman" pitchFamily="18" charset="0"/>
              </a:rPr>
              <a:t>arithmetic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&gt; t</a:t>
            </a:r>
            <a:r>
              <a:rPr lang="id-ID" sz="2400" baseline="-25000" dirty="0" smtClean="0">
                <a:latin typeface="Times New Roman" pitchFamily="18" charset="0"/>
                <a:cs typeface="Times New Roman" pitchFamily="18" charset="0"/>
              </a:rPr>
              <a:t>table</a:t>
            </a:r>
          </a:p>
          <a:p>
            <a:pPr algn="just"/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That is, two partial tersebeut variables have a significant influence on employee performance.</a:t>
            </a:r>
          </a:p>
        </p:txBody>
      </p:sp>
    </p:spTree>
    <p:extLst>
      <p:ext uri="{BB962C8B-B14F-4D97-AF65-F5344CB8AC3E}">
        <p14:creationId xmlns:p14="http://schemas.microsoft.com/office/powerpoint/2010/main" val="3468782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939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3" fill="hold">
                                          <p:stCondLst>
                                            <p:cond delay="2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" decel="50000" autoRev="1" fill="hold">
                                          <p:stCondLst>
                                            <p:cond delay="2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000">
              <a:srgbClr val="00B050">
                <a:alpha val="51000"/>
                <a:lumMod val="22000"/>
                <a:lumOff val="78000"/>
              </a:srgbClr>
            </a:gs>
            <a:gs pos="75000">
              <a:schemeClr val="bg2">
                <a:lumMod val="90000"/>
              </a:schemeClr>
            </a:gs>
            <a:gs pos="100000">
              <a:srgbClr val="002060">
                <a:alpha val="5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7164288" y="116632"/>
            <a:ext cx="1224136" cy="122413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23528" y="69491"/>
            <a:ext cx="8321008" cy="659209"/>
          </a:xfrm>
        </p:spPr>
        <p:txBody>
          <a:bodyPr>
            <a:normAutofit/>
          </a:bodyPr>
          <a:lstStyle/>
          <a:p>
            <a:pPr lvl="0"/>
            <a:r>
              <a:rPr lang="id-ID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Discussion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Test</a:t>
            </a:r>
            <a:endParaRPr lang="id-ID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9666" y="1340768"/>
            <a:ext cx="8352928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The results of the analysis can be seen that the large value of farithmetic179.730 and significant value of 0.000 with a significance level of 5% where the value 0.000 &lt;0.05. It can be concluded that there is a positive and significant influence between the variables and Perception of Work Environment on Employee Performance Support Organization.</a:t>
            </a:r>
          </a:p>
          <a:p>
            <a:pPr marL="288000" algn="just"/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Percentage of the influence of the independent variable on the dependent variable indicated by the results of the analysis determinasi2 coefficient on the value of R square of 0.849. Thus, the influence of Work Environment and Perceived Organizational Support simultaneously (together) the Employee Performance is 85%, while the remaining 15% is determined by the influence of other variables in the regression model.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1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3124200"/>
            <a:ext cx="8229600" cy="167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7200" b="1" dirty="0" smtClean="0">
                <a:latin typeface="Blackadder ITC" pitchFamily="82" charset="0"/>
              </a:rPr>
              <a:t>Thank you</a:t>
            </a:r>
            <a:endParaRPr lang="id-ID" sz="7200" b="1" dirty="0">
              <a:latin typeface="Blackadder ITC" pitchFamily="82" charset="0"/>
            </a:endParaRPr>
          </a:p>
        </p:txBody>
      </p:sp>
      <p:pic>
        <p:nvPicPr>
          <p:cNvPr id="6" name="Image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285728"/>
            <a:ext cx="3384376" cy="288032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8" name="Image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62928"/>
            <a:ext cx="3384376" cy="288032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9" name="Image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85728"/>
            <a:ext cx="3384376" cy="288032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1" name="Image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85728"/>
            <a:ext cx="3384376" cy="288032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2" name="Oval 11"/>
          <p:cNvSpPr/>
          <p:nvPr/>
        </p:nvSpPr>
        <p:spPr>
          <a:xfrm>
            <a:off x="3500430" y="642918"/>
            <a:ext cx="2357454" cy="20717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3347864" y="442947"/>
            <a:ext cx="2520282" cy="252028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198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7224" y="1916832"/>
            <a:ext cx="7500990" cy="9233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65113" indent="-265113" algn="just">
              <a:buFont typeface="Wingdings" pitchFamily="2" charset="2"/>
              <a:buChar char="Ø"/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Perceptions of organizational support (</a:t>
            </a:r>
            <a:r>
              <a:rPr lang="id-ID" i="1" dirty="0">
                <a:latin typeface="Times New Roman" pitchFamily="18" charset="0"/>
                <a:cs typeface="Times New Roman" pitchFamily="18" charset="0"/>
              </a:rPr>
              <a:t>Perceived Organizational Support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/ POS) is </a:t>
            </a:r>
            <a:r>
              <a:rPr lang="id-ID" noProof="1" smtClean="0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to which an employee believes that organizations working mengharagai their contribution to the care and well-being. 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6604"/>
            <a:ext cx="7643866" cy="1356445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Background</a:t>
            </a:r>
            <a:endParaRPr lang="en-US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5786" y="1785926"/>
            <a:ext cx="7643866" cy="421484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7092280" y="260648"/>
            <a:ext cx="1368152" cy="1368152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887434" y="2996952"/>
            <a:ext cx="7500990" cy="1477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65113" indent="-265113" algn="just">
              <a:buFont typeface="Wingdings" pitchFamily="2" charset="2"/>
              <a:buChar char="Ø"/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Perceived organizational support (Perceived Organizational Support / POS) should be considered because of the perception of the organizations working support as factors that influence the performance of an employee as a form of response to an employee to a job or work environment in certain situations.</a:t>
            </a:r>
          </a:p>
        </p:txBody>
      </p:sp>
    </p:spTree>
    <p:extLst>
      <p:ext uri="{BB962C8B-B14F-4D97-AF65-F5344CB8AC3E}">
        <p14:creationId xmlns:p14="http://schemas.microsoft.com/office/powerpoint/2010/main" val="217694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11" grpId="0" animBg="1"/>
      <p:bldP spid="10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6604"/>
            <a:ext cx="7643866" cy="1356445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r>
              <a:rPr lang="id-ID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Background</a:t>
            </a:r>
            <a:endParaRPr lang="en-US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1857364"/>
            <a:ext cx="7500990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265113" indent="-265113" algn="just"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The performance of a company employee plays a very important. Because reciprocation of the company is highly dependent on the performance of the employee's own results. An employee who has competence in carrying out a particular type of work will certainly get results.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5786" y="1785926"/>
            <a:ext cx="7643866" cy="421484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7092280" y="332656"/>
            <a:ext cx="1368152" cy="1368152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887434" y="3356992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65113" indent="-265113" algn="just">
              <a:buFont typeface="Wingdings" pitchFamily="2" charset="2"/>
              <a:buChar char="Ø"/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id-ID" dirty="0" smtClean="0"/>
              <a:t>Employee performance is the result of the quality and quantity of work that is achieved by every employee in performing the duties and responsibilities assigned to him.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694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  <p:bldP spid="6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000">
              <a:srgbClr val="00B050">
                <a:alpha val="51000"/>
                <a:lumMod val="22000"/>
                <a:lumOff val="78000"/>
              </a:srgbClr>
            </a:gs>
            <a:gs pos="75000">
              <a:schemeClr val="bg2">
                <a:lumMod val="90000"/>
              </a:schemeClr>
            </a:gs>
            <a:gs pos="100000">
              <a:srgbClr val="002060">
                <a:alpha val="5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319514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4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Formulation of the problem</a:t>
            </a:r>
            <a:endParaRPr lang="en-US" sz="44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3284984"/>
            <a:ext cx="8032406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to influence the perception of organizational support on employee performance in PT. Solid Super Steel?</a:t>
            </a:r>
            <a:endParaRPr lang="id-ID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1560" y="2276872"/>
            <a:ext cx="8032406" cy="8572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the work environment influence on employee performance in PT Solid Super Steel?</a:t>
            </a:r>
            <a:endParaRPr lang="id-ID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560" y="1571612"/>
            <a:ext cx="8032406" cy="500066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Formulation of the problem</a:t>
            </a:r>
            <a:endParaRPr lang="id-ID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1560" y="4581128"/>
            <a:ext cx="8032406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much influence the work environment and organizational support simultaneous perception of the performance of employees at PT. Solid Super Steel?</a:t>
            </a:r>
            <a:endParaRPr lang="id-ID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8596" y="1500174"/>
            <a:ext cx="8286808" cy="47863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7308304" y="116632"/>
            <a:ext cx="1368152" cy="136815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027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66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866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384" accel="100000" fill="hold">
                                          <p:stCondLst>
                                            <p:cond delay="86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866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384" accel="100000" fill="hold">
                                          <p:stCondLst>
                                            <p:cond delay="86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66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384" accel="100000" fill="hold">
                                          <p:stCondLst>
                                            <p:cond delay="86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5" grpId="0" animBg="1"/>
      <p:bldP spid="16" grpId="0" animBg="1"/>
      <p:bldP spid="2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16632"/>
            <a:ext cx="6951146" cy="1312104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Research purposes</a:t>
            </a:r>
            <a:endParaRPr lang="en-US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58" y="2060848"/>
            <a:ext cx="8358246" cy="9286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80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To analyze the environmental effects on PT. Solid Super Steel.</a:t>
            </a:r>
            <a:endParaRPr lang="id-ID" sz="280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596" y="3356992"/>
            <a:ext cx="8286808" cy="121444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80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To analyze the perceptions of organizational support to the PT. Solid Super Steel.</a:t>
            </a:r>
            <a:endParaRPr lang="id-ID" sz="280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4797152"/>
            <a:ext cx="8286808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To analyze the influence of the working environment and organizational support simultaneous perception of the performance of employees at PT. Solid Super Steel.</a:t>
            </a:r>
            <a:endParaRPr lang="id-ID" sz="28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596" y="1500174"/>
            <a:ext cx="8286808" cy="428628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Research purposes</a:t>
            </a:r>
            <a:endParaRPr lang="id-ID" sz="20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7158" y="1428736"/>
            <a:ext cx="8358246" cy="4929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7380312" y="44624"/>
            <a:ext cx="1368152" cy="1368152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65562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/>
      <p:bldP spid="12" grpId="0" animBg="1"/>
      <p:bldP spid="17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59" y="285727"/>
            <a:ext cx="6853345" cy="1271065"/>
          </a:xfr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44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Variables and Indicators Research</a:t>
            </a:r>
            <a:endParaRPr lang="en-US" sz="44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000240"/>
            <a:ext cx="2590800" cy="785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noProof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 environment</a:t>
            </a:r>
            <a:endParaRPr lang="id-ID" noProof="1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4959" y="3286124"/>
            <a:ext cx="2590800" cy="785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a:endParaRPr>
          </a:p>
          <a:p>
            <a:pPr lvl="0" algn="ctr"/>
            <a:r>
              <a:rPr lang="id-ID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Perceptions of Organizational Support</a:t>
            </a:r>
          </a:p>
          <a:p>
            <a:pPr lvl="0" algn="ctr"/>
            <a:endParaRPr lang="en-US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929198"/>
            <a:ext cx="2590800" cy="8572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</a:t>
            </a:r>
            <a:r>
              <a:rPr lang="id-ID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Gov</a:t>
            </a:r>
            <a:endParaRPr lang="en-US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otched Right Arrow 9"/>
          <p:cNvSpPr/>
          <p:nvPr/>
        </p:nvSpPr>
        <p:spPr>
          <a:xfrm>
            <a:off x="3124200" y="2343144"/>
            <a:ext cx="1752600" cy="228600"/>
          </a:xfrm>
          <a:prstGeom prst="notch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otched Right Arrow 10"/>
          <p:cNvSpPr/>
          <p:nvPr/>
        </p:nvSpPr>
        <p:spPr>
          <a:xfrm>
            <a:off x="3124200" y="5214950"/>
            <a:ext cx="1752600" cy="228600"/>
          </a:xfrm>
          <a:prstGeom prst="notched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otched Right Arrow 11"/>
          <p:cNvSpPr/>
          <p:nvPr/>
        </p:nvSpPr>
        <p:spPr>
          <a:xfrm>
            <a:off x="3124200" y="3571876"/>
            <a:ext cx="1752600" cy="228600"/>
          </a:xfrm>
          <a:prstGeom prst="notched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9200" y="1857364"/>
            <a:ext cx="3657600" cy="11430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exposure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Color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Air temperature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Humidity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d-ID" sz="1600" dirty="0"/>
          </a:p>
        </p:txBody>
      </p:sp>
      <p:sp>
        <p:nvSpPr>
          <p:cNvPr id="14" name="Rectangle 13"/>
          <p:cNvSpPr/>
          <p:nvPr/>
        </p:nvSpPr>
        <p:spPr>
          <a:xfrm>
            <a:off x="5033682" y="3143248"/>
            <a:ext cx="3657600" cy="1143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Justice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Support from boss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The award of the organization and working conditions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29200" y="4429132"/>
            <a:ext cx="3657600" cy="17859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Purpose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Standard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Feedback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The means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Competence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motive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chance</a:t>
            </a:r>
            <a:endParaRPr lang="id-ID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308304" y="260648"/>
            <a:ext cx="1368152" cy="1368152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47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  <p:attrName/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4" y="71437"/>
            <a:ext cx="9043998" cy="714357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Cambria" pitchFamily="18" charset="0"/>
              </a:rPr>
              <a:t>operational Variables</a:t>
            </a:r>
            <a:endParaRPr lang="id-ID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64" y="785794"/>
            <a:ext cx="1403712" cy="285753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variables</a:t>
            </a:r>
            <a:endParaRPr lang="id-ID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0135" y="785795"/>
            <a:ext cx="3929089" cy="28575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id-ID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67478" y="785794"/>
            <a:ext cx="2992954" cy="285753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Indicator</a:t>
            </a:r>
            <a:endParaRPr lang="id-ID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37570" y="785794"/>
            <a:ext cx="642942" cy="285753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Scale</a:t>
            </a:r>
            <a:endParaRPr lang="id-ID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37570" y="1071546"/>
            <a:ext cx="606430" cy="1714512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rgbClr val="FF9933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Likert</a:t>
            </a:r>
            <a:endParaRPr lang="id-ID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32" y="2797458"/>
            <a:ext cx="1500198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ctr"/>
            <a:r>
              <a:rPr lang="id-ID" dirty="0" smtClean="0">
                <a:solidFill>
                  <a:srgbClr val="000000"/>
                </a:solidFill>
                <a:latin typeface="Times New Roman"/>
              </a:rPr>
              <a:t>Perception Support Organizations (X</a:t>
            </a:r>
            <a:r>
              <a:rPr lang="id-ID" baseline="-25000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id-ID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id-ID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501090" y="2797458"/>
            <a:ext cx="642942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Likert</a:t>
            </a:r>
            <a:endParaRPr lang="id-ID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32" y="4857760"/>
            <a:ext cx="1403680" cy="15716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id-ID" dirty="0" smtClean="0">
                <a:solidFill>
                  <a:srgbClr val="000000"/>
                </a:solidFill>
                <a:latin typeface="Times New Roman"/>
              </a:rPr>
              <a:t>performance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(Y)</a:t>
            </a:r>
            <a:endParaRPr lang="id-ID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00167" y="4857760"/>
            <a:ext cx="3915018" cy="15716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t"/>
            <a:r>
              <a:rPr lang="id-ID" sz="1600" dirty="0" smtClean="0">
                <a:solidFill>
                  <a:srgbClr val="000000"/>
                </a:solidFill>
                <a:latin typeface="Times New Roman"/>
              </a:rPr>
              <a:t>According to Hery (2019: 32) "</a:t>
            </a:r>
            <a:r>
              <a:rPr lang="id-ID" sz="1600" dirty="0" smtClean="0">
                <a:solidFill>
                  <a:srgbClr val="202020"/>
                </a:solidFill>
                <a:latin typeface="Times New Roman"/>
              </a:rPr>
              <a:t>The performance is a process of how the work in progress to achieve the outcomes. The work itself also performed ".</a:t>
            </a:r>
            <a:endParaRPr lang="id-ID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67478" y="4857760"/>
            <a:ext cx="3033612" cy="15716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id-ID" sz="1600" noProof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According to Hersey, Blanchard and Johson (In Hery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2019: 39-41)</a:t>
            </a:r>
            <a:endParaRPr lang="id-ID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tabLst>
                <a:tab pos="1519238" algn="l"/>
              </a:tabLst>
            </a:pPr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1.Tujuan 5.Kompetensi</a:t>
            </a:r>
          </a:p>
          <a:p>
            <a:pPr fontAlgn="t">
              <a:tabLst>
                <a:tab pos="1519238" algn="l"/>
              </a:tabLst>
            </a:pPr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2.Standar 6. Motif</a:t>
            </a:r>
          </a:p>
          <a:p>
            <a:pPr fontAlgn="t">
              <a:tabLst>
                <a:tab pos="1519238" algn="l"/>
              </a:tabLst>
            </a:pPr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Behind 3.Umpan 7. Opportunities</a:t>
            </a:r>
          </a:p>
          <a:p>
            <a:pPr fontAlgn="t">
              <a:tabLst>
                <a:tab pos="1519238" algn="l"/>
              </a:tabLst>
            </a:pPr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Tools or means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537570" y="4857760"/>
            <a:ext cx="570934" cy="15716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Likert</a:t>
            </a:r>
            <a:endParaRPr lang="id-ID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86095" y="2797458"/>
            <a:ext cx="3929089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id-ID" sz="1600" dirty="0" smtClean="0">
                <a:solidFill>
                  <a:srgbClr val="000000"/>
                </a:solidFill>
                <a:latin typeface="Times New Roman"/>
              </a:rPr>
              <a:t>According Rosyiana, (2019: 61) "The perception is the perception of organizational support to the company's employee-related contributions and concerns of the company to employees".</a:t>
            </a:r>
            <a:endParaRPr lang="id-ID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415185" y="2797458"/>
            <a:ext cx="3071834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According Rosyiana, (2019: 62) In the perception of organizational support are variable through three indicator:</a:t>
            </a:r>
          </a:p>
          <a:p>
            <a:pPr fontAlgn="t"/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Justice</a:t>
            </a:r>
          </a:p>
          <a:p>
            <a:pPr fontAlgn="t"/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Support from boss</a:t>
            </a:r>
          </a:p>
          <a:p>
            <a:pPr marL="176213" indent="-176213" fontAlgn="t"/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Appreciation of the organization and working conditions</a:t>
            </a:r>
            <a:endParaRPr lang="id-ID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-14103" y="1071546"/>
            <a:ext cx="1417751" cy="17145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ctr"/>
            <a:r>
              <a:rPr lang="id-ID" dirty="0" smtClean="0">
                <a:solidFill>
                  <a:srgbClr val="000000"/>
                </a:solidFill>
                <a:latin typeface="Times New Roman"/>
              </a:rPr>
              <a:t>Working Environment (X</a:t>
            </a:r>
            <a:r>
              <a:rPr lang="id-ID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id-ID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id-ID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07007" y="1071546"/>
            <a:ext cx="3929089" cy="17145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t"/>
            <a:r>
              <a:rPr lang="id-ID" sz="1600" dirty="0" smtClean="0">
                <a:solidFill>
                  <a:srgbClr val="000000"/>
                </a:solidFill>
                <a:latin typeface="Times New Roman"/>
              </a:rPr>
              <a:t>According to Afandi, (2016: 51) "The work is Everything around employees and can affect in carrying out the tasks entrusted to him".</a:t>
            </a:r>
            <a:endParaRPr lang="id-ID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67478" y="1071546"/>
            <a:ext cx="2992954" cy="17145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t"/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According to Afandi, (2016: 57) Indicators work environment is as follows:</a:t>
            </a:r>
          </a:p>
          <a:p>
            <a:pPr algn="just" fontAlgn="t"/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Lighting</a:t>
            </a:r>
          </a:p>
          <a:p>
            <a:pPr algn="just" fontAlgn="t"/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Color</a:t>
            </a:r>
          </a:p>
          <a:p>
            <a:pPr algn="just" fontAlgn="t"/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Temperatures</a:t>
            </a:r>
          </a:p>
          <a:p>
            <a:pPr algn="just" fontAlgn="t"/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Humidity </a:t>
            </a:r>
            <a:endParaRPr lang="id-ID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8316416" y="1"/>
            <a:ext cx="792088" cy="78579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9" grpId="0" animBg="1"/>
      <p:bldP spid="10" grpId="0" animBg="1"/>
      <p:bldP spid="11" grpId="0" animBg="1"/>
      <p:bldP spid="20" grpId="0"/>
      <p:bldP spid="23" grpId="0"/>
      <p:bldP spid="24" grpId="0" animBg="1"/>
      <p:bldP spid="25" grpId="0" animBg="1"/>
      <p:bldP spid="26" grpId="0" animBg="1"/>
      <p:bldP spid="27" grpId="0" animBg="1"/>
      <p:bldP spid="31" grpId="0"/>
      <p:bldP spid="32" grpId="0"/>
      <p:bldP spid="33" grpId="0" animBg="1"/>
      <p:bldP spid="34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1165881"/>
          </a:xfr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mtClean="0">
                <a:solidFill>
                  <a:schemeClr val="tx1"/>
                </a:solidFill>
                <a:latin typeface="Cambria" pitchFamily="18" charset="0"/>
              </a:rPr>
              <a:t>Research methods</a:t>
            </a:r>
            <a:endParaRPr lang="id-ID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357298"/>
            <a:ext cx="8182004" cy="93232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this study the author uses descriptive research method, quantitative and associative.</a:t>
            </a:r>
            <a:endParaRPr lang="id-ID"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68906" y="2319342"/>
            <a:ext cx="4246498" cy="1752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mtClean="0">
                <a:latin typeface="Times New Roman" pitchFamily="18" charset="0"/>
                <a:cs typeface="Times New Roman" pitchFamily="18" charset="0"/>
              </a:rPr>
              <a:t>variables</a:t>
            </a:r>
          </a:p>
          <a:p>
            <a:pPr marL="342900" indent="-342900">
              <a:buAutoNum type="arabicPeriod"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Working Environment (X1)</a:t>
            </a:r>
          </a:p>
          <a:p>
            <a:pPr marL="342900" indent="-342900">
              <a:buAutoNum type="arabicPeriod"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Perception Support Organizations (X2)</a:t>
            </a:r>
          </a:p>
          <a:p>
            <a:endParaRPr lang="id-ID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smtClean="0">
                <a:latin typeface="Times New Roman" pitchFamily="18" charset="0"/>
                <a:cs typeface="Times New Roman" pitchFamily="18" charset="0"/>
              </a:rPr>
              <a:t>Dependent variable</a:t>
            </a:r>
          </a:p>
          <a:p>
            <a:r>
              <a:rPr lang="id-ID" smtClean="0">
                <a:latin typeface="Times New Roman" pitchFamily="18" charset="0"/>
                <a:cs typeface="Times New Roman" pitchFamily="18" charset="0"/>
              </a:rPr>
              <a:t>1. Employee Performance (Y)</a:t>
            </a:r>
            <a:endParaRPr lang="id-ID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7882" y="4252926"/>
            <a:ext cx="2891118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mtClean="0">
                <a:latin typeface="Times New Roman" pitchFamily="18" charset="0"/>
                <a:cs typeface="Times New Roman" pitchFamily="18" charset="0"/>
              </a:rPr>
              <a:t>Sampling technique</a:t>
            </a:r>
            <a:endParaRPr lang="id-ID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68906" y="4110050"/>
            <a:ext cx="4249270" cy="1104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lphaLcPeriod"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Saturated Sampling Techniques</a:t>
            </a:r>
          </a:p>
          <a:p>
            <a:pPr marL="342900" indent="-342900">
              <a:buFont typeface="+mj-lt"/>
              <a:buAutoNum type="alphaLcPeriod"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Total population of less than 100</a:t>
            </a:r>
          </a:p>
          <a:p>
            <a:pPr marL="342900" indent="-342900">
              <a:buFont typeface="+mj-lt"/>
              <a:buAutoNum type="alphaLcPeriod"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Population 67 employees use all the sample</a:t>
            </a:r>
            <a:endParaRPr lang="id-ID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Notched Right Arrow 10"/>
          <p:cNvSpPr/>
          <p:nvPr/>
        </p:nvSpPr>
        <p:spPr>
          <a:xfrm>
            <a:off x="3429000" y="3128962"/>
            <a:ext cx="1039906" cy="228600"/>
          </a:xfrm>
          <a:prstGeom prst="notchedRight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2886076"/>
            <a:ext cx="2891118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mtClean="0">
                <a:latin typeface="Times New Roman" pitchFamily="18" charset="0"/>
                <a:cs typeface="Times New Roman" pitchFamily="18" charset="0"/>
              </a:rPr>
              <a:t>Research variable</a:t>
            </a:r>
            <a:endParaRPr lang="id-ID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Notched Right Arrow 12"/>
          <p:cNvSpPr/>
          <p:nvPr/>
        </p:nvSpPr>
        <p:spPr>
          <a:xfrm>
            <a:off x="3424518" y="4538678"/>
            <a:ext cx="1039906" cy="228600"/>
          </a:xfrm>
          <a:prstGeom prst="notchedRightArrow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5110" y="5357826"/>
            <a:ext cx="2891118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mtClean="0">
                <a:latin typeface="Times New Roman" pitchFamily="18" charset="0"/>
                <a:cs typeface="Times New Roman" pitchFamily="18" charset="0"/>
              </a:rPr>
              <a:t>Research techniques</a:t>
            </a:r>
            <a:endParaRPr lang="id-ID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66134" y="5253058"/>
            <a:ext cx="4249270" cy="1104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id-ID" smtClean="0">
                <a:latin typeface="Times New Roman" pitchFamily="18" charset="0"/>
                <a:cs typeface="Times New Roman" pitchFamily="18" charset="0"/>
              </a:rPr>
              <a:t>1. Research Field (Field Research)</a:t>
            </a:r>
          </a:p>
          <a:p>
            <a:pPr marL="354013" indent="-177800">
              <a:buFont typeface="+mj-lt"/>
              <a:buAutoNum type="alphaLcPeriod"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Observation</a:t>
            </a:r>
          </a:p>
          <a:p>
            <a:pPr marL="354013" indent="-177800">
              <a:buFont typeface="+mj-lt"/>
              <a:buAutoNum type="alphaLcPeriod"/>
            </a:pPr>
            <a:r>
              <a:rPr lang="id-ID" smtClean="0">
                <a:latin typeface="Times New Roman" pitchFamily="18" charset="0"/>
                <a:cs typeface="Times New Roman" pitchFamily="18" charset="0"/>
              </a:rPr>
              <a:t>questioner</a:t>
            </a:r>
          </a:p>
          <a:p>
            <a:pPr marL="342900" indent="-342900"/>
            <a:r>
              <a:rPr lang="id-ID" smtClean="0">
                <a:latin typeface="Times New Roman" pitchFamily="18" charset="0"/>
                <a:cs typeface="Times New Roman" pitchFamily="18" charset="0"/>
              </a:rPr>
              <a:t>2. Research Library</a:t>
            </a:r>
            <a:endParaRPr lang="id-ID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Notched Right Arrow 16"/>
          <p:cNvSpPr/>
          <p:nvPr/>
        </p:nvSpPr>
        <p:spPr>
          <a:xfrm>
            <a:off x="3421746" y="5610248"/>
            <a:ext cx="1039906" cy="228600"/>
          </a:xfrm>
          <a:prstGeom prst="notched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380312" y="-27384"/>
            <a:ext cx="1368152" cy="1368152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85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0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2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3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4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5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6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7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8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2587</TotalTime>
  <Words>1902</Words>
  <Application>Microsoft Office PowerPoint</Application>
  <PresentationFormat>On-screen Show (4:3)</PresentationFormat>
  <Paragraphs>481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Retrospect</vt:lpstr>
      <vt:lpstr>INFLUENCE WORK  OF ENVIRONMENT, AND SUPPORT ORGANIZATION PERCEPTION ON THE PERFORMANCE OF EMPLOYEES IN PT. SUPER SOLID STEEL</vt:lpstr>
      <vt:lpstr>Background</vt:lpstr>
      <vt:lpstr>Background</vt:lpstr>
      <vt:lpstr>Background</vt:lpstr>
      <vt:lpstr>Formulation of the problem</vt:lpstr>
      <vt:lpstr>Research purposes</vt:lpstr>
      <vt:lpstr>Variables and Indicators Research</vt:lpstr>
      <vt:lpstr>operational Variables</vt:lpstr>
      <vt:lpstr>Research methods</vt:lpstr>
      <vt:lpstr>Data analysis technique</vt:lpstr>
      <vt:lpstr>Correlation table</vt:lpstr>
      <vt:lpstr>Discussion result 1. Test Environment variables validity work</vt:lpstr>
      <vt:lpstr>2. Test the validity of variables Perception  Support Organizations </vt:lpstr>
      <vt:lpstr>3. Test validity variable Employee Performance</vt:lpstr>
      <vt:lpstr>test Reliability</vt:lpstr>
      <vt:lpstr>test Nomalitas</vt:lpstr>
      <vt:lpstr>test Autokoralasi</vt:lpstr>
      <vt:lpstr>coefficient test</vt:lpstr>
      <vt:lpstr>Hypothesis testing</vt:lpstr>
      <vt:lpstr>CONCLUSION</vt:lpstr>
      <vt:lpstr>Discussion Test</vt:lpstr>
      <vt:lpstr>PowerPoint Presentation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DIVERSITAS SUMBER DAYA MANUSIA</dc:title>
  <dc:creator>Administrator</dc:creator>
  <cp:lastModifiedBy>hrd</cp:lastModifiedBy>
  <cp:revision>224</cp:revision>
  <dcterms:created xsi:type="dcterms:W3CDTF">2017-12-09T07:57:26Z</dcterms:created>
  <dcterms:modified xsi:type="dcterms:W3CDTF">2020-02-18T05:03:35Z</dcterms:modified>
</cp:coreProperties>
</file>