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66" r:id="rId3"/>
    <p:sldId id="284" r:id="rId4"/>
    <p:sldId id="285" r:id="rId5"/>
    <p:sldId id="270" r:id="rId6"/>
    <p:sldId id="279" r:id="rId7"/>
    <p:sldId id="271" r:id="rId8"/>
    <p:sldId id="282" r:id="rId9"/>
    <p:sldId id="273" r:id="rId10"/>
    <p:sldId id="288" r:id="rId11"/>
    <p:sldId id="299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7" r:id="rId20"/>
    <p:sldId id="296" r:id="rId21"/>
    <p:sldId id="298" r:id="rId22"/>
    <p:sldId id="28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12FE15"/>
    <a:srgbClr val="FFFFFF"/>
    <a:srgbClr val="63DF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A7E67-EBAA-44A5-AF96-6604AC70B331}" type="datetimeFigureOut">
              <a:rPr lang="id-ID" smtClean="0"/>
              <a:pPr/>
              <a:t>17/02/2020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27540-C38F-4514-8740-74F5F9B31AAF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5001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27540-C38F-4514-8740-74F5F9B31AAF}" type="slidenum">
              <a:rPr lang="id-ID" smtClean="0"/>
              <a:pPr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516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86B6-288C-4D98-BDA6-1043A4449B88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B0D7-F5F6-455B-8875-3B40A9183B1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582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86B6-288C-4D98-BDA6-1043A4449B88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B0D7-F5F6-455B-8875-3B40A9183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864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86B6-288C-4D98-BDA6-1043A4449B88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B0D7-F5F6-455B-8875-3B40A9183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967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86B6-288C-4D98-BDA6-1043A4449B88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B0D7-F5F6-455B-8875-3B40A9183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08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86B6-288C-4D98-BDA6-1043A4449B88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B0D7-F5F6-455B-8875-3B40A9183B1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5098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86B6-288C-4D98-BDA6-1043A4449B88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B0D7-F5F6-455B-8875-3B40A9183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380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86B6-288C-4D98-BDA6-1043A4449B88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B0D7-F5F6-455B-8875-3B40A9183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400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86B6-288C-4D98-BDA6-1043A4449B88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B0D7-F5F6-455B-8875-3B40A9183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245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86B6-288C-4D98-BDA6-1043A4449B88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B0D7-F5F6-455B-8875-3B40A9183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811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0FE986B6-288C-4D98-BDA6-1043A4449B88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F7B0D7-F5F6-455B-8875-3B40A9183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75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86B6-288C-4D98-BDA6-1043A4449B88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7B0D7-F5F6-455B-8875-3B40A9183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275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75000"/>
              </a:schemeClr>
            </a:gs>
            <a:gs pos="39000">
              <a:srgbClr val="00B050">
                <a:alpha val="51000"/>
                <a:lumMod val="22000"/>
                <a:lumOff val="78000"/>
              </a:srgbClr>
            </a:gs>
            <a:gs pos="75000">
              <a:schemeClr val="bg2">
                <a:lumMod val="90000"/>
              </a:schemeClr>
            </a:gs>
            <a:gs pos="100000">
              <a:srgbClr val="002060">
                <a:alpha val="56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FE986B6-288C-4D98-BDA6-1043A4449B88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DF7B0D7-F5F6-455B-8875-3B40A9183B1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3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3563888" y="493724"/>
            <a:ext cx="1800200" cy="1800200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102991"/>
            <a:ext cx="7772400" cy="1470025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id-ID" sz="2800" b="1" dirty="0">
                <a:latin typeface="Cambria" pitchFamily="18" charset="0"/>
              </a:rPr>
              <a:t>INFLUENCE </a:t>
            </a:r>
            <a:r>
              <a:rPr lang="id-ID" sz="2800" b="1" dirty="0" smtClean="0">
                <a:latin typeface="Cambria" pitchFamily="18" charset="0"/>
              </a:rPr>
              <a:t>WORK </a:t>
            </a:r>
            <a:r>
              <a:rPr lang="en-US" sz="2800" b="1" dirty="0" smtClean="0">
                <a:latin typeface="Cambria" pitchFamily="18" charset="0"/>
              </a:rPr>
              <a:t> </a:t>
            </a:r>
            <a:r>
              <a:rPr lang="en-US" sz="2800" b="1" smtClean="0">
                <a:latin typeface="Cambria" pitchFamily="18" charset="0"/>
              </a:rPr>
              <a:t>OF ENVIRONMENT, </a:t>
            </a:r>
            <a:r>
              <a:rPr lang="id-ID" sz="2800" b="1" dirty="0" smtClean="0">
                <a:latin typeface="Cambria" pitchFamily="18" charset="0"/>
              </a:rPr>
              <a:t>AND </a:t>
            </a:r>
            <a:r>
              <a:rPr lang="id-ID" sz="2800" b="1" dirty="0" smtClean="0">
                <a:latin typeface="Cambria" pitchFamily="18" charset="0"/>
              </a:rPr>
              <a:t>SUPPORT ORGANIZATION PERCEPTION ON THE PERFORMANCE OF EMPLOYEES </a:t>
            </a:r>
            <a:r>
              <a:rPr lang="id-ID" sz="2800" b="1" dirty="0" smtClean="0">
                <a:latin typeface="Cambria" pitchFamily="18" charset="0"/>
              </a:rPr>
              <a:t>IN</a:t>
            </a:r>
            <a:r>
              <a:rPr lang="en-US" sz="2800" b="1" dirty="0" smtClean="0">
                <a:latin typeface="Cambria" pitchFamily="18" charset="0"/>
              </a:rPr>
              <a:t> PT. </a:t>
            </a:r>
            <a:r>
              <a:rPr lang="id-ID" sz="2800" b="1" dirty="0" smtClean="0">
                <a:latin typeface="Cambria" pitchFamily="18" charset="0"/>
              </a:rPr>
              <a:t>SUPER </a:t>
            </a:r>
            <a:r>
              <a:rPr lang="id-ID" sz="2800" b="1" dirty="0" smtClean="0">
                <a:latin typeface="Cambria" pitchFamily="18" charset="0"/>
              </a:rPr>
              <a:t>SOLID </a:t>
            </a:r>
            <a:r>
              <a:rPr lang="id-ID" sz="2800" b="1" dirty="0" smtClean="0">
                <a:latin typeface="Cambria" pitchFamily="18" charset="0"/>
              </a:rPr>
              <a:t>STEEL</a:t>
            </a:r>
            <a:endParaRPr lang="en-US" sz="2800" dirty="0"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6850" y="3733800"/>
            <a:ext cx="6438900" cy="1567408"/>
          </a:xfrm>
        </p:spPr>
        <p:txBody>
          <a:bodyPr>
            <a:noAutofit/>
          </a:bodyPr>
          <a:lstStyle/>
          <a:p>
            <a:pPr algn="ctr"/>
            <a:r>
              <a:rPr lang="id-ID" sz="18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ELIFELETO Waruwu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d-ID" sz="16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id-ID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preceptor</a:t>
            </a:r>
            <a:r>
              <a:rPr lang="id-ID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r>
              <a:rPr lang="id-ID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Dra</a:t>
            </a:r>
            <a:r>
              <a:rPr lang="id-ID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SETI SULISTYO UTAMI, mm.</a:t>
            </a:r>
            <a:endParaRPr lang="en-US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5496" y="5301208"/>
            <a:ext cx="9144000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70000"/>
              </a:lnSpc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INSTITUTE OF TECHNOLOGY AND BUSINESS </a:t>
            </a:r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70000"/>
              </a:lnSpc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AHMAD DAHLAN </a:t>
            </a:r>
            <a:r>
              <a:rPr lang="id-ID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JAKARTA</a:t>
            </a:r>
            <a:endParaRPr lang="id-ID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70000"/>
              </a:lnSpc>
            </a:pPr>
            <a:r>
              <a:rPr lang="id-ID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544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8429684" cy="1165005"/>
          </a:xfrm>
        </p:spPr>
        <p:txBody>
          <a:bodyPr/>
          <a:lstStyle/>
          <a:p>
            <a:r>
              <a:rPr lang="id-ID" dirty="0">
                <a:solidFill>
                  <a:schemeClr val="tx1"/>
                </a:solidFill>
                <a:latin typeface="Cambria" pitchFamily="18" charset="0"/>
              </a:rPr>
              <a:t>Data analysis technique</a:t>
            </a:r>
            <a:endParaRPr lang="en-US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85720" y="1465906"/>
            <a:ext cx="2786082" cy="53616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0" indent="0" algn="ctr">
              <a:buNone/>
            </a:pPr>
            <a:r>
              <a:rPr lang="id-ID" sz="1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Quality Test Data</a:t>
            </a:r>
            <a:endParaRPr lang="id-ID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285720" y="3072950"/>
            <a:ext cx="2786082" cy="500066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noFill/>
            <a:prstDash val="soli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id-ID" sz="1600" noProof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Classic assumption test</a:t>
            </a:r>
            <a:endParaRPr lang="id-ID" sz="1600" noProof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otched Right Arrow 7"/>
          <p:cNvSpPr/>
          <p:nvPr/>
        </p:nvSpPr>
        <p:spPr>
          <a:xfrm>
            <a:off x="3143240" y="1608782"/>
            <a:ext cx="1039906" cy="228600"/>
          </a:xfrm>
          <a:prstGeom prst="notched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endParaRPr lang="en-US" b="1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4357686" y="1340768"/>
            <a:ext cx="4000528" cy="931436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soli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ClrTx/>
              <a:buFont typeface="+mj-lt"/>
              <a:buAutoNum type="arabicPeriod"/>
            </a:pPr>
            <a:r>
              <a:rPr lang="id-ID" sz="1400" smtClean="0">
                <a:latin typeface="Times New Roman" pitchFamily="18" charset="0"/>
                <a:cs typeface="Times New Roman" pitchFamily="18" charset="0"/>
              </a:rPr>
              <a:t>Validity (r count&gt; r table then valid)</a:t>
            </a:r>
          </a:p>
          <a:p>
            <a:pPr marL="342900" indent="-342900">
              <a:buClrTx/>
              <a:buFont typeface="+mj-lt"/>
              <a:buAutoNum type="arabicPeriod"/>
            </a:pPr>
            <a:r>
              <a:rPr lang="id-ID" sz="1400" smtClean="0">
                <a:latin typeface="Times New Roman" pitchFamily="18" charset="0"/>
                <a:cs typeface="Times New Roman" pitchFamily="18" charset="0"/>
              </a:rPr>
              <a:t>Test reliability (Cronbach alpha values&gt; 0.60 hence reliable)</a:t>
            </a:r>
            <a:endParaRPr lang="id-ID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357686" y="2479007"/>
            <a:ext cx="4000528" cy="1814089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id-ID" sz="1400" dirty="0" smtClean="0">
                <a:latin typeface="Times New Roman" pitchFamily="18" charset="0"/>
                <a:cs typeface="Times New Roman" pitchFamily="18" charset="0"/>
              </a:rPr>
              <a:t>Normality Test (asym sig value&gt; 0.05 then normal distribution)</a:t>
            </a:r>
          </a:p>
          <a:p>
            <a:pPr marL="342900" indent="-342900">
              <a:buAutoNum type="arabicPeriod"/>
            </a:pPr>
            <a:r>
              <a:rPr lang="id-ID" sz="1400" dirty="0" smtClean="0">
                <a:latin typeface="Times New Roman" pitchFamily="18" charset="0"/>
                <a:cs typeface="Times New Roman" pitchFamily="18" charset="0"/>
              </a:rPr>
              <a:t>Autocorrelation test (test method Durbin-Watson)</a:t>
            </a:r>
          </a:p>
          <a:p>
            <a:pPr marL="576000" indent="-252000">
              <a:buFont typeface="+mj-lt"/>
              <a:buAutoNum type="alphaLcParenR"/>
            </a:pPr>
            <a:r>
              <a:rPr lang="id-ID" sz="1400" dirty="0" smtClean="0">
                <a:latin typeface="Times New Roman" pitchFamily="18" charset="0"/>
                <a:cs typeface="Times New Roman" pitchFamily="18" charset="0"/>
              </a:rPr>
              <a:t>DW (-2) positive autocorrelation</a:t>
            </a:r>
          </a:p>
          <a:p>
            <a:pPr marL="576000" indent="-252000">
              <a:buFont typeface="+mj-lt"/>
              <a:buAutoNum type="alphaLcParenR"/>
            </a:pPr>
            <a:r>
              <a:rPr lang="id-ID" sz="1400" dirty="0" smtClean="0">
                <a:latin typeface="Times New Roman" pitchFamily="18" charset="0"/>
                <a:cs typeface="Times New Roman" pitchFamily="18" charset="0"/>
              </a:rPr>
              <a:t>DW (between -2 s / d +2) no autocorrelation </a:t>
            </a:r>
          </a:p>
          <a:p>
            <a:pPr marL="576000" indent="-252000">
              <a:buFont typeface="+mj-lt"/>
              <a:buAutoNum type="alphaLcParenR"/>
            </a:pPr>
            <a:r>
              <a:rPr lang="id-ID" sz="1400" dirty="0" smtClean="0">
                <a:latin typeface="Times New Roman" pitchFamily="18" charset="0"/>
                <a:cs typeface="Times New Roman" pitchFamily="18" charset="0"/>
              </a:rPr>
              <a:t>DW (above +2) negative autocorrelation </a:t>
            </a:r>
          </a:p>
          <a:p>
            <a:pPr marL="342900" indent="-342900">
              <a:buFontTx/>
              <a:buAutoNum type="arabicPeriod"/>
            </a:pPr>
            <a:r>
              <a:rPr lang="id-ID" sz="1400" dirty="0" smtClean="0">
                <a:latin typeface="Times New Roman" pitchFamily="18" charset="0"/>
                <a:cs typeface="Times New Roman" pitchFamily="18" charset="0"/>
              </a:rPr>
              <a:t>Multiple Linear Regression.</a:t>
            </a:r>
          </a:p>
        </p:txBody>
      </p:sp>
      <p:sp>
        <p:nvSpPr>
          <p:cNvPr id="13" name="Notched Right Arrow 12"/>
          <p:cNvSpPr/>
          <p:nvPr/>
        </p:nvSpPr>
        <p:spPr>
          <a:xfrm>
            <a:off x="3143240" y="3215826"/>
            <a:ext cx="1039906" cy="228600"/>
          </a:xfrm>
          <a:prstGeom prst="notched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endParaRPr lang="en-US" b="1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</p:txBody>
      </p:sp>
      <p:sp>
        <p:nvSpPr>
          <p:cNvPr id="14" name="Content Placeholder 3"/>
          <p:cNvSpPr txBox="1">
            <a:spLocks/>
          </p:cNvSpPr>
          <p:nvPr/>
        </p:nvSpPr>
        <p:spPr>
          <a:xfrm>
            <a:off x="285720" y="4657126"/>
            <a:ext cx="2786082" cy="500066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noFill/>
            <a:prstDash val="soli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id-ID" sz="1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coefficient test</a:t>
            </a:r>
            <a:endParaRPr lang="id-ID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Notched Right Arrow 14"/>
          <p:cNvSpPr/>
          <p:nvPr/>
        </p:nvSpPr>
        <p:spPr>
          <a:xfrm>
            <a:off x="3143240" y="4784576"/>
            <a:ext cx="1039906" cy="228600"/>
          </a:xfrm>
          <a:prstGeom prst="notched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endParaRPr lang="en-US" b="1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351151" y="4509120"/>
            <a:ext cx="4007063" cy="792088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id-ID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Correlation Coefficient Test (in consultation with the interpretation table)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id-ID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 Coefficient of Determination </a:t>
            </a:r>
            <a:r>
              <a:rPr lang="id-ID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</a:t>
            </a:r>
            <a:r>
              <a:rPr lang="id-ID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d-ID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85720" y="5594940"/>
            <a:ext cx="2786082" cy="50006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Hypothesis testing</a:t>
            </a:r>
            <a:endParaRPr lang="id-ID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Notched Right Arrow 17"/>
          <p:cNvSpPr/>
          <p:nvPr/>
        </p:nvSpPr>
        <p:spPr>
          <a:xfrm>
            <a:off x="3143240" y="5737816"/>
            <a:ext cx="1039906" cy="228600"/>
          </a:xfrm>
          <a:prstGeom prst="notched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endParaRPr lang="en-US" b="1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357686" y="5445224"/>
            <a:ext cx="4000528" cy="864096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id-ID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Partial Test (T) - </a:t>
            </a:r>
            <a:r>
              <a:rPr lang="id-ID" sz="1400" noProof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id-ID" sz="1400" baseline="-25000" noProof="1" smtClean="0">
                <a:latin typeface="Times New Roman" pitchFamily="18" charset="0"/>
                <a:cs typeface="Times New Roman" pitchFamily="18" charset="0"/>
              </a:rPr>
              <a:t>arithmetic</a:t>
            </a:r>
            <a:r>
              <a:rPr lang="id-ID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t</a:t>
            </a:r>
            <a:r>
              <a:rPr lang="id-ID" sz="1400" baseline="-25000" smtClean="0">
                <a:latin typeface="Times New Roman" pitchFamily="18" charset="0"/>
                <a:cs typeface="Times New Roman" pitchFamily="18" charset="0"/>
              </a:rPr>
              <a:t>table</a:t>
            </a:r>
            <a:r>
              <a:rPr lang="id-ID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effect</a:t>
            </a:r>
          </a:p>
          <a:p>
            <a:pPr marL="342900" indent="-342900">
              <a:buAutoNum type="arabicPeriod"/>
            </a:pPr>
            <a:r>
              <a:rPr lang="id-ID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Simultaneous Test (F) - f</a:t>
            </a:r>
            <a:r>
              <a:rPr lang="id-ID" sz="1400" baseline="-25000" smtClean="0">
                <a:latin typeface="Times New Roman" pitchFamily="18" charset="0"/>
                <a:cs typeface="Times New Roman" pitchFamily="18" charset="0"/>
              </a:rPr>
              <a:t>arithmetic</a:t>
            </a:r>
            <a:r>
              <a:rPr lang="id-ID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f</a:t>
            </a:r>
            <a:r>
              <a:rPr lang="id-ID" sz="1400" baseline="-25000" smtClean="0">
                <a:latin typeface="Times New Roman" pitchFamily="18" charset="0"/>
                <a:cs typeface="Times New Roman" pitchFamily="18" charset="0"/>
              </a:rPr>
              <a:t>table </a:t>
            </a:r>
            <a:r>
              <a:rPr lang="id-ID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 influence simultaneously (together)</a:t>
            </a:r>
          </a:p>
          <a:p>
            <a:endParaRPr lang="id-ID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7164288" y="44624"/>
            <a:ext cx="1224136" cy="1224136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2699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500"/>
                            </p:stCondLst>
                            <p:childTnLst>
                              <p:par>
                                <p:cTn id="6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250"/>
                            </p:stCondLst>
                            <p:childTnLst>
                              <p:par>
                                <p:cTn id="7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14290"/>
            <a:ext cx="7888960" cy="1165005"/>
          </a:xfrm>
        </p:spPr>
        <p:txBody>
          <a:bodyPr>
            <a:normAutofit/>
          </a:bodyPr>
          <a:lstStyle/>
          <a:p>
            <a:r>
              <a:rPr lang="id-ID" dirty="0" smtClean="0">
                <a:solidFill>
                  <a:schemeClr val="tx1"/>
                </a:solidFill>
                <a:latin typeface="Cambria" pitchFamily="18" charset="0"/>
              </a:rPr>
              <a:t>Correlation table</a:t>
            </a:r>
            <a:endParaRPr lang="en-US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7164288" y="44624"/>
            <a:ext cx="1224136" cy="1224136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281237"/>
              </p:ext>
            </p:extLst>
          </p:nvPr>
        </p:nvGraphicFramePr>
        <p:xfrm>
          <a:off x="755576" y="1772815"/>
          <a:ext cx="7632848" cy="3780420"/>
        </p:xfrm>
        <a:graphic>
          <a:graphicData uri="http://schemas.openxmlformats.org/drawingml/2006/table">
            <a:tbl>
              <a:tblPr firstRow="1" firstCol="1" bandRow="1">
                <a:tableStyleId>{00000000-0000-0000-0000-000000000000}</a:tableStyleId>
              </a:tblPr>
              <a:tblGrid>
                <a:gridCol w="3776296"/>
                <a:gridCol w="3856552"/>
              </a:tblGrid>
              <a:tr h="54006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8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Correlation coefficient</a:t>
                      </a:r>
                      <a:endParaRPr lang="id-ID" sz="24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8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internal coefficients</a:t>
                      </a:r>
                      <a:endParaRPr lang="id-ID" sz="24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800" noProof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level Relationships</a:t>
                      </a:r>
                      <a:endParaRPr lang="id-ID" sz="2400" noProof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8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 to 0.199</a:t>
                      </a:r>
                      <a:endParaRPr lang="id-ID" sz="24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8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Very low</a:t>
                      </a:r>
                      <a:endParaRPr lang="id-ID" sz="24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00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8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0.200 to 0.399</a:t>
                      </a:r>
                      <a:endParaRPr lang="id-ID" sz="24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8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Low</a:t>
                      </a:r>
                      <a:endParaRPr lang="id-ID" sz="24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00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8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0.400 to 0.599</a:t>
                      </a:r>
                      <a:endParaRPr lang="id-ID" sz="24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8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moderate</a:t>
                      </a:r>
                      <a:endParaRPr lang="id-ID" sz="24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00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8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0.600 to 0.799</a:t>
                      </a:r>
                      <a:endParaRPr lang="id-ID" sz="24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8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Strong</a:t>
                      </a:r>
                      <a:endParaRPr lang="id-ID" sz="24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00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8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0.800 to 1.000</a:t>
                      </a:r>
                      <a:endParaRPr lang="id-ID" sz="24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800" noProof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Very strong</a:t>
                      </a:r>
                      <a:endParaRPr lang="id-ID" sz="2400" noProof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361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7164288" y="116632"/>
            <a:ext cx="1224136" cy="1224136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142844" y="44624"/>
            <a:ext cx="8429684" cy="1584176"/>
          </a:xfrm>
        </p:spPr>
        <p:txBody>
          <a:bodyPr>
            <a:normAutofit/>
          </a:bodyPr>
          <a:lstStyle/>
          <a:p>
            <a:pPr lvl="0"/>
            <a:r>
              <a:rPr lang="id-ID" dirty="0" smtClean="0">
                <a:solidFill>
                  <a:schemeClr val="tx1"/>
                </a:solidFill>
                <a:latin typeface="Cambria" pitchFamily="18" charset="0"/>
              </a:rPr>
              <a:t>Discussion result</a:t>
            </a:r>
            <a:br>
              <a:rPr lang="id-ID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id-ID" sz="2800" dirty="0" smtClean="0">
                <a:solidFill>
                  <a:schemeClr val="tx1"/>
                </a:solidFill>
                <a:latin typeface="Cambria" pitchFamily="18" charset="0"/>
              </a:rPr>
              <a:t>1. 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Test </a:t>
            </a:r>
            <a:r>
              <a:rPr lang="id-ID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Environment variables validity 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work</a:t>
            </a:r>
            <a:endParaRPr lang="en-US" sz="2800" dirty="0">
              <a:solidFill>
                <a:schemeClr val="tx1"/>
              </a:solidFill>
              <a:latin typeface="Cambria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362255"/>
              </p:ext>
            </p:extLst>
          </p:nvPr>
        </p:nvGraphicFramePr>
        <p:xfrm>
          <a:off x="827584" y="1772813"/>
          <a:ext cx="7560840" cy="4536506"/>
        </p:xfrm>
        <a:graphic>
          <a:graphicData uri="http://schemas.openxmlformats.org/drawingml/2006/table">
            <a:tbl>
              <a:tblPr firstRow="1" firstCol="1" bandRow="1">
                <a:tableStyleId>{00000000-0000-0000-0000-000000000000}</a:tableStyleId>
              </a:tblPr>
              <a:tblGrid>
                <a:gridCol w="2154973"/>
                <a:gridCol w="1801532"/>
                <a:gridCol w="1751948"/>
                <a:gridCol w="1852387"/>
              </a:tblGrid>
              <a:tr h="427689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Validity of Test Results Working Environment Variables (X</a:t>
                      </a:r>
                      <a:r>
                        <a:rPr lang="id-ID" sz="1600" b="1" baseline="-2500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id-ID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276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Statement</a:t>
                      </a:r>
                      <a:endParaRPr lang="id-ID" sz="14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lang="id-ID" sz="1600" b="1" baseline="-2500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arithmetic</a:t>
                      </a:r>
                      <a:endParaRPr lang="id-ID" sz="14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lang="id-ID" sz="1600" b="1" baseline="-25000" noProof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table</a:t>
                      </a:r>
                      <a:endParaRPr lang="id-ID" sz="1400" b="1" noProof="1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Conclusion</a:t>
                      </a:r>
                      <a:endParaRPr lang="id-ID" sz="1400" b="1" noProof="1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  <a:tr h="4601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statement 1</a:t>
                      </a:r>
                      <a:endParaRPr lang="id-ID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.9069</a:t>
                      </a:r>
                      <a:endParaRPr lang="id-ID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.2404</a:t>
                      </a:r>
                      <a:endParaRPr lang="id-ID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</a:t>
                      </a:r>
                      <a:endParaRPr lang="id-ID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01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statement 2</a:t>
                      </a:r>
                      <a:endParaRPr lang="id-ID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.9143</a:t>
                      </a:r>
                      <a:endParaRPr lang="id-ID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.2404</a:t>
                      </a:r>
                      <a:endParaRPr lang="id-ID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</a:t>
                      </a:r>
                      <a:endParaRPr lang="id-ID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01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statement 3</a:t>
                      </a:r>
                      <a:endParaRPr lang="id-ID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.8884</a:t>
                      </a:r>
                      <a:endParaRPr lang="id-ID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.2404</a:t>
                      </a:r>
                      <a:endParaRPr lang="id-ID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</a:t>
                      </a:r>
                      <a:endParaRPr lang="id-ID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01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statement 4</a:t>
                      </a:r>
                      <a:endParaRPr lang="id-ID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.8579</a:t>
                      </a:r>
                      <a:endParaRPr lang="id-ID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.2404</a:t>
                      </a:r>
                      <a:endParaRPr lang="id-ID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</a:t>
                      </a:r>
                      <a:endParaRPr lang="id-ID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01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statement 5</a:t>
                      </a:r>
                      <a:endParaRPr lang="id-ID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.8679</a:t>
                      </a:r>
                      <a:endParaRPr lang="id-ID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.2404</a:t>
                      </a:r>
                      <a:endParaRPr lang="id-ID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</a:t>
                      </a:r>
                      <a:endParaRPr lang="id-ID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01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statement 6</a:t>
                      </a:r>
                      <a:endParaRPr lang="id-ID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.9053</a:t>
                      </a:r>
                      <a:endParaRPr lang="id-ID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.2404</a:t>
                      </a:r>
                      <a:endParaRPr lang="id-ID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</a:t>
                      </a:r>
                      <a:endParaRPr lang="id-ID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01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statement 7</a:t>
                      </a:r>
                      <a:endParaRPr lang="id-ID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0.8950</a:t>
                      </a:r>
                      <a:endParaRPr lang="id-ID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.2404</a:t>
                      </a:r>
                      <a:endParaRPr lang="id-ID" sz="1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</a:t>
                      </a:r>
                      <a:endParaRPr lang="id-ID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0141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05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results of data processing Spss Version 20</a:t>
                      </a:r>
                      <a:endParaRPr lang="id-ID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274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7164288" y="116632"/>
            <a:ext cx="1224136" cy="1224136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142844" y="44624"/>
            <a:ext cx="8429684" cy="1584176"/>
          </a:xfrm>
        </p:spPr>
        <p:txBody>
          <a:bodyPr>
            <a:normAutofit/>
          </a:bodyPr>
          <a:lstStyle/>
          <a:p>
            <a:pPr marL="468000" indent="0"/>
            <a:r>
              <a:rPr lang="id-ID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Test the validity of variables </a:t>
            </a:r>
            <a:r>
              <a:rPr lang="id-ID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Perception</a:t>
            </a:r>
            <a:br>
              <a:rPr lang="id-ID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d-ID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Support Organizations </a:t>
            </a:r>
            <a:endParaRPr lang="id-ID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926991"/>
              </p:ext>
            </p:extLst>
          </p:nvPr>
        </p:nvGraphicFramePr>
        <p:xfrm>
          <a:off x="755576" y="2063052"/>
          <a:ext cx="7632847" cy="4266554"/>
        </p:xfrm>
        <a:graphic>
          <a:graphicData uri="http://schemas.openxmlformats.org/drawingml/2006/table">
            <a:tbl>
              <a:tblPr firstRow="1" firstCol="1" bandRow="1">
                <a:tableStyleId>{00000000-0000-0000-0000-000000000000}</a:tableStyleId>
              </a:tblPr>
              <a:tblGrid>
                <a:gridCol w="2396072"/>
                <a:gridCol w="1657618"/>
                <a:gridCol w="1556212"/>
                <a:gridCol w="2022945"/>
              </a:tblGrid>
              <a:tr h="260127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kern="1200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result</a:t>
                      </a:r>
                      <a:r>
                        <a:rPr lang="id-ID" sz="14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Validity Variable Perception of Support Organizations (X</a:t>
                      </a:r>
                      <a:r>
                        <a:rPr lang="id-ID" sz="1400" b="1" baseline="-25000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id-ID" sz="14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105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Statement</a:t>
                      </a:r>
                      <a:endParaRPr lang="id-ID" sz="1400" b="1" noProof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lang="id-ID" sz="1600" b="1" baseline="-25000" noProof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arithmetic</a:t>
                      </a:r>
                      <a:endParaRPr lang="id-ID" sz="1400" b="1" noProof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lang="id-ID" sz="1600" b="1" baseline="-25000" noProof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table</a:t>
                      </a:r>
                      <a:endParaRPr lang="id-ID" sz="1400" b="1" noProof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Conclusion</a:t>
                      </a:r>
                      <a:endParaRPr lang="id-ID" sz="1400" b="1" noProof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  <a:tr h="3341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statement 1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.9151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.2404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41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statement 2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.7902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.2404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41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statement 3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.8801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.2404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41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statement 4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.8047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.2404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41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statement 5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0.8240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.2404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41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statement 6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.9295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.2404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41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statement 7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.9429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.2404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41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statement 8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.8189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.2404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41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statement 9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.9343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.2404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41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statement 10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.8552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.2404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</a:t>
                      </a:r>
                      <a:endParaRPr lang="id-ID" sz="1400" b="1" noProof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4142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050" b="1" noProof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results of data processing SPSS Version 20</a:t>
                      </a:r>
                      <a:endParaRPr lang="id-ID" sz="1400" b="1" noProof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8028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7164288" y="116632"/>
            <a:ext cx="1224136" cy="1224136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104984" cy="1584176"/>
          </a:xfrm>
        </p:spPr>
        <p:txBody>
          <a:bodyPr>
            <a:normAutofit/>
          </a:bodyPr>
          <a:lstStyle/>
          <a:p>
            <a:pPr lvl="0"/>
            <a:r>
              <a:rPr lang="id-ID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Test </a:t>
            </a:r>
            <a:r>
              <a:rPr lang="id-ID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validity variable Employee Performance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566836"/>
              </p:ext>
            </p:extLst>
          </p:nvPr>
        </p:nvGraphicFramePr>
        <p:xfrm>
          <a:off x="683568" y="1772813"/>
          <a:ext cx="7992888" cy="4337050"/>
        </p:xfrm>
        <a:graphic>
          <a:graphicData uri="http://schemas.openxmlformats.org/drawingml/2006/table">
            <a:tbl>
              <a:tblPr firstRow="1" firstCol="1" bandRow="1">
                <a:tableStyleId>{00000000-0000-0000-0000-000000000000}</a:tableStyleId>
              </a:tblPr>
              <a:tblGrid>
                <a:gridCol w="2487817"/>
                <a:gridCol w="1723374"/>
                <a:gridCol w="1680154"/>
                <a:gridCol w="2101543"/>
              </a:tblGrid>
              <a:tr h="239936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Validity of Test Results Variable Employee Performance (Y)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916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Statement</a:t>
                      </a:r>
                      <a:endParaRPr lang="id-ID" sz="1600" b="1" noProof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lang="id-ID" sz="1600" b="1" baseline="-25000" noProof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arithmetic</a:t>
                      </a:r>
                      <a:endParaRPr lang="id-ID" sz="1600" b="1" noProof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lang="id-ID" sz="1600" b="1" baseline="-25000" noProof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table</a:t>
                      </a:r>
                      <a:endParaRPr lang="id-ID" sz="1600" b="1" noProof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Conclusion</a:t>
                      </a:r>
                      <a:endParaRPr lang="id-ID" sz="1600" b="1" noProof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313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Statement</a:t>
                      </a: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.9214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.2404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3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kern="1200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Statement</a:t>
                      </a: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.9164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.2404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3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kern="1200" noProof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Statement</a:t>
                      </a:r>
                      <a:r>
                        <a:rPr lang="id-ID" sz="1600" b="1" kern="120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3</a:t>
                      </a:r>
                      <a:endParaRPr lang="id-ID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.8397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.2404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3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Statement</a:t>
                      </a: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0.7067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.2404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3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statement 5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.8056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.2404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3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statement 6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.9082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.2404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3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statement 7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.9022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.2404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3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statement 8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.7435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.2404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3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statement 9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.9295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.2404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3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statement 10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.8260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.2404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3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statement 11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.8056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.2404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3751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050" b="1" noProof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result</a:t>
                      </a:r>
                      <a:r>
                        <a:rPr lang="id-ID" sz="105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data processing SPSS Version 20</a:t>
                      </a:r>
                      <a:endParaRPr lang="id-ID" sz="105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8327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75000"/>
              </a:schemeClr>
            </a:gs>
            <a:gs pos="39000">
              <a:srgbClr val="00B050">
                <a:alpha val="51000"/>
                <a:lumMod val="22000"/>
                <a:lumOff val="78000"/>
              </a:srgbClr>
            </a:gs>
            <a:gs pos="75000">
              <a:schemeClr val="bg2">
                <a:lumMod val="90000"/>
              </a:schemeClr>
            </a:gs>
            <a:gs pos="100000">
              <a:srgbClr val="002060">
                <a:alpha val="56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7164288" y="116632"/>
            <a:ext cx="1224136" cy="1224136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321008" cy="1584176"/>
          </a:xfrm>
        </p:spPr>
        <p:txBody>
          <a:bodyPr>
            <a:normAutofit/>
          </a:bodyPr>
          <a:lstStyle/>
          <a:p>
            <a:pPr lvl="0"/>
            <a:r>
              <a:rPr lang="id-ID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test Reliability</a:t>
            </a:r>
            <a:endParaRPr lang="id-ID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606649"/>
              </p:ext>
            </p:extLst>
          </p:nvPr>
        </p:nvGraphicFramePr>
        <p:xfrm>
          <a:off x="323527" y="1772818"/>
          <a:ext cx="8352929" cy="3885769"/>
        </p:xfrm>
        <a:graphic>
          <a:graphicData uri="http://schemas.openxmlformats.org/drawingml/2006/table">
            <a:tbl>
              <a:tblPr firstRow="1" firstCol="1" bandRow="1">
                <a:tableStyleId>{00000000-0000-0000-0000-000000000000}</a:tableStyleId>
              </a:tblPr>
              <a:tblGrid>
                <a:gridCol w="4853231"/>
                <a:gridCol w="1865716"/>
                <a:gridCol w="1633982"/>
              </a:tblGrid>
              <a:tr h="56101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 noProof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Reliability Test Results</a:t>
                      </a:r>
                      <a:endParaRPr lang="id-ID" sz="2000" b="1" noProof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7336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noProof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variables</a:t>
                      </a:r>
                      <a:endParaRPr lang="id-ID" sz="1600" b="1" noProof="1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noProof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Cronbach's Alpha</a:t>
                      </a:r>
                      <a:endParaRPr lang="id-ID" sz="1600" b="1" noProof="1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noProof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 of Items</a:t>
                      </a:r>
                      <a:endParaRPr lang="id-ID" sz="1600" b="1" noProof="1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  <a:tr h="733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noProof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Work environment</a:t>
                      </a:r>
                      <a:endParaRPr lang="id-ID" sz="1600" b="1" noProof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noProof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0.956</a:t>
                      </a:r>
                      <a:endParaRPr lang="id-ID" sz="1600" b="1" noProof="1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noProof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id-ID" sz="1600" b="1" noProof="1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33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noProof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Perceptions of Organizational Support</a:t>
                      </a:r>
                      <a:endParaRPr lang="id-ID" sz="1600" b="1" noProof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noProof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0,964</a:t>
                      </a:r>
                      <a:endParaRPr lang="id-ID" sz="1600" b="1" noProof="1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noProof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id-ID" sz="1600" b="1" noProof="1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33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noProof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Employee performance</a:t>
                      </a:r>
                      <a:endParaRPr lang="id-ID" sz="1600" b="1" noProof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noProof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0,959</a:t>
                      </a:r>
                      <a:endParaRPr lang="id-ID" sz="1600" b="1" noProof="1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noProof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id-ID" sz="1600" b="1" noProof="1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75032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050" b="1" noProof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results of the data pengelolahan SPSS Version 20</a:t>
                      </a:r>
                      <a:endParaRPr lang="id-ID" sz="1600" b="1" noProof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02420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75000"/>
              </a:schemeClr>
            </a:gs>
            <a:gs pos="39000">
              <a:srgbClr val="00B050">
                <a:alpha val="51000"/>
                <a:lumMod val="22000"/>
                <a:lumOff val="78000"/>
              </a:srgbClr>
            </a:gs>
            <a:gs pos="75000">
              <a:schemeClr val="bg2">
                <a:lumMod val="90000"/>
              </a:schemeClr>
            </a:gs>
            <a:gs pos="100000">
              <a:srgbClr val="002060">
                <a:alpha val="56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7164288" y="116632"/>
            <a:ext cx="1224136" cy="1224136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321008" cy="1296144"/>
          </a:xfrm>
        </p:spPr>
        <p:txBody>
          <a:bodyPr>
            <a:normAutofit/>
          </a:bodyPr>
          <a:lstStyle/>
          <a:p>
            <a:pPr lvl="0"/>
            <a:r>
              <a:rPr lang="id-ID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test Nomalitas</a:t>
            </a:r>
            <a:endParaRPr lang="id-ID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283373"/>
              </p:ext>
            </p:extLst>
          </p:nvPr>
        </p:nvGraphicFramePr>
        <p:xfrm>
          <a:off x="72008" y="1628800"/>
          <a:ext cx="4572000" cy="4608508"/>
        </p:xfrm>
        <a:graphic>
          <a:graphicData uri="http://schemas.openxmlformats.org/drawingml/2006/table">
            <a:tbl>
              <a:tblPr>
                <a:tableStyleId>{00000000-0000-0000-0000-000000000000}</a:tableStyleId>
              </a:tblPr>
              <a:tblGrid>
                <a:gridCol w="1415875"/>
                <a:gridCol w="1499234"/>
                <a:gridCol w="1656891"/>
              </a:tblGrid>
              <a:tr h="308532">
                <a:tc gridSpan="3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result</a:t>
                      </a:r>
                      <a:r>
                        <a:rPr lang="en-US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Test</a:t>
                      </a:r>
                      <a:r>
                        <a:rPr lang="en-US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Normality</a:t>
                      </a:r>
                      <a:endParaRPr lang="id-ID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38421">
                <a:tc gridSpan="3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One-Sample Kolmogorov-Smirnov Test</a:t>
                      </a:r>
                      <a:endParaRPr lang="id-ID" sz="14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1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617065">
                <a:tc grid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id-ID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Residual unstandardized</a:t>
                      </a:r>
                      <a:endParaRPr lang="id-ID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22994">
                <a:tc grid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id-ID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18034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id-ID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22994"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Normal </a:t>
                      </a:r>
                      <a:r>
                        <a:rPr lang="en-US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Parameters</a:t>
                      </a:r>
                      <a:r>
                        <a:rPr lang="en-US" sz="1400" b="1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400" b="1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id-ID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mean</a:t>
                      </a:r>
                      <a:endParaRPr lang="id-ID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18034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0E-7</a:t>
                      </a:r>
                      <a:endParaRPr lang="id-ID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0853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Std. deviation</a:t>
                      </a:r>
                      <a:endParaRPr lang="id-ID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18034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3.43994029</a:t>
                      </a:r>
                      <a:endParaRPr lang="id-ID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38421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Most Extreme Differences</a:t>
                      </a:r>
                      <a:endParaRPr lang="id-ID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Absolute</a:t>
                      </a:r>
                      <a:endParaRPr lang="id-ID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18034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114</a:t>
                      </a:r>
                      <a:endParaRPr lang="id-ID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0853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positive</a:t>
                      </a:r>
                      <a:endParaRPr lang="id-ID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18034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114</a:t>
                      </a:r>
                      <a:endParaRPr lang="id-ID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0853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negative</a:t>
                      </a:r>
                      <a:endParaRPr lang="id-ID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18034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-, 084</a:t>
                      </a:r>
                      <a:endParaRPr lang="id-ID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38421">
                <a:tc grid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Kolmogorov-Smirnov Z</a:t>
                      </a:r>
                      <a:endParaRPr lang="id-ID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18034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933</a:t>
                      </a:r>
                      <a:endParaRPr lang="id-ID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08532">
                <a:tc grid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Asymp</a:t>
                      </a: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Sig. (2-tailed)</a:t>
                      </a:r>
                      <a:endParaRPr lang="id-ID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18034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349</a:t>
                      </a:r>
                      <a:endParaRPr lang="id-ID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239500">
                <a:tc gridSpan="3">
                  <a:txBody>
                    <a:bodyPr/>
                    <a:lstStyle/>
                    <a:p>
                      <a:pPr marL="38100" marR="381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a. Test distribution is Normal.</a:t>
                      </a:r>
                      <a:endParaRPr lang="id-ID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39500">
                <a:tc gridSpan="3">
                  <a:txBody>
                    <a:bodyPr/>
                    <a:lstStyle/>
                    <a:p>
                      <a:pPr marL="38100" marR="381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b. Calculated from data.</a:t>
                      </a:r>
                      <a:endParaRPr lang="id-ID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08532">
                <a:tc gridSpan="3">
                  <a:txBody>
                    <a:bodyPr/>
                    <a:lstStyle/>
                    <a:p>
                      <a:pPr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result</a:t>
                      </a:r>
                      <a:r>
                        <a:rPr lang="en-US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9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processing</a:t>
                      </a:r>
                      <a:r>
                        <a:rPr lang="en-US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SPSS data </a:t>
                      </a:r>
                      <a:r>
                        <a:rPr lang="en-US" sz="9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Version</a:t>
                      </a:r>
                      <a:r>
                        <a:rPr lang="en-US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</a:t>
                      </a:r>
                      <a:endParaRPr lang="id-ID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628800"/>
            <a:ext cx="432048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98088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75000"/>
              </a:schemeClr>
            </a:gs>
            <a:gs pos="39000">
              <a:srgbClr val="00B050">
                <a:alpha val="51000"/>
                <a:lumMod val="22000"/>
                <a:lumOff val="78000"/>
              </a:srgbClr>
            </a:gs>
            <a:gs pos="75000">
              <a:schemeClr val="bg2">
                <a:lumMod val="90000"/>
              </a:schemeClr>
            </a:gs>
            <a:gs pos="100000">
              <a:srgbClr val="002060">
                <a:alpha val="56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7164288" y="116632"/>
            <a:ext cx="1224136" cy="1224136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321008" cy="1296144"/>
          </a:xfrm>
        </p:spPr>
        <p:txBody>
          <a:bodyPr>
            <a:normAutofit/>
          </a:bodyPr>
          <a:lstStyle/>
          <a:p>
            <a:pPr lvl="0"/>
            <a:r>
              <a:rPr lang="id-ID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test Autokoralasi</a:t>
            </a:r>
            <a:endParaRPr lang="id-ID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862469"/>
              </p:ext>
            </p:extLst>
          </p:nvPr>
        </p:nvGraphicFramePr>
        <p:xfrm>
          <a:off x="-1429" y="1700808"/>
          <a:ext cx="4283967" cy="3600402"/>
        </p:xfrm>
        <a:graphic>
          <a:graphicData uri="http://schemas.openxmlformats.org/drawingml/2006/table">
            <a:tbl>
              <a:tblPr>
                <a:tableStyleId>{00000000-0000-0000-0000-000000000000}</a:tableStyleId>
              </a:tblPr>
              <a:tblGrid>
                <a:gridCol w="583958"/>
                <a:gridCol w="486518"/>
                <a:gridCol w="782272"/>
                <a:gridCol w="888633"/>
                <a:gridCol w="959312"/>
                <a:gridCol w="583274"/>
              </a:tblGrid>
              <a:tr h="267088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Autocorrelation Test Results</a:t>
                      </a:r>
                      <a:endParaRPr lang="id-ID" sz="16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49822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100" b="1" noProof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Model Summary</a:t>
                      </a:r>
                      <a:r>
                        <a:rPr lang="id-ID" sz="1100" b="1" baseline="30000" noProof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id-ID" sz="1600" b="1" noProof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655664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Model</a:t>
                      </a:r>
                      <a:endParaRPr lang="id-ID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lang="id-ID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 Square</a:t>
                      </a:r>
                      <a:endParaRPr lang="id-ID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Adjusted R Square</a:t>
                      </a:r>
                      <a:endParaRPr lang="id-ID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1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Std. Error of the Estimate</a:t>
                      </a:r>
                      <a:endParaRPr lang="id-ID" sz="16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Durbin-Watson</a:t>
                      </a:r>
                      <a:endParaRPr lang="id-ID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8062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id-ID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921</a:t>
                      </a:r>
                      <a:r>
                        <a:rPr lang="en-US" sz="1100" b="1" baseline="30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id-ID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849</a:t>
                      </a:r>
                      <a:endParaRPr lang="id-ID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844</a:t>
                      </a:r>
                      <a:endParaRPr lang="id-ID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1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3.493</a:t>
                      </a:r>
                      <a:endParaRPr lang="id-ID" sz="16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2,134</a:t>
                      </a:r>
                      <a:endParaRPr lang="id-ID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655664">
                <a:tc grid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1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a. Predictors: (Constant), Lingkungan_Kerja, Persepsi_Dukungan_Organisasi</a:t>
                      </a:r>
                      <a:endParaRPr lang="id-ID" sz="16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737500">
                <a:tc grid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1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b. Dependent Variable: Kinerja_Karyawan</a:t>
                      </a:r>
                      <a:endParaRPr lang="id-ID" sz="16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76602">
                <a:tc grid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id-ID" sz="800" b="1" noProof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Source: Data pengelolahan SPSS Version 20</a:t>
                      </a:r>
                      <a:endParaRPr lang="id-ID" sz="1050" b="1" noProof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606120"/>
              </p:ext>
            </p:extLst>
          </p:nvPr>
        </p:nvGraphicFramePr>
        <p:xfrm>
          <a:off x="4355976" y="1700808"/>
          <a:ext cx="4791447" cy="3600399"/>
        </p:xfrm>
        <a:graphic>
          <a:graphicData uri="http://schemas.openxmlformats.org/drawingml/2006/table">
            <a:tbl>
              <a:tblPr>
                <a:tableStyleId>{00000000-0000-0000-0000-000000000000}</a:tableStyleId>
              </a:tblPr>
              <a:tblGrid>
                <a:gridCol w="432048"/>
                <a:gridCol w="1368152"/>
                <a:gridCol w="576064"/>
                <a:gridCol w="648072"/>
                <a:gridCol w="792088"/>
                <a:gridCol w="576064"/>
                <a:gridCol w="398959"/>
              </a:tblGrid>
              <a:tr h="221316">
                <a:tc gridSpan="7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Test results of multiple linear regression</a:t>
                      </a:r>
                      <a:endParaRPr lang="id-ID" sz="16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14181">
                <a:tc gridSpan="7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900" b="1" noProof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coefficients</a:t>
                      </a:r>
                      <a:r>
                        <a:rPr lang="id-ID" sz="900" b="1" baseline="30000" noProof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id-ID" sz="1100" b="1" noProof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1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949926">
                <a:tc rowSpan="2"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1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Model</a:t>
                      </a:r>
                      <a:endParaRPr lang="id-ID" sz="11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635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1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Coefficients unstandardized</a:t>
                      </a:r>
                      <a:endParaRPr lang="id-ID" sz="11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1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standardized Coefficients</a:t>
                      </a:r>
                      <a:endParaRPr lang="id-ID" sz="11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1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id-ID" sz="11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1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Sig.</a:t>
                      </a:r>
                      <a:endParaRPr lang="id-ID" sz="11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21316">
                <a:tc gridSpan="2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1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id-ID" sz="11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1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Std. Error</a:t>
                      </a:r>
                      <a:endParaRPr lang="id-ID" sz="11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1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beta</a:t>
                      </a:r>
                      <a:endParaRPr lang="id-ID" sz="11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87074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1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id-ID" sz="11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(Constant)</a:t>
                      </a:r>
                      <a:endParaRPr lang="id-ID" sz="11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5.223</a:t>
                      </a:r>
                      <a:endParaRPr lang="id-ID" sz="11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2,099</a:t>
                      </a:r>
                      <a:endParaRPr lang="id-ID" sz="11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id-ID" sz="11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2,488</a:t>
                      </a:r>
                      <a:endParaRPr lang="id-ID" sz="11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.015</a:t>
                      </a:r>
                      <a:endParaRPr lang="id-ID" sz="11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71054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Persepsi_Dukungan_Organisasi</a:t>
                      </a:r>
                      <a:endParaRPr lang="id-ID" sz="11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722</a:t>
                      </a:r>
                      <a:endParaRPr lang="id-ID" sz="11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055</a:t>
                      </a:r>
                      <a:endParaRPr lang="id-ID" sz="11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747</a:t>
                      </a:r>
                      <a:endParaRPr lang="id-ID" sz="11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13.194</a:t>
                      </a:r>
                      <a:endParaRPr lang="id-ID" sz="11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000</a:t>
                      </a:r>
                      <a:endParaRPr lang="id-ID" sz="11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46767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Work environment</a:t>
                      </a:r>
                      <a:endParaRPr lang="id-ID" sz="11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367</a:t>
                      </a:r>
                      <a:endParaRPr lang="id-ID" sz="11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075</a:t>
                      </a:r>
                      <a:endParaRPr lang="id-ID" sz="11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278</a:t>
                      </a:r>
                      <a:endParaRPr lang="id-ID" sz="11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4.913</a:t>
                      </a:r>
                      <a:endParaRPr lang="id-ID" sz="11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000</a:t>
                      </a:r>
                      <a:endParaRPr lang="id-ID" sz="11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14181">
                <a:tc gridSpan="7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9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a. Dependent Variable: Kinerja_Karyawan</a:t>
                      </a:r>
                      <a:endParaRPr lang="id-ID" sz="11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14181">
                <a:tc gridSpan="7">
                  <a:txBody>
                    <a:bodyPr/>
                    <a:lstStyle/>
                    <a:p>
                      <a:pPr marR="38100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id-ID" sz="800" b="1" noProof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Source: Data processing SPSS Version 20</a:t>
                      </a:r>
                      <a:endParaRPr lang="id-ID" sz="1050" b="1" noProof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47718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75000"/>
              </a:schemeClr>
            </a:gs>
            <a:gs pos="39000">
              <a:srgbClr val="00B050">
                <a:alpha val="51000"/>
                <a:lumMod val="22000"/>
                <a:lumOff val="78000"/>
              </a:srgbClr>
            </a:gs>
            <a:gs pos="75000">
              <a:schemeClr val="bg2">
                <a:lumMod val="90000"/>
              </a:schemeClr>
            </a:gs>
            <a:gs pos="100000">
              <a:srgbClr val="002060">
                <a:alpha val="56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7164288" y="116632"/>
            <a:ext cx="1224136" cy="1224136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23528" y="69491"/>
            <a:ext cx="8321008" cy="1296144"/>
          </a:xfrm>
        </p:spPr>
        <p:txBody>
          <a:bodyPr>
            <a:normAutofit/>
          </a:bodyPr>
          <a:lstStyle/>
          <a:p>
            <a:pPr lvl="0"/>
            <a:r>
              <a:rPr lang="id-ID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coefficient test</a:t>
            </a:r>
            <a:endParaRPr lang="id-ID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296061"/>
              </p:ext>
            </p:extLst>
          </p:nvPr>
        </p:nvGraphicFramePr>
        <p:xfrm>
          <a:off x="0" y="1556792"/>
          <a:ext cx="4571999" cy="4775773"/>
        </p:xfrm>
        <a:graphic>
          <a:graphicData uri="http://schemas.openxmlformats.org/drawingml/2006/table">
            <a:tbl>
              <a:tblPr>
                <a:tableStyleId>{00000000-0000-0000-0000-000000000000}</a:tableStyleId>
              </a:tblPr>
              <a:tblGrid>
                <a:gridCol w="1092454"/>
                <a:gridCol w="1092454"/>
                <a:gridCol w="796162"/>
                <a:gridCol w="796162"/>
                <a:gridCol w="794767"/>
              </a:tblGrid>
              <a:tr h="327674">
                <a:tc gridSpan="5">
                  <a:txBody>
                    <a:bodyPr/>
                    <a:lstStyle/>
                    <a:p>
                      <a:pPr marL="39370" marR="393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Correlation Coefficient Test Results</a:t>
                      </a:r>
                      <a:endParaRPr lang="id-ID" sz="20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89956">
                <a:tc gridSpan="5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correlations</a:t>
                      </a:r>
                      <a:endParaRPr lang="id-ID" sz="2000" b="1" noProof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1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759823">
                <a:tc grid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id-ID" sz="20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Work environment</a:t>
                      </a:r>
                      <a:endParaRPr lang="id-ID" sz="20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Persepsi_Dukungan_Organisasi</a:t>
                      </a:r>
                      <a:endParaRPr lang="id-ID" sz="20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Employee performance</a:t>
                      </a:r>
                      <a:endParaRPr lang="id-ID" sz="20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379911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Work environment</a:t>
                      </a:r>
                      <a:endParaRPr lang="id-ID" sz="20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Pearson Correlation</a:t>
                      </a:r>
                      <a:endParaRPr lang="id-ID" sz="20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94615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id-ID" sz="20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508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513</a:t>
                      </a:r>
                      <a:r>
                        <a:rPr lang="id-ID" sz="1400" b="0" baseline="300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**</a:t>
                      </a:r>
                      <a:endParaRPr lang="id-ID" sz="20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508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662</a:t>
                      </a:r>
                      <a:r>
                        <a:rPr lang="id-ID" sz="1400" b="0" baseline="300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**</a:t>
                      </a:r>
                      <a:endParaRPr lang="id-ID" sz="20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365843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Sig. (2-tailed)</a:t>
                      </a:r>
                      <a:endParaRPr lang="id-ID" sz="20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id-ID" sz="20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94615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000</a:t>
                      </a:r>
                      <a:endParaRPr lang="id-ID" sz="20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94615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000</a:t>
                      </a:r>
                      <a:endParaRPr lang="id-ID" sz="20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189956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id-ID" sz="20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94615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id-ID" sz="20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94615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id-ID" sz="20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94615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id-ID" sz="20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79911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Persepsi_Dukungan_Organisasi</a:t>
                      </a:r>
                      <a:endParaRPr lang="id-ID" sz="20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Pearson Correlation</a:t>
                      </a:r>
                      <a:endParaRPr lang="id-ID" sz="20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508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513</a:t>
                      </a:r>
                      <a:r>
                        <a:rPr lang="id-ID" sz="1400" b="0" baseline="300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**</a:t>
                      </a:r>
                      <a:endParaRPr lang="id-ID" sz="20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94615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id-ID" sz="20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508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890</a:t>
                      </a:r>
                      <a:r>
                        <a:rPr lang="id-ID" sz="1400" b="0" baseline="300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**</a:t>
                      </a:r>
                      <a:endParaRPr lang="id-ID" sz="20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365843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Sig. (2-tailed)</a:t>
                      </a:r>
                      <a:endParaRPr lang="id-ID" sz="20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94615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000</a:t>
                      </a:r>
                      <a:endParaRPr lang="id-ID" sz="20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id-ID" sz="20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94615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000</a:t>
                      </a:r>
                      <a:endParaRPr lang="id-ID" sz="20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189956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id-ID" sz="20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94615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id-ID" sz="20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94615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id-ID" sz="20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94615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id-ID" sz="20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79911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Employee performance</a:t>
                      </a:r>
                      <a:endParaRPr lang="id-ID" sz="20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Pearson Correlation</a:t>
                      </a:r>
                      <a:endParaRPr lang="id-ID" sz="20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508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662</a:t>
                      </a:r>
                      <a:r>
                        <a:rPr lang="id-ID" sz="1400" b="0" baseline="300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**</a:t>
                      </a:r>
                      <a:endParaRPr lang="id-ID" sz="20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508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890</a:t>
                      </a:r>
                      <a:r>
                        <a:rPr lang="id-ID" sz="1400" b="0" baseline="300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**</a:t>
                      </a:r>
                      <a:endParaRPr lang="id-ID" sz="20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94615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id-ID" sz="20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65843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Sig. (2-tailed)</a:t>
                      </a:r>
                      <a:endParaRPr lang="id-ID" sz="20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94615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000</a:t>
                      </a:r>
                      <a:endParaRPr lang="id-ID" sz="20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94615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000</a:t>
                      </a:r>
                      <a:endParaRPr lang="id-ID" sz="20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id-ID" sz="20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89956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id-ID" sz="20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94615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id-ID" sz="20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94615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id-ID" sz="20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94615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id-ID" sz="20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189956">
                <a:tc gridSpan="5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**. Correlation is significant at the 0:01 level (2-tailed).</a:t>
                      </a:r>
                      <a:endParaRPr lang="id-ID" sz="20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89956">
                <a:tc gridSpan="5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id-ID" sz="1100" b="1" noProof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Source: data processing SPSS Version 20</a:t>
                      </a:r>
                      <a:endParaRPr lang="id-ID" sz="1600" b="1" noProof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930060"/>
              </p:ext>
            </p:extLst>
          </p:nvPr>
        </p:nvGraphicFramePr>
        <p:xfrm>
          <a:off x="4824538" y="2348882"/>
          <a:ext cx="4211958" cy="2534288"/>
        </p:xfrm>
        <a:graphic>
          <a:graphicData uri="http://schemas.openxmlformats.org/drawingml/2006/table">
            <a:tbl>
              <a:tblPr>
                <a:tableStyleId>{00000000-0000-0000-0000-000000000000}</a:tableStyleId>
              </a:tblPr>
              <a:tblGrid>
                <a:gridCol w="701536"/>
                <a:gridCol w="587699"/>
                <a:gridCol w="880520"/>
                <a:gridCol w="1039617"/>
                <a:gridCol w="1002586"/>
              </a:tblGrid>
              <a:tr h="331562">
                <a:tc gridSpan="5">
                  <a:txBody>
                    <a:bodyPr/>
                    <a:lstStyle/>
                    <a:p>
                      <a:pPr marL="71755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Test Results of determination (R</a:t>
                      </a:r>
                      <a:r>
                        <a:rPr lang="id-ID" sz="1400" b="1" baseline="300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id-ID" sz="14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id-ID" sz="14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47852">
                <a:tc gridSpan="5">
                  <a:txBody>
                    <a:bodyPr/>
                    <a:lstStyle/>
                    <a:p>
                      <a:pPr marL="71755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050" b="1" noProof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Model Summary</a:t>
                      </a:r>
                      <a:endParaRPr lang="id-ID" sz="1400" b="1" noProof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1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597961">
                <a:tc>
                  <a:txBody>
                    <a:bodyPr/>
                    <a:lstStyle/>
                    <a:p>
                      <a:pPr marL="71755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Model</a:t>
                      </a:r>
                      <a:endParaRPr lang="id-ID" sz="14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1755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lang="id-ID" sz="14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1755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 Square</a:t>
                      </a:r>
                      <a:endParaRPr lang="id-ID" sz="14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1755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Adjusted R Square</a:t>
                      </a:r>
                      <a:endParaRPr lang="id-ID" sz="14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1755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Std. Error of the Estimate</a:t>
                      </a:r>
                      <a:endParaRPr lang="id-ID" sz="14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31562">
                <a:tc>
                  <a:txBody>
                    <a:bodyPr/>
                    <a:lstStyle/>
                    <a:p>
                      <a:pPr marL="71755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id-ID" sz="14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1755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921</a:t>
                      </a:r>
                      <a:r>
                        <a:rPr lang="id-ID" sz="1400" b="0" baseline="300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id-ID" sz="14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1755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849</a:t>
                      </a:r>
                      <a:endParaRPr lang="id-ID" sz="14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844</a:t>
                      </a:r>
                      <a:endParaRPr lang="id-ID" sz="14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1755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3.493</a:t>
                      </a:r>
                      <a:endParaRPr lang="id-ID" sz="14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582150">
                <a:tc gridSpan="5">
                  <a:txBody>
                    <a:bodyPr/>
                    <a:lstStyle/>
                    <a:p>
                      <a:pPr marL="742950" lvl="1" indent="-285750">
                        <a:lnSpc>
                          <a:spcPts val="16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id-ID" sz="105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Predictors: (Constant), Lingkungan_Kerja, Persepsi_Dukungan_Organisasi</a:t>
                      </a:r>
                      <a:endParaRPr lang="id-ID" sz="14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31562">
                <a:tc gridSpan="5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050" b="1" noProof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Source: data processing SPSS Version 20</a:t>
                      </a:r>
                      <a:endParaRPr lang="id-ID" sz="1400" b="1" noProof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97017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75000"/>
              </a:schemeClr>
            </a:gs>
            <a:gs pos="39000">
              <a:srgbClr val="00B050">
                <a:alpha val="51000"/>
                <a:lumMod val="22000"/>
                <a:lumOff val="78000"/>
              </a:srgbClr>
            </a:gs>
            <a:gs pos="75000">
              <a:schemeClr val="bg2">
                <a:lumMod val="90000"/>
              </a:schemeClr>
            </a:gs>
            <a:gs pos="100000">
              <a:srgbClr val="002060">
                <a:alpha val="56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7164288" y="116632"/>
            <a:ext cx="1224136" cy="1224136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23528" y="69491"/>
            <a:ext cx="8321008" cy="1296144"/>
          </a:xfrm>
        </p:spPr>
        <p:txBody>
          <a:bodyPr>
            <a:normAutofit/>
          </a:bodyPr>
          <a:lstStyle/>
          <a:p>
            <a:pPr lvl="0"/>
            <a:r>
              <a:rPr lang="id-ID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Hypothesis testing</a:t>
            </a:r>
            <a:endParaRPr lang="id-ID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248534"/>
              </p:ext>
            </p:extLst>
          </p:nvPr>
        </p:nvGraphicFramePr>
        <p:xfrm>
          <a:off x="33536" y="1916832"/>
          <a:ext cx="4682481" cy="3744416"/>
        </p:xfrm>
        <a:graphic>
          <a:graphicData uri="http://schemas.openxmlformats.org/drawingml/2006/table">
            <a:tbl>
              <a:tblPr>
                <a:tableStyleId>{00000000-0000-0000-0000-000000000000}</a:tableStyleId>
              </a:tblPr>
              <a:tblGrid>
                <a:gridCol w="217984"/>
                <a:gridCol w="1186706"/>
                <a:gridCol w="469514"/>
                <a:gridCol w="701794"/>
                <a:gridCol w="810338"/>
                <a:gridCol w="792088"/>
                <a:gridCol w="504057"/>
              </a:tblGrid>
              <a:tr h="234026">
                <a:tc gridSpan="7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20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Partial T Test Analysis</a:t>
                      </a:r>
                      <a:endParaRPr lang="id-ID" sz="20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34026">
                <a:tc gridSpan="7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050" b="1" noProof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coefficients</a:t>
                      </a:r>
                      <a:r>
                        <a:rPr lang="id-ID" sz="1050" b="1" baseline="30000" noProof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id-ID" sz="1400" b="1" noProof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1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936104">
                <a:tc rowSpan="2"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1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Model</a:t>
                      </a:r>
                      <a:endParaRPr lang="id-ID" sz="16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rowSpan="2"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1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Coefficients unstandardized</a:t>
                      </a:r>
                      <a:endParaRPr lang="id-ID" sz="16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1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standardized Coefficients</a:t>
                      </a:r>
                      <a:endParaRPr lang="id-ID" sz="16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8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id-ID" sz="28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Sig.</a:t>
                      </a:r>
                      <a:endParaRPr lang="id-ID" sz="20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34026">
                <a:tc gridSpan="2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05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id-ID" sz="14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05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Std. Error</a:t>
                      </a:r>
                      <a:endParaRPr lang="id-ID" sz="14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05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beta</a:t>
                      </a:r>
                      <a:endParaRPr lang="id-ID" sz="14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68052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05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id-ID" sz="14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05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(Constant)</a:t>
                      </a:r>
                      <a:endParaRPr lang="id-ID" sz="14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05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5.223</a:t>
                      </a:r>
                      <a:endParaRPr lang="id-ID" sz="14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05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2,099</a:t>
                      </a:r>
                      <a:endParaRPr lang="id-ID" sz="14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60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id-ID" sz="14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05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2,488</a:t>
                      </a:r>
                      <a:endParaRPr lang="id-ID" sz="14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05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.015</a:t>
                      </a:r>
                      <a:endParaRPr lang="id-ID" sz="14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702078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05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Persepsi_Dukungan_Organisasi</a:t>
                      </a:r>
                      <a:endParaRPr lang="id-ID" sz="14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05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722</a:t>
                      </a:r>
                      <a:endParaRPr lang="id-ID" sz="14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05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055</a:t>
                      </a:r>
                      <a:endParaRPr lang="id-ID" sz="14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05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747</a:t>
                      </a:r>
                      <a:endParaRPr lang="id-ID" sz="14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05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13.194</a:t>
                      </a:r>
                      <a:endParaRPr lang="id-ID" sz="14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05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000</a:t>
                      </a:r>
                      <a:endParaRPr lang="id-ID" sz="14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46805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05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Work environment</a:t>
                      </a:r>
                      <a:endParaRPr lang="id-ID" sz="14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05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367</a:t>
                      </a:r>
                      <a:endParaRPr lang="id-ID" sz="14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05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075</a:t>
                      </a:r>
                      <a:endParaRPr lang="id-ID" sz="14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05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278</a:t>
                      </a:r>
                      <a:endParaRPr lang="id-ID" sz="14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05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4.913</a:t>
                      </a:r>
                      <a:endParaRPr lang="id-ID" sz="14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050" b="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000</a:t>
                      </a:r>
                      <a:endParaRPr lang="id-ID" sz="1400" b="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34026">
                <a:tc gridSpan="7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a. Dependent Variable: Kinerja_Karyawan</a:t>
                      </a:r>
                      <a:endParaRPr lang="id-ID" sz="18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34026">
                <a:tc gridSpan="7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id-ID" sz="900" b="1" noProof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Source: data processing SPSS Version 20</a:t>
                      </a:r>
                      <a:endParaRPr lang="id-ID" sz="1100" b="1" noProof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845185"/>
              </p:ext>
            </p:extLst>
          </p:nvPr>
        </p:nvGraphicFramePr>
        <p:xfrm>
          <a:off x="4860033" y="1916832"/>
          <a:ext cx="4283969" cy="3306887"/>
        </p:xfrm>
        <a:graphic>
          <a:graphicData uri="http://schemas.openxmlformats.org/drawingml/2006/table">
            <a:tbl>
              <a:tblPr>
                <a:tableStyleId>{00000000-0000-0000-0000-000000000000}</a:tableStyleId>
              </a:tblPr>
              <a:tblGrid>
                <a:gridCol w="288031"/>
                <a:gridCol w="792088"/>
                <a:gridCol w="830572"/>
                <a:gridCol w="393564"/>
                <a:gridCol w="720080"/>
                <a:gridCol w="705981"/>
                <a:gridCol w="553653"/>
              </a:tblGrid>
              <a:tr h="267866">
                <a:tc gridSpan="7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6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Test Analysis of F (Simultaneous)</a:t>
                      </a:r>
                      <a:endParaRPr lang="id-ID" sz="16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67866">
                <a:tc gridSpan="7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900" noProof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ANOVA</a:t>
                      </a:r>
                      <a:r>
                        <a:rPr lang="id-ID" sz="900" baseline="30000" noProof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id-ID" sz="1100" noProof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1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72951"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Model</a:t>
                      </a:r>
                      <a:endParaRPr lang="id-ID" sz="14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Sum of Squares</a:t>
                      </a:r>
                      <a:endParaRPr lang="id-ID" sz="14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Df</a:t>
                      </a:r>
                      <a:endParaRPr lang="id-ID" sz="14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mean Square</a:t>
                      </a:r>
                      <a:endParaRPr lang="id-ID" sz="14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id-ID" sz="14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Sig.</a:t>
                      </a:r>
                      <a:endParaRPr lang="id-ID" sz="1400" b="1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535732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id-ID" sz="12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Regression</a:t>
                      </a:r>
                      <a:endParaRPr lang="id-ID" sz="12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2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4386.472</a:t>
                      </a:r>
                      <a:endParaRPr lang="id-ID" sz="12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2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id-ID" sz="12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2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2193.236</a:t>
                      </a:r>
                      <a:endParaRPr lang="id-ID" sz="12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2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179.730</a:t>
                      </a:r>
                      <a:endParaRPr lang="id-ID" sz="12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2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000</a:t>
                      </a:r>
                      <a:r>
                        <a:rPr lang="id-ID" sz="1200" baseline="300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id-ID" sz="12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84608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residual</a:t>
                      </a:r>
                      <a:endParaRPr lang="id-ID" sz="12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2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780.990</a:t>
                      </a:r>
                      <a:endParaRPr lang="id-ID" sz="12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2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id-ID" sz="12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2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12.203</a:t>
                      </a:r>
                      <a:endParaRPr lang="id-ID" sz="12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2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id-ID" sz="12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2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id-ID" sz="12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3573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4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lang="id-ID" sz="12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2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5167.463</a:t>
                      </a:r>
                      <a:endParaRPr lang="id-ID" sz="12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2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lang="id-ID" sz="12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2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id-ID" sz="12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2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id-ID" sz="12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2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id-ID" sz="12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267866">
                <a:tc gridSpan="7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6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a. Dependent Variable: Kinerja_Karyawan</a:t>
                      </a:r>
                      <a:endParaRPr lang="id-ID" sz="24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67866">
                <a:tc gridSpan="7">
                  <a:txBody>
                    <a:bodyPr/>
                    <a:lstStyle/>
                    <a:p>
                      <a:pPr marL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d-ID" sz="1600" noProof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b. Predictors: (Constant), Lingkungan_Kerja, Persepsi_Dukungan_Organisasi</a:t>
                      </a:r>
                      <a:endParaRPr lang="id-ID" sz="2400" noProof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67866">
                <a:tc gridSpan="7">
                  <a:txBody>
                    <a:bodyPr/>
                    <a:lstStyle/>
                    <a:p>
                      <a:pPr marL="38100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id-ID" sz="900" b="1" noProof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Source: Data processing SPSS Version 20</a:t>
                      </a:r>
                      <a:endParaRPr lang="id-ID" sz="1100" b="1" noProof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30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286604"/>
            <a:ext cx="7643866" cy="1356445"/>
          </a:xfr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d-ID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Background</a:t>
            </a:r>
            <a:endParaRPr lang="en-US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7224" y="1857364"/>
            <a:ext cx="7500990" cy="14773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265113" indent="-265113" algn="just">
              <a:buFont typeface="Wingdings" pitchFamily="2" charset="2"/>
              <a:buChar char="Ø"/>
            </a:pPr>
            <a:r>
              <a:rPr lang="id-ID" smtClean="0">
                <a:latin typeface="Times New Roman" pitchFamily="18" charset="0"/>
                <a:cs typeface="Times New Roman" pitchFamily="18" charset="0"/>
              </a:rPr>
              <a:t>Potential Human Resources is basically one of the capital and holds a most important role in achieving the objectives of the company. So the key to the success of a company is not only the benefits of technology and the availability of funds alone, but the human factor is the most important factor as well.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57224" y="3452807"/>
            <a:ext cx="7500990" cy="120032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65113" indent="-265113" algn="just">
              <a:buFont typeface="Wingdings" pitchFamily="2" charset="2"/>
              <a:buChar char="Ø"/>
            </a:pP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The working environment is one of the causes of success in carrying out a job, but also can lead to a failure in the execution of the work, because the work environment can affect workers.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85786" y="1785926"/>
            <a:ext cx="7643866" cy="4214842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Oval 9"/>
          <p:cNvSpPr/>
          <p:nvPr/>
        </p:nvSpPr>
        <p:spPr>
          <a:xfrm>
            <a:off x="7092280" y="260648"/>
            <a:ext cx="1368152" cy="1368152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TextBox 11"/>
          <p:cNvSpPr txBox="1"/>
          <p:nvPr/>
        </p:nvSpPr>
        <p:spPr>
          <a:xfrm>
            <a:off x="857224" y="4748951"/>
            <a:ext cx="7500990" cy="120032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252000" indent="-285750" algn="just">
              <a:buFont typeface="Wingdings" pitchFamily="2" charset="2"/>
              <a:buChar char="Ø"/>
            </a:pPr>
            <a:r>
              <a:rPr lang="id-ID" smtClean="0">
                <a:latin typeface="Times New Roman" pitchFamily="18" charset="0"/>
                <a:cs typeface="Times New Roman" pitchFamily="18" charset="0"/>
              </a:rPr>
              <a:t>Working conditions at PT. Solid Super Steel is still not optimal because the work environment is still not as well controlled as cleanliness, lighting, security, temperature / air temperature in the workplace too hot</a:t>
            </a:r>
            <a:endParaRPr lang="id-ID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943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uiExpand="1" build="allAtOnce" animBg="1"/>
      <p:bldP spid="9" grpId="0" animBg="1"/>
      <p:bldP spid="11" grpId="0" animBg="1"/>
      <p:bldP spid="10" grpId="0" animBg="1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75000"/>
              </a:schemeClr>
            </a:gs>
            <a:gs pos="39000">
              <a:srgbClr val="00B050">
                <a:alpha val="51000"/>
                <a:lumMod val="22000"/>
                <a:lumOff val="78000"/>
              </a:srgbClr>
            </a:gs>
            <a:gs pos="75000">
              <a:schemeClr val="bg2">
                <a:lumMod val="90000"/>
              </a:schemeClr>
            </a:gs>
            <a:gs pos="100000">
              <a:srgbClr val="002060">
                <a:alpha val="56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7164288" y="116632"/>
            <a:ext cx="1224136" cy="1224136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23528" y="69491"/>
            <a:ext cx="8321008" cy="1296144"/>
          </a:xfrm>
        </p:spPr>
        <p:txBody>
          <a:bodyPr>
            <a:normAutofit/>
          </a:bodyPr>
          <a:lstStyle/>
          <a:p>
            <a:pPr lvl="0"/>
            <a:r>
              <a:rPr lang="id-ID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id-ID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536" y="1916832"/>
            <a:ext cx="835292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In the column </a:t>
            </a:r>
            <a:r>
              <a:rPr lang="id-ID" sz="2400" i="1" dirty="0" smtClean="0">
                <a:latin typeface="Times New Roman" pitchFamily="18" charset="0"/>
                <a:cs typeface="Times New Roman" pitchFamily="18" charset="0"/>
              </a:rPr>
              <a:t>coefficients 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model 1 sig 0,000, less than the probability of 0.05. (0.000 &lt;0.05), where</a:t>
            </a:r>
            <a:r>
              <a:rPr lang="id-ID" sz="2400" noProof="1" smtClean="0">
                <a:latin typeface="Times New Roman" pitchFamily="18" charset="0"/>
                <a:cs typeface="Times New Roman" pitchFamily="18" charset="0"/>
              </a:rPr>
              <a:t>X1 has t</a:t>
            </a:r>
            <a:r>
              <a:rPr lang="id-ID" baseline="-25000" dirty="0" smtClean="0">
                <a:latin typeface="Times New Roman" pitchFamily="18" charset="0"/>
                <a:cs typeface="Times New Roman" pitchFamily="18" charset="0"/>
              </a:rPr>
              <a:t>arithmetic </a:t>
            </a:r>
            <a:r>
              <a:rPr lang="id-ID" sz="2400" noProof="1" smtClean="0">
                <a:latin typeface="Times New Roman" pitchFamily="18" charset="0"/>
                <a:cs typeface="Times New Roman" pitchFamily="18" charset="0"/>
              </a:rPr>
              <a:t>namely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 4.913 with t</a:t>
            </a:r>
            <a:r>
              <a:rPr lang="id-ID" baseline="-25000" dirty="0" smtClean="0">
                <a:latin typeface="Times New Roman" pitchFamily="18" charset="0"/>
                <a:cs typeface="Times New Roman" pitchFamily="18" charset="0"/>
              </a:rPr>
              <a:t>arithmetic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= 1.998 (df = 67-2-1 = 64 at 0.05).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Likewise premises Variable X</a:t>
            </a:r>
            <a:r>
              <a:rPr lang="id-ID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 have t</a:t>
            </a:r>
            <a:r>
              <a:rPr lang="id-ID" sz="2400" baseline="-25000" dirty="0" smtClean="0">
                <a:latin typeface="Times New Roman" pitchFamily="18" charset="0"/>
                <a:cs typeface="Times New Roman" pitchFamily="18" charset="0"/>
              </a:rPr>
              <a:t>arithmetic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 ie 13.194 t</a:t>
            </a:r>
            <a:r>
              <a:rPr lang="id-ID" sz="2400" baseline="-25000" dirty="0" smtClean="0">
                <a:latin typeface="Times New Roman" pitchFamily="18" charset="0"/>
                <a:cs typeface="Times New Roman" pitchFamily="18" charset="0"/>
              </a:rPr>
              <a:t>table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= 1.998 (df 67-2-1 = 64 at 0.05). so t</a:t>
            </a:r>
            <a:r>
              <a:rPr lang="id-ID" sz="2400" baseline="-25000" dirty="0" smtClean="0">
                <a:latin typeface="Times New Roman" pitchFamily="18" charset="0"/>
                <a:cs typeface="Times New Roman" pitchFamily="18" charset="0"/>
              </a:rPr>
              <a:t>arithmetic 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&gt; t</a:t>
            </a:r>
            <a:r>
              <a:rPr lang="id-ID" sz="2400" baseline="-25000" dirty="0" smtClean="0">
                <a:latin typeface="Times New Roman" pitchFamily="18" charset="0"/>
                <a:cs typeface="Times New Roman" pitchFamily="18" charset="0"/>
              </a:rPr>
              <a:t>table</a:t>
            </a:r>
          </a:p>
          <a:p>
            <a:pPr algn="just"/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That is, two partial tersebeut variables have a significant influence on employee performance.</a:t>
            </a:r>
          </a:p>
        </p:txBody>
      </p:sp>
    </p:spTree>
    <p:extLst>
      <p:ext uri="{BB962C8B-B14F-4D97-AF65-F5344CB8AC3E}">
        <p14:creationId xmlns:p14="http://schemas.microsoft.com/office/powerpoint/2010/main" val="34687821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939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2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3" fill="hold">
                                          <p:stCondLst>
                                            <p:cond delay="2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" decel="50000" autoRev="1" fill="hold">
                                          <p:stCondLst>
                                            <p:cond delay="2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0" grpId="0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75000"/>
              </a:schemeClr>
            </a:gs>
            <a:gs pos="39000">
              <a:srgbClr val="00B050">
                <a:alpha val="51000"/>
                <a:lumMod val="22000"/>
                <a:lumOff val="78000"/>
              </a:srgbClr>
            </a:gs>
            <a:gs pos="75000">
              <a:schemeClr val="bg2">
                <a:lumMod val="90000"/>
              </a:schemeClr>
            </a:gs>
            <a:gs pos="100000">
              <a:srgbClr val="002060">
                <a:alpha val="56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7164288" y="116632"/>
            <a:ext cx="1224136" cy="1224136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23528" y="69491"/>
            <a:ext cx="8321008" cy="659209"/>
          </a:xfrm>
        </p:spPr>
        <p:txBody>
          <a:bodyPr>
            <a:normAutofit/>
          </a:bodyPr>
          <a:lstStyle/>
          <a:p>
            <a:pPr lvl="0"/>
            <a:r>
              <a:rPr lang="id-ID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Discussion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Test</a:t>
            </a:r>
            <a:endParaRPr lang="id-ID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9666" y="1340768"/>
            <a:ext cx="8352928" cy="48936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The results of the analysis can be seen that the large value of farithmetic179.730 and significant value of 0.000 with a significance level of 5% where the value 0.000 &lt;0.05. It can be concluded that there is a positive and significant influence between the variables and Perception of Work Environment on Employee Performance Support Organization.</a:t>
            </a:r>
          </a:p>
          <a:p>
            <a:pPr marL="288000" algn="just"/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Percentage of the influence of the independent variable on the dependent variable indicated by the results of the analysis determinasi2 coefficient on the value of R square of 0.849. Thus, the influence of Work Environment and Perceived Organizational Support simultaneously (together) the Employee Performance is 85%, while the remaining 15% is determined by the influence of other variables in the regression model.</a:t>
            </a:r>
            <a:endParaRPr lang="id-ID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318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0" grpId="0"/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59" y="3124200"/>
            <a:ext cx="8229600" cy="1676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7200" b="1" dirty="0" smtClean="0">
                <a:latin typeface="Blackadder ITC" pitchFamily="82" charset="0"/>
              </a:rPr>
              <a:t>Thank you</a:t>
            </a:r>
            <a:endParaRPr lang="id-ID" sz="7200" b="1" dirty="0">
              <a:latin typeface="Blackadder ITC" pitchFamily="82" charset="0"/>
            </a:endParaRPr>
          </a:p>
        </p:txBody>
      </p:sp>
      <p:pic>
        <p:nvPicPr>
          <p:cNvPr id="6" name="Image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7" y="285728"/>
            <a:ext cx="3384376" cy="288032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8" name="Image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262928"/>
            <a:ext cx="3384376" cy="288032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9" name="Image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285728"/>
            <a:ext cx="3384376" cy="288032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1" name="Image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285728"/>
            <a:ext cx="3384376" cy="288032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sp>
        <p:nvSpPr>
          <p:cNvPr id="12" name="Oval 11"/>
          <p:cNvSpPr/>
          <p:nvPr/>
        </p:nvSpPr>
        <p:spPr>
          <a:xfrm>
            <a:off x="3500430" y="642918"/>
            <a:ext cx="2357454" cy="207170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Oval 12"/>
          <p:cNvSpPr/>
          <p:nvPr/>
        </p:nvSpPr>
        <p:spPr>
          <a:xfrm>
            <a:off x="3347864" y="442947"/>
            <a:ext cx="2520282" cy="2520282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5198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57224" y="1916832"/>
            <a:ext cx="7500990" cy="9233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65113" indent="-265113" algn="just">
              <a:buFont typeface="Wingdings" pitchFamily="2" charset="2"/>
              <a:buChar char="Ø"/>
            </a:pPr>
            <a:r>
              <a:rPr lang="id-ID" dirty="0">
                <a:latin typeface="Times New Roman" pitchFamily="18" charset="0"/>
                <a:cs typeface="Times New Roman" pitchFamily="18" charset="0"/>
              </a:rPr>
              <a:t>Perceptions of organizational support (</a:t>
            </a:r>
            <a:r>
              <a:rPr lang="id-ID" i="1" dirty="0">
                <a:latin typeface="Times New Roman" pitchFamily="18" charset="0"/>
                <a:cs typeface="Times New Roman" pitchFamily="18" charset="0"/>
              </a:rPr>
              <a:t>Perceived Organizational Support</a:t>
            </a:r>
            <a:r>
              <a:rPr lang="id-ID" dirty="0">
                <a:latin typeface="Times New Roman" pitchFamily="18" charset="0"/>
                <a:cs typeface="Times New Roman" pitchFamily="18" charset="0"/>
              </a:rPr>
              <a:t>/ POS) is </a:t>
            </a:r>
            <a:r>
              <a:rPr lang="id-ID" noProof="1" smtClean="0">
                <a:latin typeface="Times New Roman" pitchFamily="18" charset="0"/>
                <a:cs typeface="Times New Roman" pitchFamily="18" charset="0"/>
              </a:rPr>
              <a:t>level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>
                <a:latin typeface="Times New Roman" pitchFamily="18" charset="0"/>
                <a:cs typeface="Times New Roman" pitchFamily="18" charset="0"/>
              </a:rPr>
              <a:t>to which an employee believes that organizations working mengharagai their contribution to the care and well-being. </a:t>
            </a:r>
            <a:endParaRPr lang="id-ID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286604"/>
            <a:ext cx="7643866" cy="1356445"/>
          </a:xfr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d-ID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Background</a:t>
            </a:r>
            <a:endParaRPr lang="en-US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85786" y="1785926"/>
            <a:ext cx="7643866" cy="4214842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Oval 9"/>
          <p:cNvSpPr/>
          <p:nvPr/>
        </p:nvSpPr>
        <p:spPr>
          <a:xfrm>
            <a:off x="7092280" y="260648"/>
            <a:ext cx="1368152" cy="1368152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TextBox 8"/>
          <p:cNvSpPr txBox="1"/>
          <p:nvPr/>
        </p:nvSpPr>
        <p:spPr>
          <a:xfrm>
            <a:off x="887434" y="2996952"/>
            <a:ext cx="7500990" cy="14773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65113" indent="-265113" algn="just">
              <a:buFont typeface="Wingdings" pitchFamily="2" charset="2"/>
              <a:buChar char="Ø"/>
            </a:pPr>
            <a:r>
              <a:rPr lang="id-ID" dirty="0">
                <a:latin typeface="Times New Roman" pitchFamily="18" charset="0"/>
                <a:cs typeface="Times New Roman" pitchFamily="18" charset="0"/>
              </a:rPr>
              <a:t>Perceived organizational support (Perceived Organizational Support / POS) should be considered because of the perception of the organizations working support as factors that influence the performance of an employee as a form of response to an employee to a job or work environment in certain situations.</a:t>
            </a:r>
          </a:p>
        </p:txBody>
      </p:sp>
    </p:spTree>
    <p:extLst>
      <p:ext uri="{BB962C8B-B14F-4D97-AF65-F5344CB8AC3E}">
        <p14:creationId xmlns:p14="http://schemas.microsoft.com/office/powerpoint/2010/main" val="2176943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  <p:bldP spid="11" grpId="0" animBg="1"/>
      <p:bldP spid="10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286604"/>
            <a:ext cx="7643866" cy="1356445"/>
          </a:xfr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r>
              <a:rPr lang="id-ID" dirty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Background</a:t>
            </a:r>
            <a:endParaRPr lang="en-US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7224" y="1857364"/>
            <a:ext cx="7500990" cy="14773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265113" indent="-265113" algn="just">
              <a:buFont typeface="Wingdings" pitchFamily="2" charset="2"/>
              <a:buChar char="Ø"/>
            </a:pP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The performance of a company employee plays a very important. Because reciprocation of the company is highly dependent on the performance of the employee's own results. An employee who has competence in carrying out a particular type of work will certainly get results.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85786" y="1785926"/>
            <a:ext cx="7643866" cy="4214842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Oval 5"/>
          <p:cNvSpPr/>
          <p:nvPr/>
        </p:nvSpPr>
        <p:spPr>
          <a:xfrm>
            <a:off x="7092280" y="332656"/>
            <a:ext cx="1368152" cy="1368152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TextBox 7"/>
          <p:cNvSpPr txBox="1"/>
          <p:nvPr/>
        </p:nvSpPr>
        <p:spPr>
          <a:xfrm>
            <a:off x="887434" y="3356992"/>
            <a:ext cx="75009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65113" indent="-265113" algn="just">
              <a:buFont typeface="Wingdings" pitchFamily="2" charset="2"/>
              <a:buChar char="Ø"/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id-ID" dirty="0" smtClean="0"/>
              <a:t>Employee performance is the result of the quality and quantity of work that is achieved by every employee in performing the duties and responsibilities assigned to him.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76943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11" grpId="0" animBg="1"/>
      <p:bldP spid="6" grpId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75000"/>
              </a:schemeClr>
            </a:gs>
            <a:gs pos="39000">
              <a:srgbClr val="00B050">
                <a:alpha val="51000"/>
                <a:lumMod val="22000"/>
                <a:lumOff val="78000"/>
              </a:srgbClr>
            </a:gs>
            <a:gs pos="75000">
              <a:schemeClr val="bg2">
                <a:lumMod val="90000"/>
              </a:schemeClr>
            </a:gs>
            <a:gs pos="100000">
              <a:srgbClr val="002060">
                <a:alpha val="56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1319514"/>
          </a:xfr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d-ID" sz="4400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Formulation of the problem</a:t>
            </a:r>
            <a:endParaRPr lang="en-US" sz="4400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1560" y="3284984"/>
            <a:ext cx="8032406" cy="10081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How to influence the perception of organizational support on employee performance in PT. Solid Super Steel?</a:t>
            </a:r>
            <a:endParaRPr lang="id-ID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1560" y="2276872"/>
            <a:ext cx="8032406" cy="8572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d-ID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How the work environment influence on employee performance in PT Solid Super Steel?</a:t>
            </a:r>
            <a:endParaRPr lang="id-ID" sz="28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1560" y="1571612"/>
            <a:ext cx="8032406" cy="500066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Formulation of the problem</a:t>
            </a:r>
            <a:endParaRPr lang="id-ID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11560" y="4581128"/>
            <a:ext cx="8032406" cy="13681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d-ID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How much influence the work environment and organizational support simultaneous perception of the performance of employees at PT. Solid Super Steel?</a:t>
            </a:r>
            <a:endParaRPr lang="id-ID" sz="28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28596" y="1500174"/>
            <a:ext cx="8286808" cy="47863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Oval 12"/>
          <p:cNvSpPr/>
          <p:nvPr/>
        </p:nvSpPr>
        <p:spPr>
          <a:xfrm>
            <a:off x="7308304" y="116632"/>
            <a:ext cx="1368152" cy="1368152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040276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66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866" decel="100000"/>
                                        <p:tgtEl>
                                          <p:spTgt spid="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7" dur="1384" accel="100000" fill="hold">
                                          <p:stCondLst>
                                            <p:cond delay="86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8" dur="866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9" dur="1384" accel="100000" fill="hold">
                                          <p:stCondLst>
                                            <p:cond delay="86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866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1" dur="1384" accel="100000" fill="hold">
                                          <p:stCondLst>
                                            <p:cond delay="86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1" grpId="0" animBg="1"/>
      <p:bldP spid="15" grpId="0" animBg="1"/>
      <p:bldP spid="16" grpId="0" animBg="1"/>
      <p:bldP spid="2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116632"/>
            <a:ext cx="6951146" cy="1312104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d-ID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Research purposes</a:t>
            </a:r>
            <a:endParaRPr lang="en-US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7158" y="2060848"/>
            <a:ext cx="8358246" cy="92869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d-ID" sz="280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To analyze the environmental effects on PT. Solid Super Steel.</a:t>
            </a:r>
            <a:endParaRPr lang="id-ID" sz="280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28596" y="3356992"/>
            <a:ext cx="8286808" cy="121444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d-ID" sz="280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To analyze the perceptions of organizational support to the PT. Solid Super Steel.</a:t>
            </a:r>
            <a:endParaRPr lang="id-ID" sz="280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8596" y="4797152"/>
            <a:ext cx="8286808" cy="12961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d-ID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To analyze the influence of the working environment and organizational support simultaneous perception of the performance of employees at PT. Solid Super Steel.</a:t>
            </a:r>
            <a:endParaRPr lang="id-ID" sz="2800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8596" y="1500174"/>
            <a:ext cx="8286808" cy="428628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20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Research purposes</a:t>
            </a:r>
            <a:endParaRPr lang="id-ID" sz="2000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57158" y="1428736"/>
            <a:ext cx="8358246" cy="49292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Oval 12"/>
          <p:cNvSpPr/>
          <p:nvPr/>
        </p:nvSpPr>
        <p:spPr>
          <a:xfrm>
            <a:off x="7380312" y="44624"/>
            <a:ext cx="1368152" cy="1368152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965562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9" grpId="0" animBg="1"/>
      <p:bldP spid="10" grpId="0"/>
      <p:bldP spid="12" grpId="0" animBg="1"/>
      <p:bldP spid="17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959" y="285727"/>
            <a:ext cx="6853345" cy="1271065"/>
          </a:xfr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d-ID" sz="4400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Variables and Indicators Research</a:t>
            </a:r>
            <a:endParaRPr lang="en-US" sz="4400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2000240"/>
            <a:ext cx="2590800" cy="78581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noProof="1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Work environment</a:t>
            </a:r>
            <a:endParaRPr lang="id-ID" noProof="1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4959" y="3286124"/>
            <a:ext cx="2590800" cy="78581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en-US" dirty="0" smtClean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a:endParaRPr>
          </a:p>
          <a:p>
            <a:pPr lvl="0" algn="ctr"/>
            <a:r>
              <a:rPr lang="id-ID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Perceptions of Organizational Support</a:t>
            </a:r>
          </a:p>
          <a:p>
            <a:pPr lvl="0" algn="ctr"/>
            <a:endParaRPr lang="en-US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4929198"/>
            <a:ext cx="2590800" cy="8572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Kin</a:t>
            </a:r>
            <a:r>
              <a:rPr lang="id-ID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Gov</a:t>
            </a:r>
            <a:endParaRPr lang="en-US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Notched Right Arrow 9"/>
          <p:cNvSpPr/>
          <p:nvPr/>
        </p:nvSpPr>
        <p:spPr>
          <a:xfrm>
            <a:off x="3124200" y="2343144"/>
            <a:ext cx="1752600" cy="228600"/>
          </a:xfrm>
          <a:prstGeom prst="notched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Notched Right Arrow 10"/>
          <p:cNvSpPr/>
          <p:nvPr/>
        </p:nvSpPr>
        <p:spPr>
          <a:xfrm>
            <a:off x="3124200" y="5214950"/>
            <a:ext cx="1752600" cy="228600"/>
          </a:xfrm>
          <a:prstGeom prst="notchedRightArrow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Notched Right Arrow 11"/>
          <p:cNvSpPr/>
          <p:nvPr/>
        </p:nvSpPr>
        <p:spPr>
          <a:xfrm>
            <a:off x="3124200" y="3571876"/>
            <a:ext cx="1752600" cy="228600"/>
          </a:xfrm>
          <a:prstGeom prst="notchedRigh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029200" y="1857364"/>
            <a:ext cx="3657600" cy="114300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id-ID" sz="1600" dirty="0" smtClean="0">
                <a:latin typeface="Times New Roman" pitchFamily="18" charset="0"/>
                <a:cs typeface="Times New Roman" pitchFamily="18" charset="0"/>
              </a:rPr>
              <a:t>exposure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id-ID" sz="1600" dirty="0" smtClean="0">
                <a:latin typeface="Times New Roman" pitchFamily="18" charset="0"/>
                <a:cs typeface="Times New Roman" pitchFamily="18" charset="0"/>
              </a:rPr>
              <a:t>Color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id-ID" sz="1600" dirty="0" smtClean="0">
                <a:latin typeface="Times New Roman" pitchFamily="18" charset="0"/>
                <a:cs typeface="Times New Roman" pitchFamily="18" charset="0"/>
              </a:rPr>
              <a:t>Air temperature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id-ID" sz="1600" dirty="0" smtClean="0">
                <a:latin typeface="Times New Roman" pitchFamily="18" charset="0"/>
                <a:cs typeface="Times New Roman" pitchFamily="18" charset="0"/>
              </a:rPr>
              <a:t>Humidity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id-ID" sz="1600" dirty="0"/>
          </a:p>
        </p:txBody>
      </p:sp>
      <p:sp>
        <p:nvSpPr>
          <p:cNvPr id="14" name="Rectangle 13"/>
          <p:cNvSpPr/>
          <p:nvPr/>
        </p:nvSpPr>
        <p:spPr>
          <a:xfrm>
            <a:off x="5033682" y="3143248"/>
            <a:ext cx="3657600" cy="11430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buFont typeface="+mj-lt"/>
              <a:buAutoNum type="arabicPeriod"/>
            </a:pPr>
            <a:r>
              <a:rPr lang="id-ID" sz="1600" dirty="0" smtClean="0">
                <a:latin typeface="Times New Roman" pitchFamily="18" charset="0"/>
                <a:cs typeface="Times New Roman" pitchFamily="18" charset="0"/>
              </a:rPr>
              <a:t>Justice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id-ID" sz="1600" dirty="0" smtClean="0">
                <a:latin typeface="Times New Roman" pitchFamily="18" charset="0"/>
                <a:cs typeface="Times New Roman" pitchFamily="18" charset="0"/>
              </a:rPr>
              <a:t>Support from boss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id-ID" sz="1600" dirty="0" smtClean="0">
                <a:latin typeface="Times New Roman" pitchFamily="18" charset="0"/>
                <a:cs typeface="Times New Roman" pitchFamily="18" charset="0"/>
              </a:rPr>
              <a:t>The award of the organization and working conditions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029200" y="4429132"/>
            <a:ext cx="3657600" cy="17859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buFont typeface="+mj-lt"/>
              <a:buAutoNum type="arabicPeriod"/>
            </a:pPr>
            <a:r>
              <a:rPr lang="id-ID" sz="1600" dirty="0" smtClean="0">
                <a:latin typeface="Times New Roman" pitchFamily="18" charset="0"/>
                <a:cs typeface="Times New Roman" pitchFamily="18" charset="0"/>
              </a:rPr>
              <a:t>Purpose</a:t>
            </a:r>
          </a:p>
          <a:p>
            <a:pPr marL="342900" lvl="0" indent="-342900">
              <a:buFont typeface="+mj-lt"/>
              <a:buAutoNum type="arabicPeriod"/>
            </a:pPr>
            <a:r>
              <a:rPr lang="id-ID" sz="1600" dirty="0" smtClean="0">
                <a:latin typeface="Times New Roman" pitchFamily="18" charset="0"/>
                <a:cs typeface="Times New Roman" pitchFamily="18" charset="0"/>
              </a:rPr>
              <a:t>Standard</a:t>
            </a:r>
          </a:p>
          <a:p>
            <a:pPr marL="342900" lvl="0" indent="-342900">
              <a:buFont typeface="+mj-lt"/>
              <a:buAutoNum type="arabicPeriod"/>
            </a:pPr>
            <a:r>
              <a:rPr lang="id-ID" sz="1600" dirty="0" smtClean="0">
                <a:latin typeface="Times New Roman" pitchFamily="18" charset="0"/>
                <a:cs typeface="Times New Roman" pitchFamily="18" charset="0"/>
              </a:rPr>
              <a:t>Feedback</a:t>
            </a:r>
          </a:p>
          <a:p>
            <a:pPr marL="342900" lvl="0" indent="-342900">
              <a:buFont typeface="+mj-lt"/>
              <a:buAutoNum type="arabicPeriod"/>
            </a:pPr>
            <a:r>
              <a:rPr lang="id-ID" sz="1600" dirty="0" smtClean="0">
                <a:latin typeface="Times New Roman" pitchFamily="18" charset="0"/>
                <a:cs typeface="Times New Roman" pitchFamily="18" charset="0"/>
              </a:rPr>
              <a:t>The means</a:t>
            </a:r>
          </a:p>
          <a:p>
            <a:pPr marL="342900" lvl="0" indent="-342900">
              <a:buFont typeface="+mj-lt"/>
              <a:buAutoNum type="arabicPeriod"/>
            </a:pPr>
            <a:r>
              <a:rPr lang="id-ID" sz="1600" dirty="0" smtClean="0">
                <a:latin typeface="Times New Roman" pitchFamily="18" charset="0"/>
                <a:cs typeface="Times New Roman" pitchFamily="18" charset="0"/>
              </a:rPr>
              <a:t>Competence</a:t>
            </a:r>
          </a:p>
          <a:p>
            <a:pPr marL="342900" lvl="0" indent="-342900">
              <a:buFont typeface="+mj-lt"/>
              <a:buAutoNum type="arabicPeriod"/>
            </a:pPr>
            <a:r>
              <a:rPr lang="id-ID" sz="1600" dirty="0" smtClean="0">
                <a:latin typeface="Times New Roman" pitchFamily="18" charset="0"/>
                <a:cs typeface="Times New Roman" pitchFamily="18" charset="0"/>
              </a:rPr>
              <a:t>motive</a:t>
            </a:r>
          </a:p>
          <a:p>
            <a:pPr marL="342900" lvl="0" indent="-342900">
              <a:buFont typeface="+mj-lt"/>
              <a:buAutoNum type="arabicPeriod"/>
            </a:pPr>
            <a:r>
              <a:rPr lang="id-ID" sz="1600" dirty="0" smtClean="0">
                <a:latin typeface="Times New Roman" pitchFamily="18" charset="0"/>
                <a:cs typeface="Times New Roman" pitchFamily="18" charset="0"/>
              </a:rPr>
              <a:t>chance</a:t>
            </a:r>
            <a:endParaRPr lang="id-ID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7308304" y="260648"/>
            <a:ext cx="1368152" cy="1368152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447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  <p:attrName/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4" y="71437"/>
            <a:ext cx="9043998" cy="714357"/>
          </a:xfrm>
        </p:spPr>
        <p:txBody>
          <a:bodyPr>
            <a:normAutofit/>
          </a:bodyPr>
          <a:lstStyle/>
          <a:p>
            <a:r>
              <a:rPr lang="id-ID" dirty="0" smtClean="0">
                <a:solidFill>
                  <a:schemeClr val="tx1"/>
                </a:solidFill>
                <a:latin typeface="Cambria" pitchFamily="18" charset="0"/>
              </a:rPr>
              <a:t>operational Variables</a:t>
            </a:r>
            <a:endParaRPr lang="id-ID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64" y="785794"/>
            <a:ext cx="1403712" cy="285753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variables</a:t>
            </a:r>
            <a:endParaRPr lang="id-ID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00135" y="785795"/>
            <a:ext cx="3929089" cy="285752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  <a:endParaRPr lang="id-ID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67478" y="785794"/>
            <a:ext cx="2992954" cy="285753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Indicator</a:t>
            </a:r>
            <a:endParaRPr lang="id-ID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37570" y="785794"/>
            <a:ext cx="642942" cy="285753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Scale</a:t>
            </a:r>
            <a:endParaRPr lang="id-ID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537570" y="1071546"/>
            <a:ext cx="606430" cy="1714512"/>
          </a:xfrm>
          <a:prstGeom prst="rect">
            <a:avLst/>
          </a:prstGeom>
          <a:solidFill>
            <a:schemeClr val="bg2">
              <a:lumMod val="75000"/>
            </a:schemeClr>
          </a:solidFill>
          <a:ln w="19050">
            <a:solidFill>
              <a:srgbClr val="FF9933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Likert</a:t>
            </a:r>
            <a:endParaRPr lang="id-ID" sz="1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-32" y="2797458"/>
            <a:ext cx="1500198" cy="20717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ctr"/>
            <a:r>
              <a:rPr lang="id-ID" dirty="0" smtClean="0">
                <a:solidFill>
                  <a:srgbClr val="000000"/>
                </a:solidFill>
                <a:latin typeface="Times New Roman"/>
              </a:rPr>
              <a:t>Perception Support Organizations (X</a:t>
            </a:r>
            <a:r>
              <a:rPr lang="id-ID" baseline="-25000" dirty="0" smtClean="0">
                <a:solidFill>
                  <a:srgbClr val="000000"/>
                </a:solidFill>
                <a:latin typeface="Times New Roman"/>
              </a:rPr>
              <a:t>2</a:t>
            </a:r>
            <a:r>
              <a:rPr lang="id-ID" dirty="0" smtClean="0">
                <a:solidFill>
                  <a:srgbClr val="000000"/>
                </a:solidFill>
                <a:latin typeface="Times New Roman"/>
              </a:rPr>
              <a:t>)</a:t>
            </a:r>
            <a:endParaRPr lang="id-ID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501090" y="2797458"/>
            <a:ext cx="642942" cy="20717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Likert</a:t>
            </a:r>
            <a:endParaRPr lang="id-ID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-32" y="4857760"/>
            <a:ext cx="1403680" cy="157163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id-ID" dirty="0" smtClean="0">
                <a:solidFill>
                  <a:srgbClr val="000000"/>
                </a:solidFill>
                <a:latin typeface="Times New Roman"/>
              </a:rPr>
              <a:t>performance</a:t>
            </a:r>
            <a:r>
              <a:rPr lang="en-US" dirty="0" smtClean="0">
                <a:solidFill>
                  <a:srgbClr val="000000"/>
                </a:solidFill>
                <a:latin typeface="Times New Roman"/>
              </a:rPr>
              <a:t> (Y)</a:t>
            </a:r>
            <a:endParaRPr lang="id-ID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500167" y="4857760"/>
            <a:ext cx="3915018" cy="157163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t"/>
            <a:r>
              <a:rPr lang="id-ID" sz="1600" dirty="0" smtClean="0">
                <a:solidFill>
                  <a:srgbClr val="000000"/>
                </a:solidFill>
                <a:latin typeface="Times New Roman"/>
              </a:rPr>
              <a:t>According to Hery (2019: 32) "</a:t>
            </a:r>
            <a:r>
              <a:rPr lang="id-ID" sz="1600" dirty="0" smtClean="0">
                <a:solidFill>
                  <a:srgbClr val="202020"/>
                </a:solidFill>
                <a:latin typeface="Times New Roman"/>
              </a:rPr>
              <a:t>The performance is a process of how the work in progress to achieve the outcomes. The work itself also performed ".</a:t>
            </a:r>
            <a:endParaRPr lang="id-ID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467478" y="4857760"/>
            <a:ext cx="3033612" cy="157163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id-ID" sz="1600" noProof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According to Hersey, Blanchard and Johson (In Hery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2019: 39-41)</a:t>
            </a:r>
            <a:endParaRPr lang="id-ID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>
              <a:tabLst>
                <a:tab pos="1519238" algn="l"/>
              </a:tabLst>
            </a:pPr>
            <a:r>
              <a:rPr lang="id-ID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1.Tujuan 5.Kompetensi</a:t>
            </a:r>
          </a:p>
          <a:p>
            <a:pPr fontAlgn="t">
              <a:tabLst>
                <a:tab pos="1519238" algn="l"/>
              </a:tabLst>
            </a:pPr>
            <a:r>
              <a:rPr lang="id-ID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2.Standar 6. Motif</a:t>
            </a:r>
          </a:p>
          <a:p>
            <a:pPr fontAlgn="t">
              <a:tabLst>
                <a:tab pos="1519238" algn="l"/>
              </a:tabLst>
            </a:pPr>
            <a:r>
              <a:rPr lang="id-ID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Behind 3.Umpan 7. Opportunities</a:t>
            </a:r>
          </a:p>
          <a:p>
            <a:pPr fontAlgn="t">
              <a:tabLst>
                <a:tab pos="1519238" algn="l"/>
              </a:tabLst>
            </a:pPr>
            <a:r>
              <a:rPr lang="id-ID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Tools or means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537570" y="4857760"/>
            <a:ext cx="570934" cy="157163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Likert</a:t>
            </a:r>
            <a:endParaRPr lang="id-ID" sz="1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486095" y="2797458"/>
            <a:ext cx="3929089" cy="20717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id-ID" sz="1600" dirty="0" smtClean="0">
                <a:solidFill>
                  <a:srgbClr val="000000"/>
                </a:solidFill>
                <a:latin typeface="Times New Roman"/>
              </a:rPr>
              <a:t>According Rosyiana, (2019: 61) "The perception is the perception of organizational support to the company's employee-related contributions and concerns of the company to employees".</a:t>
            </a:r>
            <a:endParaRPr lang="id-ID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415185" y="2797458"/>
            <a:ext cx="3071834" cy="20717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id-ID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According Rosyiana, (2019: 62) In the perception of organizational support are variable through three indicator:</a:t>
            </a:r>
          </a:p>
          <a:p>
            <a:pPr fontAlgn="t"/>
            <a:r>
              <a:rPr lang="id-ID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Justice</a:t>
            </a:r>
          </a:p>
          <a:p>
            <a:pPr fontAlgn="t"/>
            <a:r>
              <a:rPr lang="id-ID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Support from boss</a:t>
            </a:r>
          </a:p>
          <a:p>
            <a:pPr marL="176213" indent="-176213" fontAlgn="t"/>
            <a:r>
              <a:rPr lang="id-ID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Appreciation of the organization and working conditions</a:t>
            </a:r>
            <a:endParaRPr lang="id-ID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-14103" y="1071546"/>
            <a:ext cx="1417751" cy="171451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ctr"/>
            <a:r>
              <a:rPr lang="id-ID" dirty="0" smtClean="0">
                <a:solidFill>
                  <a:srgbClr val="000000"/>
                </a:solidFill>
                <a:latin typeface="Times New Roman"/>
              </a:rPr>
              <a:t>Working Environment (X</a:t>
            </a:r>
            <a:r>
              <a:rPr lang="id-ID" baseline="-25000" dirty="0" smtClean="0">
                <a:solidFill>
                  <a:srgbClr val="000000"/>
                </a:solidFill>
                <a:latin typeface="Times New Roman"/>
              </a:rPr>
              <a:t>1</a:t>
            </a:r>
            <a:r>
              <a:rPr lang="id-ID" dirty="0" smtClean="0">
                <a:solidFill>
                  <a:srgbClr val="000000"/>
                </a:solidFill>
                <a:latin typeface="Times New Roman"/>
              </a:rPr>
              <a:t>)</a:t>
            </a:r>
            <a:endParaRPr lang="id-ID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507007" y="1071546"/>
            <a:ext cx="3929089" cy="171451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t"/>
            <a:r>
              <a:rPr lang="id-ID" sz="1600" dirty="0" smtClean="0">
                <a:solidFill>
                  <a:srgbClr val="000000"/>
                </a:solidFill>
                <a:latin typeface="Times New Roman"/>
              </a:rPr>
              <a:t>According to Afandi, (2016: 51) "The work is Everything around employees and can affect in carrying out the tasks entrusted to him".</a:t>
            </a:r>
            <a:endParaRPr lang="id-ID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467478" y="1071546"/>
            <a:ext cx="2992954" cy="171451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t"/>
            <a:r>
              <a:rPr lang="id-ID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According to Afandi, (2016: 57) Indicators work environment is as follows:</a:t>
            </a:r>
          </a:p>
          <a:p>
            <a:pPr algn="just" fontAlgn="t"/>
            <a:r>
              <a:rPr lang="id-ID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Lighting</a:t>
            </a:r>
          </a:p>
          <a:p>
            <a:pPr algn="just" fontAlgn="t"/>
            <a:r>
              <a:rPr lang="id-ID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Color</a:t>
            </a:r>
          </a:p>
          <a:p>
            <a:pPr algn="just" fontAlgn="t"/>
            <a:r>
              <a:rPr lang="id-ID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Temperatures</a:t>
            </a:r>
          </a:p>
          <a:p>
            <a:pPr algn="just" fontAlgn="t"/>
            <a:r>
              <a:rPr lang="id-ID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Humidity </a:t>
            </a:r>
            <a:endParaRPr lang="id-ID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8316416" y="1"/>
            <a:ext cx="792088" cy="785794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9" grpId="0" animBg="1"/>
      <p:bldP spid="10" grpId="0" animBg="1"/>
      <p:bldP spid="11" grpId="0" animBg="1"/>
      <p:bldP spid="20" grpId="0"/>
      <p:bldP spid="23" grpId="0"/>
      <p:bldP spid="24" grpId="0" animBg="1"/>
      <p:bldP spid="25" grpId="0" animBg="1"/>
      <p:bldP spid="26" grpId="0" animBg="1"/>
      <p:bldP spid="27" grpId="0" animBg="1"/>
      <p:bldP spid="31" grpId="0"/>
      <p:bldP spid="32" grpId="0"/>
      <p:bldP spid="33" grpId="0" animBg="1"/>
      <p:bldP spid="34" grpId="0" animBg="1"/>
      <p:bldP spid="35" grpId="0" animBg="1"/>
      <p:bldP spid="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15370" cy="1165881"/>
          </a:xfr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d-ID" smtClean="0">
                <a:solidFill>
                  <a:schemeClr val="tx1"/>
                </a:solidFill>
                <a:latin typeface="Cambria" pitchFamily="18" charset="0"/>
              </a:rPr>
              <a:t>Research methods</a:t>
            </a:r>
            <a:endParaRPr lang="id-ID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357298"/>
            <a:ext cx="8182004" cy="932329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this study the author uses descriptive research method, quantitative and associative.</a:t>
            </a:r>
            <a:endParaRPr lang="id-ID" sz="20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68906" y="2319342"/>
            <a:ext cx="4246498" cy="1752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smtClean="0">
                <a:latin typeface="Times New Roman" pitchFamily="18" charset="0"/>
                <a:cs typeface="Times New Roman" pitchFamily="18" charset="0"/>
              </a:rPr>
              <a:t>variables</a:t>
            </a:r>
          </a:p>
          <a:p>
            <a:pPr marL="342900" indent="-342900">
              <a:buAutoNum type="arabicPeriod"/>
            </a:pPr>
            <a:r>
              <a:rPr lang="id-ID" smtClean="0">
                <a:latin typeface="Times New Roman" pitchFamily="18" charset="0"/>
                <a:cs typeface="Times New Roman" pitchFamily="18" charset="0"/>
              </a:rPr>
              <a:t>Working Environment (X1)</a:t>
            </a:r>
          </a:p>
          <a:p>
            <a:pPr marL="342900" indent="-342900">
              <a:buAutoNum type="arabicPeriod"/>
            </a:pPr>
            <a:r>
              <a:rPr lang="id-ID" smtClean="0">
                <a:latin typeface="Times New Roman" pitchFamily="18" charset="0"/>
                <a:cs typeface="Times New Roman" pitchFamily="18" charset="0"/>
              </a:rPr>
              <a:t>Perception Support Organizations (X2)</a:t>
            </a:r>
          </a:p>
          <a:p>
            <a:endParaRPr lang="id-ID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d-ID" smtClean="0">
                <a:latin typeface="Times New Roman" pitchFamily="18" charset="0"/>
                <a:cs typeface="Times New Roman" pitchFamily="18" charset="0"/>
              </a:rPr>
              <a:t>Dependent variable</a:t>
            </a:r>
          </a:p>
          <a:p>
            <a:r>
              <a:rPr lang="id-ID" smtClean="0">
                <a:latin typeface="Times New Roman" pitchFamily="18" charset="0"/>
                <a:cs typeface="Times New Roman" pitchFamily="18" charset="0"/>
              </a:rPr>
              <a:t>1. Employee Performance (Y)</a:t>
            </a:r>
            <a:endParaRPr lang="id-ID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7882" y="4252926"/>
            <a:ext cx="2891118" cy="6858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mtClean="0">
                <a:latin typeface="Times New Roman" pitchFamily="18" charset="0"/>
                <a:cs typeface="Times New Roman" pitchFamily="18" charset="0"/>
              </a:rPr>
              <a:t>Sampling technique</a:t>
            </a:r>
            <a:endParaRPr lang="id-ID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68906" y="4110050"/>
            <a:ext cx="4249270" cy="11049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lphaLcPeriod"/>
            </a:pPr>
            <a:r>
              <a:rPr lang="id-ID" smtClean="0">
                <a:latin typeface="Times New Roman" pitchFamily="18" charset="0"/>
                <a:cs typeface="Times New Roman" pitchFamily="18" charset="0"/>
              </a:rPr>
              <a:t>Saturated Sampling Techniques</a:t>
            </a:r>
          </a:p>
          <a:p>
            <a:pPr marL="342900" indent="-342900">
              <a:buFont typeface="+mj-lt"/>
              <a:buAutoNum type="alphaLcPeriod"/>
            </a:pPr>
            <a:r>
              <a:rPr lang="id-ID" smtClean="0">
                <a:latin typeface="Times New Roman" pitchFamily="18" charset="0"/>
                <a:cs typeface="Times New Roman" pitchFamily="18" charset="0"/>
              </a:rPr>
              <a:t>Total population of less than 100</a:t>
            </a:r>
          </a:p>
          <a:p>
            <a:pPr marL="342900" indent="-342900">
              <a:buFont typeface="+mj-lt"/>
              <a:buAutoNum type="alphaLcPeriod"/>
            </a:pPr>
            <a:r>
              <a:rPr lang="id-ID" smtClean="0">
                <a:latin typeface="Times New Roman" pitchFamily="18" charset="0"/>
                <a:cs typeface="Times New Roman" pitchFamily="18" charset="0"/>
              </a:rPr>
              <a:t>Population 67 employees use all the sample</a:t>
            </a:r>
            <a:endParaRPr lang="id-ID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Notched Right Arrow 10"/>
          <p:cNvSpPr/>
          <p:nvPr/>
        </p:nvSpPr>
        <p:spPr>
          <a:xfrm>
            <a:off x="3429000" y="3128962"/>
            <a:ext cx="1039906" cy="228600"/>
          </a:xfrm>
          <a:prstGeom prst="notchedRightArrow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3400" y="2886076"/>
            <a:ext cx="2891118" cy="685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mtClean="0">
                <a:latin typeface="Times New Roman" pitchFamily="18" charset="0"/>
                <a:cs typeface="Times New Roman" pitchFamily="18" charset="0"/>
              </a:rPr>
              <a:t>Research variable</a:t>
            </a:r>
            <a:endParaRPr lang="id-ID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Notched Right Arrow 12"/>
          <p:cNvSpPr/>
          <p:nvPr/>
        </p:nvSpPr>
        <p:spPr>
          <a:xfrm>
            <a:off x="3424518" y="4538678"/>
            <a:ext cx="1039906" cy="228600"/>
          </a:xfrm>
          <a:prstGeom prst="notchedRightArrow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5110" y="5357826"/>
            <a:ext cx="2891118" cy="685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mtClean="0">
                <a:latin typeface="Times New Roman" pitchFamily="18" charset="0"/>
                <a:cs typeface="Times New Roman" pitchFamily="18" charset="0"/>
              </a:rPr>
              <a:t>Research techniques</a:t>
            </a:r>
            <a:endParaRPr lang="id-ID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466134" y="5253058"/>
            <a:ext cx="4249270" cy="1104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id-ID" smtClean="0">
                <a:latin typeface="Times New Roman" pitchFamily="18" charset="0"/>
                <a:cs typeface="Times New Roman" pitchFamily="18" charset="0"/>
              </a:rPr>
              <a:t>1. Research Field (Field Research)</a:t>
            </a:r>
          </a:p>
          <a:p>
            <a:pPr marL="354013" indent="-177800">
              <a:buFont typeface="+mj-lt"/>
              <a:buAutoNum type="alphaLcPeriod"/>
            </a:pPr>
            <a:r>
              <a:rPr lang="id-ID" smtClean="0">
                <a:latin typeface="Times New Roman" pitchFamily="18" charset="0"/>
                <a:cs typeface="Times New Roman" pitchFamily="18" charset="0"/>
              </a:rPr>
              <a:t>Observation</a:t>
            </a:r>
          </a:p>
          <a:p>
            <a:pPr marL="354013" indent="-177800">
              <a:buFont typeface="+mj-lt"/>
              <a:buAutoNum type="alphaLcPeriod"/>
            </a:pPr>
            <a:r>
              <a:rPr lang="id-ID" smtClean="0">
                <a:latin typeface="Times New Roman" pitchFamily="18" charset="0"/>
                <a:cs typeface="Times New Roman" pitchFamily="18" charset="0"/>
              </a:rPr>
              <a:t>questioner</a:t>
            </a:r>
          </a:p>
          <a:p>
            <a:pPr marL="342900" indent="-342900"/>
            <a:r>
              <a:rPr lang="id-ID" smtClean="0">
                <a:latin typeface="Times New Roman" pitchFamily="18" charset="0"/>
                <a:cs typeface="Times New Roman" pitchFamily="18" charset="0"/>
              </a:rPr>
              <a:t>2. Research Library</a:t>
            </a:r>
            <a:endParaRPr lang="id-ID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Notched Right Arrow 16"/>
          <p:cNvSpPr/>
          <p:nvPr/>
        </p:nvSpPr>
        <p:spPr>
          <a:xfrm>
            <a:off x="3421746" y="5610248"/>
            <a:ext cx="1039906" cy="228600"/>
          </a:xfrm>
          <a:prstGeom prst="notchedRightArrow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7380312" y="-27384"/>
            <a:ext cx="1368152" cy="1368152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985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7" grpId="0" animBg="1"/>
      <p:bldP spid="10" grpId="0" animBg="1"/>
      <p:bldP spid="8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</a:themeOverride>
</file>

<file path=ppt/theme/themeOverride2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</a:themeOverride>
</file>

<file path=ppt/theme/themeOverride3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</a:themeOverride>
</file>

<file path=ppt/theme/themeOverride4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</a:themeOverride>
</file>

<file path=ppt/theme/themeOverride5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</a:themeOverride>
</file>

<file path=ppt/theme/themeOverride6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</a:themeOverride>
</file>

<file path=ppt/theme/themeOverride7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</a:themeOverride>
</file>

<file path=ppt/theme/themeOverride8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2587</TotalTime>
  <Words>1902</Words>
  <Application>Microsoft Office PowerPoint</Application>
  <PresentationFormat>On-screen Show (4:3)</PresentationFormat>
  <Paragraphs>481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Retrospect</vt:lpstr>
      <vt:lpstr>INFLUENCE WORK  OF ENVIRONMENT, AND SUPPORT ORGANIZATION PERCEPTION ON THE PERFORMANCE OF EMPLOYEES IN PT. SUPER SOLID STEEL</vt:lpstr>
      <vt:lpstr>Background</vt:lpstr>
      <vt:lpstr>Background</vt:lpstr>
      <vt:lpstr>Background</vt:lpstr>
      <vt:lpstr>Formulation of the problem</vt:lpstr>
      <vt:lpstr>Research purposes</vt:lpstr>
      <vt:lpstr>Variables and Indicators Research</vt:lpstr>
      <vt:lpstr>operational Variables</vt:lpstr>
      <vt:lpstr>Research methods</vt:lpstr>
      <vt:lpstr>Data analysis technique</vt:lpstr>
      <vt:lpstr>Correlation table</vt:lpstr>
      <vt:lpstr>Discussion result 1. Test Environment variables validity work</vt:lpstr>
      <vt:lpstr>2. Test the validity of variables Perception  Support Organizations </vt:lpstr>
      <vt:lpstr>3. Test validity variable Employee Performance</vt:lpstr>
      <vt:lpstr>test Reliability</vt:lpstr>
      <vt:lpstr>test Nomalitas</vt:lpstr>
      <vt:lpstr>test Autokoralasi</vt:lpstr>
      <vt:lpstr>coefficient test</vt:lpstr>
      <vt:lpstr>Hypothesis testing</vt:lpstr>
      <vt:lpstr>CONCLUSION</vt:lpstr>
      <vt:lpstr>Discussion Test</vt:lpstr>
      <vt:lpstr>PowerPoint Presentation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DIVERSITAS SUMBER DAYA MANUSIA</dc:title>
  <dc:creator>Administrator</dc:creator>
  <cp:lastModifiedBy>hrd</cp:lastModifiedBy>
  <cp:revision>224</cp:revision>
  <dcterms:created xsi:type="dcterms:W3CDTF">2017-12-09T07:57:26Z</dcterms:created>
  <dcterms:modified xsi:type="dcterms:W3CDTF">2020-02-18T05:03:35Z</dcterms:modified>
</cp:coreProperties>
</file>