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329" autoAdjust="0"/>
  </p:normalViewPr>
  <p:slideViewPr>
    <p:cSldViewPr>
      <p:cViewPr>
        <p:scale>
          <a:sx n="80" d="100"/>
          <a:sy n="80" d="100"/>
        </p:scale>
        <p:origin x="-696" y="1170"/>
      </p:cViewPr>
      <p:guideLst>
        <p:guide orient="horz" pos="2188"/>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AC460A-B956-4CFF-842E-765AB1E4CB1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6AC460A-B956-4CFF-842E-765AB1E4CB1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6AC460A-B956-4CFF-842E-765AB1E4CB1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6AC460A-B956-4CFF-842E-765AB1E4CB1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6AC460A-B956-4CFF-842E-765AB1E4CB1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06AC460A-B956-4CFF-842E-765AB1E4CB1C}" type="datetimeFigureOut">
              <a:rPr lang="id-ID" smtClean="0"/>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06AC460A-B956-4CFF-842E-765AB1E4CB1C}" type="datetimeFigureOut">
              <a:rPr lang="id-ID" smtClean="0"/>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AC460A-B956-4CFF-842E-765AB1E4CB1C}" type="datetimeFigureOut">
              <a:rPr lang="id-ID" smtClean="0"/>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C460A-B956-4CFF-842E-765AB1E4CB1C}" type="datetimeFigureOut">
              <a:rPr lang="id-ID" smtClean="0"/>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E0511C7-0206-431F-9164-B6F3232B57FC}" type="slidenum">
              <a:rPr lang="id-ID" smtClean="0"/>
            </a:fld>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6AC460A-B956-4CFF-842E-765AB1E4CB1C}" type="datetimeFigureOut">
              <a:rPr lang="id-ID" smtClean="0"/>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E0511C7-0206-431F-9164-B6F3232B57FC}" type="slidenum">
              <a:rPr lang="id-ID" smtClean="0"/>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8" name="Date Placeholder 7"/>
          <p:cNvSpPr>
            <a:spLocks noGrp="1"/>
          </p:cNvSpPr>
          <p:nvPr>
            <p:ph type="dt" sz="half" idx="10"/>
          </p:nvPr>
        </p:nvSpPr>
        <p:spPr/>
        <p:txBody>
          <a:bodyPr/>
          <a:lstStyle/>
          <a:p>
            <a:fld id="{06AC460A-B956-4CFF-842E-765AB1E4CB1C}" type="datetimeFigureOut">
              <a:rPr lang="id-ID" smtClean="0"/>
            </a:fld>
            <a:endParaRPr lang="id-ID"/>
          </a:p>
        </p:txBody>
      </p:sp>
      <p:sp>
        <p:nvSpPr>
          <p:cNvPr id="9" name="Slide Number Placeholder 8"/>
          <p:cNvSpPr>
            <a:spLocks noGrp="1"/>
          </p:cNvSpPr>
          <p:nvPr>
            <p:ph type="sldNum" sz="quarter" idx="11"/>
          </p:nvPr>
        </p:nvSpPr>
        <p:spPr/>
        <p:txBody>
          <a:bodyPr/>
          <a:lstStyle/>
          <a:p>
            <a:fld id="{8E0511C7-0206-431F-9164-B6F3232B57FC}" type="slidenum">
              <a:rPr lang="id-ID" smtClean="0"/>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E0511C7-0206-431F-9164-B6F3232B57FC}" type="slidenum">
              <a:rPr lang="id-ID" smtClean="0"/>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6AC460A-B956-4CFF-842E-765AB1E4CB1C}" type="datetimeFigureOut">
              <a:rPr lang="id-ID" smtClean="0"/>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p:pull/>
      </p:transition>
    </mc:Choice>
    <mc:Fallback>
      <p:transition>
        <p:pull/>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anose="020B0604020202020204"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anose="020B0604020202020204"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anose="020B0604020202020204"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anose="020B0604020202020204"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anose="020B0604020202020204"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anose="020B0604020202020204"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620000" cy="5852120"/>
          </a:xfrm>
        </p:spPr>
        <p:txBody>
          <a:bodyPr>
            <a:noAutofit/>
          </a:bodyPr>
          <a:lstStyle/>
          <a:p>
            <a:pPr marL="114300" indent="0" algn="ctr">
              <a:buNone/>
            </a:pPr>
            <a:endParaRPr lang="id-ID" sz="1400" b="1" dirty="0" smtClean="0">
              <a:latin typeface="Times New Roman" panose="02020603050405020304" pitchFamily="18" charset="0"/>
              <a:cs typeface="Times New Roman" panose="02020603050405020304" pitchFamily="18" charset="0"/>
            </a:endParaRPr>
          </a:p>
          <a:p>
            <a:pPr marL="114300" indent="0" algn="ctr">
              <a:buNone/>
            </a:pPr>
            <a:r>
              <a:rPr lang="id-ID" sz="1400" b="1" dirty="0" smtClean="0">
                <a:latin typeface="Times New Roman" panose="02020603050405020304" pitchFamily="18" charset="0"/>
                <a:cs typeface="Times New Roman" panose="02020603050405020304" pitchFamily="18" charset="0"/>
              </a:rPr>
              <a:t>ANALISIS FAKTOR – FAKTOR YANG MEMPENGARUHI MINAT MASYARAKAT MENGGUNAKAN PEGADAIAN SYARIAH</a:t>
            </a:r>
            <a:endParaRPr lang="id-ID" sz="1400" b="1" dirty="0" smtClean="0">
              <a:latin typeface="Times New Roman" panose="02020603050405020304" pitchFamily="18" charset="0"/>
              <a:cs typeface="Times New Roman" panose="02020603050405020304" pitchFamily="18" charset="0"/>
            </a:endParaRPr>
          </a:p>
          <a:p>
            <a:pPr marL="114300" indent="0" algn="ctr">
              <a:buNone/>
            </a:pPr>
            <a:r>
              <a:rPr lang="id-ID" sz="1400" dirty="0" smtClean="0">
                <a:latin typeface="Times New Roman" panose="02020603050405020304" pitchFamily="18" charset="0"/>
                <a:cs typeface="Times New Roman" panose="02020603050405020304" pitchFamily="18" charset="0"/>
              </a:rPr>
              <a:t>Ema dan  Jafril Khalil </a:t>
            </a:r>
            <a:endParaRPr lang="id-ID" sz="1400" dirty="0" smtClean="0">
              <a:latin typeface="Times New Roman" panose="02020603050405020304" pitchFamily="18" charset="0"/>
              <a:cs typeface="Times New Roman" panose="02020603050405020304" pitchFamily="18" charset="0"/>
            </a:endParaRPr>
          </a:p>
          <a:p>
            <a:pPr marL="114300" indent="0" algn="ctr">
              <a:buNone/>
            </a:pPr>
            <a:r>
              <a:rPr lang="id-ID" sz="1400" dirty="0">
                <a:latin typeface="Times New Roman" panose="02020603050405020304" pitchFamily="18" charset="0"/>
                <a:cs typeface="Times New Roman" panose="02020603050405020304" pitchFamily="18" charset="0"/>
              </a:rPr>
              <a:t>Mahasiswa pascasarjana Institut Teknologi dan Bisnis Ekonomi Islam Ahmad </a:t>
            </a:r>
            <a:r>
              <a:rPr lang="id-ID" sz="1400" dirty="0" smtClean="0">
                <a:latin typeface="Times New Roman" panose="02020603050405020304" pitchFamily="18" charset="0"/>
                <a:cs typeface="Times New Roman" panose="02020603050405020304" pitchFamily="18" charset="0"/>
              </a:rPr>
              <a:t>Dahlan</a:t>
            </a:r>
            <a:endParaRPr lang="id-ID" sz="1400" dirty="0" smtClean="0">
              <a:latin typeface="Times New Roman" panose="02020603050405020304" pitchFamily="18" charset="0"/>
              <a:cs typeface="Times New Roman" panose="02020603050405020304" pitchFamily="18" charset="0"/>
            </a:endParaRPr>
          </a:p>
          <a:p>
            <a:pPr marL="114300" indent="0" algn="ctr">
              <a:buNone/>
            </a:pPr>
            <a:endParaRPr lang="id-ID" sz="1400" dirty="0" smtClean="0">
              <a:latin typeface="Times New Roman" panose="02020603050405020304" pitchFamily="18" charset="0"/>
              <a:cs typeface="Times New Roman" panose="02020603050405020304" pitchFamily="18" charset="0"/>
            </a:endParaRPr>
          </a:p>
          <a:p>
            <a:pPr marL="114300" indent="0" algn="ctr">
              <a:buNone/>
            </a:pPr>
            <a:r>
              <a:rPr lang="id-ID" sz="1400" b="1" dirty="0" smtClean="0">
                <a:latin typeface="Times New Roman" panose="02020603050405020304" pitchFamily="18" charset="0"/>
                <a:cs typeface="Times New Roman" panose="02020603050405020304" pitchFamily="18" charset="0"/>
              </a:rPr>
              <a:t>ABSTRAK</a:t>
            </a:r>
            <a:endParaRPr lang="id-ID" sz="1400" b="1" dirty="0" smtClean="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Di Indonesia telah banyak lembaga keuangan syariah, baik perbankan atau nonbank seperti pegadaian syariah,asuransi pembiayaan syariah.Tujuan </a:t>
            </a:r>
            <a:r>
              <a:rPr lang="id-ID" sz="1400" dirty="0">
                <a:latin typeface="Times New Roman" panose="02020603050405020304" pitchFamily="18" charset="0"/>
                <a:cs typeface="Times New Roman" panose="02020603050405020304" pitchFamily="18" charset="0"/>
              </a:rPr>
              <a:t>penelitian ini adalah menganalisis faktor – faktor yang mempengaruhi minat masyarakat sehingga menggunakan pegadaian syariah di cabang </a:t>
            </a:r>
            <a:r>
              <a:rPr lang="id-ID" sz="1400" i="1" dirty="0">
                <a:latin typeface="Times New Roman" panose="02020603050405020304" pitchFamily="18" charset="0"/>
                <a:cs typeface="Times New Roman" panose="02020603050405020304" pitchFamily="18" charset="0"/>
              </a:rPr>
              <a:t>Joglo Botanical Junction.</a:t>
            </a:r>
            <a:r>
              <a:rPr lang="id-ID" sz="1400" dirty="0">
                <a:latin typeface="Times New Roman" panose="02020603050405020304" pitchFamily="18" charset="0"/>
                <a:cs typeface="Times New Roman" panose="02020603050405020304" pitchFamily="18" charset="0"/>
              </a:rPr>
              <a:t>Metodologi pe nelitian yaitu: Deskriptif Kuantitatif, 99 responden. Variabel penelitian terdiri dari empat variabel indenpenden dan satu variabel dependen. Hipotesis dari penelitian ini yaitu : Ho: Bahwa diduga faktor psikologis, faktor sosial, faktor situsional dan faktor pribadi bersama – sama tidak berpengaruh terhadap minat masyarakat di pegadaian syariah cabang Joglo. Ha: Bahwa diduga faktor - faktor (Psikologis, Sosial, Situsional,Pribadi) bersama - sama berpengaruh terhadap Minat masyarakat di pegadaian syariah cabang Hasil penelitian membuktikan bahwa variabel sosial, situsional, dan Pribadi berpengaruh positip dan signifikan terhadap minat nasabah di pegadaian syariah cabang Joglo Botanical Juntion, faktor psikologis tidak mempengaruhi terhadap minat masyarakat. Implikasi dari penelitian ini diharapakan dapat menjadi pedoman bagi manajer pegadaian syariah dalam mengambil keputusan menajemen dalam rangka meningkatkan minat nasabah di pegadaian syaraiah</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Kata kunci : Minat, Psikologi, Sosial, situsional dan </a:t>
            </a:r>
            <a:r>
              <a:rPr lang="id-ID" sz="1400" dirty="0" smtClean="0">
                <a:latin typeface="Times New Roman" panose="02020603050405020304" pitchFamily="18" charset="0"/>
                <a:cs typeface="Times New Roman" panose="02020603050405020304" pitchFamily="18" charset="0"/>
              </a:rPr>
              <a:t>Pribadi</a:t>
            </a: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b="1" dirty="0" smtClean="0">
              <a:latin typeface="Times New Roman" panose="02020603050405020304" pitchFamily="18" charset="0"/>
              <a:cs typeface="Times New Roman" panose="02020603050405020304" pitchFamily="18" charset="0"/>
            </a:endParaRPr>
          </a:p>
          <a:p>
            <a:pPr marL="114300" indent="0">
              <a:buNone/>
            </a:pPr>
            <a:endParaRPr lang="id-ID" sz="1400" b="1" dirty="0">
              <a:latin typeface="Times New Roman" panose="02020603050405020304" pitchFamily="18" charset="0"/>
              <a:cs typeface="Times New Roman" panose="02020603050405020304" pitchFamily="18" charset="0"/>
            </a:endParaRPr>
          </a:p>
          <a:p>
            <a:pPr marL="114300" indent="0">
              <a:buNone/>
            </a:pPr>
            <a:endParaRPr lang="id-ID" sz="1400" b="1" dirty="0" smtClean="0">
              <a:latin typeface="Times New Roman" panose="02020603050405020304" pitchFamily="18" charset="0"/>
              <a:cs typeface="Times New Roman" panose="02020603050405020304" pitchFamily="18" charset="0"/>
            </a:endParaRPr>
          </a:p>
          <a:p>
            <a:pPr marL="114300" indent="0">
              <a:buNone/>
            </a:pPr>
            <a:endParaRPr lang="id-ID" sz="1400" b="1" dirty="0">
              <a:latin typeface="Times New Roman" panose="02020603050405020304" pitchFamily="18" charset="0"/>
              <a:cs typeface="Times New Roman" panose="02020603050405020304" pitchFamily="18" charset="0"/>
            </a:endParaRPr>
          </a:p>
          <a:p>
            <a:pPr marL="114300" indent="0">
              <a:buNone/>
            </a:pPr>
            <a:br>
              <a:rPr lang="id-ID" sz="1400" dirty="0">
                <a:latin typeface="Times New Roman" panose="02020603050405020304" pitchFamily="18" charset="0"/>
                <a:cs typeface="Times New Roman" panose="02020603050405020304" pitchFamily="18" charset="0"/>
              </a:rPr>
            </a:b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b="1" dirty="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727710"/>
            <a:ext cx="7620000" cy="5673090"/>
          </a:xfrm>
        </p:spPr>
        <p:txBody>
          <a:bodyPr/>
          <a:lstStyle/>
          <a:p>
            <a:pPr marL="114300" indent="0">
              <a:buNone/>
            </a:pPr>
            <a:r>
              <a:rPr lang="id-ID" dirty="0"/>
              <a:t>Tabel Regression weights </a:t>
            </a:r>
            <a:endParaRPr lang="id-ID" dirty="0"/>
          </a:p>
        </p:txBody>
      </p:sp>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85215" y="1474470"/>
            <a:ext cx="6005195" cy="5406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normAutofit/>
          </a:bodyPr>
          <a:lstStyle/>
          <a:p>
            <a:pPr marL="114300" indent="0" algn="just">
              <a:buNone/>
            </a:pPr>
            <a:r>
              <a:rPr lang="id-ID" sz="1500" dirty="0">
                <a:latin typeface="Times New Roman" panose="02020603050405020304" pitchFamily="18" charset="0"/>
                <a:cs typeface="Times New Roman" panose="02020603050405020304" pitchFamily="18" charset="0"/>
              </a:rPr>
              <a:t>Interprestasi untuk tampilan 4.3.6 meliputi interpretasi untuk bagian bobot </a:t>
            </a:r>
            <a:r>
              <a:rPr lang="id-ID" sz="1500" dirty="0" smtClean="0">
                <a:latin typeface="Times New Roman" panose="02020603050405020304" pitchFamily="18" charset="0"/>
                <a:cs typeface="Times New Roman" panose="02020603050405020304" pitchFamily="18" charset="0"/>
              </a:rPr>
              <a:t>regresi </a:t>
            </a:r>
            <a:r>
              <a:rPr lang="id-ID" sz="1500" dirty="0">
                <a:latin typeface="Times New Roman" panose="02020603050405020304" pitchFamily="18" charset="0"/>
                <a:cs typeface="Times New Roman" panose="02020603050405020304" pitchFamily="18" charset="0"/>
              </a:rPr>
              <a:t>dan interpretasi untuk kovarian. Penjelasan secara lengkap dapat </a:t>
            </a:r>
            <a:r>
              <a:rPr lang="id-ID" sz="1500" dirty="0" smtClean="0">
                <a:latin typeface="Times New Roman" panose="02020603050405020304" pitchFamily="18" charset="0"/>
                <a:cs typeface="Times New Roman" panose="02020603050405020304" pitchFamily="18" charset="0"/>
              </a:rPr>
              <a:t>dilihat </a:t>
            </a:r>
            <a:r>
              <a:rPr lang="id-ID" sz="1500" dirty="0">
                <a:latin typeface="Times New Roman" panose="02020603050405020304" pitchFamily="18" charset="0"/>
                <a:cs typeface="Times New Roman" panose="02020603050405020304" pitchFamily="18" charset="0"/>
              </a:rPr>
              <a:t>pada uraian berikut ini.</a:t>
            </a:r>
            <a:endParaRPr lang="id-ID" sz="1500" dirty="0">
              <a:latin typeface="Times New Roman" panose="02020603050405020304" pitchFamily="18" charset="0"/>
              <a:cs typeface="Times New Roman" panose="02020603050405020304" pitchFamily="18" charset="0"/>
            </a:endParaRPr>
          </a:p>
          <a:p>
            <a:pPr lvl="0" algn="just"/>
            <a:r>
              <a:rPr lang="id-ID" sz="1500" dirty="0">
                <a:latin typeface="Times New Roman" panose="02020603050405020304" pitchFamily="18" charset="0"/>
                <a:cs typeface="Times New Roman" panose="02020603050405020304" pitchFamily="18" charset="0"/>
              </a:rPr>
              <a:t>Jalur dari variabel FSOS ke MM sebesar 0,189 dengan nilai Probabilitas sebesar 0,026,penafsirannya adalah variabel Faktor Sosial mempengaruhi Minat Mayarakat sebesar 0,189 dengan probabilitas sebesar 0,026 &lt; 0,05 dengan demikian pengaruhnya bersifat signifikan.</a:t>
            </a:r>
            <a:endParaRPr lang="id-ID" sz="1500" dirty="0">
              <a:latin typeface="Times New Roman" panose="02020603050405020304" pitchFamily="18" charset="0"/>
              <a:cs typeface="Times New Roman" panose="02020603050405020304" pitchFamily="18" charset="0"/>
            </a:endParaRPr>
          </a:p>
          <a:p>
            <a:pPr lvl="0" algn="just"/>
            <a:r>
              <a:rPr lang="id-ID" sz="1500" dirty="0">
                <a:latin typeface="Times New Roman" panose="02020603050405020304" pitchFamily="18" charset="0"/>
                <a:cs typeface="Times New Roman" panose="02020603050405020304" pitchFamily="18" charset="0"/>
              </a:rPr>
              <a:t>Jalur dari variabel FPSI ke MM sebesar 0,003 dengan nilai Probabilitas sebesar 0,989. penafsirannya variabel Faktor Psikologi mempengaruhi Minat Mayarakat (MM) sebesar 0,003 dengan nilai probabilitas 0,989&gt;0,05 dengan </a:t>
            </a:r>
            <a:r>
              <a:rPr lang="id-ID" sz="1400" dirty="0">
                <a:latin typeface="Times New Roman" panose="02020603050405020304" pitchFamily="18" charset="0"/>
                <a:cs typeface="Times New Roman" panose="02020603050405020304" pitchFamily="18" charset="0"/>
              </a:rPr>
              <a:t>demikian</a:t>
            </a:r>
            <a:r>
              <a:rPr lang="id-ID" sz="1500" dirty="0">
                <a:latin typeface="Times New Roman" panose="02020603050405020304" pitchFamily="18" charset="0"/>
                <a:cs typeface="Times New Roman" panose="02020603050405020304" pitchFamily="18" charset="0"/>
              </a:rPr>
              <a:t> pengaruh tersebut tidak bersifat signifikan.</a:t>
            </a:r>
            <a:endParaRPr lang="id-ID" sz="1500" dirty="0">
              <a:latin typeface="Times New Roman" panose="02020603050405020304" pitchFamily="18" charset="0"/>
              <a:cs typeface="Times New Roman" panose="02020603050405020304" pitchFamily="18" charset="0"/>
            </a:endParaRPr>
          </a:p>
          <a:p>
            <a:pPr lvl="0" algn="just"/>
            <a:r>
              <a:rPr lang="id-ID" sz="1500" dirty="0">
                <a:latin typeface="Times New Roman" panose="02020603050405020304" pitchFamily="18" charset="0"/>
                <a:cs typeface="Times New Roman" panose="02020603050405020304" pitchFamily="18" charset="0"/>
              </a:rPr>
              <a:t>Jalur dari variabel FSIT ke MM sebesar 0,307 dengan nilai probabilitas sebesar 0,031. penafsirannya variabel faktor situsional mempengaruhi minat masyarakat sebesar 0,307 dengan nilai probabilitas 0,031&lt;0,05 dengan demikian pengaruh tersebut bersifat signifikan.</a:t>
            </a:r>
            <a:endParaRPr lang="id-ID" sz="1500" dirty="0">
              <a:latin typeface="Times New Roman" panose="02020603050405020304" pitchFamily="18" charset="0"/>
              <a:cs typeface="Times New Roman" panose="02020603050405020304" pitchFamily="18" charset="0"/>
            </a:endParaRPr>
          </a:p>
          <a:p>
            <a:pPr lvl="0" algn="just"/>
            <a:r>
              <a:rPr lang="id-ID" sz="1500" dirty="0">
                <a:latin typeface="Times New Roman" panose="02020603050405020304" pitchFamily="18" charset="0"/>
                <a:cs typeface="Times New Roman" panose="02020603050405020304" pitchFamily="18" charset="0"/>
              </a:rPr>
              <a:t>Jalur variabel FPRI ke MM </a:t>
            </a:r>
            <a:r>
              <a:rPr lang="id-ID" sz="1500" dirty="0" smtClean="0">
                <a:latin typeface="Times New Roman" panose="02020603050405020304" pitchFamily="18" charset="0"/>
                <a:cs typeface="Times New Roman" panose="02020603050405020304" pitchFamily="18" charset="0"/>
              </a:rPr>
              <a:t>seb esar </a:t>
            </a:r>
            <a:r>
              <a:rPr lang="id-ID" sz="1500" dirty="0">
                <a:latin typeface="Times New Roman" panose="02020603050405020304" pitchFamily="18" charset="0"/>
                <a:cs typeface="Times New Roman" panose="02020603050405020304" pitchFamily="18" charset="0"/>
              </a:rPr>
              <a:t>0,724. Penaksirannya adalah :variabel faktor pribadi  (FPRI) berpengaruh terhadap minat masyarakat (MM) sebesar 0,724</a:t>
            </a:r>
            <a:r>
              <a:rPr lang="id-ID" sz="1500" dirty="0" smtClean="0">
                <a:latin typeface="Times New Roman" panose="02020603050405020304" pitchFamily="18" charset="0"/>
                <a:cs typeface="Times New Roman" panose="02020603050405020304" pitchFamily="18" charset="0"/>
              </a:rPr>
              <a:t>.</a:t>
            </a:r>
            <a:endParaRPr lang="id-ID" sz="1500" dirty="0" smtClean="0">
              <a:latin typeface="Times New Roman" panose="02020603050405020304" pitchFamily="18" charset="0"/>
              <a:cs typeface="Times New Roman" panose="02020603050405020304" pitchFamily="18" charset="0"/>
            </a:endParaRPr>
          </a:p>
          <a:p>
            <a:pPr algn="just"/>
            <a:r>
              <a:rPr lang="id-ID" sz="1400" dirty="0">
                <a:latin typeface="Times New Roman" panose="02020603050405020304" pitchFamily="18" charset="0"/>
                <a:cs typeface="Times New Roman" panose="02020603050405020304" pitchFamily="18" charset="0"/>
              </a:rPr>
              <a:t>Jalur dari variabel MM ke MM3 ( kebutuhan yang sangat mendesak mempengaruhi minat masyarakat menjadi nasabah dipegadaian syariah) sebesar 1. Penafsirannya variabel Minat Masyarakat  (MM) berpengaruh terhadap MM3 sebesar 1.</a:t>
            </a:r>
            <a:endParaRPr lang="id-ID" sz="1400" dirty="0">
              <a:latin typeface="Times New Roman" panose="02020603050405020304" pitchFamily="18" charset="0"/>
              <a:cs typeface="Times New Roman" panose="02020603050405020304" pitchFamily="18" charset="0"/>
            </a:endParaRPr>
          </a:p>
          <a:p>
            <a:pPr algn="just"/>
            <a:r>
              <a:rPr lang="id-ID" sz="1400" dirty="0">
                <a:latin typeface="Times New Roman" panose="02020603050405020304" pitchFamily="18" charset="0"/>
                <a:cs typeface="Times New Roman" panose="02020603050405020304" pitchFamily="18" charset="0"/>
              </a:rPr>
              <a:t>Jalur variabel MM ke MM2 (menurut bapak/ibu masyarakat sangat berpartisipasi dengan adanya pegadaian syariah ) sebesar 1,395. Dengan demikian penafsirannya variabel MM berpengaruh terhadap MM2 sebesar 1,395.</a:t>
            </a:r>
            <a:endParaRPr lang="id-ID" sz="1400" dirty="0">
              <a:latin typeface="Times New Roman" panose="02020603050405020304" pitchFamily="18" charset="0"/>
              <a:cs typeface="Times New Roman" panose="02020603050405020304" pitchFamily="18" charset="0"/>
            </a:endParaRPr>
          </a:p>
          <a:p>
            <a:pPr algn="just"/>
            <a:r>
              <a:rPr lang="id-ID" sz="1400" dirty="0">
                <a:latin typeface="Times New Roman" panose="02020603050405020304" pitchFamily="18" charset="0"/>
                <a:cs typeface="Times New Roman" panose="02020603050405020304" pitchFamily="18" charset="0"/>
              </a:rPr>
              <a:t>Jalur variabel MM ke MM1 (Menurut bapak/ibunya tingginya tingkat konsumsi masyarakat sehingga mempengaruhi minat masyarakat terhadap pegadaian syariah ) sebesar 1,471. Dengan demikian penafsirannya variabel MM berpengaruh terhadap MM1 sebesar 1,471.</a:t>
            </a:r>
            <a:endParaRPr lang="id-ID" sz="1400" dirty="0">
              <a:latin typeface="Times New Roman" panose="02020603050405020304" pitchFamily="18" charset="0"/>
              <a:cs typeface="Times New Roman" panose="02020603050405020304" pitchFamily="18" charset="0"/>
            </a:endParaRPr>
          </a:p>
          <a:p>
            <a:pPr lvl="0"/>
            <a:endParaRPr lang="id-ID" sz="1500" dirty="0">
              <a:latin typeface="Times New Roman" panose="02020603050405020304" pitchFamily="18" charset="0"/>
              <a:cs typeface="Times New Roman" panose="02020603050405020304" pitchFamily="18" charset="0"/>
            </a:endParaRPr>
          </a:p>
          <a:p>
            <a:pPr marL="114300" indent="0">
              <a:buNone/>
            </a:pPr>
            <a:endParaRPr lang="id-ID" dirty="0"/>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736704"/>
          </a:xfrm>
        </p:spPr>
        <p:txBody>
          <a:bodyPr>
            <a:normAutofit fontScale="62500" lnSpcReduction="20000"/>
          </a:bodyPr>
          <a:lstStyle/>
          <a:p>
            <a:pPr lvl="0"/>
            <a:endParaRPr lang="id-ID" dirty="0" smtClean="0"/>
          </a:p>
          <a:p>
            <a:pPr lvl="0" algn="just"/>
            <a:r>
              <a:rPr lang="id-ID" dirty="0" smtClean="0">
                <a:latin typeface="Times New Roman" panose="02020603050405020304" pitchFamily="18" charset="0"/>
                <a:cs typeface="Times New Roman" panose="02020603050405020304" pitchFamily="18" charset="0"/>
              </a:rPr>
              <a:t>Jalur </a:t>
            </a:r>
            <a:r>
              <a:rPr lang="id-ID" dirty="0">
                <a:latin typeface="Times New Roman" panose="02020603050405020304" pitchFamily="18" charset="0"/>
                <a:cs typeface="Times New Roman" panose="02020603050405020304" pitchFamily="18" charset="0"/>
              </a:rPr>
              <a:t>variabel FPSI ke FPSI4 (Produk - produk yang dimiliki pegadaian syariah merupakan produk yang berkualitas) sebesar 1.Penafsirannya adalah variabel FPSI berpengaruh terhadap FPSI4 sebesar 1.</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FPSI ke FPSI3 (Saya menggunakan pegadaian syariah karena pengajuannya pembiayaan dipegadaian  syariah cabang Joglo </a:t>
            </a:r>
            <a:r>
              <a:rPr lang="id-ID" i="1" dirty="0">
                <a:latin typeface="Times New Roman" panose="02020603050405020304" pitchFamily="18" charset="0"/>
                <a:cs typeface="Times New Roman" panose="02020603050405020304" pitchFamily="18" charset="0"/>
              </a:rPr>
              <a:t>(Botanical juntion) </a:t>
            </a:r>
            <a:r>
              <a:rPr lang="id-ID" dirty="0">
                <a:latin typeface="Times New Roman" panose="02020603050405020304" pitchFamily="18" charset="0"/>
                <a:cs typeface="Times New Roman" panose="02020603050405020304" pitchFamily="18" charset="0"/>
              </a:rPr>
              <a:t>mudah, cepat, dan aman) sebesar 2,601 dengan nilai probabilitas sebesar 0,003&lt;0,05.Denga demikian pegaruhnya bersifat signifikan.</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FPSI ke FPSI2 (saya berminat menggunakan pegadaian syariah karena sesuai dengan prinsip syariah) sebesar 2,377 dengan nilai probabilitas sebesar 0,003.Penafsirannya adalah variabel FPSI ke FPSI2 2,377 dengan probabilitas sebesar 0,003&lt;0,05.Demikian pegaruhnya bersifat signifikan. </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FPSI ke FPSI1 (dorongan dalam diri saya, menggunakan pegadaian syariah adalah pilihan yang sangat tepat) sebesar 2,776 dengan nilai probabilitas sebesar 0,004.Penafsirannya adalah variabel FPSI ke FPSI2 2,776 dengan probabilitas sebesar 0,004&lt;0,05.Demikian pegaruhnya bersifat signifikan. </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dari variabel FSOS ke FSOS3 (tetangga maupun teman sekumpulan saya adalah referensi saya dalam menggunakan pegadaian syariah ) sebesar 1. Penafsirannya variabel faktor sosial  (FSOS) berpengaruh terhadap FSOS3 sebesar 1.</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FSOS ke FSOS2 (Pegadaian syariah merupakan salah satu badan usaha milik negara sehingga saya menggunakan pegadaian syariah) sebesar 0,775. Penaksirannya adalah :variabel faktor sosial  (FSOS) berpengaruh terhadap FSOS2  sebesar 0,775.</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FSOS ke FSOS1 (Keluarga saya adalah referensi) sebesar 1,073  saya dalam menggunakan pegadaian syariah) Penaksirannya adalah :variabel faktor sosial  (FSOS) berpengaruh terhadap FSOS1  sebesar 1,073.</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dari variabel FSIT ke FSIT4 ( Lokasi pegadaian syariah mudah dijangkau oleh masyarakat) sebesar 1. Penafsirannya variabel faktor situsional (FSIT) berpengaruh terhadap FSIT4 sebesar 1.</a:t>
            </a:r>
            <a:endParaRPr lang="id-ID" dirty="0">
              <a:latin typeface="Times New Roman" panose="02020603050405020304" pitchFamily="18" charset="0"/>
              <a:cs typeface="Times New Roman" panose="02020603050405020304" pitchFamily="18" charset="0"/>
            </a:endParaRPr>
          </a:p>
          <a:p>
            <a:pPr lvl="0" algn="just"/>
            <a:r>
              <a:rPr lang="id-ID" dirty="0">
                <a:latin typeface="Times New Roman" panose="02020603050405020304" pitchFamily="18" charset="0"/>
                <a:cs typeface="Times New Roman" panose="02020603050405020304" pitchFamily="18" charset="0"/>
              </a:rPr>
              <a:t>Jalur variabel FSIT ke FSIT3 (barang yang digadaikan terjamin keamanannya karena pegadaian memiliki jasa penitipan barang) sebesar 0,920. Dengan demikian penafsirannya variabel FSIT berpengaruh terhadap FSIT3 sebesar 0,920.</a:t>
            </a:r>
            <a:endParaRPr lang="id-ID" dirty="0">
              <a:latin typeface="Times New Roman" panose="02020603050405020304" pitchFamily="18" charset="0"/>
              <a:cs typeface="Times New Roman" panose="02020603050405020304" pitchFamily="18" charset="0"/>
            </a:endParaRPr>
          </a:p>
          <a:p>
            <a:endParaRPr lang="id-ID" dirty="0"/>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a:bodyPr>
          <a:lstStyle/>
          <a:p>
            <a:pPr lvl="0" algn="just"/>
            <a:r>
              <a:rPr lang="id-ID" sz="1600" dirty="0">
                <a:latin typeface="Times New Roman" panose="02020603050405020304" pitchFamily="18" charset="0"/>
                <a:cs typeface="Times New Roman" panose="02020603050405020304" pitchFamily="18" charset="0"/>
              </a:rPr>
              <a:t>Jalur variabel FSIT ke FSIT2 (Sarana dan prasarana seperti Gedung,tempat parkir dan pendingin udara sehingga masyarakat menggunakan pegadaian syariah) sebesar 1,442. Dengan demikian penafsirannya variabel FSIT berpengaruh terhadap FSIT3 sebesar 1,442.</a:t>
            </a:r>
            <a:endParaRPr lang="id-ID" sz="1600" dirty="0">
              <a:latin typeface="Times New Roman" panose="02020603050405020304" pitchFamily="18" charset="0"/>
              <a:cs typeface="Times New Roman" panose="02020603050405020304" pitchFamily="18" charset="0"/>
            </a:endParaRPr>
          </a:p>
          <a:p>
            <a:pPr lvl="0" algn="just"/>
            <a:r>
              <a:rPr lang="id-ID" sz="1600" dirty="0">
                <a:latin typeface="Times New Roman" panose="02020603050405020304" pitchFamily="18" charset="0"/>
                <a:cs typeface="Times New Roman" panose="02020603050405020304" pitchFamily="18" charset="0"/>
              </a:rPr>
              <a:t>Jalur variabel FSIT ke FSIT1 (dapat sebagai tempat penyimpanan benda berharga) sebesar 0,775. Dengan demikian penafsirannya variabel FSIT berpengaruh terhadap FSIT1 sebesar 0,775.</a:t>
            </a:r>
            <a:endParaRPr lang="id-ID" sz="1600" dirty="0">
              <a:latin typeface="Times New Roman" panose="02020603050405020304" pitchFamily="18" charset="0"/>
              <a:cs typeface="Times New Roman" panose="02020603050405020304" pitchFamily="18" charset="0"/>
            </a:endParaRPr>
          </a:p>
          <a:p>
            <a:pPr lvl="0" algn="just"/>
            <a:r>
              <a:rPr lang="id-ID" sz="1600" dirty="0">
                <a:latin typeface="Times New Roman" panose="02020603050405020304" pitchFamily="18" charset="0"/>
                <a:cs typeface="Times New Roman" panose="02020603050405020304" pitchFamily="18" charset="0"/>
              </a:rPr>
              <a:t>Jalur dari variabel FPRI ke FPRI4 (daya tarik yang ditawarkan oleh pegadaian untuk mengatasi kebutuhan tiba -tiba) sebesar 1. Penafsirannya variabel faktor pribadi (FPRI) berpengaruh terhadap FPRI4 sebesar 1.</a:t>
            </a:r>
            <a:endParaRPr lang="id-ID" sz="1600" dirty="0">
              <a:latin typeface="Times New Roman" panose="02020603050405020304" pitchFamily="18" charset="0"/>
              <a:cs typeface="Times New Roman" panose="02020603050405020304" pitchFamily="18" charset="0"/>
            </a:endParaRPr>
          </a:p>
          <a:p>
            <a:pPr lvl="0" algn="just"/>
            <a:r>
              <a:rPr lang="id-ID" sz="1600" dirty="0">
                <a:latin typeface="Times New Roman" panose="02020603050405020304" pitchFamily="18" charset="0"/>
                <a:cs typeface="Times New Roman" panose="02020603050405020304" pitchFamily="18" charset="0"/>
              </a:rPr>
              <a:t>Jalur variabel FPRI ke FPRI3 (Keinginan masyarakat  membuka usaha mendorong masyarakat menggunakan pegadaian syariah) sebesar 1,156. Dengan demikian penafsirannya variabel FPRI berpengaruh terhadap FPRI3 sebesar 1,156.</a:t>
            </a:r>
            <a:endParaRPr lang="id-ID" sz="1600" dirty="0">
              <a:latin typeface="Times New Roman" panose="02020603050405020304" pitchFamily="18" charset="0"/>
              <a:cs typeface="Times New Roman" panose="02020603050405020304" pitchFamily="18" charset="0"/>
            </a:endParaRPr>
          </a:p>
          <a:p>
            <a:pPr lvl="0" algn="just"/>
            <a:r>
              <a:rPr lang="id-ID" sz="1600" dirty="0">
                <a:latin typeface="Times New Roman" panose="02020603050405020304" pitchFamily="18" charset="0"/>
                <a:cs typeface="Times New Roman" panose="02020603050405020304" pitchFamily="18" charset="0"/>
              </a:rPr>
              <a:t>Jalur variabel FPRI ke FPRI2 (Tingkat pendapatan menentukan masyarakat menggunakan pegadaian syariah) sebesar 1,168. Dengan demikian penafsirannya variabel FPRI berpengaruh terhadap FPRI2 sebesar 1,168.</a:t>
            </a:r>
            <a:endParaRPr lang="id-ID" sz="1600" dirty="0">
              <a:latin typeface="Times New Roman" panose="02020603050405020304" pitchFamily="18" charset="0"/>
              <a:cs typeface="Times New Roman" panose="02020603050405020304" pitchFamily="18" charset="0"/>
            </a:endParaRPr>
          </a:p>
          <a:p>
            <a:pPr lvl="0" algn="just"/>
            <a:r>
              <a:rPr lang="id-ID" sz="1600" dirty="0">
                <a:latin typeface="Times New Roman" panose="02020603050405020304" pitchFamily="18" charset="0"/>
                <a:cs typeface="Times New Roman" panose="02020603050405020304" pitchFamily="18" charset="0"/>
              </a:rPr>
              <a:t>Jalur variabel FPRI ke FPRI1 (Tingkat pendapatan masyarakat  tidak mencukupi kebutuhan pokok sehingga masyarakat  menggunakan pegadaian syariah) sebesar 1,239. Dengan demikian penafsirannya variabel FPRI berpengaruh terhadap FPRI1 sebesar 1,239.</a:t>
            </a:r>
            <a:endParaRPr lang="id-ID" sz="1600" dirty="0">
              <a:latin typeface="Times New Roman" panose="02020603050405020304" pitchFamily="18" charset="0"/>
              <a:cs typeface="Times New Roman" panose="02020603050405020304" pitchFamily="18" charset="0"/>
            </a:endParaRPr>
          </a:p>
          <a:p>
            <a:pPr marL="114300" indent="0">
              <a:buNone/>
            </a:pPr>
            <a:endParaRPr lang="id-ID" dirty="0"/>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noAutofit/>
          </a:bodyPr>
          <a:lstStyle/>
          <a:p>
            <a:pPr marL="114300" indent="0">
              <a:buNone/>
            </a:pPr>
            <a:r>
              <a:rPr lang="id-ID" sz="1400" b="1" dirty="0">
                <a:latin typeface="Times New Roman" panose="02020603050405020304" pitchFamily="18" charset="0"/>
                <a:cs typeface="Times New Roman" panose="02020603050405020304" pitchFamily="18" charset="0"/>
              </a:rPr>
              <a:t>Pengantar</a:t>
            </a:r>
            <a:endParaRPr lang="id-ID" sz="1400" b="1"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Pegadaian adalah salah satu badan usaha yang secara resmi mempunyai izin untuk melaksanakan kegiatan lembaga keuangan berupa pembiayaan dalam bentuk penyaluran dana kemasyarakat</a:t>
            </a:r>
            <a:r>
              <a:rPr lang="id-ID" sz="1400" b="1" dirty="0">
                <a:latin typeface="Times New Roman" panose="02020603050405020304" pitchFamily="18" charset="0"/>
                <a:cs typeface="Times New Roman" panose="02020603050405020304" pitchFamily="18" charset="0"/>
              </a:rPr>
              <a:t> </a:t>
            </a:r>
            <a:r>
              <a:rPr lang="id-ID" sz="1400" dirty="0">
                <a:latin typeface="Times New Roman" panose="02020603050405020304" pitchFamily="18" charset="0"/>
                <a:cs typeface="Times New Roman" panose="02020603050405020304" pitchFamily="18" charset="0"/>
              </a:rPr>
              <a:t> atas dasar hukum gadai seperti dimaksud dalam Kitab Undang - undang Hukum perdata Pasal 1150.Totok Budisantoso (2006 : 212 ),  Di Indonesia telah banyak lembaga - lembaga nonbank khususnya syariah,  meskipun lembaga - lembaga keuangan syariah mulai menyebar diberbagai pelosok tanah air, banyak masyarakat yang belum mengenal produk - produk </a:t>
            </a:r>
            <a:r>
              <a:rPr lang="id-ID" sz="1400" dirty="0" smtClean="0">
                <a:latin typeface="Times New Roman" panose="02020603050405020304" pitchFamily="18" charset="0"/>
                <a:cs typeface="Times New Roman" panose="02020603050405020304" pitchFamily="18" charset="0"/>
              </a:rPr>
              <a:t>syariah. Di </a:t>
            </a:r>
            <a:r>
              <a:rPr lang="id-ID" sz="1400" dirty="0">
                <a:latin typeface="Times New Roman" panose="02020603050405020304" pitchFamily="18" charset="0"/>
                <a:cs typeface="Times New Roman" panose="02020603050405020304" pitchFamily="18" charset="0"/>
              </a:rPr>
              <a:t>Indonesia terbentuknnya Pegadaian syariah , yaitu : bekerja sama dengan  Perum pegadaian membentuk </a:t>
            </a:r>
            <a:r>
              <a:rPr lang="id-ID" sz="1400" dirty="0" smtClean="0">
                <a:latin typeface="Times New Roman" panose="02020603050405020304" pitchFamily="18" charset="0"/>
                <a:cs typeface="Times New Roman" panose="02020603050405020304" pitchFamily="18" charset="0"/>
              </a:rPr>
              <a:t>Unit. Layanan </a:t>
            </a:r>
            <a:r>
              <a:rPr lang="id-ID" sz="1400" dirty="0">
                <a:latin typeface="Times New Roman" panose="02020603050405020304" pitchFamily="18" charset="0"/>
                <a:cs typeface="Times New Roman" panose="02020603050405020304" pitchFamily="18" charset="0"/>
              </a:rPr>
              <a:t>Gadai Syariah (ULGS). Rahn adalah: perjanjian penyerahan  barang atau harta anda sebagai jaminan </a:t>
            </a:r>
            <a:r>
              <a:rPr lang="id-ID" sz="1400" dirty="0" smtClean="0">
                <a:latin typeface="Times New Roman" panose="02020603050405020304" pitchFamily="18" charset="0"/>
                <a:cs typeface="Times New Roman" panose="02020603050405020304" pitchFamily="18" charset="0"/>
              </a:rPr>
              <a:t>berdasarkan </a:t>
            </a:r>
            <a:r>
              <a:rPr lang="id-ID" sz="1400" dirty="0">
                <a:latin typeface="Times New Roman" panose="02020603050405020304" pitchFamily="18" charset="0"/>
                <a:cs typeface="Times New Roman" panose="02020603050405020304" pitchFamily="18" charset="0"/>
              </a:rPr>
              <a:t>hukum gadai berupa mas/perhiasan/kendaraan atau barang bergerak lainnya.berdasarkan pengertian diatas dapat disimpulkan bahwa </a:t>
            </a:r>
            <a:r>
              <a:rPr lang="id-ID" sz="1400" i="1" dirty="0">
                <a:latin typeface="Times New Roman" panose="02020603050405020304" pitchFamily="18" charset="0"/>
                <a:cs typeface="Times New Roman" panose="02020603050405020304" pitchFamily="18" charset="0"/>
              </a:rPr>
              <a:t>Rahn</a:t>
            </a:r>
            <a:r>
              <a:rPr lang="id-ID" sz="1400" dirty="0">
                <a:latin typeface="Times New Roman" panose="02020603050405020304" pitchFamily="18" charset="0"/>
                <a:cs typeface="Times New Roman" panose="02020603050405020304" pitchFamily="18" charset="0"/>
              </a:rPr>
              <a:t> adalah : merupakan  suatu akad utang piutang dengan menjadikan barang yang memiliki nilai harta menurut pandangan shara sebagai jaminan pinjaman (</a:t>
            </a:r>
            <a:r>
              <a:rPr lang="id-ID" sz="1400" i="1" dirty="0">
                <a:latin typeface="Times New Roman" panose="02020603050405020304" pitchFamily="18" charset="0"/>
                <a:cs typeface="Times New Roman" panose="02020603050405020304" pitchFamily="18" charset="0"/>
              </a:rPr>
              <a:t>marhun bih ) </a:t>
            </a:r>
            <a:r>
              <a:rPr lang="id-ID" sz="1400" dirty="0">
                <a:latin typeface="Times New Roman" panose="02020603050405020304" pitchFamily="18" charset="0"/>
                <a:cs typeface="Times New Roman" panose="02020603050405020304" pitchFamily="18" charset="0"/>
              </a:rPr>
              <a:t>sehingga nasabah ( </a:t>
            </a:r>
            <a:r>
              <a:rPr lang="id-ID" sz="1400" i="1" dirty="0">
                <a:latin typeface="Times New Roman" panose="02020603050405020304" pitchFamily="18" charset="0"/>
                <a:cs typeface="Times New Roman" panose="02020603050405020304" pitchFamily="18" charset="0"/>
              </a:rPr>
              <a:t>rahin </a:t>
            </a:r>
            <a:r>
              <a:rPr lang="id-ID" sz="1400" dirty="0">
                <a:latin typeface="Times New Roman" panose="02020603050405020304" pitchFamily="18" charset="0"/>
                <a:cs typeface="Times New Roman" panose="02020603050405020304" pitchFamily="18" charset="0"/>
              </a:rPr>
              <a:t>) boleh mengambil uang pinjaman </a:t>
            </a:r>
            <a:r>
              <a:rPr lang="id-ID" sz="1400" i="1" dirty="0">
                <a:latin typeface="Times New Roman" panose="02020603050405020304" pitchFamily="18" charset="0"/>
                <a:cs typeface="Times New Roman" panose="02020603050405020304" pitchFamily="18" charset="0"/>
              </a:rPr>
              <a:t>(marhunbih</a:t>
            </a:r>
            <a:r>
              <a:rPr lang="id-ID" sz="1400" i="1" dirty="0" smtClean="0">
                <a:latin typeface="Times New Roman" panose="02020603050405020304" pitchFamily="18" charset="0"/>
                <a:cs typeface="Times New Roman" panose="02020603050405020304" pitchFamily="18" charset="0"/>
              </a:rPr>
              <a:t>)</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lgn="just">
              <a:buNone/>
            </a:pPr>
            <a:endParaRPr lang="id-ID" sz="1400" dirty="0" smtClean="0">
              <a:latin typeface="Times New Roman" panose="02020603050405020304" pitchFamily="18" charset="0"/>
              <a:cs typeface="Times New Roman" panose="02020603050405020304" pitchFamily="18" charset="0"/>
            </a:endParaRPr>
          </a:p>
          <a:p>
            <a:pPr marL="114300" indent="0" algn="ctr">
              <a:buNone/>
            </a:pPr>
            <a:r>
              <a:rPr lang="id-ID" sz="1400" b="1" dirty="0" smtClean="0">
                <a:latin typeface="Times New Roman" panose="02020603050405020304" pitchFamily="18" charset="0"/>
                <a:cs typeface="Times New Roman" panose="02020603050405020304" pitchFamily="18" charset="0"/>
              </a:rPr>
              <a:t>Tabel 1.1 Jumlah </a:t>
            </a:r>
            <a:r>
              <a:rPr lang="id-ID" sz="1400" b="1" dirty="0">
                <a:latin typeface="Times New Roman" panose="02020603050405020304" pitchFamily="18" charset="0"/>
                <a:cs typeface="Times New Roman" panose="02020603050405020304" pitchFamily="18" charset="0"/>
              </a:rPr>
              <a:t>Perkembangan Jumlah Nasabah Pegadaian Syariah Cabang Joglo </a:t>
            </a:r>
            <a:endParaRPr lang="id-ID" sz="1400" b="1" dirty="0" smtClean="0">
              <a:latin typeface="Times New Roman" panose="02020603050405020304" pitchFamily="18" charset="0"/>
              <a:cs typeface="Times New Roman" panose="02020603050405020304" pitchFamily="18" charset="0"/>
            </a:endParaRPr>
          </a:p>
          <a:p>
            <a:pPr marL="114300" indent="0" algn="ctr">
              <a:buNone/>
            </a:pPr>
            <a:r>
              <a:rPr lang="id-ID" sz="1400" b="1" dirty="0" smtClean="0">
                <a:latin typeface="Times New Roman" panose="02020603050405020304" pitchFamily="18" charset="0"/>
                <a:cs typeface="Times New Roman" panose="02020603050405020304" pitchFamily="18" charset="0"/>
              </a:rPr>
              <a:t>(</a:t>
            </a:r>
            <a:r>
              <a:rPr lang="id-ID" sz="1400" b="1" i="1" dirty="0">
                <a:latin typeface="Times New Roman" panose="02020603050405020304" pitchFamily="18" charset="0"/>
                <a:cs typeface="Times New Roman" panose="02020603050405020304" pitchFamily="18" charset="0"/>
              </a:rPr>
              <a:t>Botanical Junction</a:t>
            </a:r>
            <a:r>
              <a:rPr lang="id-ID" sz="1400" b="1"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114300" indent="0">
              <a:buNone/>
            </a:pPr>
            <a:br>
              <a:rPr lang="id-ID" sz="1400" dirty="0">
                <a:latin typeface="Times New Roman" panose="02020603050405020304" pitchFamily="18" charset="0"/>
                <a:cs typeface="Times New Roman" panose="02020603050405020304" pitchFamily="18" charset="0"/>
              </a:rPr>
            </a:b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Sumber</a:t>
            </a:r>
            <a:r>
              <a:rPr lang="id-ID" sz="1400" dirty="0">
                <a:latin typeface="Times New Roman" panose="02020603050405020304" pitchFamily="18" charset="0"/>
                <a:cs typeface="Times New Roman" panose="02020603050405020304" pitchFamily="18" charset="0"/>
              </a:rPr>
              <a:t>: Pegadaian Syariah Cabang Joglo</a:t>
            </a:r>
            <a:r>
              <a:rPr lang="id-ID" sz="1400" i="1" dirty="0">
                <a:latin typeface="Times New Roman" panose="02020603050405020304" pitchFamily="18" charset="0"/>
                <a:cs typeface="Times New Roman" panose="02020603050405020304" pitchFamily="18" charset="0"/>
              </a:rPr>
              <a:t> Botanical </a:t>
            </a:r>
            <a:r>
              <a:rPr lang="id-ID" sz="1400" i="1" dirty="0" smtClean="0">
                <a:latin typeface="Times New Roman" panose="02020603050405020304" pitchFamily="18" charset="0"/>
                <a:cs typeface="Times New Roman" panose="02020603050405020304" pitchFamily="18" charset="0"/>
              </a:rPr>
              <a:t>Junction</a:t>
            </a:r>
            <a:endParaRPr lang="id-ID" sz="1400" i="1"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420110" y="4109085"/>
          <a:ext cx="2160270" cy="2011680"/>
        </p:xfrm>
        <a:graphic>
          <a:graphicData uri="http://schemas.openxmlformats.org/drawingml/2006/table">
            <a:tbl>
              <a:tblPr>
                <a:tableStyleId>{5C22544A-7EE6-4342-B048-85BDC9FD1C3A}</a:tableStyleId>
              </a:tblPr>
              <a:tblGrid>
                <a:gridCol w="1024255"/>
                <a:gridCol w="1136015"/>
              </a:tblGrid>
              <a:tr h="502920">
                <a:tc>
                  <a:txBody>
                    <a:bodyPr/>
                    <a:lstStyle/>
                    <a:p>
                      <a:pPr algn="ctr">
                        <a:lnSpc>
                          <a:spcPct val="150000"/>
                        </a:lnSpc>
                      </a:pPr>
                      <a:r>
                        <a:rPr lang="id-ID" dirty="0">
                          <a:effectLst/>
                        </a:rPr>
                        <a:t>Tahun</a:t>
                      </a:r>
                      <a:endParaRPr lang="id-ID" dirty="0">
                        <a:effectLst/>
                        <a:latin typeface="Times New Roman" panose="02020603050405020304"/>
                        <a:ea typeface="SimSun" panose="02010600030101010101" pitchFamily="2" charset="-122"/>
                        <a:cs typeface="Times New Roman" panose="02020603050405020304"/>
                      </a:endParaRPr>
                    </a:p>
                  </a:txBody>
                  <a:tcPr/>
                </a:tc>
                <a:tc>
                  <a:txBody>
                    <a:bodyPr/>
                    <a:lstStyle/>
                    <a:p>
                      <a:pPr algn="ctr">
                        <a:lnSpc>
                          <a:spcPct val="150000"/>
                        </a:lnSpc>
                      </a:pPr>
                      <a:r>
                        <a:rPr lang="id-ID">
                          <a:effectLst/>
                        </a:rPr>
                        <a:t>Jumlah</a:t>
                      </a:r>
                      <a:endParaRPr lang="id-ID">
                        <a:effectLst/>
                        <a:latin typeface="Times New Roman" panose="02020603050405020304"/>
                        <a:ea typeface="SimSun" panose="02010600030101010101" pitchFamily="2" charset="-122"/>
                        <a:cs typeface="Times New Roman" panose="02020603050405020304"/>
                      </a:endParaRPr>
                    </a:p>
                  </a:txBody>
                  <a:tcPr/>
                </a:tc>
              </a:tr>
              <a:tr h="502920">
                <a:tc>
                  <a:txBody>
                    <a:bodyPr/>
                    <a:lstStyle/>
                    <a:p>
                      <a:pPr algn="ctr">
                        <a:lnSpc>
                          <a:spcPct val="150000"/>
                        </a:lnSpc>
                      </a:pPr>
                      <a:r>
                        <a:rPr lang="id-ID">
                          <a:effectLst/>
                        </a:rPr>
                        <a:t>2017</a:t>
                      </a:r>
                      <a:endParaRPr lang="id-ID">
                        <a:effectLst/>
                        <a:latin typeface="Times New Roman" panose="02020603050405020304"/>
                        <a:ea typeface="SimSun" panose="02010600030101010101" pitchFamily="2" charset="-122"/>
                        <a:cs typeface="Times New Roman" panose="02020603050405020304"/>
                      </a:endParaRPr>
                    </a:p>
                  </a:txBody>
                  <a:tcPr/>
                </a:tc>
                <a:tc>
                  <a:txBody>
                    <a:bodyPr/>
                    <a:lstStyle/>
                    <a:p>
                      <a:pPr algn="ctr">
                        <a:lnSpc>
                          <a:spcPct val="150000"/>
                        </a:lnSpc>
                      </a:pPr>
                      <a:r>
                        <a:rPr lang="id-ID" dirty="0">
                          <a:effectLst/>
                        </a:rPr>
                        <a:t>6000</a:t>
                      </a:r>
                      <a:endParaRPr lang="id-ID" dirty="0">
                        <a:effectLst/>
                        <a:latin typeface="Times New Roman" panose="02020603050405020304"/>
                        <a:ea typeface="SimSun" panose="02010600030101010101" pitchFamily="2" charset="-122"/>
                        <a:cs typeface="Times New Roman" panose="02020603050405020304"/>
                      </a:endParaRPr>
                    </a:p>
                  </a:txBody>
                  <a:tcPr/>
                </a:tc>
              </a:tr>
              <a:tr h="502920">
                <a:tc>
                  <a:txBody>
                    <a:bodyPr/>
                    <a:lstStyle/>
                    <a:p>
                      <a:pPr algn="ctr">
                        <a:lnSpc>
                          <a:spcPct val="150000"/>
                        </a:lnSpc>
                      </a:pPr>
                      <a:r>
                        <a:rPr lang="id-ID">
                          <a:effectLst/>
                        </a:rPr>
                        <a:t>2018</a:t>
                      </a:r>
                      <a:endParaRPr lang="id-ID">
                        <a:effectLst/>
                        <a:latin typeface="Times New Roman" panose="02020603050405020304"/>
                        <a:ea typeface="SimSun" panose="02010600030101010101" pitchFamily="2" charset="-122"/>
                        <a:cs typeface="Times New Roman" panose="02020603050405020304"/>
                      </a:endParaRPr>
                    </a:p>
                  </a:txBody>
                  <a:tcPr/>
                </a:tc>
                <a:tc>
                  <a:txBody>
                    <a:bodyPr/>
                    <a:lstStyle/>
                    <a:p>
                      <a:pPr algn="ctr">
                        <a:lnSpc>
                          <a:spcPct val="150000"/>
                        </a:lnSpc>
                      </a:pPr>
                      <a:r>
                        <a:rPr lang="id-ID">
                          <a:effectLst/>
                        </a:rPr>
                        <a:t>8000</a:t>
                      </a:r>
                      <a:endParaRPr lang="id-ID">
                        <a:effectLst/>
                        <a:latin typeface="Times New Roman" panose="02020603050405020304"/>
                        <a:ea typeface="SimSun" panose="02010600030101010101" pitchFamily="2" charset="-122"/>
                        <a:cs typeface="Times New Roman" panose="02020603050405020304"/>
                      </a:endParaRPr>
                    </a:p>
                  </a:txBody>
                  <a:tcPr/>
                </a:tc>
              </a:tr>
              <a:tr h="502920">
                <a:tc>
                  <a:txBody>
                    <a:bodyPr/>
                    <a:lstStyle/>
                    <a:p>
                      <a:pPr algn="ctr">
                        <a:lnSpc>
                          <a:spcPct val="150000"/>
                        </a:lnSpc>
                      </a:pPr>
                      <a:r>
                        <a:rPr lang="id-ID">
                          <a:effectLst/>
                        </a:rPr>
                        <a:t>2019</a:t>
                      </a:r>
                      <a:endParaRPr lang="id-ID">
                        <a:effectLst/>
                        <a:latin typeface="Times New Roman" panose="02020603050405020304"/>
                        <a:ea typeface="SimSun" panose="02010600030101010101" pitchFamily="2" charset="-122"/>
                        <a:cs typeface="Times New Roman" panose="02020603050405020304"/>
                      </a:endParaRPr>
                    </a:p>
                  </a:txBody>
                  <a:tcPr/>
                </a:tc>
                <a:tc>
                  <a:txBody>
                    <a:bodyPr/>
                    <a:lstStyle/>
                    <a:p>
                      <a:pPr algn="ctr">
                        <a:lnSpc>
                          <a:spcPct val="150000"/>
                        </a:lnSpc>
                      </a:pPr>
                      <a:r>
                        <a:rPr lang="id-ID" dirty="0">
                          <a:effectLst/>
                        </a:rPr>
                        <a:t>9000</a:t>
                      </a:r>
                      <a:endParaRPr lang="id-ID" dirty="0">
                        <a:effectLst/>
                        <a:latin typeface="Times New Roman" panose="02020603050405020304"/>
                        <a:ea typeface="SimSun" panose="02010600030101010101" pitchFamily="2" charset="-122"/>
                        <a:cs typeface="Times New Roman" panose="02020603050405020304"/>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noAutofit/>
          </a:bodyPr>
          <a:lstStyle/>
          <a:p>
            <a:endParaRPr lang="id-ID" sz="1200" dirty="0" smtClean="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Dari tabel 1.1 dapat disimpulkan bahwa dalam kurun waktu satu tahun yaitu jumlah nasabah mengalami peningkatan yang cukup signifikan.Keberhasilan perkembangan bukan semata - mata hanya bantuan dari pemerintah saja  melainkan pegadian syariah memberikan pelayanan prima terhadap masyarakat sendiri. Bukan hal yang lumrah apabila mayarakat menuntut pelayanan yang ramah, tepat pada sasaran, dan cepat dari suatu badan keuangan. </a:t>
            </a:r>
            <a:r>
              <a:rPr lang="id-ID" sz="1400" dirty="0" smtClean="0">
                <a:latin typeface="Times New Roman" panose="02020603050405020304" pitchFamily="18" charset="0"/>
                <a:cs typeface="Times New Roman" panose="02020603050405020304" pitchFamily="18" charset="0"/>
              </a:rPr>
              <a:t>Kesimpulanberikutnya </a:t>
            </a:r>
            <a:r>
              <a:rPr lang="id-ID" sz="1400" dirty="0">
                <a:latin typeface="Times New Roman" panose="02020603050405020304" pitchFamily="18" charset="0"/>
                <a:cs typeface="Times New Roman" panose="02020603050405020304" pitchFamily="18" charset="0"/>
              </a:rPr>
              <a:t>mengindikasikan bahwa pada awal nya masyarakat belum tertarik dengan adanya produk - produk  yang ditawarkan oleh pegadaian syariah.</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Tujuan peneliti </a:t>
            </a:r>
            <a:r>
              <a:rPr lang="id-ID" sz="1400" dirty="0">
                <a:latin typeface="Times New Roman" panose="02020603050405020304" pitchFamily="18" charset="0"/>
                <a:cs typeface="Times New Roman" panose="02020603050405020304" pitchFamily="18" charset="0"/>
              </a:rPr>
              <a:t>adalah untuk mengidentifikasi faktor -  faktor yang mempengaruhi minat masyarakat sehingga masyarakat menggunakan pegaddaian syariah cabang Joglo</a:t>
            </a:r>
            <a:endParaRPr lang="id-ID" sz="1400" dirty="0">
              <a:latin typeface="Times New Roman" panose="02020603050405020304" pitchFamily="18" charset="0"/>
              <a:cs typeface="Times New Roman" panose="02020603050405020304" pitchFamily="18" charset="0"/>
            </a:endParaRPr>
          </a:p>
          <a:p>
            <a:pPr marL="114300" indent="0">
              <a:buNone/>
            </a:pPr>
            <a:r>
              <a:rPr lang="id-ID" sz="1400" b="1" dirty="0">
                <a:latin typeface="Times New Roman" panose="02020603050405020304" pitchFamily="18" charset="0"/>
                <a:cs typeface="Times New Roman" panose="02020603050405020304" pitchFamily="18" charset="0"/>
              </a:rPr>
              <a:t>Gambar model analisis data</a:t>
            </a:r>
            <a:endParaRPr lang="id-ID" sz="1400" b="1"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Penelitian deskriptif kuantitatif terdiri dari empat variabel independen (Fakto Psikologis, Faktor Sosial, faktor Situsional, dan Faktor Pribadi). Variabel dependen adalah minat masyarakat terhadaap pegadaian syariah cabang Joglo. Pengumpulan data menggunnakan skala linkerts dengan jumlah 99  responden </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dirty="0">
              <a:latin typeface="Times New Roman" panose="02020603050405020304" pitchFamily="18" charset="0"/>
              <a:cs typeface="Times New Roman" panose="02020603050405020304" pitchFamily="18" charset="0"/>
            </a:endParaRPr>
          </a:p>
          <a:p>
            <a:pPr marL="114300" indent="0">
              <a:buNone/>
            </a:pP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200" dirty="0">
              <a:latin typeface="Times New Roman" panose="02020603050405020304" pitchFamily="18" charset="0"/>
              <a:cs typeface="Times New Roman" panose="02020603050405020304" pitchFamily="18" charset="0"/>
            </a:endParaRPr>
          </a:p>
          <a:p>
            <a:pPr marL="114300" indent="0">
              <a:buNone/>
            </a:pPr>
            <a:endParaRPr lang="id-ID" sz="1200" dirty="0">
              <a:latin typeface="Times New Roman" panose="02020603050405020304" pitchFamily="18" charset="0"/>
              <a:cs typeface="Times New Roman" panose="02020603050405020304" pitchFamily="18" charset="0"/>
            </a:endParaRPr>
          </a:p>
          <a:p>
            <a:pPr marL="777240" lvl="2" indent="0">
              <a:buNone/>
            </a:pPr>
            <a:r>
              <a:rPr lang="id-ID" sz="1200" dirty="0" smtClean="0"/>
              <a:t> </a:t>
            </a:r>
            <a:endParaRPr lang="id-ID" sz="1200" dirty="0" smtClean="0"/>
          </a:p>
          <a:p>
            <a:pPr marL="777240" lvl="2" indent="0">
              <a:buNone/>
            </a:pPr>
            <a:endParaRPr lang="id-ID" sz="1200" dirty="0" smtClean="0"/>
          </a:p>
          <a:p>
            <a:pPr marL="777240" lvl="2" indent="0">
              <a:buNone/>
            </a:pPr>
            <a:endParaRPr lang="id-ID" sz="1200" dirty="0" smtClean="0"/>
          </a:p>
          <a:p>
            <a:pPr marL="777240" lvl="2" indent="0">
              <a:buNone/>
            </a:pPr>
            <a:endParaRPr lang="id-ID" sz="1200" dirty="0" smtClean="0"/>
          </a:p>
          <a:p>
            <a:pPr marL="114300" indent="0">
              <a:buNone/>
            </a:pPr>
            <a:r>
              <a:rPr lang="id-ID" sz="1200" dirty="0" smtClean="0"/>
              <a:t>		</a:t>
            </a:r>
            <a:endParaRPr lang="id-ID" sz="1200" dirty="0" smtClean="0"/>
          </a:p>
          <a:p>
            <a:pPr marL="114300" indent="0">
              <a:buNone/>
            </a:pPr>
            <a:r>
              <a:rPr lang="id-ID" sz="1200" dirty="0" smtClean="0"/>
              <a:t>   </a:t>
            </a:r>
            <a:endParaRPr lang="id-ID" sz="1200" dirty="0" smtClean="0"/>
          </a:p>
          <a:p>
            <a:endParaRPr lang="id-ID" sz="1200" dirty="0" smtClean="0"/>
          </a:p>
          <a:p>
            <a:pPr marL="114300" indent="0">
              <a:buNone/>
            </a:pPr>
            <a:r>
              <a:rPr lang="id-ID" sz="1200" dirty="0" smtClean="0"/>
              <a:t> </a:t>
            </a:r>
            <a:endParaRPr lang="id-ID" sz="1200" dirty="0" smtClean="0"/>
          </a:p>
          <a:p>
            <a:pPr marL="114300" indent="0">
              <a:buNone/>
            </a:pPr>
            <a:endParaRPr lang="id-ID" sz="1200" dirty="0" smtClean="0"/>
          </a:p>
          <a:p>
            <a:pPr marL="114300" indent="0">
              <a:buNone/>
            </a:pPr>
            <a:endParaRPr lang="id-ID" sz="1200" dirty="0" smtClean="0"/>
          </a:p>
          <a:p>
            <a:pPr marL="114300" indent="0">
              <a:buNone/>
            </a:pPr>
            <a:endParaRPr lang="id-ID" sz="1200" dirty="0"/>
          </a:p>
        </p:txBody>
      </p:sp>
      <p:sp>
        <p:nvSpPr>
          <p:cNvPr id="26" name="Rectangle 25"/>
          <p:cNvSpPr/>
          <p:nvPr/>
        </p:nvSpPr>
        <p:spPr>
          <a:xfrm>
            <a:off x="2123727" y="4149080"/>
            <a:ext cx="172819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dirty="0" smtClean="0">
                <a:latin typeface="Times New Roman" panose="02020603050405020304" pitchFamily="18" charset="0"/>
                <a:cs typeface="Times New Roman" panose="02020603050405020304" pitchFamily="18" charset="0"/>
              </a:rPr>
              <a:t>Faktor Psikologi</a:t>
            </a:r>
            <a:endParaRPr lang="id-ID" dirty="0">
              <a:latin typeface="Times New Roman" panose="02020603050405020304" pitchFamily="18" charset="0"/>
              <a:cs typeface="Times New Roman" panose="02020603050405020304" pitchFamily="18" charset="0"/>
            </a:endParaRPr>
          </a:p>
        </p:txBody>
      </p:sp>
      <p:sp>
        <p:nvSpPr>
          <p:cNvPr id="27" name="Rectangle 26"/>
          <p:cNvSpPr/>
          <p:nvPr/>
        </p:nvSpPr>
        <p:spPr>
          <a:xfrm>
            <a:off x="2152328" y="4650567"/>
            <a:ext cx="169959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400" dirty="0" smtClean="0">
                <a:latin typeface="Times New Roman" panose="02020603050405020304" pitchFamily="18" charset="0"/>
                <a:cs typeface="Times New Roman" panose="02020603050405020304" pitchFamily="18" charset="0"/>
              </a:rPr>
              <a:t>Faktor Sosial</a:t>
            </a:r>
            <a:endParaRPr lang="id-ID" sz="1400" dirty="0">
              <a:latin typeface="Times New Roman" panose="02020603050405020304" pitchFamily="18" charset="0"/>
              <a:cs typeface="Times New Roman" panose="02020603050405020304" pitchFamily="18" charset="0"/>
            </a:endParaRPr>
          </a:p>
        </p:txBody>
      </p:sp>
      <p:sp>
        <p:nvSpPr>
          <p:cNvPr id="28" name="Rectangle 27"/>
          <p:cNvSpPr/>
          <p:nvPr/>
        </p:nvSpPr>
        <p:spPr>
          <a:xfrm>
            <a:off x="2123728" y="5090999"/>
            <a:ext cx="1728192" cy="3542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400" dirty="0" smtClean="0">
                <a:latin typeface="Times New Roman" panose="02020603050405020304" pitchFamily="18" charset="0"/>
                <a:cs typeface="Times New Roman" panose="02020603050405020304" pitchFamily="18" charset="0"/>
              </a:rPr>
              <a:t>Faktor Situsional</a:t>
            </a:r>
            <a:endParaRPr lang="id-ID" sz="1400" dirty="0">
              <a:latin typeface="Times New Roman" panose="02020603050405020304" pitchFamily="18" charset="0"/>
              <a:cs typeface="Times New Roman" panose="02020603050405020304" pitchFamily="18" charset="0"/>
            </a:endParaRPr>
          </a:p>
        </p:txBody>
      </p:sp>
      <p:sp>
        <p:nvSpPr>
          <p:cNvPr id="29" name="Rectangle 28"/>
          <p:cNvSpPr/>
          <p:nvPr/>
        </p:nvSpPr>
        <p:spPr>
          <a:xfrm>
            <a:off x="2169230" y="5661248"/>
            <a:ext cx="1682689" cy="4314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400" dirty="0" smtClean="0">
                <a:latin typeface="Times New Roman" panose="02020603050405020304" pitchFamily="18" charset="0"/>
                <a:cs typeface="Times New Roman" panose="02020603050405020304" pitchFamily="18" charset="0"/>
              </a:rPr>
              <a:t>Faktor Pribadi</a:t>
            </a:r>
            <a:endParaRPr lang="id-ID" sz="1400" dirty="0">
              <a:latin typeface="Times New Roman" panose="02020603050405020304" pitchFamily="18" charset="0"/>
              <a:cs typeface="Times New Roman" panose="02020603050405020304" pitchFamily="18" charset="0"/>
            </a:endParaRPr>
          </a:p>
        </p:txBody>
      </p:sp>
      <p:sp>
        <p:nvSpPr>
          <p:cNvPr id="30" name="Rectangle 29"/>
          <p:cNvSpPr/>
          <p:nvPr/>
        </p:nvSpPr>
        <p:spPr>
          <a:xfrm>
            <a:off x="5580112" y="4908918"/>
            <a:ext cx="1872208" cy="4642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400" dirty="0" smtClean="0">
                <a:latin typeface="Times New Roman" panose="02020603050405020304" pitchFamily="18" charset="0"/>
                <a:cs typeface="Times New Roman" panose="02020603050405020304" pitchFamily="18" charset="0"/>
              </a:rPr>
              <a:t>Minat Masyarakat</a:t>
            </a:r>
            <a:endParaRPr lang="id-ID" sz="1400" dirty="0">
              <a:latin typeface="Times New Roman" panose="02020603050405020304" pitchFamily="18" charset="0"/>
              <a:cs typeface="Times New Roman" panose="02020603050405020304" pitchFamily="18" charset="0"/>
            </a:endParaRPr>
          </a:p>
        </p:txBody>
      </p:sp>
      <p:cxnSp>
        <p:nvCxnSpPr>
          <p:cNvPr id="35" name="Straight Arrow Connector 34"/>
          <p:cNvCxnSpPr/>
          <p:nvPr/>
        </p:nvCxnSpPr>
        <p:spPr>
          <a:xfrm>
            <a:off x="3851920" y="4293096"/>
            <a:ext cx="1728192" cy="8479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9" idx="3"/>
          </p:cNvCxnSpPr>
          <p:nvPr/>
        </p:nvCxnSpPr>
        <p:spPr>
          <a:xfrm flipV="1">
            <a:off x="3851919" y="5141067"/>
            <a:ext cx="1728193" cy="7359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30" idx="1"/>
          </p:cNvCxnSpPr>
          <p:nvPr/>
        </p:nvCxnSpPr>
        <p:spPr>
          <a:xfrm>
            <a:off x="3851920" y="4794583"/>
            <a:ext cx="1728192" cy="3464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8" idx="3"/>
            <a:endCxn id="30" idx="1"/>
          </p:cNvCxnSpPr>
          <p:nvPr/>
        </p:nvCxnSpPr>
        <p:spPr>
          <a:xfrm flipV="1">
            <a:off x="3851920" y="5141067"/>
            <a:ext cx="1728192" cy="1270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lnSpcReduction="10000"/>
          </a:bodyPr>
          <a:lstStyle/>
          <a:p>
            <a:pPr marL="114300" indent="0" algn="just">
              <a:buNone/>
            </a:pPr>
            <a:r>
              <a:rPr lang="id-ID" sz="1400" dirty="0">
                <a:latin typeface="Times New Roman" panose="02020603050405020304" pitchFamily="18" charset="0"/>
                <a:cs typeface="Times New Roman" panose="02020603050405020304" pitchFamily="18" charset="0"/>
              </a:rPr>
              <a:t>Hipotesis </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H0: bahwa diduga faktor – faktor (psikologi, sosial,situsional,Pribadi) bersama – sama tidak berpengaruh terhadap  minat masyaraakt </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HA: Bahwa diduga faktor – faktor (Psikologi, Sosial, Situsional dan Pribadi) bersam – sama berpengaruh terhadap minat masyarakat.</a:t>
            </a:r>
            <a:endParaRPr lang="id-ID" sz="1400" dirty="0">
              <a:latin typeface="Times New Roman" panose="02020603050405020304" pitchFamily="18" charset="0"/>
              <a:cs typeface="Times New Roman" panose="02020603050405020304" pitchFamily="18" charset="0"/>
            </a:endParaRPr>
          </a:p>
          <a:p>
            <a:pPr marL="114300" indent="0" algn="just">
              <a:buNone/>
            </a:pP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b="1" dirty="0">
                <a:latin typeface="Times New Roman" panose="02020603050405020304" pitchFamily="18" charset="0"/>
                <a:cs typeface="Times New Roman" panose="02020603050405020304" pitchFamily="18" charset="0"/>
              </a:rPr>
              <a:t>Tinjauan Literatur</a:t>
            </a:r>
            <a:endParaRPr lang="id-ID" sz="1400" b="1"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Pegadaian secara Umum menurut Ahmad Rodoni (2015) secara umum, usaha gadai adalah : kegiatan menjaminkan barang – barang berharga kepada pihak – pihak tertentu, guna memperoleh sejumlah uang dan barang yang dijaminkan akan ditebus kembali  sesuai dengan perjanjian antara nasabah dengan lembaga gadai. Menurut kitab undang – undang Hukum Perdata pasal 1150, gadai adalah suatu hak yang diperolehseorang berpiutang atas barang  bergerak yang diserahkan  kepadanya oleh  seseorang yang berutang atau oleh seseorang lain atas namanya dan memberi kekuasaan kepada orang  berpiutang itu untuk mengambil pelunasan dari barang tersebut secara didahulukan dari pada orang yang berpiutang  lainnya, dengan pengecualian biay untuk melelang barang tersebut, dan biaya yang telah dikeluarkan  untuk menyelamatkan setelah barng yang digadaikan , biaya – biaya mana yang harus didahulukan.</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Pegadaian  Syariah menurut ulama Hanabilah dalam kitab al Mugni karangan Ibnu Qudamah, penertian al –Rahn adalah : suatu benda yang dijadikan kepercayaan suatu piutang untuk dipenuhi dari harganya, bila yang berutang tidak sanggup bayar  membayar utang nya “’. (Abu Muhammada, Abdilah bin Muhammad bin Qudamah, 194:234</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lgn="just">
              <a:buNone/>
            </a:pPr>
            <a:r>
              <a:rPr lang="id-ID" sz="1400" b="1" dirty="0" smtClean="0">
                <a:latin typeface="Times New Roman" panose="02020603050405020304" pitchFamily="18" charset="0"/>
                <a:cs typeface="Times New Roman" panose="02020603050405020304" pitchFamily="18" charset="0"/>
              </a:rPr>
              <a:t>Minat</a:t>
            </a:r>
            <a:endParaRPr lang="id-ID" sz="1400" b="1" dirty="0" smtClean="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Untuk mengetahui minat seorang konsumen perlu mempelajari mengenai tentang perilaku konsumen. Menurut Schiffman  dan Kanuk (200) Perilaku konsumen adalah: proses yang dilalui oleh seseorang dalam mencari, membeli, menggunakan,mengevaluasi, dan bertindak pasca konsumsi produk, jasa maupun ide yang diharapakan bisa memenuhi  kebutuhannya. </a:t>
            </a:r>
            <a:endParaRPr lang="id-ID" sz="1400" dirty="0" smtClean="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Perilaku konsumen adalah :Tindakan yang langsung terlibat dalam  dalam mendapatkan, mengkonsumsi, dan menghabiskan produk atau jasa,</a:t>
            </a:r>
            <a:endParaRPr lang="id-ID" sz="1400" dirty="0" smtClean="0">
              <a:latin typeface="Times New Roman" panose="02020603050405020304" pitchFamily="18" charset="0"/>
              <a:cs typeface="Times New Roman" panose="02020603050405020304" pitchFamily="18" charset="0"/>
            </a:endParaRPr>
          </a:p>
          <a:p>
            <a:pPr marL="114300" indent="0" algn="just">
              <a:buNone/>
            </a:pPr>
            <a:endParaRPr lang="id-ID" sz="1400" dirty="0">
              <a:latin typeface="Times New Roman" panose="02020603050405020304" pitchFamily="18" charset="0"/>
              <a:cs typeface="Times New Roman" panose="02020603050405020304" pitchFamily="18" charset="0"/>
            </a:endParaRPr>
          </a:p>
          <a:p>
            <a:pPr marL="114300" indent="0" algn="just">
              <a:buNone/>
            </a:pPr>
            <a:endParaRPr lang="id-ID" sz="1400" dirty="0"/>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pPr marL="114300" indent="0" algn="just">
              <a:buNone/>
            </a:pPr>
            <a:r>
              <a:rPr lang="nb-NO" sz="1400" dirty="0">
                <a:latin typeface="Times New Roman" panose="02020603050405020304" pitchFamily="18" charset="0"/>
                <a:cs typeface="Times New Roman" panose="02020603050405020304" pitchFamily="18" charset="0"/>
              </a:rPr>
              <a:t>termasuk proses keputusan yang mendahului dan menyusuli tindakan ini</a:t>
            </a:r>
            <a:r>
              <a:rPr lang="nb-NO" sz="1400" dirty="0" smtClean="0">
                <a:latin typeface="Times New Roman" panose="02020603050405020304" pitchFamily="18" charset="0"/>
                <a:cs typeface="Times New Roman" panose="02020603050405020304" pitchFamily="18" charset="0"/>
              </a:rPr>
              <a:t>.</a:t>
            </a:r>
            <a:r>
              <a:rPr lang="id-ID" sz="1400" dirty="0">
                <a:latin typeface="Times New Roman" panose="02020603050405020304" pitchFamily="18" charset="0"/>
                <a:cs typeface="Times New Roman" panose="02020603050405020304" pitchFamily="18" charset="0"/>
              </a:rPr>
              <a:t> Untuk memahami konsumen dan mengembangkan strategi pemasaran yang tepat kita harus memahami apa yang mereka pikirkan (kognisi) dan mereka rasakan (pengaruh), apa yang mereka lakukan (perilaku), dan apa serta dimana (kejadian disekitar ) yang mempengaruhi serta dipengaruhi oleh apa yang dipikirkan, dirasa, dan dilakukan konsumen</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lgn="just">
              <a:buNone/>
            </a:pPr>
            <a:r>
              <a:rPr lang="sv-SE" sz="1400" b="1" dirty="0">
                <a:latin typeface="Times New Roman" panose="02020603050405020304" pitchFamily="18" charset="0"/>
                <a:cs typeface="Times New Roman" panose="02020603050405020304" pitchFamily="18" charset="0"/>
              </a:rPr>
              <a:t>Faktor - faktor yang mempengaruhi perilaku </a:t>
            </a:r>
            <a:r>
              <a:rPr lang="sv-SE" sz="1400" b="1" dirty="0" smtClean="0">
                <a:latin typeface="Times New Roman" panose="02020603050405020304" pitchFamily="18" charset="0"/>
                <a:cs typeface="Times New Roman" panose="02020603050405020304" pitchFamily="18" charset="0"/>
              </a:rPr>
              <a:t>konsumen</a:t>
            </a:r>
            <a:endParaRPr lang="id-ID" sz="1400" b="1" dirty="0" smtClean="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Ada </a:t>
            </a:r>
            <a:r>
              <a:rPr lang="id-ID" sz="1400" dirty="0">
                <a:latin typeface="Times New Roman" panose="02020603050405020304" pitchFamily="18" charset="0"/>
                <a:cs typeface="Times New Roman" panose="02020603050405020304" pitchFamily="18" charset="0"/>
              </a:rPr>
              <a:t>faktor yang utama yang mempengaruhi konsumen untuk mengambil keputusan dalam menggunakan atau membeli sebuah produk atau jasa yaitu </a:t>
            </a:r>
            <a:r>
              <a:rPr lang="id-ID" sz="1400" dirty="0" smtClean="0">
                <a:latin typeface="Times New Roman" panose="02020603050405020304" pitchFamily="18" charset="0"/>
                <a:cs typeface="Times New Roman" panose="02020603050405020304" pitchFamily="18" charset="0"/>
              </a:rPr>
              <a:t>:</a:t>
            </a:r>
            <a:endParaRPr lang="id-ID" sz="1400" b="1" dirty="0" smtClean="0">
              <a:latin typeface="Times New Roman" panose="02020603050405020304" pitchFamily="18" charset="0"/>
              <a:cs typeface="Times New Roman" panose="02020603050405020304" pitchFamily="18" charset="0"/>
            </a:endParaRPr>
          </a:p>
          <a:p>
            <a:pPr marL="114300" indent="0" algn="just">
              <a:buNone/>
            </a:pPr>
            <a:r>
              <a:rPr lang="id-ID" sz="1400" b="1" dirty="0" smtClean="0">
                <a:latin typeface="Times New Roman" panose="02020603050405020304" pitchFamily="18" charset="0"/>
                <a:cs typeface="Times New Roman" panose="02020603050405020304" pitchFamily="18" charset="0"/>
              </a:rPr>
              <a:t>1. Faktor </a:t>
            </a:r>
            <a:r>
              <a:rPr lang="id-ID" sz="1400" b="1" dirty="0">
                <a:latin typeface="Times New Roman" panose="02020603050405020304" pitchFamily="18" charset="0"/>
                <a:cs typeface="Times New Roman" panose="02020603050405020304" pitchFamily="18" charset="0"/>
              </a:rPr>
              <a:t>Psikologi </a:t>
            </a:r>
            <a:endParaRPr lang="id-ID" sz="1400" b="1"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Faktor psikologis mencakup persepsi, motivasi, pembelajaran sikap dan </a:t>
            </a:r>
            <a:r>
              <a:rPr lang="id-ID" sz="1400" dirty="0" smtClean="0">
                <a:latin typeface="Times New Roman" panose="02020603050405020304" pitchFamily="18" charset="0"/>
                <a:cs typeface="Times New Roman" panose="02020603050405020304" pitchFamily="18" charset="0"/>
              </a:rPr>
              <a:t>kepribadian</a:t>
            </a:r>
            <a:r>
              <a:rPr lang="id-ID" sz="1400" dirty="0">
                <a:latin typeface="Times New Roman" panose="02020603050405020304" pitchFamily="18" charset="0"/>
                <a:cs typeface="Times New Roman" panose="02020603050405020304" pitchFamily="18" charset="0"/>
              </a:rPr>
              <a:t>. Sikap dan kepercayaan merupakan faktor psikologis yang </a:t>
            </a:r>
            <a:r>
              <a:rPr lang="id-ID" sz="1400" dirty="0" smtClean="0">
                <a:latin typeface="Times New Roman" panose="02020603050405020304" pitchFamily="18" charset="0"/>
                <a:cs typeface="Times New Roman" panose="02020603050405020304" pitchFamily="18" charset="0"/>
              </a:rPr>
              <a:t>mempengaruhi </a:t>
            </a:r>
            <a:r>
              <a:rPr lang="id-ID" sz="1400" dirty="0">
                <a:latin typeface="Times New Roman" panose="02020603050405020304" pitchFamily="18" charset="0"/>
                <a:cs typeface="Times New Roman" panose="02020603050405020304" pitchFamily="18" charset="0"/>
              </a:rPr>
              <a:t>keputusan pembelian konsumen. sikap adalah suatu </a:t>
            </a:r>
            <a:r>
              <a:rPr lang="id-ID" sz="1400" dirty="0" smtClean="0">
                <a:latin typeface="Times New Roman" panose="02020603050405020304" pitchFamily="18" charset="0"/>
                <a:cs typeface="Times New Roman" panose="02020603050405020304" pitchFamily="18" charset="0"/>
              </a:rPr>
              <a:t>kecenderungan </a:t>
            </a:r>
            <a:r>
              <a:rPr lang="id-ID" sz="1400" dirty="0">
                <a:latin typeface="Times New Roman" panose="02020603050405020304" pitchFamily="18" charset="0"/>
                <a:cs typeface="Times New Roman" panose="02020603050405020304" pitchFamily="18" charset="0"/>
              </a:rPr>
              <a:t>yang mempelajari untuk beraksi  terhadap penawaran </a:t>
            </a:r>
            <a:r>
              <a:rPr lang="id-ID" sz="1400" dirty="0" smtClean="0">
                <a:latin typeface="Times New Roman" panose="02020603050405020304" pitchFamily="18" charset="0"/>
                <a:cs typeface="Times New Roman" panose="02020603050405020304" pitchFamily="18" charset="0"/>
              </a:rPr>
              <a:t>produk </a:t>
            </a:r>
            <a:r>
              <a:rPr lang="id-ID" sz="1400" dirty="0">
                <a:latin typeface="Times New Roman" panose="02020603050405020304" pitchFamily="18" charset="0"/>
                <a:cs typeface="Times New Roman" panose="02020603050405020304" pitchFamily="18" charset="0"/>
              </a:rPr>
              <a:t>dalam situasi dan kondisi tertentu secara konsisten. Sikap 	mempengaruhi kepercayaan, </a:t>
            </a:r>
            <a:r>
              <a:rPr lang="id-ID" sz="1400" dirty="0" smtClean="0">
                <a:latin typeface="Times New Roman" panose="02020603050405020304" pitchFamily="18" charset="0"/>
                <a:cs typeface="Times New Roman" panose="02020603050405020304" pitchFamily="18" charset="0"/>
              </a:rPr>
              <a:t>dan kepercayaan </a:t>
            </a:r>
            <a:r>
              <a:rPr lang="id-ID" sz="1400" dirty="0">
                <a:latin typeface="Times New Roman" panose="02020603050405020304" pitchFamily="18" charset="0"/>
                <a:cs typeface="Times New Roman" panose="02020603050405020304" pitchFamily="18" charset="0"/>
              </a:rPr>
              <a:t>mempengaruhi </a:t>
            </a:r>
            <a:r>
              <a:rPr lang="id-ID" sz="1400" dirty="0" smtClean="0">
                <a:latin typeface="Times New Roman" panose="02020603050405020304" pitchFamily="18" charset="0"/>
                <a:cs typeface="Times New Roman" panose="02020603050405020304" pitchFamily="18" charset="0"/>
              </a:rPr>
              <a:t>sikap.Kepribadian </a:t>
            </a:r>
            <a:r>
              <a:rPr lang="id-ID" sz="1400" dirty="0">
                <a:latin typeface="Times New Roman" panose="02020603050405020304" pitchFamily="18" charset="0"/>
                <a:cs typeface="Times New Roman" panose="02020603050405020304" pitchFamily="18" charset="0"/>
              </a:rPr>
              <a:t>merupakan faktor psikologis yang mempengaruhi </a:t>
            </a:r>
            <a:r>
              <a:rPr lang="id-ID" sz="1400" dirty="0" smtClean="0">
                <a:latin typeface="Times New Roman" panose="02020603050405020304" pitchFamily="18" charset="0"/>
                <a:cs typeface="Times New Roman" panose="02020603050405020304" pitchFamily="18" charset="0"/>
              </a:rPr>
              <a:t>perilaku </a:t>
            </a:r>
            <a:r>
              <a:rPr lang="id-ID" sz="1400" dirty="0">
                <a:latin typeface="Times New Roman" panose="02020603050405020304" pitchFamily="18" charset="0"/>
                <a:cs typeface="Times New Roman" panose="02020603050405020304" pitchFamily="18" charset="0"/>
              </a:rPr>
              <a:t>konsumen.Kepribadian adalah : pola individu untuk merespons </a:t>
            </a:r>
            <a:r>
              <a:rPr lang="id-ID" sz="1400" i="1" dirty="0" smtClean="0">
                <a:latin typeface="Times New Roman" panose="02020603050405020304" pitchFamily="18" charset="0"/>
                <a:cs typeface="Times New Roman" panose="02020603050405020304" pitchFamily="18" charset="0"/>
              </a:rPr>
              <a:t>stimulus </a:t>
            </a:r>
            <a:r>
              <a:rPr lang="id-ID" sz="1400" dirty="0">
                <a:latin typeface="Times New Roman" panose="02020603050405020304" pitchFamily="18" charset="0"/>
                <a:cs typeface="Times New Roman" panose="02020603050405020304" pitchFamily="18" charset="0"/>
              </a:rPr>
              <a:t>yang muncul dari lingkungannya.Termasuk didalam kepribadian </a:t>
            </a:r>
            <a:r>
              <a:rPr lang="id-ID" sz="1400" dirty="0" smtClean="0">
                <a:latin typeface="Times New Roman" panose="02020603050405020304" pitchFamily="18" charset="0"/>
                <a:cs typeface="Times New Roman" panose="02020603050405020304" pitchFamily="18" charset="0"/>
              </a:rPr>
              <a:t>adalah </a:t>
            </a:r>
            <a:r>
              <a:rPr lang="id-ID" sz="1400" dirty="0">
                <a:latin typeface="Times New Roman" panose="02020603050405020304" pitchFamily="18" charset="0"/>
                <a:cs typeface="Times New Roman" panose="02020603050405020304" pitchFamily="18" charset="0"/>
              </a:rPr>
              <a:t>opini, minat, dan prakarsa. Pembelajaran berdampak pada </a:t>
            </a:r>
            <a:r>
              <a:rPr lang="id-ID" sz="1400" dirty="0" smtClean="0">
                <a:latin typeface="Times New Roman" panose="02020603050405020304" pitchFamily="18" charset="0"/>
                <a:cs typeface="Times New Roman" panose="02020603050405020304" pitchFamily="18" charset="0"/>
              </a:rPr>
              <a:t>adanya </a:t>
            </a:r>
            <a:r>
              <a:rPr lang="id-ID" sz="1400" dirty="0">
                <a:latin typeface="Times New Roman" panose="02020603050405020304" pitchFamily="18" charset="0"/>
                <a:cs typeface="Times New Roman" panose="02020603050405020304" pitchFamily="18" charset="0"/>
              </a:rPr>
              <a:t>perubahan dan prakarsa. Pembelajaran berdampak pada adanya </a:t>
            </a:r>
            <a:r>
              <a:rPr lang="id-ID" sz="1400" dirty="0" smtClean="0">
                <a:latin typeface="Times New Roman" panose="02020603050405020304" pitchFamily="18" charset="0"/>
                <a:cs typeface="Times New Roman" panose="02020603050405020304" pitchFamily="18" charset="0"/>
              </a:rPr>
              <a:t>perubahan</a:t>
            </a:r>
            <a:r>
              <a:rPr lang="id-ID" sz="1400" dirty="0">
                <a:latin typeface="Times New Roman" panose="02020603050405020304" pitchFamily="18" charset="0"/>
                <a:cs typeface="Times New Roman" panose="02020603050405020304" pitchFamily="18" charset="0"/>
              </a:rPr>
              <a:t>. Seorang individu/konsumen dikatakan belajar jika ada </a:t>
            </a:r>
            <a:r>
              <a:rPr lang="id-ID" sz="1400" dirty="0" smtClean="0">
                <a:latin typeface="Times New Roman" panose="02020603050405020304" pitchFamily="18" charset="0"/>
                <a:cs typeface="Times New Roman" panose="02020603050405020304" pitchFamily="18" charset="0"/>
              </a:rPr>
              <a:t>perubahan </a:t>
            </a:r>
            <a:r>
              <a:rPr lang="id-ID" sz="1400" dirty="0">
                <a:latin typeface="Times New Roman" panose="02020603050405020304" pitchFamily="18" charset="0"/>
                <a:cs typeface="Times New Roman" panose="02020603050405020304" pitchFamily="18" charset="0"/>
              </a:rPr>
              <a:t>kearah lebih baik dalam tiga aspek (kognitif,afektif, dan </a:t>
            </a:r>
            <a:r>
              <a:rPr lang="id-ID" sz="1400" dirty="0" smtClean="0">
                <a:latin typeface="Times New Roman" panose="02020603050405020304" pitchFamily="18" charset="0"/>
                <a:cs typeface="Times New Roman" panose="02020603050405020304" pitchFamily="18" charset="0"/>
              </a:rPr>
              <a:t>psikomotor</a:t>
            </a:r>
            <a:r>
              <a:rPr lang="id-ID" sz="1400" dirty="0">
                <a:latin typeface="Times New Roman" panose="02020603050405020304" pitchFamily="18" charset="0"/>
                <a:cs typeface="Times New Roman" panose="02020603050405020304" pitchFamily="18" charset="0"/>
              </a:rPr>
              <a:t>) yang bersifat relatif permanen. Konsumen akan belajar 	setelah mendapat pengalaman,baik pengalaman sendiri maupun </a:t>
            </a:r>
            <a:r>
              <a:rPr lang="id-ID" sz="1400" dirty="0" smtClean="0">
                <a:latin typeface="Times New Roman" panose="02020603050405020304" pitchFamily="18" charset="0"/>
                <a:cs typeface="Times New Roman" panose="02020603050405020304" pitchFamily="18" charset="0"/>
              </a:rPr>
              <a:t>pengalaman </a:t>
            </a:r>
            <a:r>
              <a:rPr lang="id-ID" sz="1400" dirty="0">
                <a:latin typeface="Times New Roman" panose="02020603050405020304" pitchFamily="18" charset="0"/>
                <a:cs typeface="Times New Roman" panose="02020603050405020304" pitchFamily="18" charset="0"/>
              </a:rPr>
              <a:t>orang lain.Setelah membeli dan mengonsumsi </a:t>
            </a:r>
            <a:r>
              <a:rPr lang="id-ID" sz="1400" dirty="0" smtClean="0">
                <a:latin typeface="Times New Roman" panose="02020603050405020304" pitchFamily="18" charset="0"/>
                <a:cs typeface="Times New Roman" panose="02020603050405020304" pitchFamily="18" charset="0"/>
              </a:rPr>
              <a:t>produk.Konsumen </a:t>
            </a:r>
            <a:r>
              <a:rPr lang="id-ID" sz="1400" dirty="0">
                <a:latin typeface="Times New Roman" panose="02020603050405020304" pitchFamily="18" charset="0"/>
                <a:cs typeface="Times New Roman" panose="02020603050405020304" pitchFamily="18" charset="0"/>
              </a:rPr>
              <a:t>akan merasa puas atau tidak puas, jika puas konsumen </a:t>
            </a:r>
            <a:r>
              <a:rPr lang="id-ID" sz="1400" dirty="0" smtClean="0">
                <a:latin typeface="Times New Roman" panose="02020603050405020304" pitchFamily="18" charset="0"/>
                <a:cs typeface="Times New Roman" panose="02020603050405020304" pitchFamily="18" charset="0"/>
              </a:rPr>
              <a:t>akan </a:t>
            </a:r>
            <a:r>
              <a:rPr lang="id-ID" sz="1400" dirty="0">
                <a:latin typeface="Times New Roman" panose="02020603050405020304" pitchFamily="18" charset="0"/>
                <a:cs typeface="Times New Roman" panose="02020603050405020304" pitchFamily="18" charset="0"/>
              </a:rPr>
              <a:t>melakukan pembelian ulang dilain waktu. Sebaliknya, jika tidak </a:t>
            </a:r>
            <a:r>
              <a:rPr lang="id-ID" sz="1400" dirty="0" smtClean="0">
                <a:latin typeface="Times New Roman" panose="02020603050405020304" pitchFamily="18" charset="0"/>
                <a:cs typeface="Times New Roman" panose="02020603050405020304" pitchFamily="18" charset="0"/>
              </a:rPr>
              <a:t>puas</a:t>
            </a:r>
            <a:r>
              <a:rPr lang="id-ID" sz="1400" dirty="0">
                <a:latin typeface="Times New Roman" panose="02020603050405020304" pitchFamily="18" charset="0"/>
                <a:cs typeface="Times New Roman" panose="02020603050405020304" pitchFamily="18" charset="0"/>
              </a:rPr>
              <a:t>, konsumen tidak akan melakukan pembelian dilain waktu. (Etta </a:t>
            </a:r>
            <a:r>
              <a:rPr lang="id-ID" sz="1400" dirty="0" smtClean="0">
                <a:latin typeface="Times New Roman" panose="02020603050405020304" pitchFamily="18" charset="0"/>
                <a:cs typeface="Times New Roman" panose="02020603050405020304" pitchFamily="18" charset="0"/>
              </a:rPr>
              <a:t>mamang </a:t>
            </a:r>
            <a:r>
              <a:rPr lang="id-ID" sz="1400" dirty="0">
                <a:latin typeface="Times New Roman" panose="02020603050405020304" pitchFamily="18" charset="0"/>
                <a:cs typeface="Times New Roman" panose="02020603050405020304" pitchFamily="18" charset="0"/>
              </a:rPr>
              <a:t>sangadji dan sopiah :2013)</a:t>
            </a:r>
            <a:endParaRPr lang="id-ID" sz="1400" dirty="0">
              <a:latin typeface="Times New Roman" panose="02020603050405020304" pitchFamily="18" charset="0"/>
              <a:cs typeface="Times New Roman" panose="02020603050405020304" pitchFamily="18" charset="0"/>
            </a:endParaRPr>
          </a:p>
          <a:p>
            <a:pPr algn="just"/>
            <a:r>
              <a:rPr lang="id-ID" sz="1400" dirty="0">
                <a:latin typeface="Times New Roman" panose="02020603050405020304" pitchFamily="18" charset="0"/>
                <a:cs typeface="Times New Roman" panose="02020603050405020304" pitchFamily="18" charset="0"/>
              </a:rPr>
              <a:t>Adapun Faktor psikologi menurut nugroho j Setiadi ( </a:t>
            </a:r>
            <a:r>
              <a:rPr lang="id-ID" sz="1400" dirty="0" smtClean="0">
                <a:latin typeface="Times New Roman" panose="02020603050405020304" pitchFamily="18" charset="0"/>
                <a:cs typeface="Times New Roman" panose="02020603050405020304" pitchFamily="18" charset="0"/>
              </a:rPr>
              <a:t>nugroho:2000</a:t>
            </a:r>
            <a:r>
              <a:rPr lang="id-ID" sz="1400" dirty="0">
                <a:latin typeface="Times New Roman" panose="02020603050405020304" pitchFamily="18" charset="0"/>
                <a:cs typeface="Times New Roman" panose="02020603050405020304" pitchFamily="18" charset="0"/>
              </a:rPr>
              <a:t>)</a:t>
            </a:r>
            <a:endParaRPr lang="id-ID" sz="1400" dirty="0">
              <a:latin typeface="Times New Roman" panose="02020603050405020304" pitchFamily="18" charset="0"/>
              <a:cs typeface="Times New Roman" panose="02020603050405020304" pitchFamily="18" charset="0"/>
            </a:endParaRPr>
          </a:p>
          <a:p>
            <a:pPr marL="114300" indent="0" algn="just">
              <a:buNone/>
            </a:pPr>
            <a:endParaRPr lang="sv-SE" sz="1400" dirty="0"/>
          </a:p>
          <a:p>
            <a:pPr marL="114300" indent="0" algn="just">
              <a:buNone/>
            </a:pPr>
            <a:endParaRPr lang="id-ID" sz="1400" dirty="0">
              <a:latin typeface="Times New Roman" panose="02020603050405020304" pitchFamily="18" charset="0"/>
              <a:cs typeface="Times New Roman" panose="02020603050405020304" pitchFamily="18" charset="0"/>
            </a:endParaRPr>
          </a:p>
          <a:p>
            <a:pPr algn="just"/>
            <a:endParaRPr lang="nb-NO" sz="1400" dirty="0">
              <a:latin typeface="Times New Roman" panose="02020603050405020304" pitchFamily="18" charset="0"/>
              <a:cs typeface="Times New Roman" panose="02020603050405020304" pitchFamily="18" charset="0"/>
            </a:endParaRPr>
          </a:p>
          <a:p>
            <a:pPr algn="just"/>
            <a:endParaRPr lang="id-ID" dirty="0"/>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a:bodyPr>
          <a:lstStyle/>
          <a:p>
            <a:pPr marL="114300" lvl="0" indent="0">
              <a:buNone/>
            </a:pPr>
            <a:r>
              <a:rPr lang="id-ID" sz="1400" dirty="0" smtClean="0">
                <a:latin typeface="Times New Roman" panose="02020603050405020304" pitchFamily="18" charset="0"/>
                <a:cs typeface="Times New Roman" panose="02020603050405020304" pitchFamily="18" charset="0"/>
              </a:rPr>
              <a:t>	a. Motivasi </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B</a:t>
            </a:r>
            <a:r>
              <a:rPr lang="id-ID" sz="1400" dirty="0" smtClean="0">
                <a:latin typeface="Times New Roman" panose="02020603050405020304" pitchFamily="18" charset="0"/>
                <a:cs typeface="Times New Roman" panose="02020603050405020304" pitchFamily="18" charset="0"/>
              </a:rPr>
              <a:t>eberapa </a:t>
            </a:r>
            <a:r>
              <a:rPr lang="id-ID" sz="1400" dirty="0">
                <a:latin typeface="Times New Roman" panose="02020603050405020304" pitchFamily="18" charset="0"/>
                <a:cs typeface="Times New Roman" panose="02020603050405020304" pitchFamily="18" charset="0"/>
              </a:rPr>
              <a:t>kebutuhan bersifat biogenik, kebutuhan ini muncul dari suatu </a:t>
            </a:r>
            <a:r>
              <a:rPr lang="id-ID" sz="1400" dirty="0" smtClean="0">
                <a:latin typeface="Times New Roman" panose="02020603050405020304" pitchFamily="18" charset="0"/>
                <a:cs typeface="Times New Roman" panose="02020603050405020304" pitchFamily="18" charset="0"/>
              </a:rPr>
              <a:t>keadaan </a:t>
            </a:r>
            <a:r>
              <a:rPr lang="id-ID" sz="1400" dirty="0">
                <a:latin typeface="Times New Roman" panose="02020603050405020304" pitchFamily="18" charset="0"/>
                <a:cs typeface="Times New Roman" panose="02020603050405020304" pitchFamily="18" charset="0"/>
              </a:rPr>
              <a:t>fisiologis tertentu, seperti lapar, rasa haus,rasa tidak nyaman. </a:t>
            </a:r>
            <a:r>
              <a:rPr lang="id-ID" sz="1400" dirty="0" smtClean="0">
                <a:latin typeface="Times New Roman" panose="02020603050405020304" pitchFamily="18" charset="0"/>
                <a:cs typeface="Times New Roman" panose="02020603050405020304" pitchFamily="18" charset="0"/>
              </a:rPr>
              <a:t>Sedangkan </a:t>
            </a:r>
            <a:r>
              <a:rPr lang="id-ID" sz="1400" dirty="0">
                <a:latin typeface="Times New Roman" panose="02020603050405020304" pitchFamily="18" charset="0"/>
                <a:cs typeface="Times New Roman" panose="02020603050405020304" pitchFamily="18" charset="0"/>
              </a:rPr>
              <a:t>kebutuhan - kebutuhan lain bersifat psiogenik, yaitu : </a:t>
            </a:r>
            <a:r>
              <a:rPr lang="id-ID" sz="1400" dirty="0" smtClean="0">
                <a:latin typeface="Times New Roman" panose="02020603050405020304" pitchFamily="18" charset="0"/>
                <a:cs typeface="Times New Roman" panose="02020603050405020304" pitchFamily="18" charset="0"/>
              </a:rPr>
              <a:t>kebutuhan </a:t>
            </a:r>
            <a:r>
              <a:rPr lang="id-ID" sz="1400" dirty="0">
                <a:latin typeface="Times New Roman" panose="02020603050405020304" pitchFamily="18" charset="0"/>
                <a:cs typeface="Times New Roman" panose="02020603050405020304" pitchFamily="18" charset="0"/>
              </a:rPr>
              <a:t>yang timbul dari keadaan fisiologis tertentu, seperti kebutuahn </a:t>
            </a:r>
            <a:r>
              <a:rPr lang="id-ID" sz="1400" dirty="0" smtClean="0">
                <a:latin typeface="Times New Roman" panose="02020603050405020304" pitchFamily="18" charset="0"/>
                <a:cs typeface="Times New Roman" panose="02020603050405020304" pitchFamily="18" charset="0"/>
              </a:rPr>
              <a:t>untuk </a:t>
            </a:r>
            <a:r>
              <a:rPr lang="id-ID" sz="1400" dirty="0">
                <a:latin typeface="Times New Roman" panose="02020603050405020304" pitchFamily="18" charset="0"/>
                <a:cs typeface="Times New Roman" panose="02020603050405020304" pitchFamily="18" charset="0"/>
              </a:rPr>
              <a:t>diakui, kebutuhan diri atau kebutuhan diterima.</a:t>
            </a:r>
            <a:endParaRPr lang="id-ID" sz="1400" dirty="0">
              <a:latin typeface="Times New Roman" panose="02020603050405020304" pitchFamily="18" charset="0"/>
              <a:cs typeface="Times New Roman" panose="02020603050405020304" pitchFamily="18" charset="0"/>
            </a:endParaRPr>
          </a:p>
          <a:p>
            <a:pPr marL="114300" lvl="0" indent="0">
              <a:buNone/>
            </a:pPr>
            <a:r>
              <a:rPr lang="id-ID" sz="1400" dirty="0" smtClean="0">
                <a:latin typeface="Times New Roman" panose="02020603050405020304" pitchFamily="18" charset="0"/>
                <a:cs typeface="Times New Roman" panose="02020603050405020304" pitchFamily="18" charset="0"/>
              </a:rPr>
              <a:t>	b.Persepsi </a:t>
            </a:r>
            <a:endParaRPr lang="id-ID" sz="1400" dirty="0" smtClean="0">
              <a:latin typeface="Times New Roman" panose="02020603050405020304" pitchFamily="18" charset="0"/>
              <a:cs typeface="Times New Roman" panose="02020603050405020304" pitchFamily="18" charset="0"/>
            </a:endParaRPr>
          </a:p>
          <a:p>
            <a:pPr marL="114300" lvl="0" indent="0">
              <a:buNone/>
            </a:pPr>
            <a:r>
              <a:rPr lang="id-ID" sz="1400" dirty="0" smtClean="0">
                <a:latin typeface="Times New Roman" panose="02020603050405020304" pitchFamily="18" charset="0"/>
                <a:cs typeface="Times New Roman" panose="02020603050405020304" pitchFamily="18" charset="0"/>
              </a:rPr>
              <a:t>Persepsi </a:t>
            </a:r>
            <a:r>
              <a:rPr lang="id-ID" sz="1400" dirty="0">
                <a:latin typeface="Times New Roman" panose="02020603050405020304" pitchFamily="18" charset="0"/>
                <a:cs typeface="Times New Roman" panose="02020603050405020304" pitchFamily="18" charset="0"/>
              </a:rPr>
              <a:t>didefinisikan sebagai proses dimana seseorang memilih, </a:t>
            </a:r>
            <a:r>
              <a:rPr lang="id-ID" sz="1400" dirty="0" smtClean="0">
                <a:latin typeface="Times New Roman" panose="02020603050405020304" pitchFamily="18" charset="0"/>
                <a:cs typeface="Times New Roman" panose="02020603050405020304" pitchFamily="18" charset="0"/>
              </a:rPr>
              <a:t>mengorganisasikan</a:t>
            </a:r>
            <a:r>
              <a:rPr lang="id-ID" sz="1400" dirty="0">
                <a:latin typeface="Times New Roman" panose="02020603050405020304" pitchFamily="18" charset="0"/>
                <a:cs typeface="Times New Roman" panose="02020603050405020304" pitchFamily="18" charset="0"/>
              </a:rPr>
              <a:t>, mengartikan masukan informasi untuk menciptakan </a:t>
            </a:r>
            <a:r>
              <a:rPr lang="id-ID" sz="1400" dirty="0" smtClean="0">
                <a:latin typeface="Times New Roman" panose="02020603050405020304" pitchFamily="18" charset="0"/>
                <a:cs typeface="Times New Roman" panose="02020603050405020304" pitchFamily="18" charset="0"/>
              </a:rPr>
              <a:t>suatu </a:t>
            </a:r>
            <a:r>
              <a:rPr lang="id-ID" sz="1400" dirty="0">
                <a:latin typeface="Times New Roman" panose="02020603050405020304" pitchFamily="18" charset="0"/>
                <a:cs typeface="Times New Roman" panose="02020603050405020304" pitchFamily="18" charset="0"/>
              </a:rPr>
              <a:t>gambaran yang berarti didunia ini. Orang dapat </a:t>
            </a:r>
            <a:r>
              <a:rPr lang="id-ID" sz="1400" dirty="0" smtClean="0">
                <a:latin typeface="Times New Roman" panose="02020603050405020304" pitchFamily="18" charset="0"/>
                <a:cs typeface="Times New Roman" panose="02020603050405020304" pitchFamily="18" charset="0"/>
              </a:rPr>
              <a:t>memiliki persepsi </a:t>
            </a:r>
            <a:r>
              <a:rPr lang="id-ID" sz="1400" dirty="0">
                <a:latin typeface="Times New Roman" panose="02020603050405020304" pitchFamily="18" charset="0"/>
                <a:cs typeface="Times New Roman" panose="02020603050405020304" pitchFamily="18" charset="0"/>
              </a:rPr>
              <a:t>yang berbeda dari objek yang sama karena adanya tiga proses </a:t>
            </a:r>
            <a:r>
              <a:rPr lang="id-ID" sz="1400" dirty="0" smtClean="0">
                <a:latin typeface="Times New Roman" panose="02020603050405020304" pitchFamily="18" charset="0"/>
                <a:cs typeface="Times New Roman" panose="02020603050405020304" pitchFamily="18" charset="0"/>
              </a:rPr>
              <a:t>persepsi </a:t>
            </a:r>
            <a:r>
              <a:rPr lang="id-ID" sz="1400" dirty="0">
                <a:latin typeface="Times New Roman" panose="02020603050405020304" pitchFamily="18" charset="0"/>
                <a:cs typeface="Times New Roman" panose="02020603050405020304" pitchFamily="18" charset="0"/>
              </a:rPr>
              <a:t>antara lain: perhatian yang selektif,gangguan yang selektif, dan </a:t>
            </a:r>
            <a:r>
              <a:rPr lang="id-ID" sz="1400" dirty="0" smtClean="0">
                <a:latin typeface="Times New Roman" panose="02020603050405020304" pitchFamily="18" charset="0"/>
                <a:cs typeface="Times New Roman" panose="02020603050405020304" pitchFamily="18" charset="0"/>
              </a:rPr>
              <a:t>mengingat </a:t>
            </a:r>
            <a:r>
              <a:rPr lang="id-ID" sz="1400" dirty="0">
                <a:latin typeface="Times New Roman" panose="02020603050405020304" pitchFamily="18" charset="0"/>
                <a:cs typeface="Times New Roman" panose="02020603050405020304" pitchFamily="18" charset="0"/>
              </a:rPr>
              <a:t>kembali yang selektif.</a:t>
            </a:r>
            <a:endParaRPr lang="id-ID" sz="1400" dirty="0">
              <a:latin typeface="Times New Roman" panose="02020603050405020304" pitchFamily="18" charset="0"/>
              <a:cs typeface="Times New Roman" panose="02020603050405020304" pitchFamily="18" charset="0"/>
            </a:endParaRPr>
          </a:p>
          <a:p>
            <a:pPr marL="114300" lvl="0" indent="0">
              <a:buNone/>
            </a:pPr>
            <a:r>
              <a:rPr lang="id-ID" sz="1400" dirty="0" smtClean="0">
                <a:latin typeface="Times New Roman" panose="02020603050405020304" pitchFamily="18" charset="0"/>
                <a:cs typeface="Times New Roman" panose="02020603050405020304" pitchFamily="18" charset="0"/>
              </a:rPr>
              <a:t>	c. Proses </a:t>
            </a:r>
            <a:r>
              <a:rPr lang="id-ID" sz="1400" dirty="0">
                <a:latin typeface="Times New Roman" panose="02020603050405020304" pitchFamily="18" charset="0"/>
                <a:cs typeface="Times New Roman" panose="02020603050405020304" pitchFamily="18" charset="0"/>
              </a:rPr>
              <a:t>belajar</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Proses belajar ini menjelaskan perubahan dalam perilaku seseorang </a:t>
            </a:r>
            <a:r>
              <a:rPr lang="id-ID" sz="1400" dirty="0" smtClean="0">
                <a:latin typeface="Times New Roman" panose="02020603050405020304" pitchFamily="18" charset="0"/>
                <a:cs typeface="Times New Roman" panose="02020603050405020304" pitchFamily="18" charset="0"/>
              </a:rPr>
              <a:t>timbul </a:t>
            </a:r>
            <a:r>
              <a:rPr lang="id-ID" sz="1400" dirty="0">
                <a:latin typeface="Times New Roman" panose="02020603050405020304" pitchFamily="18" charset="0"/>
                <a:cs typeface="Times New Roman" panose="02020603050405020304" pitchFamily="18" charset="0"/>
              </a:rPr>
              <a:t>dari pengalaman.</a:t>
            </a:r>
            <a:endParaRPr lang="id-ID" sz="1400" dirty="0">
              <a:latin typeface="Times New Roman" panose="02020603050405020304" pitchFamily="18" charset="0"/>
              <a:cs typeface="Times New Roman" panose="02020603050405020304" pitchFamily="18" charset="0"/>
            </a:endParaRPr>
          </a:p>
          <a:p>
            <a:pPr marL="114300" lvl="0" indent="0">
              <a:buNone/>
            </a:pPr>
            <a:r>
              <a:rPr lang="id-ID" sz="1400" dirty="0" smtClean="0">
                <a:latin typeface="Times New Roman" panose="02020603050405020304" pitchFamily="18" charset="0"/>
                <a:cs typeface="Times New Roman" panose="02020603050405020304" pitchFamily="18" charset="0"/>
              </a:rPr>
              <a:t>	d.Kepercayaan </a:t>
            </a:r>
            <a:r>
              <a:rPr lang="id-ID" sz="1400" dirty="0">
                <a:latin typeface="Times New Roman" panose="02020603050405020304" pitchFamily="18" charset="0"/>
                <a:cs typeface="Times New Roman" panose="02020603050405020304" pitchFamily="18" charset="0"/>
              </a:rPr>
              <a:t>dan </a:t>
            </a:r>
            <a:r>
              <a:rPr lang="id-ID" sz="1400" dirty="0" smtClean="0">
                <a:latin typeface="Times New Roman" panose="02020603050405020304" pitchFamily="18" charset="0"/>
                <a:cs typeface="Times New Roman" panose="02020603050405020304" pitchFamily="18" charset="0"/>
              </a:rPr>
              <a:t>sikap</a:t>
            </a:r>
            <a:endParaRPr lang="id-ID" sz="1400" dirty="0" smtClean="0">
              <a:latin typeface="Times New Roman" panose="02020603050405020304" pitchFamily="18" charset="0"/>
              <a:cs typeface="Times New Roman" panose="02020603050405020304" pitchFamily="18" charset="0"/>
            </a:endParaRPr>
          </a:p>
          <a:p>
            <a:pPr marL="114300" lvl="0" indent="0">
              <a:buNone/>
            </a:pPr>
            <a:r>
              <a:rPr lang="id-ID" sz="1400" dirty="0">
                <a:latin typeface="Times New Roman" panose="02020603050405020304" pitchFamily="18" charset="0"/>
                <a:cs typeface="Times New Roman" panose="02020603050405020304" pitchFamily="18" charset="0"/>
              </a:rPr>
              <a:t>A</a:t>
            </a:r>
            <a:r>
              <a:rPr lang="id-ID" sz="1400" dirty="0" smtClean="0">
                <a:latin typeface="Times New Roman" panose="02020603050405020304" pitchFamily="18" charset="0"/>
                <a:cs typeface="Times New Roman" panose="02020603050405020304" pitchFamily="18" charset="0"/>
              </a:rPr>
              <a:t>dalah </a:t>
            </a:r>
            <a:r>
              <a:rPr lang="id-ID" sz="1400" dirty="0">
                <a:latin typeface="Times New Roman" panose="02020603050405020304" pitchFamily="18" charset="0"/>
                <a:cs typeface="Times New Roman" panose="02020603050405020304" pitchFamily="18" charset="0"/>
              </a:rPr>
              <a:t>: suatu gagasan deskriptif yang dimiliki seseorang terhadap </a:t>
            </a:r>
            <a:r>
              <a:rPr lang="id-ID" sz="1400" dirty="0" smtClean="0">
                <a:latin typeface="Times New Roman" panose="02020603050405020304" pitchFamily="18" charset="0"/>
                <a:cs typeface="Times New Roman" panose="02020603050405020304" pitchFamily="18" charset="0"/>
              </a:rPr>
              <a:t>sesuatu</a:t>
            </a:r>
            <a:r>
              <a:rPr lang="id-ID" sz="1400" dirty="0">
                <a:latin typeface="Times New Roman" panose="02020603050405020304" pitchFamily="18" charset="0"/>
                <a:cs typeface="Times New Roman" panose="02020603050405020304" pitchFamily="18" charset="0"/>
              </a:rPr>
              <a:t>.</a:t>
            </a:r>
            <a:endParaRPr lang="id-ID" sz="1400" dirty="0">
              <a:latin typeface="Times New Roman" panose="02020603050405020304" pitchFamily="18" charset="0"/>
              <a:cs typeface="Times New Roman" panose="02020603050405020304" pitchFamily="18" charset="0"/>
            </a:endParaRPr>
          </a:p>
          <a:p>
            <a:pPr marL="114300" lvl="0" indent="0">
              <a:buNone/>
            </a:pPr>
            <a:r>
              <a:rPr lang="id-ID" sz="1400" b="1" dirty="0" smtClean="0">
                <a:latin typeface="Times New Roman" panose="02020603050405020304" pitchFamily="18" charset="0"/>
                <a:cs typeface="Times New Roman" panose="02020603050405020304" pitchFamily="18" charset="0"/>
              </a:rPr>
              <a:t>2. Pengaruh </a:t>
            </a:r>
            <a:r>
              <a:rPr lang="id-ID" sz="1400" b="1" dirty="0">
                <a:latin typeface="Times New Roman" panose="02020603050405020304" pitchFamily="18" charset="0"/>
                <a:cs typeface="Times New Roman" panose="02020603050405020304" pitchFamily="18" charset="0"/>
              </a:rPr>
              <a:t>faktor situasional</a:t>
            </a:r>
            <a:r>
              <a:rPr lang="id-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a:latin typeface="Times New Roman" panose="02020603050405020304" pitchFamily="18" charset="0"/>
                <a:cs typeface="Times New Roman" panose="02020603050405020304" pitchFamily="18" charset="0"/>
              </a:rPr>
              <a:t>Faktor situasional mencakup keadaan sarana dan prasarana tempat belanja, waktu berbelanja, dan kondisi saat pembelian. Keadaan sarana dan prasarana tempat belanja mencakup tempat parkir, gedung eksterior dan interior toko, pendingin udara, penerangan/pencahayaan, tempat ibadah, dan sebagainya. </a:t>
            </a:r>
            <a:r>
              <a:rPr lang="id-ID" sz="1400" dirty="0" smtClean="0">
                <a:latin typeface="Times New Roman" panose="02020603050405020304" pitchFamily="18" charset="0"/>
                <a:cs typeface="Times New Roman" panose="02020603050405020304" pitchFamily="18" charset="0"/>
              </a:rPr>
              <a:t>Waktu </a:t>
            </a:r>
            <a:r>
              <a:rPr lang="id-ID" sz="1400" dirty="0">
                <a:latin typeface="Times New Roman" panose="02020603050405020304" pitchFamily="18" charset="0"/>
                <a:cs typeface="Times New Roman" panose="02020603050405020304" pitchFamily="18" charset="0"/>
              </a:rPr>
              <a:t>berbelanja/menggunakan jasa atau produk bisa pagi, siang, sore atau </a:t>
            </a:r>
            <a:r>
              <a:rPr lang="id-ID" sz="1400" dirty="0" smtClean="0">
                <a:latin typeface="Times New Roman" panose="02020603050405020304" pitchFamily="18" charset="0"/>
                <a:cs typeface="Times New Roman" panose="02020603050405020304" pitchFamily="18" charset="0"/>
              </a:rPr>
              <a:t>malam </a:t>
            </a:r>
            <a:r>
              <a:rPr lang="id-ID" sz="1400" dirty="0">
                <a:latin typeface="Times New Roman" panose="02020603050405020304" pitchFamily="18" charset="0"/>
                <a:cs typeface="Times New Roman" panose="02020603050405020304" pitchFamily="18" charset="0"/>
              </a:rPr>
              <a:t>hari . waktu yang tepat untuk berbelanja  bagi setiap orang tentu </a:t>
            </a:r>
            <a:r>
              <a:rPr lang="id-ID" sz="1400" dirty="0" smtClean="0">
                <a:latin typeface="Times New Roman" panose="02020603050405020304" pitchFamily="18" charset="0"/>
                <a:cs typeface="Times New Roman" panose="02020603050405020304" pitchFamily="18" charset="0"/>
              </a:rPr>
              <a:t>berbeda</a:t>
            </a:r>
            <a:r>
              <a:rPr lang="id-ID" sz="1400" dirty="0">
                <a:latin typeface="Times New Roman" panose="02020603050405020304" pitchFamily="18" charset="0"/>
                <a:cs typeface="Times New Roman" panose="02020603050405020304" pitchFamily="18" charset="0"/>
              </a:rPr>
              <a:t>. Orang yang sibuk bekerja pada malam hari akan memilih waktu sore </a:t>
            </a:r>
            <a:r>
              <a:rPr lang="id-ID" sz="1400" dirty="0" smtClean="0">
                <a:latin typeface="Times New Roman" panose="02020603050405020304" pitchFamily="18" charset="0"/>
                <a:cs typeface="Times New Roman" panose="02020603050405020304" pitchFamily="18" charset="0"/>
              </a:rPr>
              <a:t>atau </a:t>
            </a:r>
            <a:r>
              <a:rPr lang="id-ID" sz="1400" dirty="0">
                <a:latin typeface="Times New Roman" panose="02020603050405020304" pitchFamily="18" charset="0"/>
                <a:cs typeface="Times New Roman" panose="02020603050405020304" pitchFamily="18" charset="0"/>
              </a:rPr>
              <a:t>malam hari. Kondisi saat pembelian produk atau penggunaan jasa sehat, 	senang</a:t>
            </a:r>
            <a:r>
              <a:rPr lang="id-ID" sz="1400" dirty="0" smtClean="0">
                <a:latin typeface="Times New Roman" panose="02020603050405020304" pitchFamily="18" charset="0"/>
                <a:cs typeface="Times New Roman" panose="02020603050405020304" pitchFamily="18" charset="0"/>
              </a:rPr>
              <a:t>, </a:t>
            </a:r>
            <a:r>
              <a:rPr lang="id-ID" sz="1400" dirty="0">
                <a:latin typeface="Times New Roman" panose="02020603050405020304" pitchFamily="18" charset="0"/>
                <a:cs typeface="Times New Roman" panose="02020603050405020304" pitchFamily="18" charset="0"/>
              </a:rPr>
              <a:t>sedih, kecewa, atau sakit hati. Kondisi konsumen saat melakukan pembelian barang dan penggunaan jasa akan mempengaruhi pembuatan keputusan konsumen</a:t>
            </a:r>
            <a:r>
              <a:rPr lang="id-ID" sz="1400" dirty="0" smtClean="0">
                <a:latin typeface="Times New Roman" panose="02020603050405020304" pitchFamily="18" charset="0"/>
                <a:cs typeface="Times New Roman" panose="02020603050405020304" pitchFamily="18" charset="0"/>
              </a:rPr>
              <a:t>.</a:t>
            </a:r>
            <a:endParaRPr lang="id-ID" sz="1400" b="1" dirty="0" smtClean="0">
              <a:latin typeface="Times New Roman" panose="02020603050405020304" pitchFamily="18" charset="0"/>
              <a:cs typeface="Times New Roman" panose="02020603050405020304" pitchFamily="18" charset="0"/>
            </a:endParaRPr>
          </a:p>
          <a:p>
            <a:pPr marL="114300" indent="0" algn="just">
              <a:buNone/>
            </a:pPr>
            <a:r>
              <a:rPr lang="id-ID" sz="1400" b="1" dirty="0" smtClean="0">
                <a:latin typeface="Times New Roman" panose="02020603050405020304" pitchFamily="18" charset="0"/>
                <a:cs typeface="Times New Roman" panose="02020603050405020304" pitchFamily="18" charset="0"/>
              </a:rPr>
              <a:t>3. Faktor Sosial</a:t>
            </a:r>
            <a:endParaRPr lang="id-ID" sz="1400" b="1"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a:bodyPr>
          <a:lstStyle/>
          <a:p>
            <a:pPr marL="114300" indent="0" algn="just">
              <a:buNone/>
            </a:pPr>
            <a:r>
              <a:rPr lang="id-ID" sz="1400" dirty="0">
                <a:latin typeface="Times New Roman" panose="02020603050405020304" pitchFamily="18" charset="0"/>
                <a:cs typeface="Times New Roman" panose="02020603050405020304" pitchFamily="18" charset="0"/>
              </a:rPr>
              <a:t>Faktor sosial mencakup undang - undang/peraturan, keluarga,kelompok referensi, kelas sosial, dan budaya.  </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a. Sebelum </a:t>
            </a:r>
            <a:r>
              <a:rPr lang="id-ID" sz="1400" dirty="0">
                <a:latin typeface="Times New Roman" panose="02020603050405020304" pitchFamily="18" charset="0"/>
                <a:cs typeface="Times New Roman" panose="02020603050405020304" pitchFamily="18" charset="0"/>
              </a:rPr>
              <a:t>memutuskan untuk membeli produk/menggunakan produk/jasa 	konsumen </a:t>
            </a:r>
            <a:r>
              <a:rPr lang="id-ID" sz="1400" dirty="0" smtClean="0">
                <a:latin typeface="Times New Roman" panose="02020603050405020304" pitchFamily="18" charset="0"/>
                <a:cs typeface="Times New Roman" panose="02020603050405020304" pitchFamily="18" charset="0"/>
              </a:rPr>
              <a:t>	akan </a:t>
            </a:r>
            <a:r>
              <a:rPr lang="id-ID" sz="1400" dirty="0">
                <a:latin typeface="Times New Roman" panose="02020603050405020304" pitchFamily="18" charset="0"/>
                <a:cs typeface="Times New Roman" panose="02020603050405020304" pitchFamily="18" charset="0"/>
              </a:rPr>
              <a:t>mempertimbangkan apakah pembelian  produk tersebut </a:t>
            </a:r>
            <a:r>
              <a:rPr lang="id-ID" sz="1400" dirty="0" smtClean="0">
                <a:latin typeface="Times New Roman" panose="02020603050405020304" pitchFamily="18" charset="0"/>
                <a:cs typeface="Times New Roman" panose="02020603050405020304" pitchFamily="18" charset="0"/>
              </a:rPr>
              <a:t>diperbolehkan </a:t>
            </a:r>
            <a:r>
              <a:rPr lang="id-ID" sz="1400" dirty="0">
                <a:latin typeface="Times New Roman" panose="02020603050405020304" pitchFamily="18" charset="0"/>
                <a:cs typeface="Times New Roman" panose="02020603050405020304" pitchFamily="18" charset="0"/>
              </a:rPr>
              <a:t>atau tidak oleh </a:t>
            </a:r>
            <a:r>
              <a:rPr lang="id-ID" sz="1400" dirty="0" smtClean="0">
                <a:latin typeface="Times New Roman" panose="02020603050405020304" pitchFamily="18" charset="0"/>
                <a:cs typeface="Times New Roman" panose="02020603050405020304" pitchFamily="18" charset="0"/>
              </a:rPr>
              <a:t>	aturan/undang </a:t>
            </a:r>
            <a:r>
              <a:rPr lang="id-ID" sz="1400" dirty="0">
                <a:latin typeface="Times New Roman" panose="02020603050405020304" pitchFamily="18" charset="0"/>
                <a:cs typeface="Times New Roman" panose="02020603050405020304" pitchFamily="18" charset="0"/>
              </a:rPr>
              <a:t>- undang yang </a:t>
            </a:r>
            <a:r>
              <a:rPr lang="id-ID" sz="1400" dirty="0" smtClean="0">
                <a:latin typeface="Times New Roman" panose="02020603050405020304" pitchFamily="18" charset="0"/>
                <a:cs typeface="Times New Roman" panose="02020603050405020304" pitchFamily="18" charset="0"/>
              </a:rPr>
              <a:t>diperbolehkan</a:t>
            </a:r>
            <a:r>
              <a:rPr lang="id-ID" sz="1400" dirty="0">
                <a:latin typeface="Times New Roman" panose="02020603050405020304" pitchFamily="18" charset="0"/>
                <a:cs typeface="Times New Roman" panose="02020603050405020304" pitchFamily="18" charset="0"/>
              </a:rPr>
              <a:t>, konsumen akan melakukan </a:t>
            </a:r>
            <a:r>
              <a:rPr lang="id-ID" sz="1400" dirty="0" smtClean="0">
                <a:latin typeface="Times New Roman" panose="02020603050405020304" pitchFamily="18" charset="0"/>
                <a:cs typeface="Times New Roman" panose="02020603050405020304" pitchFamily="18" charset="0"/>
              </a:rPr>
              <a:t>	pembelian/menggunakan</a:t>
            </a:r>
            <a:r>
              <a:rPr lang="id-ID" sz="1400" dirty="0">
                <a:latin typeface="Times New Roman" panose="02020603050405020304" pitchFamily="18" charset="0"/>
                <a:cs typeface="Times New Roman" panose="02020603050405020304" pitchFamily="18" charset="0"/>
              </a:rPr>
              <a:t>. </a:t>
            </a:r>
            <a:r>
              <a:rPr lang="id-ID" sz="1400" dirty="0" smtClean="0">
                <a:latin typeface="Times New Roman" panose="02020603050405020304" pitchFamily="18" charset="0"/>
                <a:cs typeface="Times New Roman" panose="02020603050405020304" pitchFamily="18" charset="0"/>
              </a:rPr>
              <a:t>Namun</a:t>
            </a:r>
            <a:r>
              <a:rPr lang="id-ID" sz="1400" dirty="0">
                <a:latin typeface="Times New Roman" panose="02020603050405020304" pitchFamily="18" charset="0"/>
                <a:cs typeface="Times New Roman" panose="02020603050405020304" pitchFamily="18" charset="0"/>
              </a:rPr>
              <a:t>, jika dilarang oleh undang - undang atau peraturan </a:t>
            </a:r>
            <a:r>
              <a:rPr lang="id-ID" sz="1400" dirty="0" smtClean="0">
                <a:latin typeface="Times New Roman" panose="02020603050405020304" pitchFamily="18" charset="0"/>
                <a:cs typeface="Times New Roman" panose="02020603050405020304" pitchFamily="18" charset="0"/>
              </a:rPr>
              <a:t>	(</a:t>
            </a:r>
            <a:r>
              <a:rPr lang="id-ID" sz="1400" dirty="0">
                <a:latin typeface="Times New Roman" panose="02020603050405020304" pitchFamily="18" charset="0"/>
                <a:cs typeface="Times New Roman" panose="02020603050405020304" pitchFamily="18" charset="0"/>
              </a:rPr>
              <a:t>daerah, </a:t>
            </a:r>
            <a:r>
              <a:rPr lang="id-ID" sz="1400" dirty="0" smtClean="0">
                <a:latin typeface="Times New Roman" panose="02020603050405020304" pitchFamily="18" charset="0"/>
                <a:cs typeface="Times New Roman" panose="02020603050405020304" pitchFamily="18" charset="0"/>
              </a:rPr>
              <a:t>regional,nasional,bahkan </a:t>
            </a:r>
            <a:r>
              <a:rPr lang="id-ID" sz="1400" dirty="0">
                <a:latin typeface="Times New Roman" panose="02020603050405020304" pitchFamily="18" charset="0"/>
                <a:cs typeface="Times New Roman" panose="02020603050405020304" pitchFamily="18" charset="0"/>
              </a:rPr>
              <a:t>internasional), konsumen tidak akan melakukan 	pembelian.</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b. Keluarga </a:t>
            </a:r>
            <a:r>
              <a:rPr lang="id-ID" sz="1400" dirty="0">
                <a:latin typeface="Times New Roman" panose="02020603050405020304" pitchFamily="18" charset="0"/>
                <a:cs typeface="Times New Roman" panose="02020603050405020304" pitchFamily="18" charset="0"/>
              </a:rPr>
              <a:t>terdiri dari atas ayah, ibu, dan anak. Anak yang baik tentu akan </a:t>
            </a:r>
            <a:r>
              <a:rPr lang="id-ID" sz="1400" dirty="0" smtClean="0">
                <a:latin typeface="Times New Roman" panose="02020603050405020304" pitchFamily="18" charset="0"/>
                <a:cs typeface="Times New Roman" panose="02020603050405020304" pitchFamily="18" charset="0"/>
              </a:rPr>
              <a:t>melakukan 	pembelian </a:t>
            </a:r>
            <a:r>
              <a:rPr lang="id-ID" sz="1400" dirty="0">
                <a:latin typeface="Times New Roman" panose="02020603050405020304" pitchFamily="18" charset="0"/>
                <a:cs typeface="Times New Roman" panose="02020603050405020304" pitchFamily="18" charset="0"/>
              </a:rPr>
              <a:t>produk jika ayah atau ibunya menyetujui.</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c. Untuk </a:t>
            </a:r>
            <a:r>
              <a:rPr lang="id-ID" sz="1400" dirty="0">
                <a:latin typeface="Times New Roman" panose="02020603050405020304" pitchFamily="18" charset="0"/>
                <a:cs typeface="Times New Roman" panose="02020603050405020304" pitchFamily="18" charset="0"/>
              </a:rPr>
              <a:t>kelompok referensi, contohnya kelompok referensi untuk ibu - ibu </a:t>
            </a:r>
            <a:r>
              <a:rPr lang="id-ID" sz="1400" dirty="0" smtClean="0">
                <a:latin typeface="Times New Roman" panose="02020603050405020304" pitchFamily="18" charset="0"/>
                <a:cs typeface="Times New Roman" panose="02020603050405020304" pitchFamily="18" charset="0"/>
              </a:rPr>
              <a:t>kelompok 	pengajian</a:t>
            </a:r>
            <a:r>
              <a:rPr lang="id-ID" sz="1400" dirty="0">
                <a:latin typeface="Times New Roman" panose="02020603050405020304" pitchFamily="18" charset="0"/>
                <a:cs typeface="Times New Roman" panose="02020603050405020304" pitchFamily="18" charset="0"/>
              </a:rPr>
              <a:t>, PKK, dan arisan), remaja (kelompok </a:t>
            </a:r>
            <a:r>
              <a:rPr lang="id-ID" sz="1400" i="1" dirty="0">
                <a:latin typeface="Times New Roman" panose="02020603050405020304" pitchFamily="18" charset="0"/>
                <a:cs typeface="Times New Roman" panose="02020603050405020304" pitchFamily="18" charset="0"/>
              </a:rPr>
              <a:t>boy</a:t>
            </a:r>
            <a:r>
              <a:rPr lang="id-ID" sz="1400" dirty="0">
                <a:latin typeface="Times New Roman" panose="02020603050405020304" pitchFamily="18" charset="0"/>
                <a:cs typeface="Times New Roman" panose="02020603050405020304" pitchFamily="18" charset="0"/>
              </a:rPr>
              <a:t>,</a:t>
            </a:r>
            <a:r>
              <a:rPr lang="id-ID" sz="1400" i="1" dirty="0">
                <a:latin typeface="Times New Roman" panose="02020603050405020304" pitchFamily="18" charset="0"/>
                <a:cs typeface="Times New Roman" panose="02020603050405020304" pitchFamily="18" charset="0"/>
              </a:rPr>
              <a:t>girl band</a:t>
            </a:r>
            <a:r>
              <a:rPr lang="id-ID" sz="1400" dirty="0">
                <a:latin typeface="Times New Roman" panose="02020603050405020304" pitchFamily="18" charset="0"/>
                <a:cs typeface="Times New Roman" panose="02020603050405020304" pitchFamily="18" charset="0"/>
              </a:rPr>
              <a:t>, </a:t>
            </a:r>
            <a:r>
              <a:rPr lang="id-ID" sz="1400" dirty="0" smtClean="0">
                <a:latin typeface="Times New Roman" panose="02020603050405020304" pitchFamily="18" charset="0"/>
                <a:cs typeface="Times New Roman" panose="02020603050405020304" pitchFamily="18" charset="0"/>
              </a:rPr>
              <a:t>tim </a:t>
            </a:r>
            <a:r>
              <a:rPr lang="id-ID" sz="1400" dirty="0">
                <a:latin typeface="Times New Roman" panose="02020603050405020304" pitchFamily="18" charset="0"/>
                <a:cs typeface="Times New Roman" panose="02020603050405020304" pitchFamily="18" charset="0"/>
              </a:rPr>
              <a:t>basket idola, dan tim </a:t>
            </a:r>
            <a:r>
              <a:rPr lang="id-ID" sz="1400" dirty="0" smtClean="0">
                <a:latin typeface="Times New Roman" panose="02020603050405020304" pitchFamily="18" charset="0"/>
                <a:cs typeface="Times New Roman" panose="02020603050405020304" pitchFamily="18" charset="0"/>
              </a:rPr>
              <a:t>	bole </a:t>
            </a:r>
            <a:r>
              <a:rPr lang="id-ID" sz="1400" dirty="0">
                <a:latin typeface="Times New Roman" panose="02020603050405020304" pitchFamily="18" charset="0"/>
                <a:cs typeface="Times New Roman" panose="02020603050405020304" pitchFamily="18" charset="0"/>
              </a:rPr>
              <a:t>terkenal), dan bapak - bapak (kelompok </a:t>
            </a:r>
            <a:r>
              <a:rPr lang="id-ID" sz="1400" dirty="0" smtClean="0">
                <a:latin typeface="Times New Roman" panose="02020603050405020304" pitchFamily="18" charset="0"/>
                <a:cs typeface="Times New Roman" panose="02020603050405020304" pitchFamily="18" charset="0"/>
              </a:rPr>
              <a:t>penggila </a:t>
            </a:r>
            <a:r>
              <a:rPr lang="id-ID" sz="1400" dirty="0">
                <a:latin typeface="Times New Roman" panose="02020603050405020304" pitchFamily="18" charset="0"/>
                <a:cs typeface="Times New Roman" panose="02020603050405020304" pitchFamily="18" charset="0"/>
              </a:rPr>
              <a:t>bola, dan kelompok pecinta ikan, </a:t>
            </a:r>
            <a:r>
              <a:rPr lang="id-ID" sz="1400" dirty="0" smtClean="0">
                <a:latin typeface="Times New Roman" panose="02020603050405020304" pitchFamily="18" charset="0"/>
                <a:cs typeface="Times New Roman" panose="02020603050405020304" pitchFamily="18" charset="0"/>
              </a:rPr>
              <a:t>	burung</a:t>
            </a:r>
            <a:r>
              <a:rPr lang="id-ID" sz="1400" dirty="0">
                <a:latin typeface="Times New Roman" panose="02020603050405020304" pitchFamily="18" charset="0"/>
                <a:cs typeface="Times New Roman" panose="02020603050405020304" pitchFamily="18" charset="0"/>
              </a:rPr>
              <a:t>).</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d.Untuk </a:t>
            </a:r>
            <a:r>
              <a:rPr lang="id-ID" sz="1400" dirty="0">
                <a:latin typeface="Times New Roman" panose="02020603050405020304" pitchFamily="18" charset="0"/>
                <a:cs typeface="Times New Roman" panose="02020603050405020304" pitchFamily="18" charset="0"/>
              </a:rPr>
              <a:t>kelas sosial yang ada dimasyarakat, contohnya kelas atas, </a:t>
            </a:r>
            <a:r>
              <a:rPr lang="id-ID" sz="1400" dirty="0" smtClean="0">
                <a:latin typeface="Times New Roman" panose="02020603050405020304" pitchFamily="18" charset="0"/>
                <a:cs typeface="Times New Roman" panose="02020603050405020304" pitchFamily="18" charset="0"/>
              </a:rPr>
              <a:t>menengah</a:t>
            </a:r>
            <a:r>
              <a:rPr lang="id-ID" sz="1400" dirty="0">
                <a:latin typeface="Times New Roman" panose="02020603050405020304" pitchFamily="18" charset="0"/>
                <a:cs typeface="Times New Roman" panose="02020603050405020304" pitchFamily="18" charset="0"/>
              </a:rPr>
              <a:t>, dan bawah.</a:t>
            </a:r>
            <a:endParaRPr lang="id-ID" sz="1400" dirty="0">
              <a:latin typeface="Times New Roman" panose="02020603050405020304" pitchFamily="18" charset="0"/>
              <a:cs typeface="Times New Roman" panose="02020603050405020304" pitchFamily="18" charset="0"/>
            </a:endParaRPr>
          </a:p>
          <a:p>
            <a:pPr marL="114300" indent="0" algn="just">
              <a:buNone/>
            </a:pPr>
            <a:r>
              <a:rPr lang="id-ID" sz="1400" dirty="0" smtClean="0">
                <a:latin typeface="Times New Roman" panose="02020603050405020304" pitchFamily="18" charset="0"/>
                <a:cs typeface="Times New Roman" panose="02020603050405020304" pitchFamily="18" charset="0"/>
              </a:rPr>
              <a:t>	e.Untuk </a:t>
            </a:r>
            <a:r>
              <a:rPr lang="id-ID" sz="1400" dirty="0">
                <a:latin typeface="Times New Roman" panose="02020603050405020304" pitchFamily="18" charset="0"/>
                <a:cs typeface="Times New Roman" panose="02020603050405020304" pitchFamily="18" charset="0"/>
              </a:rPr>
              <a:t>budaya atau sub budaya, contohnya suku Sunda,Jawa,Batak, </a:t>
            </a:r>
            <a:r>
              <a:rPr lang="id-ID" sz="1400" dirty="0" smtClean="0">
                <a:latin typeface="Times New Roman" panose="02020603050405020304" pitchFamily="18" charset="0"/>
                <a:cs typeface="Times New Roman" panose="02020603050405020304" pitchFamily="18" charset="0"/>
              </a:rPr>
              <a:t>Madura</a:t>
            </a:r>
            <a:r>
              <a:rPr lang="id-ID" sz="1400" dirty="0">
                <a:latin typeface="Times New Roman" panose="02020603050405020304" pitchFamily="18" charset="0"/>
                <a:cs typeface="Times New Roman" panose="02020603050405020304" pitchFamily="18" charset="0"/>
              </a:rPr>
              <a:t>. Tiap suku </a:t>
            </a:r>
            <a:r>
              <a:rPr lang="id-ID" sz="1400" dirty="0" smtClean="0">
                <a:latin typeface="Times New Roman" panose="02020603050405020304" pitchFamily="18" charset="0"/>
                <a:cs typeface="Times New Roman" panose="02020603050405020304" pitchFamily="18" charset="0"/>
              </a:rPr>
              <a:t>		berbeda.</a:t>
            </a:r>
            <a:endParaRPr lang="id-ID" sz="1400" dirty="0" smtClean="0">
              <a:latin typeface="Times New Roman" panose="02020603050405020304" pitchFamily="18" charset="0"/>
              <a:cs typeface="Times New Roman" panose="02020603050405020304" pitchFamily="18" charset="0"/>
            </a:endParaRPr>
          </a:p>
          <a:p>
            <a:pPr marL="114300" indent="0" algn="just">
              <a:buNone/>
            </a:pPr>
            <a:r>
              <a:rPr lang="id-ID" sz="1400" b="1" dirty="0" smtClean="0">
                <a:latin typeface="Times New Roman" panose="02020603050405020304" pitchFamily="18" charset="0"/>
                <a:cs typeface="Times New Roman" panose="02020603050405020304" pitchFamily="18" charset="0"/>
              </a:rPr>
              <a:t>4.Faktor </a:t>
            </a:r>
            <a:r>
              <a:rPr lang="id-ID" sz="1400" b="1" dirty="0">
                <a:latin typeface="Times New Roman" panose="02020603050405020304" pitchFamily="18" charset="0"/>
                <a:cs typeface="Times New Roman" panose="02020603050405020304" pitchFamily="18" charset="0"/>
              </a:rPr>
              <a:t>Pribadi</a:t>
            </a:r>
            <a:endParaRPr lang="id-ID" sz="1400" b="1"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Faktor pribadi menjadi salah satu faktor yang mempengaruhi perilaku konsumen antara lain:</a:t>
            </a:r>
            <a:endParaRPr lang="id-ID" sz="1400" dirty="0">
              <a:latin typeface="Times New Roman" panose="02020603050405020304" pitchFamily="18" charset="0"/>
              <a:cs typeface="Times New Roman" panose="02020603050405020304" pitchFamily="18" charset="0"/>
            </a:endParaRPr>
          </a:p>
          <a:p>
            <a:pPr marL="114300" lvl="0" indent="0">
              <a:buNone/>
            </a:pPr>
            <a:r>
              <a:rPr lang="id-ID" sz="1400" dirty="0" smtClean="0">
                <a:latin typeface="Times New Roman" panose="02020603050405020304" pitchFamily="18" charset="0"/>
                <a:cs typeface="Times New Roman" panose="02020603050405020304" pitchFamily="18" charset="0"/>
              </a:rPr>
              <a:t>	a  Umur </a:t>
            </a:r>
            <a:r>
              <a:rPr lang="id-ID" sz="1400" dirty="0">
                <a:latin typeface="Times New Roman" panose="02020603050405020304" pitchFamily="18" charset="0"/>
                <a:cs typeface="Times New Roman" panose="02020603050405020304" pitchFamily="18" charset="0"/>
              </a:rPr>
              <a:t>dan tahapan dalam siklus </a:t>
            </a:r>
            <a:r>
              <a:rPr lang="id-ID" sz="1400" dirty="0" smtClean="0">
                <a:latin typeface="Times New Roman" panose="02020603050405020304" pitchFamily="18" charset="0"/>
                <a:cs typeface="Times New Roman" panose="02020603050405020304" pitchFamily="18" charset="0"/>
              </a:rPr>
              <a:t>hidup</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	b. Pekerjaan</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	c. Keadaan ekonomi</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	d.gaya hidup</a:t>
            </a:r>
            <a:endParaRPr lang="id-ID" sz="1400" dirty="0">
              <a:latin typeface="Times New Roman" panose="02020603050405020304" pitchFamily="18" charset="0"/>
              <a:cs typeface="Times New Roman" panose="02020603050405020304" pitchFamily="18" charset="0"/>
            </a:endParaRPr>
          </a:p>
          <a:p>
            <a:pPr marL="777240" lvl="2" indent="0">
              <a:buNone/>
            </a:pPr>
            <a:r>
              <a:rPr lang="id-ID" sz="1200" dirty="0" smtClean="0">
                <a:latin typeface="Times New Roman" panose="02020603050405020304" pitchFamily="18" charset="0"/>
                <a:cs typeface="Times New Roman" panose="02020603050405020304" pitchFamily="18" charset="0"/>
              </a:rPr>
              <a:t>  e. Kepribadian </a:t>
            </a:r>
            <a:r>
              <a:rPr lang="id-ID" sz="1200" dirty="0">
                <a:latin typeface="Times New Roman" panose="02020603050405020304" pitchFamily="18" charset="0"/>
                <a:cs typeface="Times New Roman" panose="02020603050405020304" pitchFamily="18" charset="0"/>
              </a:rPr>
              <a:t>dan </a:t>
            </a:r>
            <a:r>
              <a:rPr lang="id-ID" sz="1200" dirty="0" smtClean="0">
                <a:latin typeface="Times New Roman" panose="02020603050405020304" pitchFamily="18" charset="0"/>
                <a:cs typeface="Times New Roman" panose="02020603050405020304" pitchFamily="18" charset="0"/>
              </a:rPr>
              <a:t>konsep </a:t>
            </a:r>
            <a:r>
              <a:rPr lang="id-ID" sz="1200" dirty="0">
                <a:latin typeface="Times New Roman" panose="02020603050405020304" pitchFamily="18" charset="0"/>
                <a:cs typeface="Times New Roman" panose="02020603050405020304" pitchFamily="18" charset="0"/>
              </a:rPr>
              <a:t>diri </a:t>
            </a:r>
            <a:r>
              <a:rPr lang="id-ID" sz="1200" dirty="0" smtClean="0">
                <a:latin typeface="Times New Roman" panose="02020603050405020304" pitchFamily="18" charset="0"/>
                <a:cs typeface="Times New Roman" panose="02020603050405020304" pitchFamily="18" charset="0"/>
              </a:rPr>
              <a:t>(</a:t>
            </a:r>
            <a:r>
              <a:rPr lang="id-ID" sz="1200" dirty="0">
                <a:latin typeface="Times New Roman" panose="02020603050405020304" pitchFamily="18" charset="0"/>
                <a:cs typeface="Times New Roman" panose="02020603050405020304" pitchFamily="18" charset="0"/>
              </a:rPr>
              <a:t>nunggroho J setiadi :2003).</a:t>
            </a:r>
            <a:endParaRPr lang="id-ID" sz="1200" dirty="0">
              <a:latin typeface="Times New Roman" panose="02020603050405020304" pitchFamily="18" charset="0"/>
              <a:cs typeface="Times New Roman" panose="02020603050405020304" pitchFamily="18" charset="0"/>
            </a:endParaRPr>
          </a:p>
          <a:p>
            <a:pPr marL="114300" indent="0" algn="just">
              <a:buNone/>
            </a:pPr>
            <a:endParaRPr lang="id-ID" sz="1500" dirty="0">
              <a:latin typeface="Times New Roman" panose="02020603050405020304" pitchFamily="18" charset="0"/>
              <a:cs typeface="Times New Roman" panose="02020603050405020304" pitchFamily="18" charset="0"/>
            </a:endParaRPr>
          </a:p>
          <a:p>
            <a:pPr marL="114300" indent="0" algn="just">
              <a:buNone/>
            </a:pPr>
            <a:endParaRPr lang="id-ID" sz="14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normAutofit/>
          </a:bodyPr>
          <a:lstStyle/>
          <a:p>
            <a:pPr marL="114300" indent="0">
              <a:buNone/>
            </a:pPr>
            <a:r>
              <a:rPr lang="id-ID" sz="1400" b="1" dirty="0">
                <a:latin typeface="Times New Roman" panose="02020603050405020304" pitchFamily="18" charset="0"/>
                <a:cs typeface="Times New Roman" panose="02020603050405020304" pitchFamily="18" charset="0"/>
              </a:rPr>
              <a:t>Indikator - indikator minat masyarakat.</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Menurut (augusty ferdinand:2014) minat masyarakat  atau nasabah dapat diidentifikasikan sebagai berikut :</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1.Orang </a:t>
            </a:r>
            <a:r>
              <a:rPr lang="id-ID" sz="1400" dirty="0">
                <a:latin typeface="Times New Roman" panose="02020603050405020304" pitchFamily="18" charset="0"/>
                <a:cs typeface="Times New Roman" panose="02020603050405020304" pitchFamily="18" charset="0"/>
              </a:rPr>
              <a:t>yang selalu mencari informasi mengenai suatu produk dapat merupakan pertanda orang itu memiliki minat beli yang tinggi suatu jasa atau produk.orang yang tidak intensif mencari innformasi menandakan bahwa ia memiliki minat beli yang </a:t>
            </a:r>
            <a:r>
              <a:rPr lang="id-ID" sz="1400" dirty="0" smtClean="0">
                <a:latin typeface="Times New Roman" panose="02020603050405020304" pitchFamily="18" charset="0"/>
                <a:cs typeface="Times New Roman" panose="02020603050405020304" pitchFamily="18" charset="0"/>
              </a:rPr>
              <a:t>rendah.</a:t>
            </a:r>
            <a:endParaRPr lang="id-ID" sz="1400" dirty="0" smtClean="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2.Orang </a:t>
            </a:r>
            <a:r>
              <a:rPr lang="id-ID" sz="1400" dirty="0">
                <a:latin typeface="Times New Roman" panose="02020603050405020304" pitchFamily="18" charset="0"/>
                <a:cs typeface="Times New Roman" panose="02020603050405020304" pitchFamily="18" charset="0"/>
              </a:rPr>
              <a:t>yang ingin segera membeli/memiliki suatu produk dapat </a:t>
            </a:r>
            <a:r>
              <a:rPr lang="id-ID" sz="1400" dirty="0" smtClean="0">
                <a:latin typeface="Times New Roman" panose="02020603050405020304" pitchFamily="18" charset="0"/>
                <a:cs typeface="Times New Roman" panose="02020603050405020304" pitchFamily="18" charset="0"/>
              </a:rPr>
              <a:t>merupakan </a:t>
            </a:r>
            <a:r>
              <a:rPr lang="id-ID" sz="1400" dirty="0">
                <a:latin typeface="Times New Roman" panose="02020603050405020304" pitchFamily="18" charset="0"/>
                <a:cs typeface="Times New Roman" panose="02020603050405020304" pitchFamily="18" charset="0"/>
              </a:rPr>
              <a:t>tanda bahwa ia memiliki  minat beli yang tinggi.</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a:latin typeface="Times New Roman" panose="02020603050405020304" pitchFamily="18" charset="0"/>
                <a:cs typeface="Times New Roman" panose="02020603050405020304" pitchFamily="18" charset="0"/>
              </a:rPr>
              <a:t>3 </a:t>
            </a:r>
            <a:r>
              <a:rPr lang="id-ID" sz="1400" dirty="0" smtClean="0">
                <a:latin typeface="Times New Roman" panose="02020603050405020304" pitchFamily="18" charset="0"/>
                <a:cs typeface="Times New Roman" panose="02020603050405020304" pitchFamily="18" charset="0"/>
              </a:rPr>
              <a:t>Orang </a:t>
            </a:r>
            <a:r>
              <a:rPr lang="id-ID" sz="1400" dirty="0">
                <a:latin typeface="Times New Roman" panose="02020603050405020304" pitchFamily="18" charset="0"/>
                <a:cs typeface="Times New Roman" panose="02020603050405020304" pitchFamily="18" charset="0"/>
              </a:rPr>
              <a:t>yang menunjukan preferensi tertentu dapat merupakan tanda bahwa ada seorang yang membeli produk tersebut</a:t>
            </a:r>
            <a:r>
              <a:rPr lang="id-ID" sz="1400" dirty="0" smtClean="0">
                <a:latin typeface="Times New Roman" panose="02020603050405020304" pitchFamily="18" charset="0"/>
                <a:cs typeface="Times New Roman" panose="02020603050405020304" pitchFamily="18" charset="0"/>
              </a:rPr>
              <a:t>.</a:t>
            </a:r>
            <a:endParaRPr lang="id-ID" sz="1400" dirty="0" smtClean="0">
              <a:latin typeface="Times New Roman" panose="02020603050405020304" pitchFamily="18" charset="0"/>
              <a:cs typeface="Times New Roman" panose="02020603050405020304" pitchFamily="18" charset="0"/>
            </a:endParaRPr>
          </a:p>
          <a:p>
            <a:pPr marL="114300" indent="0">
              <a:buNone/>
            </a:pPr>
            <a:endParaRPr lang="id-ID" sz="1400" b="1" dirty="0" smtClean="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Hasil  Dan Diskusi</a:t>
            </a:r>
            <a:endParaRPr lang="id-ID" sz="1400" dirty="0" smtClean="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Analisis data </a:t>
            </a:r>
            <a:endParaRPr lang="id-ID" sz="1400" dirty="0">
              <a:latin typeface="Times New Roman" panose="02020603050405020304" pitchFamily="18" charset="0"/>
              <a:cs typeface="Times New Roman" panose="02020603050405020304" pitchFamily="18" charset="0"/>
            </a:endParaRPr>
          </a:p>
          <a:p>
            <a:pPr marL="114300" indent="0">
              <a:buNone/>
            </a:pPr>
            <a:r>
              <a:rPr lang="id-ID" sz="1400" dirty="0" smtClean="0">
                <a:latin typeface="Times New Roman" panose="02020603050405020304" pitchFamily="18" charset="0"/>
                <a:cs typeface="Times New Roman" panose="02020603050405020304" pitchFamily="18" charset="0"/>
              </a:rPr>
              <a:t>Penelitian ini basarkan hasil tes yang dilakukan menunjukan hasil sebagai berikut. Berdasarkan  model yang sudah memenuhi aturan, akan diperkuat dengan penjelasan GOF (goodness of fit index amos) Struktural index Equation Modelling sebagai berikut :</a:t>
            </a:r>
            <a:endParaRPr lang="id-ID" sz="1400" dirty="0">
              <a:latin typeface="Times New Roman" panose="02020603050405020304" pitchFamily="18" charset="0"/>
              <a:cs typeface="Times New Roman" panose="02020603050405020304" pitchFamily="18" charset="0"/>
            </a:endParaRPr>
          </a:p>
          <a:p>
            <a:endParaRPr lang="id-ID" sz="14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endParaRPr lang="id-ID" dirty="0" smtClean="0"/>
          </a:p>
          <a:p>
            <a:r>
              <a:rPr lang="id-ID" dirty="0"/>
              <a:t>Tabel goodness of fit index amos</a:t>
            </a:r>
            <a:endParaRPr lang="id-ID" dirty="0"/>
          </a:p>
          <a:p>
            <a:pPr lvl="1"/>
            <a:endParaRPr lang="id-ID" dirty="0"/>
          </a:p>
        </p:txBody>
      </p:sp>
      <p:graphicFrame>
        <p:nvGraphicFramePr>
          <p:cNvPr id="4" name="Table 3"/>
          <p:cNvGraphicFramePr>
            <a:graphicFrameLocks noGrp="1"/>
          </p:cNvGraphicFramePr>
          <p:nvPr/>
        </p:nvGraphicFramePr>
        <p:xfrm>
          <a:off x="1763688" y="1700808"/>
          <a:ext cx="5086765" cy="4800603"/>
        </p:xfrm>
        <a:graphic>
          <a:graphicData uri="http://schemas.openxmlformats.org/drawingml/2006/table">
            <a:tbl>
              <a:tblPr>
                <a:tableStyleId>{5C22544A-7EE6-4342-B048-85BDC9FD1C3A}</a:tableStyleId>
              </a:tblPr>
              <a:tblGrid>
                <a:gridCol w="1579285"/>
                <a:gridCol w="1037553"/>
                <a:gridCol w="1294646"/>
                <a:gridCol w="1175281"/>
              </a:tblGrid>
              <a:tr h="691090">
                <a:tc>
                  <a:txBody>
                    <a:bodyPr/>
                    <a:lstStyle/>
                    <a:p>
                      <a:pPr>
                        <a:lnSpc>
                          <a:spcPct val="114000"/>
                        </a:lnSpc>
                      </a:pPr>
                      <a:r>
                        <a:rPr lang="id-ID" sz="1700">
                          <a:effectLst/>
                        </a:rPr>
                        <a:t>Goodness of fit index</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Cut of value</a:t>
                      </a:r>
                      <a:endParaRPr lang="id-ID" sz="1700">
                        <a:effectLst/>
                        <a:latin typeface="Calibri" panose="020F0502020204030204"/>
                        <a:cs typeface="Arial" panose="020B0604020202020204"/>
                      </a:endParaRPr>
                    </a:p>
                  </a:txBody>
                  <a:tcPr marL="88146" marR="88146" marT="44073" marB="44073" anchor="ctr"/>
                </a:tc>
                <a:tc>
                  <a:txBody>
                    <a:bodyPr/>
                    <a:lstStyle/>
                    <a:p>
                      <a:pPr algn="ctr">
                        <a:lnSpc>
                          <a:spcPct val="114000"/>
                        </a:lnSpc>
                      </a:pPr>
                      <a:r>
                        <a:rPr lang="id-ID" sz="1700">
                          <a:effectLst/>
                        </a:rPr>
                        <a:t>Result</a:t>
                      </a:r>
                      <a:endParaRPr lang="id-ID" sz="1700">
                        <a:effectLst/>
                        <a:latin typeface="Calibri" panose="020F0502020204030204"/>
                        <a:cs typeface="Arial" panose="020B0604020202020204"/>
                      </a:endParaRPr>
                    </a:p>
                  </a:txBody>
                  <a:tcPr marL="88146" marR="88146" marT="44073" marB="44073" anchor="ctr"/>
                </a:tc>
                <a:tc>
                  <a:txBody>
                    <a:bodyPr/>
                    <a:lstStyle/>
                    <a:p>
                      <a:pPr algn="ctr">
                        <a:lnSpc>
                          <a:spcPct val="114000"/>
                        </a:lnSpc>
                      </a:pPr>
                      <a:r>
                        <a:rPr lang="id-ID" sz="1700">
                          <a:effectLst/>
                        </a:rPr>
                        <a:t>Criteria</a:t>
                      </a:r>
                      <a:endParaRPr lang="id-ID" sz="1700">
                        <a:effectLst/>
                        <a:latin typeface="Calibri" panose="020F0502020204030204"/>
                        <a:cs typeface="Arial" panose="020B0604020202020204"/>
                      </a:endParaRPr>
                    </a:p>
                  </a:txBody>
                  <a:tcPr marL="88146" marR="88146" marT="44073" marB="44073" anchor="ctr"/>
                </a:tc>
              </a:tr>
              <a:tr h="691090">
                <a:tc>
                  <a:txBody>
                    <a:bodyPr/>
                    <a:lstStyle/>
                    <a:p>
                      <a:pPr>
                        <a:lnSpc>
                          <a:spcPct val="114000"/>
                        </a:lnSpc>
                      </a:pPr>
                      <a:r>
                        <a:rPr lang="id-ID" sz="1700">
                          <a:effectLst/>
                        </a:rPr>
                        <a:t>X</a:t>
                      </a:r>
                      <a:r>
                        <a:rPr lang="id-ID" sz="1700" baseline="30000">
                          <a:effectLst/>
                        </a:rPr>
                        <a:t>2 </a:t>
                      </a:r>
                      <a:r>
                        <a:rPr lang="id-ID" sz="1700">
                          <a:effectLst/>
                        </a:rPr>
                        <a:t>- Chi-square </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el-GR" sz="1700">
                          <a:effectLst/>
                        </a:rPr>
                        <a:t>≤ α.</a:t>
                      </a:r>
                      <a:r>
                        <a:rPr lang="id-ID" sz="1700">
                          <a:effectLst/>
                        </a:rPr>
                        <a:t>df&lt; X</a:t>
                      </a:r>
                      <a:r>
                        <a:rPr lang="id-ID" sz="1700" baseline="30000">
                          <a:effectLst/>
                        </a:rPr>
                        <a:t>2</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132,413</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Fit</a:t>
                      </a:r>
                      <a:endParaRPr lang="id-ID" sz="1700">
                        <a:effectLst/>
                        <a:latin typeface="Calibri" panose="020F0502020204030204"/>
                        <a:cs typeface="Arial" panose="020B0604020202020204"/>
                      </a:endParaRPr>
                    </a:p>
                  </a:txBody>
                  <a:tcPr marL="88146" marR="88146" marT="44073" marB="44073" anchor="ctr"/>
                </a:tc>
              </a:tr>
              <a:tr h="691090">
                <a:tc>
                  <a:txBody>
                    <a:bodyPr/>
                    <a:lstStyle/>
                    <a:p>
                      <a:pPr>
                        <a:lnSpc>
                          <a:spcPct val="114000"/>
                        </a:lnSpc>
                      </a:pPr>
                      <a:r>
                        <a:rPr lang="id-ID" sz="1700">
                          <a:effectLst/>
                        </a:rPr>
                        <a:t>significance probability</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0,05</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0.081</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DF</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&gt;0</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111</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 RMSEA</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0,08</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0.38</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Not 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GFI </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0,90</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0.875</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Not 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AGFI </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0.90</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 0.808</a:t>
                      </a:r>
                      <a:endParaRPr lang="id-ID" sz="1700">
                        <a:effectLst/>
                        <a:latin typeface="Calibri" panose="020F0502020204030204"/>
                        <a:cs typeface="Arial" panose="020B0604020202020204"/>
                      </a:endParaRPr>
                    </a:p>
                  </a:txBody>
                  <a:tcPr marL="88146" marR="88146" marT="44073" marB="44073"/>
                </a:tc>
                <a:tc>
                  <a:txBody>
                    <a:bodyPr/>
                    <a:lstStyle/>
                    <a:p>
                      <a:pPr>
                        <a:lnSpc>
                          <a:spcPct val="114000"/>
                        </a:lnSpc>
                      </a:pPr>
                      <a:r>
                        <a:rPr lang="id-ID" sz="1700">
                          <a:effectLst/>
                        </a:rPr>
                        <a:t>Not 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CMIN/DF</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2,0</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0.18</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 TLI</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0,95</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0.952</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Fit</a:t>
                      </a:r>
                      <a:endParaRPr lang="id-ID" sz="1700">
                        <a:effectLst/>
                        <a:latin typeface="Calibri" panose="020F0502020204030204"/>
                        <a:cs typeface="Arial" panose="020B0604020202020204"/>
                      </a:endParaRPr>
                    </a:p>
                  </a:txBody>
                  <a:tcPr marL="88146" marR="88146" marT="44073" marB="44073" anchor="ctr"/>
                </a:tc>
              </a:tr>
              <a:tr h="389619">
                <a:tc>
                  <a:txBody>
                    <a:bodyPr/>
                    <a:lstStyle/>
                    <a:p>
                      <a:pPr>
                        <a:lnSpc>
                          <a:spcPct val="114000"/>
                        </a:lnSpc>
                      </a:pPr>
                      <a:r>
                        <a:rPr lang="id-ID" sz="1700">
                          <a:effectLst/>
                        </a:rPr>
                        <a:t>CFI</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a:effectLst/>
                        </a:rPr>
                        <a:t>≥ 0,95</a:t>
                      </a:r>
                      <a:endParaRPr lang="id-ID" sz="1700">
                        <a:effectLst/>
                        <a:latin typeface="Calibri" panose="020F0502020204030204"/>
                        <a:cs typeface="Arial" panose="020B0604020202020204"/>
                      </a:endParaRPr>
                    </a:p>
                  </a:txBody>
                  <a:tcPr marL="88146" marR="88146" marT="44073" marB="44073" anchor="ctr"/>
                </a:tc>
                <a:tc>
                  <a:txBody>
                    <a:bodyPr/>
                    <a:lstStyle/>
                    <a:p>
                      <a:pPr algn="r">
                        <a:lnSpc>
                          <a:spcPct val="114000"/>
                        </a:lnSpc>
                      </a:pPr>
                      <a:r>
                        <a:rPr lang="id-ID" sz="1700">
                          <a:effectLst/>
                        </a:rPr>
                        <a:t>0.965</a:t>
                      </a:r>
                      <a:endParaRPr lang="id-ID" sz="1700">
                        <a:effectLst/>
                        <a:latin typeface="Calibri" panose="020F0502020204030204"/>
                        <a:cs typeface="Arial" panose="020B0604020202020204"/>
                      </a:endParaRPr>
                    </a:p>
                  </a:txBody>
                  <a:tcPr marL="88146" marR="88146" marT="44073" marB="44073" anchor="ctr"/>
                </a:tc>
                <a:tc>
                  <a:txBody>
                    <a:bodyPr/>
                    <a:lstStyle/>
                    <a:p>
                      <a:pPr>
                        <a:lnSpc>
                          <a:spcPct val="114000"/>
                        </a:lnSpc>
                      </a:pPr>
                      <a:r>
                        <a:rPr lang="id-ID" sz="1700" dirty="0">
                          <a:effectLst/>
                        </a:rPr>
                        <a:t> Fit</a:t>
                      </a:r>
                      <a:endParaRPr lang="id-ID" sz="1700" dirty="0">
                        <a:effectLst/>
                        <a:latin typeface="Calibri" panose="020F0502020204030204"/>
                        <a:cs typeface="Arial" panose="020B0604020202020204"/>
                      </a:endParaRPr>
                    </a:p>
                  </a:txBody>
                  <a:tcPr marL="88146" marR="88146" marT="44073" marB="44073" anchor="ct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p:pull/>
      </p:transition>
    </mc:Choice>
    <mc:Fallback>
      <p:transition>
        <p:pull/>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0</TotalTime>
  <Words>17490</Words>
  <Application>WPS Presentation</Application>
  <PresentationFormat>On-screen Show (4:3)</PresentationFormat>
  <Paragraphs>260</Paragraphs>
  <Slides>13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SimSun</vt:lpstr>
      <vt:lpstr>Wingdings</vt:lpstr>
      <vt:lpstr>Times New Roman</vt:lpstr>
      <vt:lpstr>Times New Roman</vt:lpstr>
      <vt:lpstr>Calibri</vt:lpstr>
      <vt:lpstr>Arial</vt:lpstr>
      <vt:lpstr>Microsoft YaHei</vt:lpstr>
      <vt:lpstr/>
      <vt:lpstr>Arial Unicode MS</vt:lpstr>
      <vt:lpstr>Cambria</vt:lpstr>
      <vt:lpstr>Segoe Print</vt:lpstr>
      <vt:lpstr>Adjacency</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FAKTOR - FA</dc:title>
  <dc:creator>HP</dc:creator>
  <cp:lastModifiedBy>HP</cp:lastModifiedBy>
  <cp:revision>75</cp:revision>
  <dcterms:created xsi:type="dcterms:W3CDTF">2020-02-18T00:20:00Z</dcterms:created>
  <dcterms:modified xsi:type="dcterms:W3CDTF">2020-02-18T12:45:18Z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1057-11.2.0.9085</vt:lpwstr>
  </property>
</Properties>
</file>