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5"/>
  </p:notes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7" d="100"/>
          <a:sy n="77" d="100"/>
        </p:scale>
        <p:origin x="-378" y="-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D9561E-578E-43B0-953A-203408094F3A}" type="datetimeFigureOut">
              <a:rPr lang="en-US" smtClean="0"/>
              <a:t>2/18/2020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36FBBC-B14A-4F60-9482-0F61B80F08C4}" type="slidenum">
              <a:rPr lang="en-US" smtClean="0"/>
              <a:t>‹#›</a:t>
            </a:fld>
            <a:endParaRPr lang="en-US"/>
          </a:p>
        </p:txBody>
      </p:sp>
    </p:spTree>
    <p:extLst>
      <p:ext uri="{BB962C8B-B14F-4D97-AF65-F5344CB8AC3E}">
        <p14:creationId xmlns:p14="http://schemas.microsoft.com/office/powerpoint/2010/main" val="3991930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36FBBC-B14A-4F60-9482-0F61B80F08C4}" type="slidenum">
              <a:rPr lang="en-US" smtClean="0"/>
              <a:t>13</a:t>
            </a:fld>
            <a:endParaRPr lang="en-US"/>
          </a:p>
        </p:txBody>
      </p:sp>
    </p:spTree>
    <p:extLst>
      <p:ext uri="{BB962C8B-B14F-4D97-AF65-F5344CB8AC3E}">
        <p14:creationId xmlns:p14="http://schemas.microsoft.com/office/powerpoint/2010/main" val="2558671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F57E3FB-5039-445B-B1BE-82CA77D0A9E2}" type="datetimeFigureOut">
              <a:rPr lang="en-US" smtClean="0"/>
              <a:t>2/18/2020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3512458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57E3FB-5039-445B-B1BE-82CA77D0A9E2}"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52750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57E3FB-5039-445B-B1BE-82CA77D0A9E2}"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4173626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57E3FB-5039-445B-B1BE-82CA77D0A9E2}"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2285345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57E3FB-5039-445B-B1BE-82CA77D0A9E2}"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2835720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F57E3FB-5039-445B-B1BE-82CA77D0A9E2}" type="datetimeFigureOut">
              <a:rPr lang="en-US" smtClean="0"/>
              <a:t>2/18/2020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3793152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F57E3FB-5039-445B-B1BE-82CA77D0A9E2}" type="datetimeFigureOut">
              <a:rPr lang="en-US" smtClean="0"/>
              <a:t>2/18/2020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611146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F57E3FB-5039-445B-B1BE-82CA77D0A9E2}"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3156680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F57E3FB-5039-445B-B1BE-82CA77D0A9E2}"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338644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57E3FB-5039-445B-B1BE-82CA77D0A9E2}"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3094383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57E3FB-5039-445B-B1BE-82CA77D0A9E2}"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3982895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F57E3FB-5039-445B-B1BE-82CA77D0A9E2}"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735307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57E3FB-5039-445B-B1BE-82CA77D0A9E2}" type="datetimeFigureOut">
              <a:rPr lang="en-US" smtClean="0"/>
              <a:t>2/18/2020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816930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F57E3FB-5039-445B-B1BE-82CA77D0A9E2}" type="datetimeFigureOut">
              <a:rPr lang="en-US" smtClean="0"/>
              <a:t>2/18/2020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3033044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57E3FB-5039-445B-B1BE-82CA77D0A9E2}" type="datetimeFigureOut">
              <a:rPr lang="en-US" smtClean="0"/>
              <a:t>2/18/2020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1160448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57E3FB-5039-445B-B1BE-82CA77D0A9E2}"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3299649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57E3FB-5039-445B-B1BE-82CA77D0A9E2}"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CC504D9-7401-46AF-8901-64BF650C9832}" type="slidenum">
              <a:rPr lang="en-US" smtClean="0"/>
              <a:t>‹#›</a:t>
            </a:fld>
            <a:endParaRPr lang="en-US"/>
          </a:p>
        </p:txBody>
      </p:sp>
    </p:spTree>
    <p:extLst>
      <p:ext uri="{BB962C8B-B14F-4D97-AF65-F5344CB8AC3E}">
        <p14:creationId xmlns:p14="http://schemas.microsoft.com/office/powerpoint/2010/main" val="1177743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F57E3FB-5039-445B-B1BE-82CA77D0A9E2}" type="datetimeFigureOut">
              <a:rPr lang="en-US" smtClean="0"/>
              <a:t>2/18/2020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CC504D9-7401-46AF-8901-64BF650C9832}" type="slidenum">
              <a:rPr lang="en-US" smtClean="0"/>
              <a:t>‹#›</a:t>
            </a:fld>
            <a:endParaRPr lang="en-US"/>
          </a:p>
        </p:txBody>
      </p:sp>
    </p:spTree>
    <p:extLst>
      <p:ext uri="{BB962C8B-B14F-4D97-AF65-F5344CB8AC3E}">
        <p14:creationId xmlns:p14="http://schemas.microsoft.com/office/powerpoint/2010/main" val="330271034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696179" y="2465399"/>
            <a:ext cx="2290689" cy="2182467"/>
          </a:xfrm>
          <a:prstGeom prst="rect">
            <a:avLst/>
          </a:prstGeom>
        </p:spPr>
      </p:pic>
      <p:sp>
        <p:nvSpPr>
          <p:cNvPr id="5" name="Title 4"/>
          <p:cNvSpPr>
            <a:spLocks noGrp="1"/>
          </p:cNvSpPr>
          <p:nvPr>
            <p:ph type="ctrTitle"/>
          </p:nvPr>
        </p:nvSpPr>
        <p:spPr>
          <a:xfrm>
            <a:off x="773723" y="1420837"/>
            <a:ext cx="10213145" cy="2089125"/>
          </a:xfrm>
        </p:spPr>
        <p:txBody>
          <a:bodyPr>
            <a:normAutofit/>
          </a:bodyPr>
          <a:lstStyle/>
          <a:p>
            <a:r>
              <a:rPr lang="en-US" sz="4800" dirty="0" smtClean="0">
                <a:latin typeface="Bodoni Bk BT" panose="02070603070706020303" pitchFamily="18" charset="0"/>
              </a:rPr>
              <a:t>Analisis Daya  Saing Lulusan Ekonomi </a:t>
            </a:r>
            <a:r>
              <a:rPr lang="en-US" sz="4800" dirty="0" err="1" smtClean="0">
                <a:latin typeface="Bodoni Bk BT" panose="02070603070706020303" pitchFamily="18" charset="0"/>
              </a:rPr>
              <a:t>Syariah</a:t>
            </a:r>
            <a:r>
              <a:rPr lang="en-US" sz="4800" dirty="0" smtClean="0">
                <a:latin typeface="Bodoni Bk BT" panose="02070603070706020303" pitchFamily="18" charset="0"/>
              </a:rPr>
              <a:t> </a:t>
            </a:r>
            <a:r>
              <a:rPr lang="en-US" sz="4800" dirty="0" smtClean="0">
                <a:latin typeface="Bodoni Bk BT" panose="02070603070706020303" pitchFamily="18" charset="0"/>
              </a:rPr>
              <a:t>di </a:t>
            </a:r>
            <a:r>
              <a:rPr lang="en-US" sz="4800" dirty="0" err="1" smtClean="0">
                <a:latin typeface="Bodoni Bk BT" panose="02070603070706020303" pitchFamily="18" charset="0"/>
              </a:rPr>
              <a:t>Industri</a:t>
            </a:r>
            <a:r>
              <a:rPr lang="en-US" sz="4800" dirty="0" smtClean="0">
                <a:latin typeface="Bodoni Bk BT" panose="02070603070706020303" pitchFamily="18" charset="0"/>
              </a:rPr>
              <a:t> </a:t>
            </a:r>
            <a:r>
              <a:rPr lang="en-US" sz="4800" dirty="0" smtClean="0">
                <a:latin typeface="Bodoni Bk BT" panose="02070603070706020303" pitchFamily="18" charset="0"/>
              </a:rPr>
              <a:t>Keuangan </a:t>
            </a:r>
            <a:r>
              <a:rPr lang="en-US" sz="4800" dirty="0" err="1" smtClean="0">
                <a:latin typeface="Bodoni Bk BT" panose="02070603070706020303" pitchFamily="18" charset="0"/>
              </a:rPr>
              <a:t>Syariah</a:t>
            </a:r>
            <a:endParaRPr lang="en-US" sz="4800" dirty="0">
              <a:latin typeface="Bodoni Bk BT" panose="02070603070706020303" pitchFamily="18" charset="0"/>
            </a:endParaRPr>
          </a:p>
        </p:txBody>
      </p:sp>
      <p:sp>
        <p:nvSpPr>
          <p:cNvPr id="6" name="Subtitle 5"/>
          <p:cNvSpPr>
            <a:spLocks noGrp="1"/>
          </p:cNvSpPr>
          <p:nvPr>
            <p:ph type="subTitle" idx="1"/>
          </p:nvPr>
        </p:nvSpPr>
        <p:spPr>
          <a:xfrm>
            <a:off x="1154955" y="3509962"/>
            <a:ext cx="8825658" cy="2128838"/>
          </a:xfrm>
        </p:spPr>
        <p:txBody>
          <a:bodyPr>
            <a:normAutofit/>
          </a:bodyPr>
          <a:lstStyle/>
          <a:p>
            <a:r>
              <a:rPr lang="en-US" dirty="0" smtClean="0"/>
              <a:t>Oleh</a:t>
            </a:r>
          </a:p>
          <a:p>
            <a:r>
              <a:rPr lang="en-US" b="1" dirty="0" smtClean="0">
                <a:latin typeface="Arial Black" panose="020B0A04020102020204" pitchFamily="34" charset="0"/>
              </a:rPr>
              <a:t>Fakhri Anwar, SE</a:t>
            </a:r>
          </a:p>
          <a:p>
            <a:r>
              <a:rPr lang="en-US" b="1" dirty="0" smtClean="0">
                <a:latin typeface="Arial Black" panose="020B0A04020102020204" pitchFamily="34" charset="0"/>
              </a:rPr>
              <a:t>Pasca Sarjana Institut Teknologi dan Bisnis </a:t>
            </a:r>
          </a:p>
          <a:p>
            <a:r>
              <a:rPr lang="en-US" b="1" dirty="0" smtClean="0">
                <a:latin typeface="Arial Black" panose="020B0A04020102020204" pitchFamily="34" charset="0"/>
              </a:rPr>
              <a:t>Ahmad </a:t>
            </a:r>
            <a:r>
              <a:rPr lang="en-US" b="1" dirty="0" err="1" smtClean="0">
                <a:latin typeface="Arial Black" panose="020B0A04020102020204" pitchFamily="34" charset="0"/>
              </a:rPr>
              <a:t>Dahlan</a:t>
            </a:r>
            <a:endParaRPr lang="en-US" b="1" dirty="0" smtClean="0">
              <a:latin typeface="Arial Black" panose="020B0A04020102020204" pitchFamily="34" charset="0"/>
            </a:endParaRPr>
          </a:p>
          <a:p>
            <a:r>
              <a:rPr lang="en-US" b="1" dirty="0" smtClean="0">
                <a:latin typeface="Arial Black" panose="020B0A04020102020204" pitchFamily="34" charset="0"/>
              </a:rPr>
              <a:t>jakarta</a:t>
            </a:r>
            <a:endParaRPr lang="en-US" b="1" dirty="0">
              <a:latin typeface="Arial Black" panose="020B0A04020102020204" pitchFamily="34" charset="0"/>
            </a:endParaRPr>
          </a:p>
        </p:txBody>
      </p:sp>
    </p:spTree>
    <p:extLst>
      <p:ext uri="{BB962C8B-B14F-4D97-AF65-F5344CB8AC3E}">
        <p14:creationId xmlns:p14="http://schemas.microsoft.com/office/powerpoint/2010/main" val="3437203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Pengujian Hipotesis</a:t>
            </a:r>
            <a:endParaRPr lang="en-US" dirty="0"/>
          </a:p>
        </p:txBody>
      </p:sp>
      <p:sp>
        <p:nvSpPr>
          <p:cNvPr id="3" name="Content Placeholder 2"/>
          <p:cNvSpPr>
            <a:spLocks noGrp="1"/>
          </p:cNvSpPr>
          <p:nvPr>
            <p:ph idx="1"/>
          </p:nvPr>
        </p:nvSpPr>
        <p:spPr>
          <a:xfrm>
            <a:off x="196948" y="2377440"/>
            <a:ext cx="11995052" cy="4332849"/>
          </a:xfrm>
        </p:spPr>
        <p:txBody>
          <a:bodyPr>
            <a:normAutofit fontScale="62500" lnSpcReduction="20000"/>
          </a:bodyPr>
          <a:lstStyle/>
          <a:p>
            <a:r>
              <a:rPr lang="en-US" dirty="0" smtClean="0"/>
              <a:t>Untuk pengujian hipotesis dari korelasi diatas yang menujukan apakah korelasi tersebut signifikan atau tidak, maka harus dilakukan uji signifikansi antara kedua variable tersebut yaitu dengan menggunakan uji T tersebut sebagai</a:t>
            </a:r>
          </a:p>
          <a:p>
            <a:r>
              <a:rPr lang="en-US" dirty="0" smtClean="0"/>
              <a:t> </a:t>
            </a:r>
          </a:p>
          <a:p>
            <a:r>
              <a:rPr lang="en-US" dirty="0" smtClean="0"/>
              <a:t>berikut:</a:t>
            </a:r>
          </a:p>
          <a:p>
            <a:r>
              <a:rPr lang="en-US" dirty="0" err="1" smtClean="0"/>
              <a:t>thitung</a:t>
            </a:r>
            <a:r>
              <a:rPr lang="en-US" dirty="0" smtClean="0"/>
              <a:t>	=	0.644  11 - 2</a:t>
            </a:r>
          </a:p>
          <a:p>
            <a:r>
              <a:rPr lang="en-US" dirty="0" smtClean="0"/>
              <a:t>		 1 - 0.6442</a:t>
            </a:r>
          </a:p>
          <a:p>
            <a:r>
              <a:rPr lang="en-US" dirty="0" smtClean="0"/>
              <a:t>			</a:t>
            </a:r>
          </a:p>
          <a:p>
            <a:r>
              <a:rPr lang="en-US" dirty="0" smtClean="0"/>
              <a:t>	=	0.644 * 9	</a:t>
            </a:r>
          </a:p>
          <a:p>
            <a:r>
              <a:rPr lang="en-US" dirty="0" smtClean="0"/>
              <a:t>		0,765025	</a:t>
            </a:r>
          </a:p>
          <a:p>
            <a:r>
              <a:rPr lang="en-US" dirty="0" smtClean="0"/>
              <a:t>			</a:t>
            </a:r>
          </a:p>
          <a:p>
            <a:r>
              <a:rPr lang="en-US" dirty="0" smtClean="0"/>
              <a:t>	=	1.932	</a:t>
            </a:r>
          </a:p>
          <a:p>
            <a:r>
              <a:rPr lang="en-US" dirty="0" smtClean="0"/>
              <a:t>		0.765025	</a:t>
            </a:r>
          </a:p>
          <a:p>
            <a:r>
              <a:rPr lang="en-US" dirty="0" smtClean="0"/>
              <a:t>			</a:t>
            </a:r>
          </a:p>
          <a:p>
            <a:r>
              <a:rPr lang="en-US" dirty="0" smtClean="0"/>
              <a:t>	=	2.525	</a:t>
            </a:r>
          </a:p>
          <a:p>
            <a:endParaRPr lang="en-US" dirty="0" smtClean="0"/>
          </a:p>
          <a:p>
            <a:r>
              <a:rPr lang="en-US" dirty="0" smtClean="0"/>
              <a:t>Karena t hitung lebih besar dari t table maka didapat hasil t hitung 2,525 &gt; t table yaitu 2,262 (28). Artinya bahwa t hitung lebih besar dari t table, maka diputuskan Ho ditolak dan Ha diterima. Hal ini berarti korelasi kemampuan dan program studi secara bersama-sama berpengaruh terhadap kinerja karyawan.</a:t>
            </a:r>
          </a:p>
          <a:p>
            <a:endParaRPr lang="en-US" dirty="0"/>
          </a:p>
        </p:txBody>
      </p:sp>
    </p:spTree>
    <p:extLst>
      <p:ext uri="{BB962C8B-B14F-4D97-AF65-F5344CB8AC3E}">
        <p14:creationId xmlns:p14="http://schemas.microsoft.com/office/powerpoint/2010/main" val="3847225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4573" y="1"/>
            <a:ext cx="10819227" cy="1800664"/>
          </a:xfrm>
        </p:spPr>
        <p:txBody>
          <a:bodyPr/>
          <a:lstStyle/>
          <a:p>
            <a:r>
              <a:rPr lang="en-US" dirty="0" smtClean="0"/>
              <a:t>Kesimpulan</a:t>
            </a:r>
            <a:endParaRPr lang="en-US" dirty="0"/>
          </a:p>
        </p:txBody>
      </p:sp>
      <p:sp>
        <p:nvSpPr>
          <p:cNvPr id="3" name="Content Placeholder 2"/>
          <p:cNvSpPr>
            <a:spLocks noGrp="1"/>
          </p:cNvSpPr>
          <p:nvPr>
            <p:ph idx="1"/>
          </p:nvPr>
        </p:nvSpPr>
        <p:spPr>
          <a:xfrm>
            <a:off x="534573" y="2377441"/>
            <a:ext cx="11324492" cy="4346916"/>
          </a:xfrm>
        </p:spPr>
        <p:txBody>
          <a:bodyPr>
            <a:normAutofit fontScale="92500" lnSpcReduction="10000"/>
          </a:bodyPr>
          <a:lstStyle/>
          <a:p>
            <a:pPr lvl="0"/>
            <a:r>
              <a:rPr lang="en-US" dirty="0" smtClean="0">
                <a:effectLst/>
              </a:rPr>
              <a:t>Lulusan ekonomi </a:t>
            </a:r>
            <a:r>
              <a:rPr lang="en-US" dirty="0" err="1" smtClean="0">
                <a:effectLst/>
              </a:rPr>
              <a:t>syariah</a:t>
            </a:r>
            <a:r>
              <a:rPr lang="en-US" dirty="0" smtClean="0">
                <a:effectLst/>
              </a:rPr>
              <a:t> sangat  berdaya saing tinggi di industri asuransi </a:t>
            </a:r>
            <a:r>
              <a:rPr lang="en-US" dirty="0" err="1" smtClean="0">
                <a:effectLst/>
              </a:rPr>
              <a:t>syariah</a:t>
            </a:r>
            <a:r>
              <a:rPr lang="en-US" dirty="0" smtClean="0">
                <a:effectLst/>
              </a:rPr>
              <a:t>, hal itu dilihat makin banyaknya lulusan ekonomi </a:t>
            </a:r>
            <a:r>
              <a:rPr lang="en-US" dirty="0" err="1" smtClean="0">
                <a:effectLst/>
              </a:rPr>
              <a:t>syariah</a:t>
            </a:r>
            <a:r>
              <a:rPr lang="en-US" dirty="0" smtClean="0">
                <a:effectLst/>
              </a:rPr>
              <a:t> dan makin tumbuhnya industry keuangan khususnya asuransi </a:t>
            </a:r>
            <a:r>
              <a:rPr lang="en-US" dirty="0" err="1" smtClean="0">
                <a:effectLst/>
              </a:rPr>
              <a:t>syariah</a:t>
            </a:r>
            <a:r>
              <a:rPr lang="en-US" dirty="0" smtClean="0">
                <a:effectLst/>
              </a:rPr>
              <a:t>. Dan banyaknya responden sangat mengharapkan lulusan ekonomi </a:t>
            </a:r>
            <a:r>
              <a:rPr lang="en-US" dirty="0" err="1" smtClean="0">
                <a:effectLst/>
              </a:rPr>
              <a:t>syariah</a:t>
            </a:r>
            <a:r>
              <a:rPr lang="en-US" dirty="0" smtClean="0">
                <a:effectLst/>
              </a:rPr>
              <a:t> berkontribusi di industri asuransi </a:t>
            </a:r>
            <a:r>
              <a:rPr lang="en-US" dirty="0" err="1" smtClean="0">
                <a:effectLst/>
              </a:rPr>
              <a:t>syariah</a:t>
            </a:r>
            <a:r>
              <a:rPr lang="en-US" dirty="0" smtClean="0">
                <a:effectLst/>
              </a:rPr>
              <a:t> khususnya</a:t>
            </a:r>
          </a:p>
          <a:p>
            <a:pPr lvl="0"/>
            <a:r>
              <a:rPr lang="en-US" dirty="0" smtClean="0">
                <a:effectLst/>
              </a:rPr>
              <a:t>Hubungan antara daya saing dengan kualitas SDM sangat jelas, selain sudah dibuktikan dengan hasil uji statistik yang sudah dijelaskan pada sebelumnya, yang menyatakan kalau hubungan antara daya saing dengan kualitas SDM sangat signifikan. Hal ini </a:t>
            </a:r>
            <a:r>
              <a:rPr lang="en-US" dirty="0" err="1" smtClean="0">
                <a:effectLst/>
              </a:rPr>
              <a:t>menunjukan</a:t>
            </a:r>
            <a:r>
              <a:rPr lang="en-US" dirty="0" smtClean="0">
                <a:effectLst/>
              </a:rPr>
              <a:t> juga karena  maju mundurnya suatu perusahaan tergantung pada karyawan yang mengelolanya, karena itu, jika karyawannya mempunyai kualitas baik maka akan menghasilkan produksi yang berkualitas juga, sebaliknya karyawan yang tidak  berkualitas  akan  menghasilkan  produksi  yang  tidak  berkualitas</a:t>
            </a:r>
            <a:r>
              <a:rPr lang="en-US" dirty="0"/>
              <a:t> </a:t>
            </a:r>
            <a:r>
              <a:rPr lang="en-US" dirty="0" smtClean="0">
                <a:effectLst/>
              </a:rPr>
              <a:t>juga.</a:t>
            </a:r>
          </a:p>
          <a:p>
            <a:r>
              <a:rPr lang="en-US" dirty="0"/>
              <a:t>Oleh karena itu betapa pentingnya memperbaiki kualitas manusianya yang menjadi pelaku utama terwujudnya suatu produksi. Karena pekerja yang berkualitas adalah pekerja yang beriman, </a:t>
            </a:r>
            <a:r>
              <a:rPr lang="en-US" dirty="0" err="1"/>
              <a:t>bertaqwa</a:t>
            </a:r>
            <a:r>
              <a:rPr lang="en-US" dirty="0"/>
              <a:t>, berbudi pekerti luhur, penuh dedikasi dan tanggungjawab, sehat jasmani dan rohani, serta memiliki keterampilan (</a:t>
            </a:r>
            <a:r>
              <a:rPr lang="en-US" i="1" dirty="0"/>
              <a:t>skill</a:t>
            </a:r>
            <a:r>
              <a:rPr lang="en-US" dirty="0"/>
              <a:t>) dalam bidang yang </a:t>
            </a:r>
            <a:r>
              <a:rPr lang="en-US" dirty="0" smtClean="0"/>
              <a:t>dikerjakannya</a:t>
            </a:r>
            <a:r>
              <a:rPr lang="en-US" dirty="0"/>
              <a:t>. Terutama dalam </a:t>
            </a:r>
            <a:r>
              <a:rPr lang="en-US" dirty="0" smtClean="0"/>
              <a:t>perbankan atau asuransi </a:t>
            </a:r>
            <a:r>
              <a:rPr lang="en-US" dirty="0" err="1"/>
              <a:t>syariah</a:t>
            </a:r>
            <a:r>
              <a:rPr lang="en-US" dirty="0"/>
              <a:t> harus memahami skill ke </a:t>
            </a:r>
            <a:r>
              <a:rPr lang="en-US" dirty="0" err="1"/>
              <a:t>syariahannya</a:t>
            </a:r>
            <a:r>
              <a:rPr lang="en-US" dirty="0"/>
              <a:t> setidaknya dapat memahami apa itu </a:t>
            </a:r>
            <a:r>
              <a:rPr lang="en-US" dirty="0" err="1"/>
              <a:t>fiqh</a:t>
            </a:r>
            <a:r>
              <a:rPr lang="en-US" dirty="0"/>
              <a:t> muamalat.</a:t>
            </a:r>
          </a:p>
          <a:p>
            <a:endParaRPr lang="en-US" dirty="0"/>
          </a:p>
        </p:txBody>
      </p:sp>
    </p:spTree>
    <p:extLst>
      <p:ext uri="{BB962C8B-B14F-4D97-AF65-F5344CB8AC3E}">
        <p14:creationId xmlns:p14="http://schemas.microsoft.com/office/powerpoint/2010/main" val="522730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492368"/>
            <a:ext cx="10515600" cy="1083213"/>
          </a:xfrm>
        </p:spPr>
        <p:txBody>
          <a:bodyPr/>
          <a:lstStyle/>
          <a:p>
            <a:r>
              <a:rPr lang="en-US" dirty="0" smtClean="0"/>
              <a:t>Saran</a:t>
            </a:r>
            <a:endParaRPr lang="en-US" dirty="0"/>
          </a:p>
        </p:txBody>
      </p:sp>
      <p:sp>
        <p:nvSpPr>
          <p:cNvPr id="3" name="Content Placeholder 2"/>
          <p:cNvSpPr>
            <a:spLocks noGrp="1"/>
          </p:cNvSpPr>
          <p:nvPr>
            <p:ph idx="1"/>
          </p:nvPr>
        </p:nvSpPr>
        <p:spPr>
          <a:xfrm>
            <a:off x="365761" y="2110154"/>
            <a:ext cx="11549574" cy="4747845"/>
          </a:xfrm>
          <a:noFill/>
        </p:spPr>
        <p:txBody>
          <a:bodyPr>
            <a:normAutofit fontScale="92500" lnSpcReduction="20000"/>
          </a:bodyPr>
          <a:lstStyle/>
          <a:p>
            <a:pPr lvl="1" algn="just"/>
            <a:r>
              <a:rPr lang="en-US" sz="2800" dirty="0"/>
              <a:t>Diharapkan dengan lulusan ekonomi </a:t>
            </a:r>
            <a:r>
              <a:rPr lang="en-US" sz="2800" dirty="0" err="1"/>
              <a:t>syariah</a:t>
            </a:r>
            <a:r>
              <a:rPr lang="en-US" sz="2800" dirty="0"/>
              <a:t> harus </a:t>
            </a:r>
            <a:r>
              <a:rPr lang="en-US" sz="2800" dirty="0" smtClean="0"/>
              <a:t>menambah skill </a:t>
            </a:r>
            <a:r>
              <a:rPr lang="en-US" sz="2800" dirty="0"/>
              <a:t>di sesuai dengan industry </a:t>
            </a:r>
            <a:r>
              <a:rPr lang="en-US" sz="2800" dirty="0" smtClean="0"/>
              <a:t>sehingga </a:t>
            </a:r>
            <a:r>
              <a:rPr lang="en-US" sz="2800" dirty="0"/>
              <a:t>jika dalam bekerja </a:t>
            </a:r>
            <a:r>
              <a:rPr lang="en-US" sz="2800" dirty="0" smtClean="0"/>
              <a:t>tidak akan </a:t>
            </a:r>
            <a:r>
              <a:rPr lang="en-US" sz="2800" dirty="0"/>
              <a:t>ketinggalan jauh dengan lulusan konvensional.</a:t>
            </a:r>
          </a:p>
          <a:p>
            <a:pPr lvl="1" algn="just"/>
            <a:r>
              <a:rPr lang="en-US" sz="2800" dirty="0"/>
              <a:t>Skill tambahan itu dapat di upgrade melalui </a:t>
            </a:r>
            <a:r>
              <a:rPr lang="en-US" sz="2800" dirty="0" smtClean="0"/>
              <a:t>Lembaga Sertifikasi </a:t>
            </a:r>
            <a:r>
              <a:rPr lang="en-US" sz="2800" dirty="0"/>
              <a:t>Profesi (LSP) yang ada di Asosiasi Asuransi </a:t>
            </a:r>
            <a:r>
              <a:rPr lang="en-US" sz="2800" dirty="0" err="1"/>
              <a:t>Syariah</a:t>
            </a:r>
            <a:r>
              <a:rPr lang="en-US" sz="2800" dirty="0"/>
              <a:t> Indonesia (AASI)</a:t>
            </a:r>
          </a:p>
          <a:p>
            <a:pPr lvl="1" algn="just"/>
            <a:r>
              <a:rPr lang="en-US" sz="2800" dirty="0"/>
              <a:t>Untuk kalangan perguruan tinggi untuk dapat menyesuaikan kurikulum dengan kebutuhan </a:t>
            </a:r>
            <a:r>
              <a:rPr lang="en-US" sz="2800" dirty="0" smtClean="0"/>
              <a:t>industri </a:t>
            </a:r>
            <a:r>
              <a:rPr lang="en-US" sz="2800" dirty="0"/>
              <a:t>keuangan khususnya </a:t>
            </a:r>
            <a:r>
              <a:rPr lang="en-US" sz="2800" dirty="0" smtClean="0"/>
              <a:t>industri asuransi </a:t>
            </a:r>
            <a:r>
              <a:rPr lang="en-US" sz="2800" dirty="0" err="1"/>
              <a:t>syariah</a:t>
            </a:r>
            <a:r>
              <a:rPr lang="en-US" sz="2800" dirty="0"/>
              <a:t>. Hal itu dapat dilakukan dengan </a:t>
            </a:r>
            <a:r>
              <a:rPr lang="en-US" sz="2800" dirty="0" err="1"/>
              <a:t>kerjasama</a:t>
            </a:r>
            <a:r>
              <a:rPr lang="en-US" sz="2800" dirty="0"/>
              <a:t> dengan industry keuangan untuk program Hubungan dan Kesesuaian (Link &amp; Match), </a:t>
            </a:r>
            <a:r>
              <a:rPr lang="en-US" sz="2800" dirty="0" smtClean="0"/>
              <a:t>menambah </a:t>
            </a:r>
            <a:r>
              <a:rPr lang="en-US" sz="2800" dirty="0"/>
              <a:t>jumlah </a:t>
            </a:r>
            <a:r>
              <a:rPr lang="en-US" sz="2800" dirty="0" smtClean="0"/>
              <a:t>dosen </a:t>
            </a:r>
            <a:r>
              <a:rPr lang="en-US" sz="2800" dirty="0"/>
              <a:t>praktisi industry keuangan dan mendirikan Lembaga Sertifikasi Profesi di Perguruan </a:t>
            </a:r>
            <a:r>
              <a:rPr lang="en-US" sz="2800" dirty="0" smtClean="0"/>
              <a:t>tinggi </a:t>
            </a:r>
            <a:r>
              <a:rPr lang="en-US" sz="2800" dirty="0"/>
              <a:t>dibawah </a:t>
            </a:r>
            <a:r>
              <a:rPr lang="en-US" sz="2800" dirty="0" smtClean="0"/>
              <a:t>afiliasi </a:t>
            </a:r>
            <a:r>
              <a:rPr lang="en-US" sz="2800" dirty="0"/>
              <a:t>Badan </a:t>
            </a:r>
            <a:r>
              <a:rPr lang="en-US" sz="2800" dirty="0" smtClean="0"/>
              <a:t>Nasional </a:t>
            </a:r>
            <a:r>
              <a:rPr lang="en-US" sz="2800" dirty="0" err="1"/>
              <a:t>Serifikasi</a:t>
            </a:r>
            <a:r>
              <a:rPr lang="en-US" sz="2800" dirty="0"/>
              <a:t> Profesi (BNSP)</a:t>
            </a:r>
          </a:p>
          <a:p>
            <a:pPr algn="just"/>
            <a:endParaRPr lang="en-US" dirty="0"/>
          </a:p>
        </p:txBody>
      </p:sp>
    </p:spTree>
    <p:extLst>
      <p:ext uri="{BB962C8B-B14F-4D97-AF65-F5344CB8AC3E}">
        <p14:creationId xmlns:p14="http://schemas.microsoft.com/office/powerpoint/2010/main" val="288443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8000" dirty="0" smtClean="0"/>
              <a:t>TERIMA KASIH</a:t>
            </a:r>
            <a:endParaRPr lang="en-US" sz="8000" dirty="0"/>
          </a:p>
        </p:txBody>
      </p:sp>
    </p:spTree>
    <p:extLst>
      <p:ext uri="{BB962C8B-B14F-4D97-AF65-F5344CB8AC3E}">
        <p14:creationId xmlns:p14="http://schemas.microsoft.com/office/powerpoint/2010/main" val="1159740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3"/>
                                        </p:tgtEl>
                                        <p:attrNameLst>
                                          <p:attrName>fillcolor</p:attrName>
                                        </p:attrNameLst>
                                      </p:cBhvr>
                                      <p:to>
                                        <a:schemeClr val="accent2"/>
                                      </p:to>
                                    </p:animClr>
                                    <p:set>
                                      <p:cBhvr>
                                        <p:cTn id="7" dur="2000" fill="hold"/>
                                        <p:tgtEl>
                                          <p:spTgt spid="3"/>
                                        </p:tgtEl>
                                        <p:attrNameLst>
                                          <p:attrName>fill.type</p:attrName>
                                        </p:attrNameLst>
                                      </p:cBhvr>
                                      <p:to>
                                        <p:strVal val="solid"/>
                                      </p:to>
                                    </p:set>
                                    <p:set>
                                      <p:cBhvr>
                                        <p:cTn id="8" dur="2000" fill="hold"/>
                                        <p:tgtEl>
                                          <p:spTgt spid="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286" y="126609"/>
            <a:ext cx="11086514" cy="6050354"/>
          </a:xfrm>
        </p:spPr>
        <p:txBody>
          <a:bodyPr/>
          <a:lstStyle/>
          <a:p>
            <a:endParaRPr lang="en-US" dirty="0"/>
          </a:p>
        </p:txBody>
      </p:sp>
      <p:sp>
        <p:nvSpPr>
          <p:cNvPr id="4" name="Rectangle 3"/>
          <p:cNvSpPr/>
          <p:nvPr/>
        </p:nvSpPr>
        <p:spPr>
          <a:xfrm>
            <a:off x="731519" y="2708654"/>
            <a:ext cx="3080825" cy="1885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Sumber Daya Manusia</a:t>
            </a:r>
            <a:endParaRPr lang="en-US" sz="2400" dirty="0"/>
          </a:p>
        </p:txBody>
      </p:sp>
      <p:sp>
        <p:nvSpPr>
          <p:cNvPr id="5" name="Rectangle 4"/>
          <p:cNvSpPr/>
          <p:nvPr/>
        </p:nvSpPr>
        <p:spPr>
          <a:xfrm>
            <a:off x="7658100" y="2708653"/>
            <a:ext cx="3080825" cy="1885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Perusahaan</a:t>
            </a:r>
            <a:endParaRPr lang="en-US" sz="3600" dirty="0"/>
          </a:p>
        </p:txBody>
      </p:sp>
      <p:sp>
        <p:nvSpPr>
          <p:cNvPr id="6" name="Rectangle 5"/>
          <p:cNvSpPr/>
          <p:nvPr/>
        </p:nvSpPr>
        <p:spPr>
          <a:xfrm>
            <a:off x="13204874" y="309489"/>
            <a:ext cx="3080825" cy="1885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Sumber Daya Manusia</a:t>
            </a:r>
            <a:endParaRPr lang="en-US" dirty="0"/>
          </a:p>
        </p:txBody>
      </p:sp>
      <p:sp>
        <p:nvSpPr>
          <p:cNvPr id="7" name="Rectangle 6"/>
          <p:cNvSpPr/>
          <p:nvPr/>
        </p:nvSpPr>
        <p:spPr>
          <a:xfrm>
            <a:off x="4194809" y="3651188"/>
            <a:ext cx="3080825" cy="1885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Daya Saing </a:t>
            </a:r>
          </a:p>
          <a:p>
            <a:pPr algn="ctr"/>
            <a:r>
              <a:rPr lang="en-US" sz="3600" dirty="0" smtClean="0"/>
              <a:t>dan Kompetensi</a:t>
            </a:r>
            <a:endParaRPr lang="en-US" sz="3600" dirty="0"/>
          </a:p>
        </p:txBody>
      </p:sp>
    </p:spTree>
    <p:extLst>
      <p:ext uri="{BB962C8B-B14F-4D97-AF65-F5344CB8AC3E}">
        <p14:creationId xmlns:p14="http://schemas.microsoft.com/office/powerpoint/2010/main" val="193671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286" y="126609"/>
            <a:ext cx="11086514" cy="6050354"/>
          </a:xfrm>
        </p:spPr>
        <p:txBody>
          <a:bodyPr/>
          <a:lstStyle/>
          <a:p>
            <a:endParaRPr lang="en-US" dirty="0"/>
          </a:p>
        </p:txBody>
      </p:sp>
      <p:sp>
        <p:nvSpPr>
          <p:cNvPr id="4" name="Rectangle 3"/>
          <p:cNvSpPr/>
          <p:nvPr/>
        </p:nvSpPr>
        <p:spPr>
          <a:xfrm>
            <a:off x="631873" y="2391507"/>
            <a:ext cx="3080825" cy="1885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Market Share Industri Keuangan </a:t>
            </a:r>
            <a:r>
              <a:rPr lang="en-US" sz="2400" dirty="0" err="1" smtClean="0"/>
              <a:t>Syariah</a:t>
            </a:r>
            <a:endParaRPr lang="en-US" sz="2400" dirty="0"/>
          </a:p>
        </p:txBody>
      </p:sp>
      <p:sp>
        <p:nvSpPr>
          <p:cNvPr id="5" name="Rectangle 4"/>
          <p:cNvSpPr/>
          <p:nvPr/>
        </p:nvSpPr>
        <p:spPr>
          <a:xfrm>
            <a:off x="7396088" y="2708654"/>
            <a:ext cx="3080825" cy="1885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Asset Industri Keuangan </a:t>
            </a:r>
            <a:r>
              <a:rPr lang="en-US" sz="3600" dirty="0" err="1" smtClean="0"/>
              <a:t>Syariah</a:t>
            </a:r>
            <a:endParaRPr lang="en-US" sz="3600" dirty="0"/>
          </a:p>
        </p:txBody>
      </p:sp>
      <p:sp>
        <p:nvSpPr>
          <p:cNvPr id="6" name="Rectangle 5"/>
          <p:cNvSpPr/>
          <p:nvPr/>
        </p:nvSpPr>
        <p:spPr>
          <a:xfrm>
            <a:off x="13204874" y="309489"/>
            <a:ext cx="3080825" cy="1885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Sumber Daya Manusia</a:t>
            </a:r>
            <a:endParaRPr lang="en-US" dirty="0"/>
          </a:p>
        </p:txBody>
      </p:sp>
      <p:sp>
        <p:nvSpPr>
          <p:cNvPr id="7" name="Rectangle 6"/>
          <p:cNvSpPr/>
          <p:nvPr/>
        </p:nvSpPr>
        <p:spPr>
          <a:xfrm>
            <a:off x="3950676" y="3651190"/>
            <a:ext cx="3080825" cy="1885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Kebutuhan Lulusan Ekonomi </a:t>
            </a:r>
            <a:r>
              <a:rPr lang="en-US" sz="2800" dirty="0" err="1" smtClean="0"/>
              <a:t>Syariah</a:t>
            </a:r>
            <a:endParaRPr lang="en-US" sz="2800" dirty="0"/>
          </a:p>
        </p:txBody>
      </p:sp>
    </p:spTree>
    <p:extLst>
      <p:ext uri="{BB962C8B-B14F-4D97-AF65-F5344CB8AC3E}">
        <p14:creationId xmlns:p14="http://schemas.microsoft.com/office/powerpoint/2010/main" val="41396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Lulusan Ekonomi </a:t>
            </a:r>
            <a:r>
              <a:rPr lang="en-US" dirty="0" err="1" smtClean="0"/>
              <a:t>Syariah</a:t>
            </a:r>
            <a:endParaRPr lang="en-US" dirty="0"/>
          </a:p>
        </p:txBody>
      </p:sp>
      <p:sp>
        <p:nvSpPr>
          <p:cNvPr id="3" name="Content Placeholder 2"/>
          <p:cNvSpPr>
            <a:spLocks noGrp="1"/>
          </p:cNvSpPr>
          <p:nvPr>
            <p:ph idx="1"/>
          </p:nvPr>
        </p:nvSpPr>
        <p:spPr/>
        <p:txBody>
          <a:bodyPr>
            <a:normAutofit fontScale="77500" lnSpcReduction="20000"/>
          </a:bodyPr>
          <a:lstStyle/>
          <a:p>
            <a:pPr lvl="1"/>
            <a:r>
              <a:rPr lang="en-US" sz="3200" dirty="0"/>
              <a:t>Faktor-faktor apa yang menyebabkan </a:t>
            </a:r>
            <a:r>
              <a:rPr lang="en-US" sz="3200" dirty="0" smtClean="0"/>
              <a:t>lulusan </a:t>
            </a:r>
            <a:r>
              <a:rPr lang="en-US" sz="3200" dirty="0"/>
              <a:t>Ekonomi </a:t>
            </a:r>
            <a:r>
              <a:rPr lang="en-US" sz="3200" dirty="0" err="1"/>
              <a:t>Syariah</a:t>
            </a:r>
            <a:r>
              <a:rPr lang="en-US" sz="3200" dirty="0"/>
              <a:t> tidak kompetitif di Lembaga Keuangan </a:t>
            </a:r>
            <a:r>
              <a:rPr lang="en-US" sz="3200" dirty="0" err="1"/>
              <a:t>Syariah</a:t>
            </a:r>
            <a:r>
              <a:rPr lang="en-US" sz="3200" dirty="0"/>
              <a:t> khususnya Asuransi </a:t>
            </a:r>
            <a:r>
              <a:rPr lang="en-US" sz="3200" dirty="0" err="1"/>
              <a:t>Syariah</a:t>
            </a:r>
            <a:endParaRPr lang="en-US" sz="3200" dirty="0"/>
          </a:p>
          <a:p>
            <a:pPr lvl="1"/>
            <a:r>
              <a:rPr lang="en-US" sz="3200" dirty="0"/>
              <a:t>Standar Kompetensi khusus apakah yang dibutuhkan untuk lulusan Ekonomi </a:t>
            </a:r>
            <a:r>
              <a:rPr lang="en-US" sz="3200" dirty="0" err="1"/>
              <a:t>Syariah</a:t>
            </a:r>
            <a:r>
              <a:rPr lang="en-US" sz="3200" dirty="0"/>
              <a:t> untuk bersaing di lembaga keuangan </a:t>
            </a:r>
            <a:r>
              <a:rPr lang="en-US" sz="3200" dirty="0" err="1"/>
              <a:t>syariah</a:t>
            </a:r>
            <a:r>
              <a:rPr lang="en-US" sz="3200" dirty="0"/>
              <a:t> khususnya Asuransi </a:t>
            </a:r>
            <a:r>
              <a:rPr lang="en-US" sz="3200" dirty="0" err="1"/>
              <a:t>Syariah</a:t>
            </a:r>
            <a:endParaRPr lang="en-US" sz="3200" dirty="0"/>
          </a:p>
          <a:p>
            <a:pPr lvl="1"/>
            <a:r>
              <a:rPr lang="en-US" sz="3200" dirty="0"/>
              <a:t>Model </a:t>
            </a:r>
            <a:r>
              <a:rPr lang="en-US" sz="3200" dirty="0" err="1" smtClean="0"/>
              <a:t>Stategi</a:t>
            </a:r>
            <a:r>
              <a:rPr lang="en-US" sz="3200" dirty="0" smtClean="0"/>
              <a:t> </a:t>
            </a:r>
            <a:r>
              <a:rPr lang="en-US" sz="3200" dirty="0"/>
              <a:t>link &amp; Match dapat memberikan akses lulusan ekonomi </a:t>
            </a:r>
            <a:r>
              <a:rPr lang="en-US" sz="3200" dirty="0" err="1"/>
              <a:t>syariah</a:t>
            </a:r>
            <a:r>
              <a:rPr lang="en-US" sz="3200" dirty="0"/>
              <a:t> ke industry keuangan </a:t>
            </a:r>
            <a:r>
              <a:rPr lang="en-US" sz="3200" dirty="0" err="1"/>
              <a:t>Syariah</a:t>
            </a:r>
            <a:endParaRPr lang="en-US" sz="3200" dirty="0"/>
          </a:p>
          <a:p>
            <a:endParaRPr lang="en-US" sz="3200" dirty="0"/>
          </a:p>
        </p:txBody>
      </p:sp>
    </p:spTree>
    <p:extLst>
      <p:ext uri="{BB962C8B-B14F-4D97-AF65-F5344CB8AC3E}">
        <p14:creationId xmlns:p14="http://schemas.microsoft.com/office/powerpoint/2010/main" val="3310915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Tujuan dan Manfaat</a:t>
            </a:r>
            <a:endParaRPr lang="en-US" dirty="0"/>
          </a:p>
        </p:txBody>
      </p:sp>
      <p:sp>
        <p:nvSpPr>
          <p:cNvPr id="3" name="Content Placeholder 2"/>
          <p:cNvSpPr>
            <a:spLocks noGrp="1"/>
          </p:cNvSpPr>
          <p:nvPr>
            <p:ph idx="1"/>
          </p:nvPr>
        </p:nvSpPr>
        <p:spPr/>
        <p:txBody>
          <a:bodyPr>
            <a:normAutofit fontScale="92500"/>
          </a:bodyPr>
          <a:lstStyle/>
          <a:p>
            <a:pPr marL="0" lvl="0" indent="0">
              <a:buNone/>
            </a:pPr>
            <a:r>
              <a:rPr lang="en-US" dirty="0" smtClean="0"/>
              <a:t>Tujuan</a:t>
            </a:r>
          </a:p>
          <a:p>
            <a:pPr lvl="0"/>
            <a:r>
              <a:rPr lang="en-US" dirty="0" smtClean="0"/>
              <a:t>Untuk </a:t>
            </a:r>
            <a:r>
              <a:rPr lang="en-US" dirty="0"/>
              <a:t>mendapatkan bukti empiris tentang faktor-faktor yang diduga mempengaruhi tidak </a:t>
            </a:r>
            <a:r>
              <a:rPr lang="en-US" dirty="0" err="1"/>
              <a:t>capablenya</a:t>
            </a:r>
            <a:r>
              <a:rPr lang="en-US" dirty="0"/>
              <a:t> lulusan ekonomi </a:t>
            </a:r>
            <a:r>
              <a:rPr lang="en-US" dirty="0" err="1"/>
              <a:t>syariah</a:t>
            </a:r>
            <a:r>
              <a:rPr lang="en-US" dirty="0"/>
              <a:t>.</a:t>
            </a:r>
          </a:p>
          <a:p>
            <a:pPr lvl="0"/>
            <a:r>
              <a:rPr lang="en-US" dirty="0"/>
              <a:t>Untuk mengetahui hubungan faktor-faktor yang mempengaruhi kinerja lulusan ekonomi </a:t>
            </a:r>
            <a:r>
              <a:rPr lang="en-US" dirty="0" err="1" smtClean="0"/>
              <a:t>Syariah</a:t>
            </a:r>
            <a:endParaRPr lang="en-US" dirty="0" smtClean="0"/>
          </a:p>
          <a:p>
            <a:pPr marL="0" lvl="0" indent="0">
              <a:buNone/>
            </a:pPr>
            <a:r>
              <a:rPr lang="en-US" dirty="0" smtClean="0"/>
              <a:t>Manfaat</a:t>
            </a:r>
            <a:endParaRPr lang="en-US" dirty="0"/>
          </a:p>
          <a:p>
            <a:pPr lvl="0"/>
            <a:r>
              <a:rPr lang="en-US" dirty="0" smtClean="0"/>
              <a:t>Memberikan </a:t>
            </a:r>
            <a:r>
              <a:rPr lang="en-US" dirty="0"/>
              <a:t>informasi yang berguna kepada manajemen pelaku industry </a:t>
            </a:r>
            <a:r>
              <a:rPr lang="en-US" dirty="0" err="1"/>
              <a:t>syariah</a:t>
            </a:r>
            <a:r>
              <a:rPr lang="en-US" dirty="0"/>
              <a:t> untuk lebih </a:t>
            </a:r>
            <a:r>
              <a:rPr lang="en-US" dirty="0" err="1"/>
              <a:t>menkedepankan</a:t>
            </a:r>
            <a:r>
              <a:rPr lang="en-US" dirty="0"/>
              <a:t> penerimaan lulusan ekonomi </a:t>
            </a:r>
            <a:r>
              <a:rPr lang="en-US" dirty="0" err="1"/>
              <a:t>syariah</a:t>
            </a:r>
            <a:endParaRPr lang="en-US" dirty="0"/>
          </a:p>
          <a:p>
            <a:pPr lvl="0"/>
            <a:r>
              <a:rPr lang="en-US" dirty="0"/>
              <a:t>Memberikan masukan secara ilmiah kepada perguruan tinggi </a:t>
            </a:r>
            <a:r>
              <a:rPr lang="en-US" dirty="0" err="1"/>
              <a:t>syariah</a:t>
            </a:r>
            <a:r>
              <a:rPr lang="en-US" dirty="0"/>
              <a:t> untuk lebih memberikan mata ajaran sesuai dengan kebutuhan industry </a:t>
            </a:r>
            <a:r>
              <a:rPr lang="en-US" dirty="0" err="1"/>
              <a:t>syariah</a:t>
            </a:r>
            <a:endParaRPr lang="en-US" dirty="0"/>
          </a:p>
          <a:p>
            <a:endParaRPr lang="en-US" dirty="0"/>
          </a:p>
        </p:txBody>
      </p:sp>
    </p:spTree>
    <p:extLst>
      <p:ext uri="{BB962C8B-B14F-4D97-AF65-F5344CB8AC3E}">
        <p14:creationId xmlns:p14="http://schemas.microsoft.com/office/powerpoint/2010/main" val="51866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Teori tentang Lulusan Ekonomi </a:t>
            </a:r>
            <a:r>
              <a:rPr lang="en-US" dirty="0" err="1" smtClean="0"/>
              <a:t>Syariah</a:t>
            </a:r>
            <a:endParaRPr lang="en-US" dirty="0"/>
          </a:p>
        </p:txBody>
      </p:sp>
      <p:sp>
        <p:nvSpPr>
          <p:cNvPr id="3" name="Content Placeholder 2"/>
          <p:cNvSpPr>
            <a:spLocks noGrp="1"/>
          </p:cNvSpPr>
          <p:nvPr>
            <p:ph idx="1"/>
          </p:nvPr>
        </p:nvSpPr>
        <p:spPr/>
        <p:txBody>
          <a:bodyPr>
            <a:normAutofit fontScale="70000" lnSpcReduction="20000"/>
          </a:bodyPr>
          <a:lstStyle/>
          <a:p>
            <a:pPr lvl="2"/>
            <a:r>
              <a:rPr lang="en-US" sz="4800" dirty="0"/>
              <a:t>Kemampuan lulusan ekonomi </a:t>
            </a:r>
            <a:r>
              <a:rPr lang="en-US" sz="4800" dirty="0" err="1"/>
              <a:t>syariah</a:t>
            </a:r>
            <a:r>
              <a:rPr lang="en-US" sz="4800" dirty="0"/>
              <a:t>.</a:t>
            </a:r>
          </a:p>
          <a:p>
            <a:pPr lvl="2"/>
            <a:r>
              <a:rPr lang="en-US" sz="4800" dirty="0"/>
              <a:t>Daya saing lulusan ekonomi </a:t>
            </a:r>
            <a:r>
              <a:rPr lang="en-US" sz="4800" dirty="0" err="1"/>
              <a:t>syariah</a:t>
            </a:r>
            <a:endParaRPr lang="en-US" sz="4800" dirty="0"/>
          </a:p>
          <a:p>
            <a:pPr lvl="2"/>
            <a:r>
              <a:rPr lang="en-US" sz="4800" dirty="0"/>
              <a:t>Peran serta industry untuk menampung lulusan ekonomi </a:t>
            </a:r>
            <a:r>
              <a:rPr lang="en-US" sz="4800" dirty="0" err="1"/>
              <a:t>syariah</a:t>
            </a:r>
            <a:endParaRPr lang="en-US" sz="4800" dirty="0"/>
          </a:p>
          <a:p>
            <a:endParaRPr lang="en-US" dirty="0"/>
          </a:p>
        </p:txBody>
      </p:sp>
    </p:spTree>
    <p:extLst>
      <p:ext uri="{BB962C8B-B14F-4D97-AF65-F5344CB8AC3E}">
        <p14:creationId xmlns:p14="http://schemas.microsoft.com/office/powerpoint/2010/main" val="2702044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Metode Penelitian</a:t>
            </a:r>
            <a:endParaRPr lang="en-US" dirty="0"/>
          </a:p>
        </p:txBody>
      </p:sp>
      <p:sp>
        <p:nvSpPr>
          <p:cNvPr id="3" name="Content Placeholder 2"/>
          <p:cNvSpPr>
            <a:spLocks noGrp="1"/>
          </p:cNvSpPr>
          <p:nvPr>
            <p:ph idx="1"/>
          </p:nvPr>
        </p:nvSpPr>
        <p:spPr/>
        <p:txBody>
          <a:bodyPr>
            <a:normAutofit/>
          </a:bodyPr>
          <a:lstStyle/>
          <a:p>
            <a:r>
              <a:rPr lang="en-US" dirty="0" smtClean="0"/>
              <a:t>Statistik Deskriptif</a:t>
            </a:r>
          </a:p>
          <a:p>
            <a:r>
              <a:rPr lang="en-US" dirty="0" smtClean="0"/>
              <a:t>Sampel</a:t>
            </a:r>
          </a:p>
          <a:p>
            <a:r>
              <a:rPr lang="en-US" dirty="0" smtClean="0"/>
              <a:t>Survey</a:t>
            </a:r>
          </a:p>
          <a:p>
            <a:r>
              <a:rPr lang="en-US" dirty="0" smtClean="0"/>
              <a:t>Uji Validitas</a:t>
            </a:r>
          </a:p>
          <a:p>
            <a:r>
              <a:rPr lang="en-US" dirty="0" smtClean="0"/>
              <a:t>Uji </a:t>
            </a:r>
            <a:r>
              <a:rPr lang="en-US" dirty="0" err="1" smtClean="0"/>
              <a:t>Realibiltas</a:t>
            </a:r>
            <a:endParaRPr lang="en-US" dirty="0" smtClean="0"/>
          </a:p>
          <a:p>
            <a:r>
              <a:rPr lang="en-US" dirty="0" smtClean="0"/>
              <a:t>Uji Korelasi</a:t>
            </a:r>
          </a:p>
          <a:p>
            <a:r>
              <a:rPr lang="en-US" dirty="0" smtClean="0"/>
              <a:t>Skala Likert</a:t>
            </a:r>
          </a:p>
          <a:p>
            <a:endParaRPr lang="en-US" dirty="0"/>
          </a:p>
        </p:txBody>
      </p:sp>
    </p:spTree>
    <p:extLst>
      <p:ext uri="{BB962C8B-B14F-4D97-AF65-F5344CB8AC3E}">
        <p14:creationId xmlns:p14="http://schemas.microsoft.com/office/powerpoint/2010/main" val="1909609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4572" y="559128"/>
            <a:ext cx="8761413" cy="706964"/>
          </a:xfrm>
        </p:spPr>
        <p:txBody>
          <a:bodyPr/>
          <a:lstStyle/>
          <a:p>
            <a:r>
              <a:rPr lang="en-US" dirty="0" smtClean="0"/>
              <a:t>Hasil Penelitian</a:t>
            </a:r>
            <a:endParaRPr lang="en-US" dirty="0"/>
          </a:p>
        </p:txBody>
      </p:sp>
      <p:sp>
        <p:nvSpPr>
          <p:cNvPr id="3" name="Content Placeholder 2"/>
          <p:cNvSpPr>
            <a:spLocks noGrp="1"/>
          </p:cNvSpPr>
          <p:nvPr>
            <p:ph idx="1"/>
          </p:nvPr>
        </p:nvSpPr>
        <p:spPr>
          <a:xfrm>
            <a:off x="534572" y="2278966"/>
            <a:ext cx="11437034" cy="4839286"/>
          </a:xfrm>
        </p:spPr>
        <p:txBody>
          <a:bodyPr>
            <a:normAutofit fontScale="40000" lnSpcReduction="20000"/>
          </a:bodyPr>
          <a:lstStyle/>
          <a:p>
            <a:pPr marL="0" algn="just">
              <a:lnSpc>
                <a:spcPct val="170000"/>
              </a:lnSpc>
              <a:spcBef>
                <a:spcPts val="0"/>
              </a:spcBef>
            </a:pPr>
            <a:r>
              <a:rPr lang="en-US" sz="3200" dirty="0" smtClean="0">
                <a:solidFill>
                  <a:schemeClr val="tx1"/>
                </a:solidFill>
              </a:rPr>
              <a:t>Pembahasan </a:t>
            </a:r>
            <a:r>
              <a:rPr lang="en-US" sz="3200" dirty="0">
                <a:solidFill>
                  <a:schemeClr val="tx1"/>
                </a:solidFill>
              </a:rPr>
              <a:t>dari table untuk pertanyaan 1 lulusan </a:t>
            </a:r>
            <a:r>
              <a:rPr lang="en-US" sz="3200" dirty="0" err="1">
                <a:solidFill>
                  <a:schemeClr val="tx1"/>
                </a:solidFill>
              </a:rPr>
              <a:t>Syariah</a:t>
            </a:r>
            <a:r>
              <a:rPr lang="en-US" sz="3200" dirty="0">
                <a:solidFill>
                  <a:schemeClr val="tx1"/>
                </a:solidFill>
              </a:rPr>
              <a:t> </a:t>
            </a:r>
            <a:r>
              <a:rPr lang="en-US" sz="3200" dirty="0" smtClean="0">
                <a:solidFill>
                  <a:schemeClr val="tx1"/>
                </a:solidFill>
              </a:rPr>
              <a:t>sangat </a:t>
            </a:r>
            <a:r>
              <a:rPr lang="en-US" sz="3200" dirty="0">
                <a:solidFill>
                  <a:schemeClr val="tx1"/>
                </a:solidFill>
              </a:rPr>
              <a:t>diharapkan bekerja di industry keuangan </a:t>
            </a:r>
            <a:r>
              <a:rPr lang="en-US" sz="3200" dirty="0" err="1">
                <a:solidFill>
                  <a:schemeClr val="tx1"/>
                </a:solidFill>
              </a:rPr>
              <a:t>Syariah</a:t>
            </a:r>
            <a:r>
              <a:rPr lang="en-US" sz="3200" dirty="0">
                <a:solidFill>
                  <a:schemeClr val="tx1"/>
                </a:solidFill>
              </a:rPr>
              <a:t> dengan dibuktikan hamper 60% responden menjawab. Untuk pertanyaan 2 tentang </a:t>
            </a:r>
            <a:r>
              <a:rPr lang="en-US" sz="3200" dirty="0" smtClean="0">
                <a:solidFill>
                  <a:schemeClr val="tx1"/>
                </a:solidFill>
              </a:rPr>
              <a:t>wawasan </a:t>
            </a:r>
            <a:r>
              <a:rPr lang="en-US" sz="3200" dirty="0">
                <a:solidFill>
                  <a:schemeClr val="tx1"/>
                </a:solidFill>
              </a:rPr>
              <a:t>keislaman persepsi </a:t>
            </a:r>
            <a:r>
              <a:rPr lang="en-US" sz="3200" dirty="0" smtClean="0">
                <a:solidFill>
                  <a:schemeClr val="tx1"/>
                </a:solidFill>
              </a:rPr>
              <a:t>responden </a:t>
            </a:r>
            <a:r>
              <a:rPr lang="en-US" sz="3200" dirty="0">
                <a:solidFill>
                  <a:schemeClr val="tx1"/>
                </a:solidFill>
              </a:rPr>
              <a:t>hanya menjawab 40%. Untuk </a:t>
            </a:r>
            <a:r>
              <a:rPr lang="en-US" sz="3200" dirty="0" smtClean="0">
                <a:solidFill>
                  <a:schemeClr val="tx1"/>
                </a:solidFill>
              </a:rPr>
              <a:t>pengetahuan tentang </a:t>
            </a:r>
            <a:r>
              <a:rPr lang="en-US" sz="3200" dirty="0" err="1">
                <a:solidFill>
                  <a:schemeClr val="tx1"/>
                </a:solidFill>
              </a:rPr>
              <a:t>Syariah</a:t>
            </a:r>
            <a:r>
              <a:rPr lang="en-US" sz="3200" dirty="0">
                <a:solidFill>
                  <a:schemeClr val="tx1"/>
                </a:solidFill>
              </a:rPr>
              <a:t> </a:t>
            </a:r>
            <a:r>
              <a:rPr lang="en-US" sz="3200" dirty="0" smtClean="0">
                <a:solidFill>
                  <a:schemeClr val="tx1"/>
                </a:solidFill>
              </a:rPr>
              <a:t>responden </a:t>
            </a:r>
            <a:r>
              <a:rPr lang="en-US" sz="3200" dirty="0">
                <a:solidFill>
                  <a:schemeClr val="tx1"/>
                </a:solidFill>
              </a:rPr>
              <a:t>cenderung bersikap </a:t>
            </a:r>
            <a:r>
              <a:rPr lang="en-US" sz="3200" dirty="0" smtClean="0">
                <a:solidFill>
                  <a:schemeClr val="tx1"/>
                </a:solidFill>
              </a:rPr>
              <a:t>moderat </a:t>
            </a:r>
            <a:r>
              <a:rPr lang="en-US" sz="3200" dirty="0">
                <a:solidFill>
                  <a:schemeClr val="tx1"/>
                </a:solidFill>
              </a:rPr>
              <a:t>dibuktikan hanya 40% yang menjawab </a:t>
            </a:r>
            <a:r>
              <a:rPr lang="en-US" sz="3200" dirty="0" smtClean="0">
                <a:solidFill>
                  <a:schemeClr val="tx1"/>
                </a:solidFill>
              </a:rPr>
              <a:t>sangat </a:t>
            </a:r>
            <a:r>
              <a:rPr lang="en-US" sz="3200" dirty="0">
                <a:solidFill>
                  <a:schemeClr val="tx1"/>
                </a:solidFill>
              </a:rPr>
              <a:t>setuju. Jika dikaitkan dengan kecocokan lulusan </a:t>
            </a:r>
            <a:r>
              <a:rPr lang="en-US" sz="3200" dirty="0" err="1">
                <a:solidFill>
                  <a:schemeClr val="tx1"/>
                </a:solidFill>
              </a:rPr>
              <a:t>Syariah</a:t>
            </a:r>
            <a:r>
              <a:rPr lang="en-US" sz="3200" dirty="0">
                <a:solidFill>
                  <a:schemeClr val="tx1"/>
                </a:solidFill>
              </a:rPr>
              <a:t> </a:t>
            </a:r>
            <a:r>
              <a:rPr lang="en-US" sz="3200" dirty="0" smtClean="0">
                <a:solidFill>
                  <a:schemeClr val="tx1"/>
                </a:solidFill>
              </a:rPr>
              <a:t>bekerja </a:t>
            </a:r>
            <a:r>
              <a:rPr lang="en-US" sz="3200" dirty="0">
                <a:solidFill>
                  <a:schemeClr val="tx1"/>
                </a:solidFill>
              </a:rPr>
              <a:t>responden menjawab tidak begitu yakin dibuktikan hanya 40 % yang menjawab yakin. Pertanyaan selanjutnya tentang </a:t>
            </a:r>
            <a:r>
              <a:rPr lang="en-US" sz="3200" dirty="0" smtClean="0">
                <a:solidFill>
                  <a:schemeClr val="tx1"/>
                </a:solidFill>
              </a:rPr>
              <a:t>sesuai </a:t>
            </a:r>
            <a:r>
              <a:rPr lang="en-US" sz="3200" dirty="0">
                <a:solidFill>
                  <a:schemeClr val="tx1"/>
                </a:solidFill>
              </a:rPr>
              <a:t>blue print perusahaan kah lulusan ekonomi </a:t>
            </a:r>
            <a:r>
              <a:rPr lang="en-US" sz="3200" dirty="0" err="1">
                <a:solidFill>
                  <a:schemeClr val="tx1"/>
                </a:solidFill>
              </a:rPr>
              <a:t>Syariah</a:t>
            </a:r>
            <a:r>
              <a:rPr lang="en-US" sz="3200" dirty="0">
                <a:solidFill>
                  <a:schemeClr val="tx1"/>
                </a:solidFill>
              </a:rPr>
              <a:t> 60% menjawab setuju artinya tidak menjadi keharusan lulusan </a:t>
            </a:r>
            <a:r>
              <a:rPr lang="en-US" sz="3200" dirty="0" err="1">
                <a:solidFill>
                  <a:schemeClr val="tx1"/>
                </a:solidFill>
              </a:rPr>
              <a:t>Syariah</a:t>
            </a:r>
            <a:r>
              <a:rPr lang="en-US" sz="3200" dirty="0">
                <a:solidFill>
                  <a:schemeClr val="tx1"/>
                </a:solidFill>
              </a:rPr>
              <a:t> dapat bekerja di industry keuangan </a:t>
            </a:r>
            <a:r>
              <a:rPr lang="en-US" sz="3200" dirty="0" err="1">
                <a:solidFill>
                  <a:schemeClr val="tx1"/>
                </a:solidFill>
              </a:rPr>
              <a:t>Syariah</a:t>
            </a:r>
            <a:r>
              <a:rPr lang="en-US" sz="3200" dirty="0">
                <a:solidFill>
                  <a:schemeClr val="tx1"/>
                </a:solidFill>
              </a:rPr>
              <a:t>. </a:t>
            </a:r>
            <a:r>
              <a:rPr lang="en-US" sz="3200" dirty="0" err="1" smtClean="0">
                <a:solidFill>
                  <a:schemeClr val="tx1"/>
                </a:solidFill>
              </a:rPr>
              <a:t>Disisi</a:t>
            </a:r>
            <a:r>
              <a:rPr lang="en-US" sz="3200" dirty="0" smtClean="0">
                <a:solidFill>
                  <a:schemeClr val="tx1"/>
                </a:solidFill>
              </a:rPr>
              <a:t> kompetensi </a:t>
            </a:r>
            <a:r>
              <a:rPr lang="en-US" sz="3200" dirty="0">
                <a:solidFill>
                  <a:schemeClr val="tx1"/>
                </a:solidFill>
              </a:rPr>
              <a:t>lulusan </a:t>
            </a:r>
            <a:r>
              <a:rPr lang="en-US" sz="3200" dirty="0" err="1">
                <a:solidFill>
                  <a:schemeClr val="tx1"/>
                </a:solidFill>
              </a:rPr>
              <a:t>Syariah</a:t>
            </a:r>
            <a:r>
              <a:rPr lang="en-US" sz="3200" dirty="0">
                <a:solidFill>
                  <a:schemeClr val="tx1"/>
                </a:solidFill>
              </a:rPr>
              <a:t> belum banyak </a:t>
            </a:r>
            <a:r>
              <a:rPr lang="en-US" sz="3200" dirty="0" smtClean="0">
                <a:solidFill>
                  <a:schemeClr val="tx1"/>
                </a:solidFill>
              </a:rPr>
              <a:t>diharapkan </a:t>
            </a:r>
            <a:r>
              <a:rPr lang="en-US" sz="3200" dirty="0">
                <a:solidFill>
                  <a:schemeClr val="tx1"/>
                </a:solidFill>
              </a:rPr>
              <a:t>karena </a:t>
            </a:r>
            <a:r>
              <a:rPr lang="en-US" sz="3200" dirty="0" err="1">
                <a:solidFill>
                  <a:schemeClr val="tx1"/>
                </a:solidFill>
              </a:rPr>
              <a:t>yag</a:t>
            </a:r>
            <a:r>
              <a:rPr lang="en-US" sz="3200" dirty="0">
                <a:solidFill>
                  <a:schemeClr val="tx1"/>
                </a:solidFill>
              </a:rPr>
              <a:t> menjawab hanya 60% dengan jawaban setuju. </a:t>
            </a:r>
            <a:r>
              <a:rPr lang="en-US" sz="3200" dirty="0" smtClean="0">
                <a:solidFill>
                  <a:schemeClr val="tx1"/>
                </a:solidFill>
              </a:rPr>
              <a:t>Pertanyaan </a:t>
            </a:r>
            <a:r>
              <a:rPr lang="en-US" sz="3200" dirty="0">
                <a:solidFill>
                  <a:schemeClr val="tx1"/>
                </a:solidFill>
              </a:rPr>
              <a:t>tentang lulusan </a:t>
            </a:r>
            <a:r>
              <a:rPr lang="en-US" sz="3200" dirty="0" err="1">
                <a:solidFill>
                  <a:schemeClr val="tx1"/>
                </a:solidFill>
              </a:rPr>
              <a:t>Syariah</a:t>
            </a:r>
            <a:r>
              <a:rPr lang="en-US" sz="3200" dirty="0">
                <a:solidFill>
                  <a:schemeClr val="tx1"/>
                </a:solidFill>
              </a:rPr>
              <a:t> sesuai dengan ilmu yang </a:t>
            </a:r>
            <a:r>
              <a:rPr lang="en-US" sz="3200" dirty="0" err="1">
                <a:solidFill>
                  <a:schemeClr val="tx1"/>
                </a:solidFill>
              </a:rPr>
              <a:t>didapatnnya</a:t>
            </a:r>
            <a:r>
              <a:rPr lang="en-US" sz="3200" dirty="0">
                <a:solidFill>
                  <a:schemeClr val="tx1"/>
                </a:solidFill>
              </a:rPr>
              <a:t> 10% responden </a:t>
            </a:r>
            <a:r>
              <a:rPr lang="en-US" sz="3200" dirty="0" smtClean="0">
                <a:solidFill>
                  <a:schemeClr val="tx1"/>
                </a:solidFill>
              </a:rPr>
              <a:t>menyatakan </a:t>
            </a:r>
            <a:r>
              <a:rPr lang="en-US" sz="3200" dirty="0">
                <a:solidFill>
                  <a:schemeClr val="tx1"/>
                </a:solidFill>
              </a:rPr>
              <a:t>tidak </a:t>
            </a:r>
            <a:r>
              <a:rPr lang="en-US" sz="3200" dirty="0" smtClean="0">
                <a:solidFill>
                  <a:schemeClr val="tx1"/>
                </a:solidFill>
              </a:rPr>
              <a:t>sesuai. </a:t>
            </a:r>
            <a:r>
              <a:rPr lang="en-US" sz="3200" dirty="0">
                <a:solidFill>
                  <a:schemeClr val="tx1"/>
                </a:solidFill>
              </a:rPr>
              <a:t>Dan </a:t>
            </a:r>
            <a:r>
              <a:rPr lang="en-US" sz="3200" dirty="0" smtClean="0">
                <a:solidFill>
                  <a:schemeClr val="tx1"/>
                </a:solidFill>
              </a:rPr>
              <a:t>pernyataan </a:t>
            </a:r>
            <a:r>
              <a:rPr lang="en-US" sz="3200" dirty="0">
                <a:solidFill>
                  <a:schemeClr val="tx1"/>
                </a:solidFill>
              </a:rPr>
              <a:t>tingkat keislaman 10% responden mengatakan tidak yakin. </a:t>
            </a:r>
            <a:r>
              <a:rPr lang="en-US" sz="3200" dirty="0" smtClean="0">
                <a:solidFill>
                  <a:schemeClr val="tx1"/>
                </a:solidFill>
              </a:rPr>
              <a:t>Pernyataan </a:t>
            </a:r>
            <a:r>
              <a:rPr lang="en-US" sz="3200" dirty="0">
                <a:solidFill>
                  <a:schemeClr val="tx1"/>
                </a:solidFill>
              </a:rPr>
              <a:t>soal ibadah pribadi ternyata lulusan </a:t>
            </a:r>
            <a:r>
              <a:rPr lang="en-US" sz="3200" dirty="0" err="1">
                <a:solidFill>
                  <a:schemeClr val="tx1"/>
                </a:solidFill>
              </a:rPr>
              <a:t>Syariah</a:t>
            </a:r>
            <a:r>
              <a:rPr lang="en-US" sz="3200" dirty="0">
                <a:solidFill>
                  <a:schemeClr val="tx1"/>
                </a:solidFill>
              </a:rPr>
              <a:t> tidak lebih baik dengan </a:t>
            </a:r>
            <a:r>
              <a:rPr lang="en-US" sz="3200" dirty="0" smtClean="0">
                <a:solidFill>
                  <a:schemeClr val="tx1"/>
                </a:solidFill>
              </a:rPr>
              <a:t>lulusan konvensional </a:t>
            </a:r>
            <a:r>
              <a:rPr lang="en-US" sz="3200" dirty="0">
                <a:solidFill>
                  <a:schemeClr val="tx1"/>
                </a:solidFill>
              </a:rPr>
              <a:t>di buktikan hanya 30% responden setuju dan posisi netral malah 40%. Untuk </a:t>
            </a:r>
            <a:r>
              <a:rPr lang="en-US" sz="3200" dirty="0" smtClean="0">
                <a:solidFill>
                  <a:schemeClr val="tx1"/>
                </a:solidFill>
              </a:rPr>
              <a:t>kompetensi </a:t>
            </a:r>
            <a:r>
              <a:rPr lang="en-US" sz="3200" dirty="0">
                <a:solidFill>
                  <a:schemeClr val="tx1"/>
                </a:solidFill>
              </a:rPr>
              <a:t>dengan </a:t>
            </a:r>
            <a:r>
              <a:rPr lang="en-US" sz="3200" dirty="0" smtClean="0">
                <a:solidFill>
                  <a:schemeClr val="tx1"/>
                </a:solidFill>
              </a:rPr>
              <a:t>lulusan </a:t>
            </a:r>
            <a:r>
              <a:rPr lang="en-US" sz="3200" dirty="0">
                <a:solidFill>
                  <a:schemeClr val="tx1"/>
                </a:solidFill>
              </a:rPr>
              <a:t>konvensional </a:t>
            </a:r>
            <a:r>
              <a:rPr lang="en-US" sz="3200" dirty="0" smtClean="0">
                <a:solidFill>
                  <a:schemeClr val="tx1"/>
                </a:solidFill>
              </a:rPr>
              <a:t>responden </a:t>
            </a:r>
            <a:r>
              <a:rPr lang="en-US" sz="3200" dirty="0">
                <a:solidFill>
                  <a:schemeClr val="tx1"/>
                </a:solidFill>
              </a:rPr>
              <a:t>mengatakan lebih baik lulusan non </a:t>
            </a:r>
            <a:r>
              <a:rPr lang="en-US" sz="3200" dirty="0" err="1">
                <a:solidFill>
                  <a:schemeClr val="tx1"/>
                </a:solidFill>
              </a:rPr>
              <a:t>Syariah</a:t>
            </a:r>
            <a:r>
              <a:rPr lang="en-US" sz="3200" dirty="0">
                <a:solidFill>
                  <a:schemeClr val="tx1"/>
                </a:solidFill>
              </a:rPr>
              <a:t>. Dan juga secara tema lulusan </a:t>
            </a:r>
            <a:r>
              <a:rPr lang="en-US" sz="3200" dirty="0" err="1">
                <a:solidFill>
                  <a:schemeClr val="tx1"/>
                </a:solidFill>
              </a:rPr>
              <a:t>Syariah</a:t>
            </a:r>
            <a:r>
              <a:rPr lang="en-US" sz="3200" dirty="0">
                <a:solidFill>
                  <a:schemeClr val="tx1"/>
                </a:solidFill>
              </a:rPr>
              <a:t> tidak dapat bekerja secara kelompok dibuktikan 40% responden mengatakan tidak yakin mereka bisa bekerja secara </a:t>
            </a:r>
            <a:r>
              <a:rPr lang="en-US" sz="3200" dirty="0" smtClean="0">
                <a:solidFill>
                  <a:schemeClr val="tx1"/>
                </a:solidFill>
              </a:rPr>
              <a:t>kelompok</a:t>
            </a:r>
            <a:r>
              <a:rPr lang="en-US" sz="3200" dirty="0">
                <a:solidFill>
                  <a:schemeClr val="tx1"/>
                </a:solidFill>
              </a:rPr>
              <a:t>. Dari table dapat digambarkan bahwa lulusan ekonomi </a:t>
            </a:r>
            <a:r>
              <a:rPr lang="en-US" sz="3200" dirty="0" err="1">
                <a:solidFill>
                  <a:schemeClr val="tx1"/>
                </a:solidFill>
              </a:rPr>
              <a:t>syariah</a:t>
            </a:r>
            <a:r>
              <a:rPr lang="en-US" sz="3200" dirty="0">
                <a:solidFill>
                  <a:schemeClr val="tx1"/>
                </a:solidFill>
              </a:rPr>
              <a:t>  sangat cocok di industry asuransi </a:t>
            </a:r>
            <a:r>
              <a:rPr lang="en-US" sz="3200" dirty="0" err="1">
                <a:solidFill>
                  <a:schemeClr val="tx1"/>
                </a:solidFill>
              </a:rPr>
              <a:t>syariah</a:t>
            </a:r>
            <a:r>
              <a:rPr lang="en-US" sz="3200" dirty="0">
                <a:solidFill>
                  <a:schemeClr val="tx1"/>
                </a:solidFill>
              </a:rPr>
              <a:t>, dapat dilihat </a:t>
            </a:r>
            <a:r>
              <a:rPr lang="en-US" sz="3200" dirty="0" smtClean="0">
                <a:solidFill>
                  <a:schemeClr val="tx1"/>
                </a:solidFill>
              </a:rPr>
              <a:t>jawaban pertanyaan  </a:t>
            </a:r>
            <a:r>
              <a:rPr lang="en-US" sz="3200" dirty="0">
                <a:solidFill>
                  <a:schemeClr val="tx1"/>
                </a:solidFill>
              </a:rPr>
              <a:t>No. 1 mencapai 60%. Dan juga lulusan ekonomi </a:t>
            </a:r>
            <a:r>
              <a:rPr lang="en-US" sz="3200" dirty="0" err="1">
                <a:solidFill>
                  <a:schemeClr val="tx1"/>
                </a:solidFill>
              </a:rPr>
              <a:t>syariah</a:t>
            </a:r>
            <a:r>
              <a:rPr lang="en-US" sz="3200" dirty="0">
                <a:solidFill>
                  <a:schemeClr val="tx1"/>
                </a:solidFill>
              </a:rPr>
              <a:t> yang telah ada sangat sesuai standar yang diterapkan oleh industry asuransi </a:t>
            </a:r>
            <a:r>
              <a:rPr lang="en-US" sz="3200" dirty="0" err="1">
                <a:solidFill>
                  <a:schemeClr val="tx1"/>
                </a:solidFill>
              </a:rPr>
              <a:t>syariah</a:t>
            </a:r>
            <a:r>
              <a:rPr lang="en-US" sz="3200" dirty="0">
                <a:solidFill>
                  <a:schemeClr val="tx1"/>
                </a:solidFill>
              </a:rPr>
              <a:t>  digambarkan dimana responden menjawab 70%. Dan </a:t>
            </a:r>
            <a:r>
              <a:rPr lang="en-US" sz="3200" dirty="0" smtClean="0">
                <a:solidFill>
                  <a:schemeClr val="tx1"/>
                </a:solidFill>
              </a:rPr>
              <a:t>kebanyakan </a:t>
            </a:r>
            <a:r>
              <a:rPr lang="en-US" sz="3200" dirty="0" err="1">
                <a:solidFill>
                  <a:schemeClr val="tx1"/>
                </a:solidFill>
              </a:rPr>
              <a:t>rekruitmen</a:t>
            </a:r>
            <a:r>
              <a:rPr lang="en-US" sz="3200" dirty="0">
                <a:solidFill>
                  <a:schemeClr val="tx1"/>
                </a:solidFill>
              </a:rPr>
              <a:t> lulusan ekonomi </a:t>
            </a:r>
            <a:r>
              <a:rPr lang="en-US" sz="3200" dirty="0" err="1">
                <a:solidFill>
                  <a:schemeClr val="tx1"/>
                </a:solidFill>
              </a:rPr>
              <a:t>syariah</a:t>
            </a:r>
            <a:r>
              <a:rPr lang="en-US" sz="3200" dirty="0">
                <a:solidFill>
                  <a:schemeClr val="tx1"/>
                </a:solidFill>
              </a:rPr>
              <a:t> </a:t>
            </a:r>
            <a:r>
              <a:rPr lang="en-US" sz="3200" dirty="0" smtClean="0">
                <a:solidFill>
                  <a:schemeClr val="tx1"/>
                </a:solidFill>
              </a:rPr>
              <a:t>telah </a:t>
            </a:r>
            <a:r>
              <a:rPr lang="en-US" sz="3200" dirty="0">
                <a:solidFill>
                  <a:schemeClr val="tx1"/>
                </a:solidFill>
              </a:rPr>
              <a:t>sesuai dengan blue print dan  standar di terapkan oleh industry  asuransi </a:t>
            </a:r>
            <a:r>
              <a:rPr lang="en-US" sz="3200" dirty="0" err="1">
                <a:solidFill>
                  <a:schemeClr val="tx1"/>
                </a:solidFill>
              </a:rPr>
              <a:t>Syariah</a:t>
            </a:r>
            <a:endParaRPr lang="en-US" sz="3200" dirty="0">
              <a:solidFill>
                <a:schemeClr val="tx1"/>
              </a:solidFill>
            </a:endParaRPr>
          </a:p>
        </p:txBody>
      </p:sp>
    </p:spTree>
    <p:extLst>
      <p:ext uri="{BB962C8B-B14F-4D97-AF65-F5344CB8AC3E}">
        <p14:creationId xmlns:p14="http://schemas.microsoft.com/office/powerpoint/2010/main" val="1113382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a:r>
              <a:rPr lang="en-US" dirty="0"/>
              <a:t>uji reliabilitas terhadap 14 item pernyataan yang </a:t>
            </a:r>
            <a:r>
              <a:rPr lang="en-US" dirty="0" err="1"/>
              <a:t>ada,maka</a:t>
            </a:r>
            <a:r>
              <a:rPr lang="en-US" dirty="0"/>
              <a:t> diketahui besarnya nilai Cronbach Alpha untuk instrumen pengukuran variabel </a:t>
            </a:r>
            <a:r>
              <a:rPr lang="en-US" dirty="0" err="1"/>
              <a:t>rekrutmen</a:t>
            </a:r>
            <a:r>
              <a:rPr lang="en-US" dirty="0"/>
              <a:t> karyawan adalah 0,888. Hasil ini membuktikan bahwa instrumen pengukuran </a:t>
            </a:r>
            <a:r>
              <a:rPr lang="en-US" dirty="0" err="1"/>
              <a:t>rekrutmen</a:t>
            </a:r>
            <a:r>
              <a:rPr lang="en-US" dirty="0"/>
              <a:t> karyawan telah reliabel</a:t>
            </a:r>
            <a:r>
              <a:rPr lang="en-US" dirty="0" smtClean="0"/>
              <a:t>.</a:t>
            </a:r>
          </a:p>
          <a:p>
            <a:pPr algn="just"/>
            <a:r>
              <a:rPr lang="en-US" dirty="0"/>
              <a:t>Hasil uji validitas terhadap 14 item pernyataan pada instrumen </a:t>
            </a:r>
            <a:r>
              <a:rPr lang="en-US" dirty="0" err="1"/>
              <a:t>rekrutmen</a:t>
            </a:r>
            <a:endParaRPr lang="en-US" dirty="0"/>
          </a:p>
          <a:p>
            <a:pPr marL="0" indent="0" algn="just">
              <a:buNone/>
            </a:pPr>
            <a:r>
              <a:rPr lang="en-US" dirty="0" smtClean="0"/>
              <a:t> </a:t>
            </a:r>
            <a:r>
              <a:rPr lang="en-US" dirty="0"/>
              <a:t>karyawan ternyata menunjukkan semua pernyataan valid karena dibawah </a:t>
            </a:r>
            <a:r>
              <a:rPr lang="en-US" dirty="0" smtClean="0"/>
              <a:t>nilai standar </a:t>
            </a:r>
            <a:r>
              <a:rPr lang="en-US" dirty="0"/>
              <a:t>sebesar 0,5214 dan Cronbach Alpha yang dihasilkan dalam uji reliabilitas yaitu sebesar 0,888. Dari hasil uji reliabilitas dan validitas instrumen maka instrumen pengukuran tersebut dinyatakan reliabel dan valid dengan jumlah 14 item pernyataan.</a:t>
            </a:r>
          </a:p>
          <a:p>
            <a:pPr algn="just"/>
            <a:endParaRPr lang="en-US" dirty="0" smtClean="0"/>
          </a:p>
          <a:p>
            <a:pPr algn="just"/>
            <a:endParaRPr lang="en-US" dirty="0" smtClean="0"/>
          </a:p>
          <a:p>
            <a:pPr algn="just"/>
            <a:endParaRPr lang="en-US" dirty="0"/>
          </a:p>
        </p:txBody>
      </p:sp>
    </p:spTree>
    <p:extLst>
      <p:ext uri="{BB962C8B-B14F-4D97-AF65-F5344CB8AC3E}">
        <p14:creationId xmlns:p14="http://schemas.microsoft.com/office/powerpoint/2010/main" val="2711953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51</TotalTime>
  <Words>913</Words>
  <Application>Microsoft Office PowerPoint</Application>
  <PresentationFormat>Custom</PresentationFormat>
  <Paragraphs>70</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Ion Boardroom</vt:lpstr>
      <vt:lpstr>Analisis Daya  Saing Lulusan Ekonomi Syariah di Industri Keuangan Syariah</vt:lpstr>
      <vt:lpstr>PowerPoint Presentation</vt:lpstr>
      <vt:lpstr>PowerPoint Presentation</vt:lpstr>
      <vt:lpstr>Problem Lulusan Ekonomi Syariah</vt:lpstr>
      <vt:lpstr>Tujuan dan Manfaat</vt:lpstr>
      <vt:lpstr>Teori tentang Lulusan Ekonomi Syariah</vt:lpstr>
      <vt:lpstr>Metode Penelitian</vt:lpstr>
      <vt:lpstr>Hasil Penelitian</vt:lpstr>
      <vt:lpstr>PowerPoint Presentation</vt:lpstr>
      <vt:lpstr>Pengujian Hipotesis</vt:lpstr>
      <vt:lpstr>Kesimpulan</vt:lpstr>
      <vt:lpstr>Saran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Analisis Daya  Saing Lulusan Ekonomi Syariah di Industri Keuangan Syariah</dc:title>
  <dc:creator>fakhri anwar</dc:creator>
  <cp:lastModifiedBy>LP3M</cp:lastModifiedBy>
  <cp:revision>15</cp:revision>
  <dcterms:created xsi:type="dcterms:W3CDTF">2020-02-17T14:44:33Z</dcterms:created>
  <dcterms:modified xsi:type="dcterms:W3CDTF">2020-02-18T10:52:22Z</dcterms:modified>
</cp:coreProperties>
</file>