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4" r:id="rId5"/>
    <p:sldId id="396" r:id="rId6"/>
    <p:sldId id="404" r:id="rId7"/>
    <p:sldId id="414" r:id="rId8"/>
    <p:sldId id="427" r:id="rId9"/>
    <p:sldId id="420" r:id="rId10"/>
    <p:sldId id="418" r:id="rId11"/>
    <p:sldId id="421" r:id="rId12"/>
    <p:sldId id="422" r:id="rId13"/>
    <p:sldId id="428" r:id="rId14"/>
    <p:sldId id="429" r:id="rId15"/>
    <p:sldId id="430" r:id="rId16"/>
    <p:sldId id="431" r:id="rId17"/>
    <p:sldId id="410" r:id="rId18"/>
    <p:sldId id="412" r:id="rId19"/>
    <p:sldId id="305" r:id="rId20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FF3300"/>
    <a:srgbClr val="008000"/>
    <a:srgbClr val="0099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80" autoAdjust="0"/>
  </p:normalViewPr>
  <p:slideViewPr>
    <p:cSldViewPr showGuides="1">
      <p:cViewPr varScale="1">
        <p:scale>
          <a:sx n="79" d="100"/>
          <a:sy n="79" d="100"/>
        </p:scale>
        <p:origin x="15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2/18/2020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2/18/2020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Master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15" y="365128"/>
            <a:ext cx="11162396" cy="496265"/>
          </a:xfrm>
        </p:spPr>
        <p:txBody>
          <a:bodyPr anchor="t">
            <a:normAutofit/>
          </a:bodyPr>
          <a:lstStyle>
            <a:lvl1pPr>
              <a:defRPr sz="3199" b="1">
                <a:solidFill>
                  <a:srgbClr val="33679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15" y="1073426"/>
            <a:ext cx="11162396" cy="4935488"/>
          </a:xfrm>
        </p:spPr>
        <p:txBody>
          <a:bodyPr/>
          <a:lstStyle>
            <a:lvl1pPr>
              <a:defRPr sz="2199">
                <a:latin typeface="+mn-lt"/>
              </a:defRPr>
            </a:lvl1pPr>
            <a:lvl2pPr>
              <a:defRPr sz="1999">
                <a:latin typeface="+mn-lt"/>
              </a:defRPr>
            </a:lvl2pPr>
            <a:lvl3pPr>
              <a:defRPr sz="1899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 sz="1699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36858" y="6229351"/>
            <a:ext cx="2742486" cy="365125"/>
          </a:xfrm>
        </p:spPr>
        <p:txBody>
          <a:bodyPr/>
          <a:lstStyle>
            <a:lvl1pPr>
              <a:defRPr sz="1600" b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fld id="{34BAA9D3-244F-4994-9C0A-132F69264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1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2/18/2020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2/18/2020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2/18/2020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A597302-82E1-4314-A800-6A23B6DA1E6C}"/>
              </a:ext>
            </a:extLst>
          </p:cNvPr>
          <p:cNvSpPr/>
          <p:nvPr/>
        </p:nvSpPr>
        <p:spPr>
          <a:xfrm>
            <a:off x="0" y="1676400"/>
            <a:ext cx="12188825" cy="3498850"/>
          </a:xfrm>
          <a:prstGeom prst="rect">
            <a:avLst/>
          </a:prstGeom>
          <a:solidFill>
            <a:srgbClr val="00B0F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4C409-FABC-4742-9861-4C493E8548B4}"/>
              </a:ext>
            </a:extLst>
          </p:cNvPr>
          <p:cNvSpPr txBox="1"/>
          <p:nvPr/>
        </p:nvSpPr>
        <p:spPr>
          <a:xfrm>
            <a:off x="3427412" y="1676400"/>
            <a:ext cx="85474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0" b="1" dirty="0"/>
              <a:t>Finding the Form of Credit for Indonesian Muslim Population</a:t>
            </a:r>
            <a:endParaRPr lang="en-US" sz="5000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69CC47-C6F8-41B9-9579-DCC7066CDE1B}"/>
              </a:ext>
            </a:extLst>
          </p:cNvPr>
          <p:cNvSpPr txBox="1"/>
          <p:nvPr/>
        </p:nvSpPr>
        <p:spPr>
          <a:xfrm>
            <a:off x="6932612" y="4473714"/>
            <a:ext cx="51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ITB Ahmad </a:t>
            </a:r>
            <a:r>
              <a:rPr lang="en-US" sz="2000" dirty="0" err="1"/>
              <a:t>Dahlan</a:t>
            </a:r>
            <a:r>
              <a:rPr lang="en-US" sz="2000" dirty="0"/>
              <a:t> </a:t>
            </a:r>
            <a:r>
              <a:rPr lang="en-US" sz="2000" dirty="0" err="1"/>
              <a:t>Ciputat</a:t>
            </a:r>
            <a:r>
              <a:rPr lang="en-US" sz="2000" dirty="0"/>
              <a:t> Tangerang Selatan, Banten, 18-19 February 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A65D8E-197E-4EA2-B3D3-F5FA696F40F3}"/>
              </a:ext>
            </a:extLst>
          </p:cNvPr>
          <p:cNvSpPr/>
          <p:nvPr/>
        </p:nvSpPr>
        <p:spPr>
          <a:xfrm>
            <a:off x="5577638" y="6050281"/>
            <a:ext cx="6248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C1952B-8292-474B-8B47-4ECB7A504803}"/>
              </a:ext>
            </a:extLst>
          </p:cNvPr>
          <p:cNvSpPr/>
          <p:nvPr/>
        </p:nvSpPr>
        <p:spPr>
          <a:xfrm>
            <a:off x="-1588" y="4473713"/>
            <a:ext cx="12188825" cy="1622287"/>
          </a:xfrm>
          <a:prstGeom prst="rect">
            <a:avLst/>
          </a:prstGeom>
          <a:solidFill>
            <a:srgbClr val="00B0F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7E9836-C7FA-4703-9F09-CB5B2EEC503B}"/>
              </a:ext>
            </a:extLst>
          </p:cNvPr>
          <p:cNvSpPr txBox="1"/>
          <p:nvPr/>
        </p:nvSpPr>
        <p:spPr>
          <a:xfrm>
            <a:off x="7848599" y="5311914"/>
            <a:ext cx="4113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Yusuf Munandar</a:t>
            </a:r>
          </a:p>
          <a:p>
            <a:pPr algn="r"/>
            <a:r>
              <a:rPr lang="en-US" sz="2000" dirty="0"/>
              <a:t>yusufmunandar@yahoo.co.id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A88B46-4084-418E-92D6-4241B7528372}"/>
              </a:ext>
            </a:extLst>
          </p:cNvPr>
          <p:cNvSpPr txBox="1"/>
          <p:nvPr/>
        </p:nvSpPr>
        <p:spPr>
          <a:xfrm>
            <a:off x="7899860" y="6396335"/>
            <a:ext cx="4113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/>
              <a:t>This paper is a personal opinion and does not reflect the institutional policy in which the author works</a:t>
            </a:r>
            <a:r>
              <a:rPr lang="en-US" sz="1200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46653C-7A55-47AC-8D2E-B3FC7563186B}"/>
              </a:ext>
            </a:extLst>
          </p:cNvPr>
          <p:cNvSpPr/>
          <p:nvPr/>
        </p:nvSpPr>
        <p:spPr>
          <a:xfrm>
            <a:off x="5256212" y="76200"/>
            <a:ext cx="6629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International Seminar &amp; Conference on Halal Industry (ICONHADY) 2020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4380AA8D-BAF9-476B-AFFD-47BE7C2552F1}"/>
              </a:ext>
            </a:extLst>
          </p:cNvPr>
          <p:cNvSpPr/>
          <p:nvPr/>
        </p:nvSpPr>
        <p:spPr bwMode="auto">
          <a:xfrm>
            <a:off x="278733" y="0"/>
            <a:ext cx="1600200" cy="7966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b="1" dirty="0"/>
              <a:t>RESULTS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218B6C-E091-4C74-B957-5BEEB99F1A07}"/>
              </a:ext>
            </a:extLst>
          </p:cNvPr>
          <p:cNvGrpSpPr/>
          <p:nvPr/>
        </p:nvGrpSpPr>
        <p:grpSpPr>
          <a:xfrm>
            <a:off x="1979612" y="-76200"/>
            <a:ext cx="9753599" cy="1277112"/>
            <a:chOff x="2339054" y="567572"/>
            <a:chExt cx="8966344" cy="2436962"/>
          </a:xfrm>
        </p:grpSpPr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419E7BEB-1FE3-4C97-B586-BD67908456C2}"/>
                </a:ext>
              </a:extLst>
            </p:cNvPr>
            <p:cNvSpPr/>
            <p:nvPr/>
          </p:nvSpPr>
          <p:spPr>
            <a:xfrm rot="10800000">
              <a:off x="2339054" y="747873"/>
              <a:ext cx="8966344" cy="1996608"/>
            </a:xfrm>
            <a:prstGeom prst="homePlat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rrow: Pentagon 4">
              <a:extLst>
                <a:ext uri="{FF2B5EF4-FFF2-40B4-BE49-F238E27FC236}">
                  <a16:creationId xmlns:a16="http://schemas.microsoft.com/office/drawing/2014/main" id="{A6D9900D-58EC-44F2-9D2B-E11E49DFA750}"/>
                </a:ext>
              </a:extLst>
            </p:cNvPr>
            <p:cNvSpPr txBox="1"/>
            <p:nvPr/>
          </p:nvSpPr>
          <p:spPr>
            <a:xfrm>
              <a:off x="2829400" y="567572"/>
              <a:ext cx="8475997" cy="2436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Table 7. Indonesian Muslim Consumers Based on Ownership of Gadget, Internet, and Savings Account</a:t>
              </a:r>
              <a:endParaRPr lang="id-ID" sz="2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949542-0593-4114-9D15-6BFF2A8E3F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7800"/>
            <a:ext cx="12188825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27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4380AA8D-BAF9-476B-AFFD-47BE7C2552F1}"/>
              </a:ext>
            </a:extLst>
          </p:cNvPr>
          <p:cNvSpPr/>
          <p:nvPr/>
        </p:nvSpPr>
        <p:spPr bwMode="auto">
          <a:xfrm>
            <a:off x="278733" y="0"/>
            <a:ext cx="1600200" cy="7966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b="1" dirty="0"/>
              <a:t>RESULTS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218B6C-E091-4C74-B957-5BEEB99F1A07}"/>
              </a:ext>
            </a:extLst>
          </p:cNvPr>
          <p:cNvGrpSpPr/>
          <p:nvPr/>
        </p:nvGrpSpPr>
        <p:grpSpPr>
          <a:xfrm>
            <a:off x="1979612" y="-76200"/>
            <a:ext cx="9753599" cy="990600"/>
            <a:chOff x="2339054" y="567572"/>
            <a:chExt cx="8966344" cy="2436962"/>
          </a:xfrm>
        </p:grpSpPr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419E7BEB-1FE3-4C97-B586-BD67908456C2}"/>
                </a:ext>
              </a:extLst>
            </p:cNvPr>
            <p:cNvSpPr/>
            <p:nvPr/>
          </p:nvSpPr>
          <p:spPr>
            <a:xfrm rot="10800000">
              <a:off x="2339054" y="747873"/>
              <a:ext cx="8966344" cy="1996608"/>
            </a:xfrm>
            <a:prstGeom prst="homePlat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rrow: Pentagon 4">
              <a:extLst>
                <a:ext uri="{FF2B5EF4-FFF2-40B4-BE49-F238E27FC236}">
                  <a16:creationId xmlns:a16="http://schemas.microsoft.com/office/drawing/2014/main" id="{A6D9900D-58EC-44F2-9D2B-E11E49DFA750}"/>
                </a:ext>
              </a:extLst>
            </p:cNvPr>
            <p:cNvSpPr txBox="1"/>
            <p:nvPr/>
          </p:nvSpPr>
          <p:spPr>
            <a:xfrm>
              <a:off x="2829400" y="567572"/>
              <a:ext cx="8475997" cy="2436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Table 8. Indonesian Muslim Consumers Based on Age</a:t>
              </a:r>
              <a:endParaRPr lang="id-ID" sz="2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ACD4756-6CC1-42D0-8F5C-70B07393C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412" y="914400"/>
            <a:ext cx="6553200" cy="577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4380AA8D-BAF9-476B-AFFD-47BE7C2552F1}"/>
              </a:ext>
            </a:extLst>
          </p:cNvPr>
          <p:cNvSpPr/>
          <p:nvPr/>
        </p:nvSpPr>
        <p:spPr bwMode="auto">
          <a:xfrm>
            <a:off x="278733" y="0"/>
            <a:ext cx="1600200" cy="7966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b="1" dirty="0"/>
              <a:t>RESULTS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218B6C-E091-4C74-B957-5BEEB99F1A07}"/>
              </a:ext>
            </a:extLst>
          </p:cNvPr>
          <p:cNvGrpSpPr/>
          <p:nvPr/>
        </p:nvGrpSpPr>
        <p:grpSpPr>
          <a:xfrm>
            <a:off x="1979612" y="-76200"/>
            <a:ext cx="9753599" cy="533400"/>
            <a:chOff x="2339054" y="567572"/>
            <a:chExt cx="8966344" cy="2436962"/>
          </a:xfrm>
        </p:grpSpPr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419E7BEB-1FE3-4C97-B586-BD67908456C2}"/>
                </a:ext>
              </a:extLst>
            </p:cNvPr>
            <p:cNvSpPr/>
            <p:nvPr/>
          </p:nvSpPr>
          <p:spPr>
            <a:xfrm rot="10800000">
              <a:off x="2339054" y="747873"/>
              <a:ext cx="8966344" cy="1996608"/>
            </a:xfrm>
            <a:prstGeom prst="homePlat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rrow: Pentagon 4">
              <a:extLst>
                <a:ext uri="{FF2B5EF4-FFF2-40B4-BE49-F238E27FC236}">
                  <a16:creationId xmlns:a16="http://schemas.microsoft.com/office/drawing/2014/main" id="{A6D9900D-58EC-44F2-9D2B-E11E49DFA750}"/>
                </a:ext>
              </a:extLst>
            </p:cNvPr>
            <p:cNvSpPr txBox="1"/>
            <p:nvPr/>
          </p:nvSpPr>
          <p:spPr>
            <a:xfrm>
              <a:off x="2829400" y="567572"/>
              <a:ext cx="8475997" cy="2436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Table 8. Indonesian Muslim Consumers Based on Age</a:t>
              </a:r>
              <a:endParaRPr lang="id-ID" sz="2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9213AC2-CAEE-45CA-A1C4-3005FCD75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13" y="400281"/>
            <a:ext cx="3276599" cy="645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4380AA8D-BAF9-476B-AFFD-47BE7C2552F1}"/>
              </a:ext>
            </a:extLst>
          </p:cNvPr>
          <p:cNvSpPr/>
          <p:nvPr/>
        </p:nvSpPr>
        <p:spPr bwMode="auto">
          <a:xfrm>
            <a:off x="278733" y="0"/>
            <a:ext cx="1600200" cy="7966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b="1" dirty="0"/>
              <a:t>RESULTS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218B6C-E091-4C74-B957-5BEEB99F1A07}"/>
              </a:ext>
            </a:extLst>
          </p:cNvPr>
          <p:cNvGrpSpPr/>
          <p:nvPr/>
        </p:nvGrpSpPr>
        <p:grpSpPr>
          <a:xfrm>
            <a:off x="1979612" y="-76200"/>
            <a:ext cx="9753599" cy="533400"/>
            <a:chOff x="2339054" y="567572"/>
            <a:chExt cx="8966344" cy="2436962"/>
          </a:xfrm>
        </p:grpSpPr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419E7BEB-1FE3-4C97-B586-BD67908456C2}"/>
                </a:ext>
              </a:extLst>
            </p:cNvPr>
            <p:cNvSpPr/>
            <p:nvPr/>
          </p:nvSpPr>
          <p:spPr>
            <a:xfrm rot="10800000">
              <a:off x="2339054" y="747873"/>
              <a:ext cx="8966344" cy="1996608"/>
            </a:xfrm>
            <a:prstGeom prst="homePlat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rrow: Pentagon 4">
              <a:extLst>
                <a:ext uri="{FF2B5EF4-FFF2-40B4-BE49-F238E27FC236}">
                  <a16:creationId xmlns:a16="http://schemas.microsoft.com/office/drawing/2014/main" id="{A6D9900D-58EC-44F2-9D2B-E11E49DFA750}"/>
                </a:ext>
              </a:extLst>
            </p:cNvPr>
            <p:cNvSpPr txBox="1"/>
            <p:nvPr/>
          </p:nvSpPr>
          <p:spPr>
            <a:xfrm>
              <a:off x="2829400" y="567572"/>
              <a:ext cx="8475997" cy="2436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Table 8. Indonesian Muslim Consumers Based on Age</a:t>
              </a:r>
              <a:endParaRPr lang="id-ID" sz="2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E4D2E34-8F67-4CDB-88CE-A03D3105F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12" y="400281"/>
            <a:ext cx="4419600" cy="645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6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entagon 3">
            <a:extLst>
              <a:ext uri="{FF2B5EF4-FFF2-40B4-BE49-F238E27FC236}">
                <a16:creationId xmlns:a16="http://schemas.microsoft.com/office/drawing/2014/main" id="{4E4164B2-7CE6-4F21-96D9-F62B7A716FBF}"/>
              </a:ext>
            </a:extLst>
          </p:cNvPr>
          <p:cNvSpPr/>
          <p:nvPr/>
        </p:nvSpPr>
        <p:spPr>
          <a:xfrm>
            <a:off x="9954894" y="862204"/>
            <a:ext cx="2159318" cy="737996"/>
          </a:xfrm>
          <a:prstGeom prst="homePlate">
            <a:avLst>
              <a:gd name="adj" fmla="val 4419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/>
          </a:p>
        </p:txBody>
      </p: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222250" y="-109368"/>
            <a:ext cx="11966575" cy="4953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AU" altLang="en-US" sz="2400" b="1" dirty="0"/>
              <a:t>SYSTEMATIC</a:t>
            </a:r>
          </a:p>
        </p:txBody>
      </p:sp>
      <p:sp>
        <p:nvSpPr>
          <p:cNvPr id="3" name="Pentagon 2"/>
          <p:cNvSpPr/>
          <p:nvPr/>
        </p:nvSpPr>
        <p:spPr>
          <a:xfrm>
            <a:off x="6805333" y="762000"/>
            <a:ext cx="1879879" cy="737996"/>
          </a:xfrm>
          <a:prstGeom prst="homePlate">
            <a:avLst>
              <a:gd name="adj" fmla="val 4419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>
              <a:solidFill>
                <a:schemeClr val="tx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320168" y="786004"/>
            <a:ext cx="1443778" cy="737996"/>
          </a:xfrm>
          <a:prstGeom prst="homePlate">
            <a:avLst>
              <a:gd name="adj" fmla="val 4419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/>
          </a:p>
        </p:txBody>
      </p:sp>
      <p:sp>
        <p:nvSpPr>
          <p:cNvPr id="5" name="Pentagon 4"/>
          <p:cNvSpPr/>
          <p:nvPr/>
        </p:nvSpPr>
        <p:spPr>
          <a:xfrm>
            <a:off x="1398223" y="862205"/>
            <a:ext cx="1671395" cy="737995"/>
          </a:xfrm>
          <a:prstGeom prst="homePlate">
            <a:avLst>
              <a:gd name="adj" fmla="val 4419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423833" y="1056042"/>
            <a:ext cx="16713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600" b="1" noProof="1">
                <a:solidFill>
                  <a:schemeClr val="bg1"/>
                </a:solidFill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4468108" y="969084"/>
            <a:ext cx="1135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2000" b="1" noProof="1">
                <a:solidFill>
                  <a:schemeClr val="bg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7085012" y="1031549"/>
            <a:ext cx="16041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400" b="1" noProof="1">
                <a:latin typeface="Century Gothic" panose="020B0502020202020204" pitchFamily="34" charset="0"/>
              </a:rPr>
              <a:t>METHODOLOGY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459" y="457200"/>
            <a:ext cx="1499796" cy="1495036"/>
            <a:chOff x="5370997" y="1650671"/>
            <a:chExt cx="1499616" cy="1496291"/>
          </a:xfrm>
        </p:grpSpPr>
        <p:sp>
          <p:nvSpPr>
            <p:cNvPr id="17" name="Oval 16"/>
            <p:cNvSpPr/>
            <p:nvPr/>
          </p:nvSpPr>
          <p:spPr>
            <a:xfrm>
              <a:off x="5370997" y="1650671"/>
              <a:ext cx="1499616" cy="149629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399"/>
            </a:p>
          </p:txBody>
        </p:sp>
        <p:sp>
          <p:nvSpPr>
            <p:cNvPr id="18" name="Oval 17"/>
            <p:cNvSpPr/>
            <p:nvPr/>
          </p:nvSpPr>
          <p:spPr>
            <a:xfrm>
              <a:off x="5532860" y="1809513"/>
              <a:ext cx="1175889" cy="117860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999" b="1" dirty="0"/>
                <a:t>1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046412" y="381000"/>
            <a:ext cx="1495036" cy="1499796"/>
            <a:chOff x="3776532" y="4359182"/>
            <a:chExt cx="1496291" cy="1499616"/>
          </a:xfrm>
        </p:grpSpPr>
        <p:sp>
          <p:nvSpPr>
            <p:cNvPr id="20" name="Oval 19"/>
            <p:cNvSpPr/>
            <p:nvPr/>
          </p:nvSpPr>
          <p:spPr>
            <a:xfrm rot="14344310">
              <a:off x="3774870" y="4360845"/>
              <a:ext cx="1499616" cy="149629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399"/>
            </a:p>
          </p:txBody>
        </p:sp>
        <p:sp>
          <p:nvSpPr>
            <p:cNvPr id="21" name="Oval 20"/>
            <p:cNvSpPr/>
            <p:nvPr/>
          </p:nvSpPr>
          <p:spPr>
            <a:xfrm>
              <a:off x="3936962" y="4519458"/>
              <a:ext cx="1175430" cy="1179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999" b="1" dirty="0"/>
                <a:t>2</a:t>
              </a: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20FB8FB9-2FF1-405F-8102-2275C67ED0BB}"/>
              </a:ext>
            </a:extLst>
          </p:cNvPr>
          <p:cNvGrpSpPr>
            <a:grpSpLocks/>
          </p:cNvGrpSpPr>
          <p:nvPr/>
        </p:nvGrpSpPr>
        <p:grpSpPr bwMode="auto">
          <a:xfrm>
            <a:off x="5713412" y="329004"/>
            <a:ext cx="1495036" cy="1499796"/>
            <a:chOff x="6932763" y="4376721"/>
            <a:chExt cx="1496291" cy="149961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FE05EEF-647B-4772-8B6B-9A353ECB6B49}"/>
                </a:ext>
              </a:extLst>
            </p:cNvPr>
            <p:cNvSpPr/>
            <p:nvPr/>
          </p:nvSpPr>
          <p:spPr>
            <a:xfrm rot="6977100">
              <a:off x="6931101" y="4378384"/>
              <a:ext cx="1499616" cy="149629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399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914D3AC-379E-4826-BD98-C96DB5DA4051}"/>
                </a:ext>
              </a:extLst>
            </p:cNvPr>
            <p:cNvSpPr/>
            <p:nvPr/>
          </p:nvSpPr>
          <p:spPr>
            <a:xfrm>
              <a:off x="7093194" y="4536997"/>
              <a:ext cx="1175430" cy="117906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999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6" name="Group 18">
            <a:extLst>
              <a:ext uri="{FF2B5EF4-FFF2-40B4-BE49-F238E27FC236}">
                <a16:creationId xmlns:a16="http://schemas.microsoft.com/office/drawing/2014/main" id="{62257A45-DC69-4D43-8457-B1A244DAC16D}"/>
              </a:ext>
            </a:extLst>
          </p:cNvPr>
          <p:cNvGrpSpPr>
            <a:grpSpLocks/>
          </p:cNvGrpSpPr>
          <p:nvPr/>
        </p:nvGrpSpPr>
        <p:grpSpPr bwMode="auto">
          <a:xfrm>
            <a:off x="8685212" y="381000"/>
            <a:ext cx="1495036" cy="1499796"/>
            <a:chOff x="3776532" y="4359182"/>
            <a:chExt cx="1496291" cy="149961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D169AF4-0046-4E5A-A0A9-E4616DFD960C}"/>
                </a:ext>
              </a:extLst>
            </p:cNvPr>
            <p:cNvSpPr/>
            <p:nvPr/>
          </p:nvSpPr>
          <p:spPr>
            <a:xfrm rot="14344310">
              <a:off x="3774870" y="4360845"/>
              <a:ext cx="1499616" cy="149629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399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BAB5496-4710-42D1-858A-7A627D03C7C9}"/>
                </a:ext>
              </a:extLst>
            </p:cNvPr>
            <p:cNvSpPr/>
            <p:nvPr/>
          </p:nvSpPr>
          <p:spPr>
            <a:xfrm>
              <a:off x="3936962" y="4519458"/>
              <a:ext cx="1175430" cy="117906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999" b="1" dirty="0"/>
                <a:t>4</a:t>
              </a:r>
            </a:p>
          </p:txBody>
        </p:sp>
      </p:grpSp>
      <p:sp>
        <p:nvSpPr>
          <p:cNvPr id="30" name="TextBox 6">
            <a:extLst>
              <a:ext uri="{FF2B5EF4-FFF2-40B4-BE49-F238E27FC236}">
                <a16:creationId xmlns:a16="http://schemas.microsoft.com/office/drawing/2014/main" id="{3C67164C-806A-4AE3-ABC8-176254B37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7582" y="924580"/>
            <a:ext cx="19535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400" b="1" noProof="1">
                <a:solidFill>
                  <a:srgbClr val="002060"/>
                </a:solidFill>
                <a:latin typeface="Century Gothic" panose="020B0502020202020204" pitchFamily="34" charset="0"/>
              </a:rPr>
              <a:t>CONCLUSION &amp; RECOMMENDATION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DED2BFF-1FF2-4EBD-8111-B92B349D8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93959"/>
              </p:ext>
            </p:extLst>
          </p:nvPr>
        </p:nvGraphicFramePr>
        <p:xfrm>
          <a:off x="53908" y="1939887"/>
          <a:ext cx="12171366" cy="487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9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0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946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Analysis Method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46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Data form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err="1"/>
                        <a:t>Susenas</a:t>
                      </a:r>
                      <a:r>
                        <a:rPr lang="en-US" baseline="0" dirty="0"/>
                        <a:t> 2018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46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Software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Stata 14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46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Source of</a:t>
                      </a:r>
                      <a:r>
                        <a:rPr lang="en-US" baseline="0" dirty="0"/>
                        <a:t> data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: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BPS Indonesia.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46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Scope of Muslim Consumers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: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dirty="0"/>
                        <a:t>Preschool education: </a:t>
                      </a:r>
                      <a:r>
                        <a:rPr lang="en-US" dirty="0" err="1"/>
                        <a:t>Bustanul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Athfal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Raudhatul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Athfal</a:t>
                      </a:r>
                      <a:r>
                        <a:rPr lang="en-US" dirty="0"/>
                        <a:t>, or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dirty="0"/>
                        <a:t>Able to read &amp; write </a:t>
                      </a:r>
                      <a:r>
                        <a:rPr lang="en-US" dirty="0" err="1"/>
                        <a:t>Hijaiyah</a:t>
                      </a:r>
                      <a:r>
                        <a:rPr lang="en-US" dirty="0"/>
                        <a:t> letter, or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dirty="0"/>
                        <a:t>The highest school certificate is MI/MTs/MA/MAK.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357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6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entagon 3">
            <a:extLst>
              <a:ext uri="{FF2B5EF4-FFF2-40B4-BE49-F238E27FC236}">
                <a16:creationId xmlns:a16="http://schemas.microsoft.com/office/drawing/2014/main" id="{4E4164B2-7CE6-4F21-96D9-F62B7A716FBF}"/>
              </a:ext>
            </a:extLst>
          </p:cNvPr>
          <p:cNvSpPr/>
          <p:nvPr/>
        </p:nvSpPr>
        <p:spPr>
          <a:xfrm>
            <a:off x="9954894" y="862204"/>
            <a:ext cx="2159318" cy="737996"/>
          </a:xfrm>
          <a:prstGeom prst="homePlate">
            <a:avLst>
              <a:gd name="adj" fmla="val 4419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/>
          </a:p>
        </p:txBody>
      </p: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276038" y="-109368"/>
            <a:ext cx="11966575" cy="4953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AU" altLang="en-US" sz="2400" b="1" dirty="0"/>
              <a:t>SYSTEMATIC</a:t>
            </a:r>
          </a:p>
        </p:txBody>
      </p:sp>
      <p:sp>
        <p:nvSpPr>
          <p:cNvPr id="3" name="Pentagon 2"/>
          <p:cNvSpPr/>
          <p:nvPr/>
        </p:nvSpPr>
        <p:spPr>
          <a:xfrm>
            <a:off x="6805333" y="762000"/>
            <a:ext cx="1879879" cy="737996"/>
          </a:xfrm>
          <a:prstGeom prst="homePlate">
            <a:avLst>
              <a:gd name="adj" fmla="val 4419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>
              <a:solidFill>
                <a:schemeClr val="tx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320168" y="786004"/>
            <a:ext cx="1443778" cy="737996"/>
          </a:xfrm>
          <a:prstGeom prst="homePlate">
            <a:avLst>
              <a:gd name="adj" fmla="val 4419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/>
          </a:p>
        </p:txBody>
      </p:sp>
      <p:sp>
        <p:nvSpPr>
          <p:cNvPr id="5" name="Pentagon 4"/>
          <p:cNvSpPr/>
          <p:nvPr/>
        </p:nvSpPr>
        <p:spPr>
          <a:xfrm>
            <a:off x="1398223" y="862205"/>
            <a:ext cx="1671395" cy="737995"/>
          </a:xfrm>
          <a:prstGeom prst="homePlate">
            <a:avLst>
              <a:gd name="adj" fmla="val 4419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423833" y="1056042"/>
            <a:ext cx="16713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600" b="1" noProof="1">
                <a:solidFill>
                  <a:schemeClr val="bg1"/>
                </a:solidFill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4468108" y="969084"/>
            <a:ext cx="1135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2000" b="1" noProof="1">
                <a:solidFill>
                  <a:schemeClr val="bg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7085012" y="1031549"/>
            <a:ext cx="16041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400" b="1" noProof="1">
                <a:latin typeface="Century Gothic" panose="020B0502020202020204" pitchFamily="34" charset="0"/>
              </a:rPr>
              <a:t>METHODOLOGY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459" y="457200"/>
            <a:ext cx="1499796" cy="1495036"/>
            <a:chOff x="5370997" y="1650671"/>
            <a:chExt cx="1499616" cy="1496291"/>
          </a:xfrm>
        </p:grpSpPr>
        <p:sp>
          <p:nvSpPr>
            <p:cNvPr id="17" name="Oval 16"/>
            <p:cNvSpPr/>
            <p:nvPr/>
          </p:nvSpPr>
          <p:spPr>
            <a:xfrm>
              <a:off x="5370997" y="1650671"/>
              <a:ext cx="1499616" cy="149629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399"/>
            </a:p>
          </p:txBody>
        </p:sp>
        <p:sp>
          <p:nvSpPr>
            <p:cNvPr id="18" name="Oval 17"/>
            <p:cNvSpPr/>
            <p:nvPr/>
          </p:nvSpPr>
          <p:spPr>
            <a:xfrm>
              <a:off x="5532860" y="1809513"/>
              <a:ext cx="1175889" cy="117860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999" b="1" dirty="0"/>
                <a:t>1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046412" y="381000"/>
            <a:ext cx="1495036" cy="1499796"/>
            <a:chOff x="3776532" y="4359182"/>
            <a:chExt cx="1496291" cy="1499616"/>
          </a:xfrm>
        </p:grpSpPr>
        <p:sp>
          <p:nvSpPr>
            <p:cNvPr id="20" name="Oval 19"/>
            <p:cNvSpPr/>
            <p:nvPr/>
          </p:nvSpPr>
          <p:spPr>
            <a:xfrm rot="14344310">
              <a:off x="3774870" y="4360845"/>
              <a:ext cx="1499616" cy="149629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399"/>
            </a:p>
          </p:txBody>
        </p:sp>
        <p:sp>
          <p:nvSpPr>
            <p:cNvPr id="21" name="Oval 20"/>
            <p:cNvSpPr/>
            <p:nvPr/>
          </p:nvSpPr>
          <p:spPr>
            <a:xfrm>
              <a:off x="3936962" y="4519458"/>
              <a:ext cx="1175430" cy="1179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999" b="1" dirty="0"/>
                <a:t>2</a:t>
              </a: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20FB8FB9-2FF1-405F-8102-2275C67ED0BB}"/>
              </a:ext>
            </a:extLst>
          </p:cNvPr>
          <p:cNvGrpSpPr>
            <a:grpSpLocks/>
          </p:cNvGrpSpPr>
          <p:nvPr/>
        </p:nvGrpSpPr>
        <p:grpSpPr bwMode="auto">
          <a:xfrm>
            <a:off x="5713412" y="329004"/>
            <a:ext cx="1495036" cy="1499796"/>
            <a:chOff x="6932763" y="4376721"/>
            <a:chExt cx="1496291" cy="149961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FE05EEF-647B-4772-8B6B-9A353ECB6B49}"/>
                </a:ext>
              </a:extLst>
            </p:cNvPr>
            <p:cNvSpPr/>
            <p:nvPr/>
          </p:nvSpPr>
          <p:spPr>
            <a:xfrm rot="6977100">
              <a:off x="6931101" y="4378384"/>
              <a:ext cx="1499616" cy="149629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399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914D3AC-379E-4826-BD98-C96DB5DA4051}"/>
                </a:ext>
              </a:extLst>
            </p:cNvPr>
            <p:cNvSpPr/>
            <p:nvPr/>
          </p:nvSpPr>
          <p:spPr>
            <a:xfrm>
              <a:off x="7093194" y="4536997"/>
              <a:ext cx="1175430" cy="117906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999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6" name="Group 18">
            <a:extLst>
              <a:ext uri="{FF2B5EF4-FFF2-40B4-BE49-F238E27FC236}">
                <a16:creationId xmlns:a16="http://schemas.microsoft.com/office/drawing/2014/main" id="{62257A45-DC69-4D43-8457-B1A244DAC16D}"/>
              </a:ext>
            </a:extLst>
          </p:cNvPr>
          <p:cNvGrpSpPr>
            <a:grpSpLocks/>
          </p:cNvGrpSpPr>
          <p:nvPr/>
        </p:nvGrpSpPr>
        <p:grpSpPr bwMode="auto">
          <a:xfrm>
            <a:off x="8685212" y="381000"/>
            <a:ext cx="1495036" cy="1499796"/>
            <a:chOff x="3776532" y="4359182"/>
            <a:chExt cx="1496291" cy="149961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D169AF4-0046-4E5A-A0A9-E4616DFD960C}"/>
                </a:ext>
              </a:extLst>
            </p:cNvPr>
            <p:cNvSpPr/>
            <p:nvPr/>
          </p:nvSpPr>
          <p:spPr>
            <a:xfrm rot="14344310">
              <a:off x="3774870" y="4360845"/>
              <a:ext cx="1499616" cy="149629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399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BAB5496-4710-42D1-858A-7A627D03C7C9}"/>
                </a:ext>
              </a:extLst>
            </p:cNvPr>
            <p:cNvSpPr/>
            <p:nvPr/>
          </p:nvSpPr>
          <p:spPr>
            <a:xfrm>
              <a:off x="3936962" y="4519458"/>
              <a:ext cx="1175430" cy="117906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999" b="1" dirty="0"/>
                <a:t>4</a:t>
              </a:r>
            </a:p>
          </p:txBody>
        </p:sp>
      </p:grpSp>
      <p:sp>
        <p:nvSpPr>
          <p:cNvPr id="30" name="TextBox 6">
            <a:extLst>
              <a:ext uri="{FF2B5EF4-FFF2-40B4-BE49-F238E27FC236}">
                <a16:creationId xmlns:a16="http://schemas.microsoft.com/office/drawing/2014/main" id="{3C67164C-806A-4AE3-ABC8-176254B37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7582" y="924580"/>
            <a:ext cx="19535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400" b="1" noProof="1">
                <a:solidFill>
                  <a:srgbClr val="002060"/>
                </a:solidFill>
                <a:latin typeface="Century Gothic" panose="020B0502020202020204" pitchFamily="34" charset="0"/>
              </a:rPr>
              <a:t>CONCLUSION &amp; RECOMMENDATION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80AA8D-BAF9-476B-AFFD-47BE7C2552F1}"/>
              </a:ext>
            </a:extLst>
          </p:cNvPr>
          <p:cNvSpPr/>
          <p:nvPr/>
        </p:nvSpPr>
        <p:spPr bwMode="auto">
          <a:xfrm>
            <a:off x="74611" y="2971800"/>
            <a:ext cx="1280760" cy="762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/>
              <a:t>CONCLUSION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BF4B357-B0D7-4ABF-A9AC-5BAC8357968F}"/>
              </a:ext>
            </a:extLst>
          </p:cNvPr>
          <p:cNvGrpSpPr/>
          <p:nvPr/>
        </p:nvGrpSpPr>
        <p:grpSpPr>
          <a:xfrm>
            <a:off x="1246001" y="1973832"/>
            <a:ext cx="10942823" cy="3176394"/>
            <a:chOff x="2405416" y="248598"/>
            <a:chExt cx="8595378" cy="3893529"/>
          </a:xfrm>
          <a:solidFill>
            <a:srgbClr val="008000"/>
          </a:solidFill>
        </p:grpSpPr>
        <p:sp>
          <p:nvSpPr>
            <p:cNvPr id="40" name="Arrow: Pentagon 39">
              <a:extLst>
                <a:ext uri="{FF2B5EF4-FFF2-40B4-BE49-F238E27FC236}">
                  <a16:creationId xmlns:a16="http://schemas.microsoft.com/office/drawing/2014/main" id="{9850C482-ABC9-4DCC-AD8D-E41BAA9CD6C9}"/>
                </a:ext>
              </a:extLst>
            </p:cNvPr>
            <p:cNvSpPr/>
            <p:nvPr/>
          </p:nvSpPr>
          <p:spPr>
            <a:xfrm rot="10800000">
              <a:off x="2405416" y="747871"/>
              <a:ext cx="8508538" cy="2437611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D" sz="2000" dirty="0"/>
            </a:p>
          </p:txBody>
        </p:sp>
        <p:sp>
          <p:nvSpPr>
            <p:cNvPr id="41" name="Arrow: Pentagon 4">
              <a:extLst>
                <a:ext uri="{FF2B5EF4-FFF2-40B4-BE49-F238E27FC236}">
                  <a16:creationId xmlns:a16="http://schemas.microsoft.com/office/drawing/2014/main" id="{887C0BF5-2090-45AF-A045-71B5E54F5F5B}"/>
                </a:ext>
              </a:extLst>
            </p:cNvPr>
            <p:cNvSpPr txBox="1"/>
            <p:nvPr/>
          </p:nvSpPr>
          <p:spPr>
            <a:xfrm>
              <a:off x="2941440" y="248598"/>
              <a:ext cx="8059354" cy="38935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24432" tIns="76200" rIns="142240" bIns="7620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/>
                <a:t>Credit activities of Indonesian </a:t>
              </a:r>
              <a:r>
                <a:rPr lang="en-US" sz="1900" b="1" dirty="0" err="1"/>
                <a:t>muslim</a:t>
              </a:r>
              <a:r>
                <a:rPr lang="en-US" sz="1900" b="1" dirty="0"/>
                <a:t> population is very low that is below 8% amount of Indonesian </a:t>
              </a:r>
              <a:r>
                <a:rPr lang="en-US" sz="1900" b="1" dirty="0" err="1"/>
                <a:t>muslim</a:t>
              </a:r>
              <a:r>
                <a:rPr lang="en-US" sz="1900" b="1" dirty="0"/>
                <a:t> population that are receiving credit from bank or non bank financial institution, whereas most of them (83,02%) have valuable land and building for collateral,  50,7% of them are working, most of them are having productive assets that are motorcycle (85,20%), handphone (70,66%) and refrigerator (65,13%). Business credit, not consumption credit, is more suitable credit for Indonesian </a:t>
              </a:r>
              <a:r>
                <a:rPr lang="en-US" sz="1900" b="1" dirty="0" err="1"/>
                <a:t>muslim</a:t>
              </a:r>
              <a:r>
                <a:rPr lang="en-US" sz="1900" b="1" dirty="0"/>
                <a:t> population because most of them (52,26%) are employees and own workers whose monthly income is between Rp105.133,93 and Rp5.576.176,74 and most of them (78,09%) are in productive age (15-64 years).</a:t>
              </a:r>
              <a:endParaRPr lang="id-ID" sz="19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9364746A-6963-4F94-9110-2A6215BD3C11}"/>
              </a:ext>
            </a:extLst>
          </p:cNvPr>
          <p:cNvSpPr/>
          <p:nvPr/>
        </p:nvSpPr>
        <p:spPr bwMode="auto">
          <a:xfrm>
            <a:off x="0" y="5562600"/>
            <a:ext cx="1398223" cy="9906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/>
              <a:t>RECOMMENDATION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ECF6E3D-56B9-4381-89BA-F01DA05DACB1}"/>
              </a:ext>
            </a:extLst>
          </p:cNvPr>
          <p:cNvGrpSpPr/>
          <p:nvPr/>
        </p:nvGrpSpPr>
        <p:grpSpPr>
          <a:xfrm>
            <a:off x="1347634" y="5226426"/>
            <a:ext cx="10841191" cy="1631572"/>
            <a:chOff x="2272781" y="1145783"/>
            <a:chExt cx="9428875" cy="1856882"/>
          </a:xfrm>
          <a:solidFill>
            <a:srgbClr val="008000"/>
          </a:solidFill>
        </p:grpSpPr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id="{7C5E3935-0A24-4587-A41D-0D3CFF64F451}"/>
                </a:ext>
              </a:extLst>
            </p:cNvPr>
            <p:cNvSpPr/>
            <p:nvPr/>
          </p:nvSpPr>
          <p:spPr>
            <a:xfrm rot="10800000">
              <a:off x="2272781" y="1392291"/>
              <a:ext cx="8966344" cy="1436930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Arrow: Pentagon 4">
              <a:extLst>
                <a:ext uri="{FF2B5EF4-FFF2-40B4-BE49-F238E27FC236}">
                  <a16:creationId xmlns:a16="http://schemas.microsoft.com/office/drawing/2014/main" id="{E0FFDF7E-8225-4A04-9EB8-BFCCBA8340DD}"/>
                </a:ext>
              </a:extLst>
            </p:cNvPr>
            <p:cNvSpPr txBox="1"/>
            <p:nvPr/>
          </p:nvSpPr>
          <p:spPr>
            <a:xfrm>
              <a:off x="2777902" y="1145783"/>
              <a:ext cx="8923754" cy="18568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24432" tIns="76200" rIns="142240" bIns="76200" numCol="1" spcCol="1270" anchor="ctr" anchorCtr="0">
              <a:noAutofit/>
            </a:bodyPr>
            <a:lstStyle/>
            <a:p>
              <a:pPr lvl="0" algn="r" defTabSz="889000">
                <a:spcBef>
                  <a:spcPct val="0"/>
                </a:spcBef>
              </a:pPr>
              <a:r>
                <a:rPr lang="en-US" b="1" dirty="0"/>
                <a:t>Indonesian government and Indonesian banks must start giving credit - especially business credit - massively to Indonesian </a:t>
              </a:r>
              <a:r>
                <a:rPr lang="en-US" b="1" dirty="0" err="1"/>
                <a:t>muslim</a:t>
              </a:r>
              <a:r>
                <a:rPr lang="en-US" b="1" dirty="0"/>
                <a:t> population because they are potential profitable customers.</a:t>
              </a:r>
              <a:endParaRPr lang="id-ID" sz="20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95EB86-480C-403A-9920-6A94DD171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7012" y="2590800"/>
            <a:ext cx="7008574" cy="12446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1100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entagon 3">
            <a:extLst>
              <a:ext uri="{FF2B5EF4-FFF2-40B4-BE49-F238E27FC236}">
                <a16:creationId xmlns:a16="http://schemas.microsoft.com/office/drawing/2014/main" id="{4E4164B2-7CE6-4F21-96D9-F62B7A716FBF}"/>
              </a:ext>
            </a:extLst>
          </p:cNvPr>
          <p:cNvSpPr/>
          <p:nvPr/>
        </p:nvSpPr>
        <p:spPr>
          <a:xfrm>
            <a:off x="9954894" y="1001358"/>
            <a:ext cx="2159318" cy="737996"/>
          </a:xfrm>
          <a:prstGeom prst="homePlate">
            <a:avLst>
              <a:gd name="adj" fmla="val 4419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/>
          </a:p>
        </p:txBody>
      </p: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222250" y="-54684"/>
            <a:ext cx="11966575" cy="4953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AU" altLang="en-US" sz="2400" b="1" dirty="0"/>
              <a:t>SYSTEMATIC</a:t>
            </a:r>
          </a:p>
        </p:txBody>
      </p:sp>
      <p:sp>
        <p:nvSpPr>
          <p:cNvPr id="3" name="Pentagon 2"/>
          <p:cNvSpPr/>
          <p:nvPr/>
        </p:nvSpPr>
        <p:spPr>
          <a:xfrm>
            <a:off x="7020427" y="1014604"/>
            <a:ext cx="1664785" cy="737996"/>
          </a:xfrm>
          <a:prstGeom prst="homePlate">
            <a:avLst>
              <a:gd name="adj" fmla="val 4419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>
              <a:solidFill>
                <a:schemeClr val="tx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320168" y="1014604"/>
            <a:ext cx="1443778" cy="737996"/>
          </a:xfrm>
          <a:prstGeom prst="homePlate">
            <a:avLst>
              <a:gd name="adj" fmla="val 4419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/>
          </a:p>
        </p:txBody>
      </p:sp>
      <p:sp>
        <p:nvSpPr>
          <p:cNvPr id="5" name="Pentagon 4"/>
          <p:cNvSpPr/>
          <p:nvPr/>
        </p:nvSpPr>
        <p:spPr>
          <a:xfrm>
            <a:off x="1398223" y="1058531"/>
            <a:ext cx="1671395" cy="737995"/>
          </a:xfrm>
          <a:prstGeom prst="homePlate">
            <a:avLst>
              <a:gd name="adj" fmla="val 4419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423833" y="1250888"/>
            <a:ext cx="16713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600" b="1" noProof="1">
                <a:solidFill>
                  <a:schemeClr val="bg1"/>
                </a:solidFill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4418012" y="1200090"/>
            <a:ext cx="11603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2000" b="1" noProof="1">
                <a:solidFill>
                  <a:schemeClr val="bg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7075111" y="1270907"/>
            <a:ext cx="16647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400" b="1" noProof="1">
                <a:latin typeface="Century Gothic" panose="020B0502020202020204" pitchFamily="34" charset="0"/>
              </a:rPr>
              <a:t>METHODOLOGY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459" y="653526"/>
            <a:ext cx="1499796" cy="1495036"/>
            <a:chOff x="5370997" y="1650671"/>
            <a:chExt cx="1499616" cy="1496291"/>
          </a:xfrm>
        </p:grpSpPr>
        <p:sp>
          <p:nvSpPr>
            <p:cNvPr id="17" name="Oval 16"/>
            <p:cNvSpPr/>
            <p:nvPr/>
          </p:nvSpPr>
          <p:spPr>
            <a:xfrm>
              <a:off x="5370997" y="1650671"/>
              <a:ext cx="1499616" cy="149629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399"/>
            </a:p>
          </p:txBody>
        </p:sp>
        <p:sp>
          <p:nvSpPr>
            <p:cNvPr id="18" name="Oval 17"/>
            <p:cNvSpPr/>
            <p:nvPr/>
          </p:nvSpPr>
          <p:spPr>
            <a:xfrm>
              <a:off x="5532860" y="1809513"/>
              <a:ext cx="1175889" cy="117860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999" b="1" dirty="0"/>
                <a:t>1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046412" y="609600"/>
            <a:ext cx="1495036" cy="1499796"/>
            <a:chOff x="3776532" y="4359182"/>
            <a:chExt cx="1496291" cy="1499616"/>
          </a:xfrm>
        </p:grpSpPr>
        <p:sp>
          <p:nvSpPr>
            <p:cNvPr id="20" name="Oval 19"/>
            <p:cNvSpPr/>
            <p:nvPr/>
          </p:nvSpPr>
          <p:spPr>
            <a:xfrm rot="14344310">
              <a:off x="3774870" y="4360845"/>
              <a:ext cx="1499616" cy="149629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399"/>
            </a:p>
          </p:txBody>
        </p:sp>
        <p:sp>
          <p:nvSpPr>
            <p:cNvPr id="21" name="Oval 20"/>
            <p:cNvSpPr/>
            <p:nvPr/>
          </p:nvSpPr>
          <p:spPr>
            <a:xfrm>
              <a:off x="3936962" y="4519458"/>
              <a:ext cx="1175430" cy="1179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999" b="1" dirty="0"/>
                <a:t>2</a:t>
              </a: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20FB8FB9-2FF1-405F-8102-2275C67ED0BB}"/>
              </a:ext>
            </a:extLst>
          </p:cNvPr>
          <p:cNvGrpSpPr>
            <a:grpSpLocks/>
          </p:cNvGrpSpPr>
          <p:nvPr/>
        </p:nvGrpSpPr>
        <p:grpSpPr bwMode="auto">
          <a:xfrm>
            <a:off x="5713412" y="557604"/>
            <a:ext cx="1495036" cy="1499796"/>
            <a:chOff x="6932763" y="4376721"/>
            <a:chExt cx="1496291" cy="149961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FE05EEF-647B-4772-8B6B-9A353ECB6B49}"/>
                </a:ext>
              </a:extLst>
            </p:cNvPr>
            <p:cNvSpPr/>
            <p:nvPr/>
          </p:nvSpPr>
          <p:spPr>
            <a:xfrm rot="6977100">
              <a:off x="6931101" y="4378384"/>
              <a:ext cx="1499616" cy="149629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399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914D3AC-379E-4826-BD98-C96DB5DA4051}"/>
                </a:ext>
              </a:extLst>
            </p:cNvPr>
            <p:cNvSpPr/>
            <p:nvPr/>
          </p:nvSpPr>
          <p:spPr>
            <a:xfrm>
              <a:off x="7093194" y="4536997"/>
              <a:ext cx="1175430" cy="117906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999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6" name="Group 18">
            <a:extLst>
              <a:ext uri="{FF2B5EF4-FFF2-40B4-BE49-F238E27FC236}">
                <a16:creationId xmlns:a16="http://schemas.microsoft.com/office/drawing/2014/main" id="{62257A45-DC69-4D43-8457-B1A244DAC16D}"/>
              </a:ext>
            </a:extLst>
          </p:cNvPr>
          <p:cNvGrpSpPr>
            <a:grpSpLocks/>
          </p:cNvGrpSpPr>
          <p:nvPr/>
        </p:nvGrpSpPr>
        <p:grpSpPr bwMode="auto">
          <a:xfrm>
            <a:off x="8714176" y="557604"/>
            <a:ext cx="1495036" cy="1499796"/>
            <a:chOff x="3776532" y="4359183"/>
            <a:chExt cx="1496291" cy="149961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D169AF4-0046-4E5A-A0A9-E4616DFD960C}"/>
                </a:ext>
              </a:extLst>
            </p:cNvPr>
            <p:cNvSpPr/>
            <p:nvPr/>
          </p:nvSpPr>
          <p:spPr>
            <a:xfrm rot="14344310">
              <a:off x="3774870" y="4360845"/>
              <a:ext cx="1499616" cy="149629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399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BAB5496-4710-42D1-858A-7A627D03C7C9}"/>
                </a:ext>
              </a:extLst>
            </p:cNvPr>
            <p:cNvSpPr/>
            <p:nvPr/>
          </p:nvSpPr>
          <p:spPr>
            <a:xfrm>
              <a:off x="3936962" y="4519458"/>
              <a:ext cx="1175430" cy="117906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999" b="1" dirty="0"/>
                <a:t>4</a:t>
              </a:r>
            </a:p>
          </p:txBody>
        </p:sp>
      </p:grpSp>
      <p:sp>
        <p:nvSpPr>
          <p:cNvPr id="30" name="TextBox 6">
            <a:extLst>
              <a:ext uri="{FF2B5EF4-FFF2-40B4-BE49-F238E27FC236}">
                <a16:creationId xmlns:a16="http://schemas.microsoft.com/office/drawing/2014/main" id="{3C67164C-806A-4AE3-ABC8-176254B37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614" y="1066800"/>
            <a:ext cx="19535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400" b="1" noProof="1">
                <a:solidFill>
                  <a:srgbClr val="002060"/>
                </a:solidFill>
                <a:latin typeface="Century Gothic" panose="020B0502020202020204" pitchFamily="34" charset="0"/>
              </a:rPr>
              <a:t>CONCLUSION &amp; RECOMMENDATION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76DAC8-BAE3-428A-9EC1-2ABAB418C330}"/>
              </a:ext>
            </a:extLst>
          </p:cNvPr>
          <p:cNvSpPr/>
          <p:nvPr/>
        </p:nvSpPr>
        <p:spPr>
          <a:xfrm>
            <a:off x="760412" y="2362200"/>
            <a:ext cx="11049000" cy="1002792"/>
          </a:xfrm>
          <a:prstGeom prst="roundRect">
            <a:avLst/>
          </a:prstGeom>
          <a:solidFill>
            <a:srgbClr val="A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Potentials of Indonesian Islamic economics to support inclusive economic growth.</a:t>
            </a:r>
            <a:endParaRPr lang="en-ID" b="1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22DBDD6-5A7A-4221-9473-BB578360FC1A}"/>
              </a:ext>
            </a:extLst>
          </p:cNvPr>
          <p:cNvSpPr/>
          <p:nvPr/>
        </p:nvSpPr>
        <p:spPr>
          <a:xfrm>
            <a:off x="379412" y="3429000"/>
            <a:ext cx="11734800" cy="1955235"/>
          </a:xfrm>
          <a:prstGeom prst="roundRect">
            <a:avLst/>
          </a:prstGeom>
          <a:solidFill>
            <a:srgbClr val="A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Risk and profit sharing in Islamic economics is very suitable for financing to real sector especially for MSME. Meanwhile, credit coverage is still low so there is much potential to </a:t>
            </a:r>
            <a:r>
              <a:rPr lang="en-US" b="1" dirty="0" err="1"/>
              <a:t>incease</a:t>
            </a:r>
            <a:r>
              <a:rPr lang="en-US" b="1" dirty="0"/>
              <a:t> credit financing for Indonesian Muslim population (Indonesian Syariah Economic Master Plan 2019-2024).</a:t>
            </a:r>
            <a:endParaRPr lang="en-ID" b="1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E21720D-7D68-4430-92F5-EC56D99CDAFB}"/>
              </a:ext>
            </a:extLst>
          </p:cNvPr>
          <p:cNvSpPr/>
          <p:nvPr/>
        </p:nvSpPr>
        <p:spPr>
          <a:xfrm>
            <a:off x="760412" y="5676843"/>
            <a:ext cx="11049000" cy="952557"/>
          </a:xfrm>
          <a:prstGeom prst="roundRect">
            <a:avLst/>
          </a:prstGeom>
          <a:solidFill>
            <a:srgbClr val="A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/>
              <a:t>So, what is the best form of credit financing for Indonesian Muslim Population?</a:t>
            </a:r>
          </a:p>
        </p:txBody>
      </p:sp>
    </p:spTree>
    <p:extLst>
      <p:ext uri="{BB962C8B-B14F-4D97-AF65-F5344CB8AC3E}">
        <p14:creationId xmlns:p14="http://schemas.microsoft.com/office/powerpoint/2010/main" val="232978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entagon 3">
            <a:extLst>
              <a:ext uri="{FF2B5EF4-FFF2-40B4-BE49-F238E27FC236}">
                <a16:creationId xmlns:a16="http://schemas.microsoft.com/office/drawing/2014/main" id="{4E4164B2-7CE6-4F21-96D9-F62B7A716FBF}"/>
              </a:ext>
            </a:extLst>
          </p:cNvPr>
          <p:cNvSpPr/>
          <p:nvPr/>
        </p:nvSpPr>
        <p:spPr>
          <a:xfrm>
            <a:off x="9954894" y="870474"/>
            <a:ext cx="2159318" cy="737996"/>
          </a:xfrm>
          <a:prstGeom prst="homePlate">
            <a:avLst>
              <a:gd name="adj" fmla="val 4419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/>
          </a:p>
        </p:txBody>
      </p: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222250" y="-74412"/>
            <a:ext cx="11966575" cy="4953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AU" altLang="en-US" sz="2800" b="1" dirty="0"/>
              <a:t>SYSTEMATIC</a:t>
            </a:r>
          </a:p>
        </p:txBody>
      </p:sp>
      <p:sp>
        <p:nvSpPr>
          <p:cNvPr id="3" name="Pentagon 2"/>
          <p:cNvSpPr/>
          <p:nvPr/>
        </p:nvSpPr>
        <p:spPr>
          <a:xfrm>
            <a:off x="6805333" y="862204"/>
            <a:ext cx="1879879" cy="737996"/>
          </a:xfrm>
          <a:prstGeom prst="homePlate">
            <a:avLst>
              <a:gd name="adj" fmla="val 4419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>
              <a:solidFill>
                <a:schemeClr val="tx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320168" y="938404"/>
            <a:ext cx="1443778" cy="737996"/>
          </a:xfrm>
          <a:prstGeom prst="homePlate">
            <a:avLst>
              <a:gd name="adj" fmla="val 4419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/>
          </a:p>
        </p:txBody>
      </p:sp>
      <p:sp>
        <p:nvSpPr>
          <p:cNvPr id="5" name="Pentagon 4"/>
          <p:cNvSpPr/>
          <p:nvPr/>
        </p:nvSpPr>
        <p:spPr>
          <a:xfrm>
            <a:off x="1398223" y="938405"/>
            <a:ext cx="1671395" cy="737995"/>
          </a:xfrm>
          <a:prstGeom prst="homePlate">
            <a:avLst>
              <a:gd name="adj" fmla="val 4419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9" dirty="0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434591" y="1143000"/>
            <a:ext cx="16713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600" b="1" noProof="1">
                <a:solidFill>
                  <a:schemeClr val="bg1"/>
                </a:solidFill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4468108" y="1132242"/>
            <a:ext cx="1135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2000" b="1" noProof="1">
                <a:solidFill>
                  <a:schemeClr val="bg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7092719" y="1121484"/>
            <a:ext cx="16041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400" b="1" noProof="1">
                <a:latin typeface="Century Gothic" panose="020B0502020202020204" pitchFamily="34" charset="0"/>
              </a:rPr>
              <a:t>METHODOLOGY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616" y="609600"/>
            <a:ext cx="1499796" cy="1495036"/>
            <a:chOff x="5370997" y="1650671"/>
            <a:chExt cx="1499616" cy="1496291"/>
          </a:xfrm>
        </p:grpSpPr>
        <p:sp>
          <p:nvSpPr>
            <p:cNvPr id="17" name="Oval 16"/>
            <p:cNvSpPr/>
            <p:nvPr/>
          </p:nvSpPr>
          <p:spPr>
            <a:xfrm>
              <a:off x="5370997" y="1650671"/>
              <a:ext cx="1499616" cy="149629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399"/>
            </a:p>
          </p:txBody>
        </p:sp>
        <p:sp>
          <p:nvSpPr>
            <p:cNvPr id="18" name="Oval 17"/>
            <p:cNvSpPr/>
            <p:nvPr/>
          </p:nvSpPr>
          <p:spPr>
            <a:xfrm>
              <a:off x="5532860" y="1809513"/>
              <a:ext cx="1175889" cy="117860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999" b="1" dirty="0"/>
                <a:t>1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046412" y="557604"/>
            <a:ext cx="1495036" cy="1499796"/>
            <a:chOff x="3776532" y="4359182"/>
            <a:chExt cx="1496291" cy="1499616"/>
          </a:xfrm>
        </p:grpSpPr>
        <p:sp>
          <p:nvSpPr>
            <p:cNvPr id="20" name="Oval 19"/>
            <p:cNvSpPr/>
            <p:nvPr/>
          </p:nvSpPr>
          <p:spPr>
            <a:xfrm rot="14344310">
              <a:off x="3774870" y="4360845"/>
              <a:ext cx="1499616" cy="149629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399"/>
            </a:p>
          </p:txBody>
        </p:sp>
        <p:sp>
          <p:nvSpPr>
            <p:cNvPr id="21" name="Oval 20"/>
            <p:cNvSpPr/>
            <p:nvPr/>
          </p:nvSpPr>
          <p:spPr>
            <a:xfrm>
              <a:off x="3936962" y="4519458"/>
              <a:ext cx="1175430" cy="1179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999" b="1" dirty="0"/>
                <a:t>2</a:t>
              </a: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20FB8FB9-2FF1-405F-8102-2275C67ED0BB}"/>
              </a:ext>
            </a:extLst>
          </p:cNvPr>
          <p:cNvGrpSpPr>
            <a:grpSpLocks/>
          </p:cNvGrpSpPr>
          <p:nvPr/>
        </p:nvGrpSpPr>
        <p:grpSpPr bwMode="auto">
          <a:xfrm>
            <a:off x="5713412" y="481404"/>
            <a:ext cx="1495036" cy="1499796"/>
            <a:chOff x="6932763" y="4376721"/>
            <a:chExt cx="1496291" cy="149961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FE05EEF-647B-4772-8B6B-9A353ECB6B49}"/>
                </a:ext>
              </a:extLst>
            </p:cNvPr>
            <p:cNvSpPr/>
            <p:nvPr/>
          </p:nvSpPr>
          <p:spPr>
            <a:xfrm rot="6977100">
              <a:off x="6931101" y="4378384"/>
              <a:ext cx="1499616" cy="149629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399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914D3AC-379E-4826-BD98-C96DB5DA4051}"/>
                </a:ext>
              </a:extLst>
            </p:cNvPr>
            <p:cNvSpPr/>
            <p:nvPr/>
          </p:nvSpPr>
          <p:spPr>
            <a:xfrm>
              <a:off x="7093194" y="4536997"/>
              <a:ext cx="1175430" cy="117906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999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6" name="Group 18">
            <a:extLst>
              <a:ext uri="{FF2B5EF4-FFF2-40B4-BE49-F238E27FC236}">
                <a16:creationId xmlns:a16="http://schemas.microsoft.com/office/drawing/2014/main" id="{62257A45-DC69-4D43-8457-B1A244DAC16D}"/>
              </a:ext>
            </a:extLst>
          </p:cNvPr>
          <p:cNvGrpSpPr>
            <a:grpSpLocks/>
          </p:cNvGrpSpPr>
          <p:nvPr/>
        </p:nvGrpSpPr>
        <p:grpSpPr bwMode="auto">
          <a:xfrm>
            <a:off x="8685212" y="457200"/>
            <a:ext cx="1495036" cy="1499796"/>
            <a:chOff x="3776532" y="4359182"/>
            <a:chExt cx="1496291" cy="149961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D169AF4-0046-4E5A-A0A9-E4616DFD960C}"/>
                </a:ext>
              </a:extLst>
            </p:cNvPr>
            <p:cNvSpPr/>
            <p:nvPr/>
          </p:nvSpPr>
          <p:spPr>
            <a:xfrm rot="14344310">
              <a:off x="3774870" y="4360845"/>
              <a:ext cx="1499616" cy="149629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399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BAB5496-4710-42D1-858A-7A627D03C7C9}"/>
                </a:ext>
              </a:extLst>
            </p:cNvPr>
            <p:cNvSpPr/>
            <p:nvPr/>
          </p:nvSpPr>
          <p:spPr>
            <a:xfrm>
              <a:off x="3936962" y="4519458"/>
              <a:ext cx="1175430" cy="117906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999" b="1" dirty="0"/>
                <a:t>4</a:t>
              </a:r>
            </a:p>
          </p:txBody>
        </p:sp>
      </p:grpSp>
      <p:sp>
        <p:nvSpPr>
          <p:cNvPr id="30" name="TextBox 6">
            <a:extLst>
              <a:ext uri="{FF2B5EF4-FFF2-40B4-BE49-F238E27FC236}">
                <a16:creationId xmlns:a16="http://schemas.microsoft.com/office/drawing/2014/main" id="{3C67164C-806A-4AE3-ABC8-176254B37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7582" y="914400"/>
            <a:ext cx="19535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400" b="1" noProof="1">
                <a:solidFill>
                  <a:srgbClr val="002060"/>
                </a:solidFill>
                <a:latin typeface="Century Gothic" panose="020B0502020202020204" pitchFamily="34" charset="0"/>
              </a:rPr>
              <a:t>CONCLUSION &amp; RECOMMENDATION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80AA8D-BAF9-476B-AFFD-47BE7C2552F1}"/>
              </a:ext>
            </a:extLst>
          </p:cNvPr>
          <p:cNvSpPr/>
          <p:nvPr/>
        </p:nvSpPr>
        <p:spPr bwMode="auto">
          <a:xfrm>
            <a:off x="156784" y="2133600"/>
            <a:ext cx="1594228" cy="8796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b="1" dirty="0"/>
              <a:t>RESULTS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76DAC8-BAE3-428A-9EC1-2ABAB418C330}"/>
              </a:ext>
            </a:extLst>
          </p:cNvPr>
          <p:cNvSpPr/>
          <p:nvPr/>
        </p:nvSpPr>
        <p:spPr>
          <a:xfrm>
            <a:off x="2055812" y="2144357"/>
            <a:ext cx="9677400" cy="7753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/>
              <a:t>What is the best form of credit financing for Indonesian Muslim Population? </a:t>
            </a:r>
            <a:endParaRPr lang="en-ID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BF4B357-B0D7-4ABF-A9AC-5BAC8357968F}"/>
              </a:ext>
            </a:extLst>
          </p:cNvPr>
          <p:cNvGrpSpPr/>
          <p:nvPr/>
        </p:nvGrpSpPr>
        <p:grpSpPr>
          <a:xfrm>
            <a:off x="-687388" y="3124200"/>
            <a:ext cx="12420600" cy="3554170"/>
            <a:chOff x="2339054" y="747875"/>
            <a:chExt cx="8966344" cy="2437612"/>
          </a:xfrm>
        </p:grpSpPr>
        <p:sp>
          <p:nvSpPr>
            <p:cNvPr id="40" name="Arrow: Pentagon 39">
              <a:extLst>
                <a:ext uri="{FF2B5EF4-FFF2-40B4-BE49-F238E27FC236}">
                  <a16:creationId xmlns:a16="http://schemas.microsoft.com/office/drawing/2014/main" id="{9850C482-ABC9-4DCC-AD8D-E41BAA9CD6C9}"/>
                </a:ext>
              </a:extLst>
            </p:cNvPr>
            <p:cNvSpPr/>
            <p:nvPr/>
          </p:nvSpPr>
          <p:spPr>
            <a:xfrm rot="10800000">
              <a:off x="2339054" y="747875"/>
              <a:ext cx="8966344" cy="2437612"/>
            </a:xfrm>
            <a:prstGeom prst="homePlat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Arrow: Pentagon 4">
              <a:extLst>
                <a:ext uri="{FF2B5EF4-FFF2-40B4-BE49-F238E27FC236}">
                  <a16:creationId xmlns:a16="http://schemas.microsoft.com/office/drawing/2014/main" id="{887C0BF5-2090-45AF-A045-71B5E54F5F5B}"/>
                </a:ext>
              </a:extLst>
            </p:cNvPr>
            <p:cNvSpPr txBox="1"/>
            <p:nvPr/>
          </p:nvSpPr>
          <p:spPr>
            <a:xfrm rot="21600000">
              <a:off x="2948456" y="747875"/>
              <a:ext cx="8356941" cy="2437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24432" tIns="76200" rIns="142240" bIns="7620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Business credit, not consumption credit, is more suitable credit for Indonesian </a:t>
              </a:r>
              <a:r>
                <a:rPr lang="en-US" dirty="0" err="1"/>
                <a:t>muslim</a:t>
              </a:r>
              <a:r>
                <a:rPr lang="en-US" dirty="0"/>
                <a:t> population because most of them (52,26%) are employees and own workers whose monthly income is between Rp105.133,93 and Rp5.576.176,74 and most of them (78,09%) are in productive age (15-64 years), most of them (83,02%) have valuable land and building for collateral,  50,7% of them are working, most of them are having productive assets that are motorcycle (85,20%), handphone (70,66%) and refrigerator (65,13%).</a:t>
              </a:r>
              <a:endParaRPr lang="id-ID" sz="25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6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4380AA8D-BAF9-476B-AFFD-47BE7C2552F1}"/>
              </a:ext>
            </a:extLst>
          </p:cNvPr>
          <p:cNvSpPr/>
          <p:nvPr/>
        </p:nvSpPr>
        <p:spPr bwMode="auto">
          <a:xfrm>
            <a:off x="278733" y="228600"/>
            <a:ext cx="1600200" cy="7966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b="1" dirty="0"/>
              <a:t>RESULTS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218B6C-E091-4C74-B957-5BEEB99F1A07}"/>
              </a:ext>
            </a:extLst>
          </p:cNvPr>
          <p:cNvGrpSpPr/>
          <p:nvPr/>
        </p:nvGrpSpPr>
        <p:grpSpPr>
          <a:xfrm>
            <a:off x="1979612" y="304800"/>
            <a:ext cx="9753599" cy="796618"/>
            <a:chOff x="2339054" y="747871"/>
            <a:chExt cx="8966344" cy="1996610"/>
          </a:xfrm>
        </p:grpSpPr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419E7BEB-1FE3-4C97-B586-BD67908456C2}"/>
                </a:ext>
              </a:extLst>
            </p:cNvPr>
            <p:cNvSpPr/>
            <p:nvPr/>
          </p:nvSpPr>
          <p:spPr>
            <a:xfrm rot="10800000">
              <a:off x="2339054" y="747873"/>
              <a:ext cx="8966344" cy="1996608"/>
            </a:xfrm>
            <a:prstGeom prst="homePlat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rrow: Pentagon 4">
              <a:extLst>
                <a:ext uri="{FF2B5EF4-FFF2-40B4-BE49-F238E27FC236}">
                  <a16:creationId xmlns:a16="http://schemas.microsoft.com/office/drawing/2014/main" id="{A6D9900D-58EC-44F2-9D2B-E11E49DFA750}"/>
                </a:ext>
              </a:extLst>
            </p:cNvPr>
            <p:cNvSpPr txBox="1"/>
            <p:nvPr/>
          </p:nvSpPr>
          <p:spPr>
            <a:xfrm>
              <a:off x="2829401" y="747871"/>
              <a:ext cx="8265849" cy="1897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b="1" dirty="0"/>
                <a:t>Tab</a:t>
              </a:r>
              <a:r>
                <a:rPr lang="en-US" b="1" dirty="0"/>
                <a:t>le</a:t>
              </a:r>
              <a:r>
                <a:rPr lang="id-ID" b="1" dirty="0"/>
                <a:t> 1. Indonesia</a:t>
              </a:r>
              <a:r>
                <a:rPr lang="en-US" b="1" dirty="0"/>
                <a:t>n Muslim</a:t>
              </a:r>
              <a:r>
                <a:rPr lang="id-ID" b="1" dirty="0"/>
                <a:t> Consumers</a:t>
              </a:r>
              <a:r>
                <a:rPr lang="en-US" b="1" dirty="0"/>
                <a:t> Based on Credit Received</a:t>
              </a:r>
              <a:endParaRPr lang="id-ID" sz="2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5B30726-0E71-47BF-8CB8-44B951ABC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12" y="1295400"/>
            <a:ext cx="8763000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0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4380AA8D-BAF9-476B-AFFD-47BE7C2552F1}"/>
              </a:ext>
            </a:extLst>
          </p:cNvPr>
          <p:cNvSpPr/>
          <p:nvPr/>
        </p:nvSpPr>
        <p:spPr bwMode="auto">
          <a:xfrm>
            <a:off x="278733" y="381000"/>
            <a:ext cx="1600200" cy="7966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b="1" dirty="0"/>
              <a:t>RESULTS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218B6C-E091-4C74-B957-5BEEB99F1A07}"/>
              </a:ext>
            </a:extLst>
          </p:cNvPr>
          <p:cNvGrpSpPr/>
          <p:nvPr/>
        </p:nvGrpSpPr>
        <p:grpSpPr>
          <a:xfrm>
            <a:off x="1979612" y="170688"/>
            <a:ext cx="9753599" cy="1277112"/>
            <a:chOff x="2339054" y="567572"/>
            <a:chExt cx="8966344" cy="2436962"/>
          </a:xfrm>
        </p:grpSpPr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419E7BEB-1FE3-4C97-B586-BD67908456C2}"/>
                </a:ext>
              </a:extLst>
            </p:cNvPr>
            <p:cNvSpPr/>
            <p:nvPr/>
          </p:nvSpPr>
          <p:spPr>
            <a:xfrm rot="10800000">
              <a:off x="2339054" y="747873"/>
              <a:ext cx="8966344" cy="1996608"/>
            </a:xfrm>
            <a:prstGeom prst="homePlat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rrow: Pentagon 4">
              <a:extLst>
                <a:ext uri="{FF2B5EF4-FFF2-40B4-BE49-F238E27FC236}">
                  <a16:creationId xmlns:a16="http://schemas.microsoft.com/office/drawing/2014/main" id="{A6D9900D-58EC-44F2-9D2B-E11E49DFA750}"/>
                </a:ext>
              </a:extLst>
            </p:cNvPr>
            <p:cNvSpPr txBox="1"/>
            <p:nvPr/>
          </p:nvSpPr>
          <p:spPr>
            <a:xfrm>
              <a:off x="2829400" y="567572"/>
              <a:ext cx="8475997" cy="2436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b="1" dirty="0"/>
                <a:t>Tab</a:t>
              </a:r>
              <a:r>
                <a:rPr lang="en-US" b="1" dirty="0"/>
                <a:t>le 2</a:t>
              </a:r>
              <a:r>
                <a:rPr lang="id-ID" b="1" dirty="0"/>
                <a:t>. Indonesia</a:t>
              </a:r>
              <a:r>
                <a:rPr lang="en-US" b="1" dirty="0"/>
                <a:t>n Muslim</a:t>
              </a:r>
              <a:r>
                <a:rPr lang="id-ID" b="1" dirty="0"/>
                <a:t> Consumers</a:t>
              </a:r>
              <a:r>
                <a:rPr lang="en-US" b="1" dirty="0"/>
                <a:t> Based on Ownership of Asset</a:t>
              </a:r>
              <a:endParaRPr lang="id-ID" sz="2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81A4F22-0374-4E2B-BB4F-31B4ABA4BE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1524000"/>
            <a:ext cx="12039599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5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4380AA8D-BAF9-476B-AFFD-47BE7C2552F1}"/>
              </a:ext>
            </a:extLst>
          </p:cNvPr>
          <p:cNvSpPr/>
          <p:nvPr/>
        </p:nvSpPr>
        <p:spPr bwMode="auto">
          <a:xfrm>
            <a:off x="278733" y="270182"/>
            <a:ext cx="1600200" cy="7966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b="1" dirty="0"/>
              <a:t>RESULTS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218B6C-E091-4C74-B957-5BEEB99F1A07}"/>
              </a:ext>
            </a:extLst>
          </p:cNvPr>
          <p:cNvGrpSpPr/>
          <p:nvPr/>
        </p:nvGrpSpPr>
        <p:grpSpPr>
          <a:xfrm>
            <a:off x="1979612" y="270182"/>
            <a:ext cx="9753599" cy="796618"/>
            <a:chOff x="2339054" y="747871"/>
            <a:chExt cx="8966344" cy="1996610"/>
          </a:xfrm>
        </p:grpSpPr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419E7BEB-1FE3-4C97-B586-BD67908456C2}"/>
                </a:ext>
              </a:extLst>
            </p:cNvPr>
            <p:cNvSpPr/>
            <p:nvPr/>
          </p:nvSpPr>
          <p:spPr>
            <a:xfrm rot="10800000">
              <a:off x="2339054" y="747873"/>
              <a:ext cx="8966344" cy="1996608"/>
            </a:xfrm>
            <a:prstGeom prst="homePlat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rrow: Pentagon 4">
              <a:extLst>
                <a:ext uri="{FF2B5EF4-FFF2-40B4-BE49-F238E27FC236}">
                  <a16:creationId xmlns:a16="http://schemas.microsoft.com/office/drawing/2014/main" id="{A6D9900D-58EC-44F2-9D2B-E11E49DFA750}"/>
                </a:ext>
              </a:extLst>
            </p:cNvPr>
            <p:cNvSpPr txBox="1"/>
            <p:nvPr/>
          </p:nvSpPr>
          <p:spPr>
            <a:xfrm>
              <a:off x="2829401" y="747871"/>
              <a:ext cx="8265849" cy="1897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b="1" dirty="0"/>
                <a:t>Tab</a:t>
              </a:r>
              <a:r>
                <a:rPr lang="en-US" b="1" dirty="0"/>
                <a:t>le 3</a:t>
              </a:r>
              <a:r>
                <a:rPr lang="id-ID" b="1" dirty="0"/>
                <a:t>. Indonesia</a:t>
              </a:r>
              <a:r>
                <a:rPr lang="en-US" b="1" dirty="0"/>
                <a:t>n Muslim</a:t>
              </a:r>
              <a:r>
                <a:rPr lang="id-ID" b="1" dirty="0"/>
                <a:t> Consumers</a:t>
              </a:r>
              <a:r>
                <a:rPr lang="en-US" b="1" dirty="0"/>
                <a:t> Based on </a:t>
              </a:r>
              <a:r>
                <a:rPr lang="en-US" b="1" dirty="0" err="1"/>
                <a:t>Dailiy</a:t>
              </a:r>
              <a:r>
                <a:rPr lang="en-US" b="1" dirty="0"/>
                <a:t> Activities for Last Week</a:t>
              </a:r>
              <a:endParaRPr lang="id-ID" sz="2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9430BB3-A44B-4ED3-A9A5-FB888CECD1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371601"/>
            <a:ext cx="11582399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25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4380AA8D-BAF9-476B-AFFD-47BE7C2552F1}"/>
              </a:ext>
            </a:extLst>
          </p:cNvPr>
          <p:cNvSpPr/>
          <p:nvPr/>
        </p:nvSpPr>
        <p:spPr bwMode="auto">
          <a:xfrm>
            <a:off x="278733" y="0"/>
            <a:ext cx="1600200" cy="7966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b="1" dirty="0"/>
              <a:t>RESULTS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218B6C-E091-4C74-B957-5BEEB99F1A07}"/>
              </a:ext>
            </a:extLst>
          </p:cNvPr>
          <p:cNvGrpSpPr/>
          <p:nvPr/>
        </p:nvGrpSpPr>
        <p:grpSpPr>
          <a:xfrm>
            <a:off x="1979612" y="18288"/>
            <a:ext cx="9753599" cy="796618"/>
            <a:chOff x="2339054" y="747871"/>
            <a:chExt cx="8966344" cy="1996610"/>
          </a:xfrm>
        </p:grpSpPr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419E7BEB-1FE3-4C97-B586-BD67908456C2}"/>
                </a:ext>
              </a:extLst>
            </p:cNvPr>
            <p:cNvSpPr/>
            <p:nvPr/>
          </p:nvSpPr>
          <p:spPr>
            <a:xfrm rot="10800000">
              <a:off x="2339054" y="747873"/>
              <a:ext cx="8966344" cy="1996608"/>
            </a:xfrm>
            <a:prstGeom prst="homePlat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rrow: Pentagon 4">
              <a:extLst>
                <a:ext uri="{FF2B5EF4-FFF2-40B4-BE49-F238E27FC236}">
                  <a16:creationId xmlns:a16="http://schemas.microsoft.com/office/drawing/2014/main" id="{A6D9900D-58EC-44F2-9D2B-E11E49DFA750}"/>
                </a:ext>
              </a:extLst>
            </p:cNvPr>
            <p:cNvSpPr txBox="1"/>
            <p:nvPr/>
          </p:nvSpPr>
          <p:spPr>
            <a:xfrm>
              <a:off x="2829401" y="747871"/>
              <a:ext cx="8265849" cy="1897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b="1" dirty="0"/>
                <a:t>Tab</a:t>
              </a:r>
              <a:r>
                <a:rPr lang="en-US" b="1" dirty="0"/>
                <a:t>le 4</a:t>
              </a:r>
              <a:r>
                <a:rPr lang="id-ID" b="1" dirty="0"/>
                <a:t>. Indonesia</a:t>
              </a:r>
              <a:r>
                <a:rPr lang="en-US" b="1" dirty="0"/>
                <a:t>n Muslim</a:t>
              </a:r>
              <a:r>
                <a:rPr lang="id-ID" b="1" dirty="0"/>
                <a:t> Consumers</a:t>
              </a:r>
              <a:r>
                <a:rPr lang="en-US" b="1" dirty="0"/>
                <a:t> Based on Ten Income Layers</a:t>
              </a:r>
              <a:endParaRPr lang="id-ID" sz="2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FA362EE-09CF-48CC-91B2-47DE110D06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371600"/>
            <a:ext cx="11125198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66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4380AA8D-BAF9-476B-AFFD-47BE7C2552F1}"/>
              </a:ext>
            </a:extLst>
          </p:cNvPr>
          <p:cNvSpPr/>
          <p:nvPr/>
        </p:nvSpPr>
        <p:spPr bwMode="auto">
          <a:xfrm>
            <a:off x="278733" y="270182"/>
            <a:ext cx="1600200" cy="7966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b="1" dirty="0"/>
              <a:t>RESULTS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218B6C-E091-4C74-B957-5BEEB99F1A07}"/>
              </a:ext>
            </a:extLst>
          </p:cNvPr>
          <p:cNvGrpSpPr/>
          <p:nvPr/>
        </p:nvGrpSpPr>
        <p:grpSpPr>
          <a:xfrm>
            <a:off x="1979612" y="270182"/>
            <a:ext cx="9753599" cy="796618"/>
            <a:chOff x="2339054" y="747871"/>
            <a:chExt cx="8966344" cy="1996610"/>
          </a:xfrm>
        </p:grpSpPr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419E7BEB-1FE3-4C97-B586-BD67908456C2}"/>
                </a:ext>
              </a:extLst>
            </p:cNvPr>
            <p:cNvSpPr/>
            <p:nvPr/>
          </p:nvSpPr>
          <p:spPr>
            <a:xfrm rot="10800000">
              <a:off x="2339054" y="747873"/>
              <a:ext cx="8966344" cy="1996608"/>
            </a:xfrm>
            <a:prstGeom prst="homePlat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rrow: Pentagon 4">
              <a:extLst>
                <a:ext uri="{FF2B5EF4-FFF2-40B4-BE49-F238E27FC236}">
                  <a16:creationId xmlns:a16="http://schemas.microsoft.com/office/drawing/2014/main" id="{A6D9900D-58EC-44F2-9D2B-E11E49DFA750}"/>
                </a:ext>
              </a:extLst>
            </p:cNvPr>
            <p:cNvSpPr txBox="1"/>
            <p:nvPr/>
          </p:nvSpPr>
          <p:spPr>
            <a:xfrm>
              <a:off x="2829401" y="747871"/>
              <a:ext cx="8265849" cy="1897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Table 5. </a:t>
              </a:r>
              <a:r>
                <a:rPr lang="id-ID" b="1" dirty="0"/>
                <a:t>Indonesia</a:t>
              </a:r>
              <a:r>
                <a:rPr lang="en-US" b="1" dirty="0"/>
                <a:t>n Muslim</a:t>
              </a:r>
              <a:r>
                <a:rPr lang="id-ID" b="1" dirty="0"/>
                <a:t> Consumers</a:t>
              </a:r>
              <a:r>
                <a:rPr lang="en-US" b="1" dirty="0"/>
                <a:t> Based on Main Employment Status</a:t>
              </a:r>
              <a:endParaRPr lang="id-ID" sz="2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410CCCC-578A-41A5-B55A-2DF1A0661F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1447800"/>
            <a:ext cx="108204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3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4380AA8D-BAF9-476B-AFFD-47BE7C2552F1}"/>
              </a:ext>
            </a:extLst>
          </p:cNvPr>
          <p:cNvSpPr/>
          <p:nvPr/>
        </p:nvSpPr>
        <p:spPr bwMode="auto">
          <a:xfrm>
            <a:off x="278733" y="0"/>
            <a:ext cx="1600200" cy="7966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b="1" dirty="0"/>
              <a:t>RESULTS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218B6C-E091-4C74-B957-5BEEB99F1A07}"/>
              </a:ext>
            </a:extLst>
          </p:cNvPr>
          <p:cNvGrpSpPr/>
          <p:nvPr/>
        </p:nvGrpSpPr>
        <p:grpSpPr>
          <a:xfrm>
            <a:off x="1979612" y="18288"/>
            <a:ext cx="9753599" cy="796618"/>
            <a:chOff x="2339054" y="747871"/>
            <a:chExt cx="8966344" cy="1996610"/>
          </a:xfrm>
        </p:grpSpPr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419E7BEB-1FE3-4C97-B586-BD67908456C2}"/>
                </a:ext>
              </a:extLst>
            </p:cNvPr>
            <p:cNvSpPr/>
            <p:nvPr/>
          </p:nvSpPr>
          <p:spPr>
            <a:xfrm rot="10800000">
              <a:off x="2339054" y="747873"/>
              <a:ext cx="8966344" cy="1996608"/>
            </a:xfrm>
            <a:prstGeom prst="homePlat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rrow: Pentagon 4">
              <a:extLst>
                <a:ext uri="{FF2B5EF4-FFF2-40B4-BE49-F238E27FC236}">
                  <a16:creationId xmlns:a16="http://schemas.microsoft.com/office/drawing/2014/main" id="{A6D9900D-58EC-44F2-9D2B-E11E49DFA750}"/>
                </a:ext>
              </a:extLst>
            </p:cNvPr>
            <p:cNvSpPr txBox="1"/>
            <p:nvPr/>
          </p:nvSpPr>
          <p:spPr>
            <a:xfrm>
              <a:off x="2829401" y="747871"/>
              <a:ext cx="8265849" cy="1897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b="1" dirty="0"/>
                <a:t>Tab</a:t>
              </a:r>
              <a:r>
                <a:rPr lang="en-US" b="1" dirty="0"/>
                <a:t>le 6</a:t>
              </a:r>
              <a:r>
                <a:rPr lang="id-ID" b="1" dirty="0"/>
                <a:t>. Indonesia</a:t>
              </a:r>
              <a:r>
                <a:rPr lang="en-US" b="1" dirty="0"/>
                <a:t>n Muslim</a:t>
              </a:r>
              <a:r>
                <a:rPr lang="id-ID" b="1" dirty="0"/>
                <a:t> Consumers</a:t>
              </a:r>
              <a:r>
                <a:rPr lang="en-US" b="1" dirty="0"/>
                <a:t> Based on Economic Activities/Economic Sector</a:t>
              </a:r>
              <a:endParaRPr lang="id-ID" sz="25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4621741-2813-4A34-BDD4-79391DDCE0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1" y="775386"/>
            <a:ext cx="7010401" cy="6064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9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4873beb7-5857-4685-be1f-d57550cc96cc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1337</TotalTime>
  <Words>630</Words>
  <Application>Microsoft Office PowerPoint</Application>
  <PresentationFormat>Custom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Books 16x9</vt:lpstr>
      <vt:lpstr>PowerPoint Presentation</vt:lpstr>
      <vt:lpstr>SYSTEMATIC</vt:lpstr>
      <vt:lpstr>SYSTEMATIC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SYSTEMATIC</vt:lpstr>
      <vt:lpstr>SYSTEMATIC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dpkk ri26</dc:creator>
  <cp:lastModifiedBy>teti lutfiyah</cp:lastModifiedBy>
  <cp:revision>217</cp:revision>
  <cp:lastPrinted>2019-04-08T12:14:25Z</cp:lastPrinted>
  <dcterms:created xsi:type="dcterms:W3CDTF">2019-04-04T00:02:53Z</dcterms:created>
  <dcterms:modified xsi:type="dcterms:W3CDTF">2020-02-18T17:51:35Z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