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257" r:id="rId3"/>
    <p:sldId id="258" r:id="rId4"/>
    <p:sldId id="262" r:id="rId5"/>
    <p:sldId id="259" r:id="rId6"/>
    <p:sldId id="260" r:id="rId7"/>
    <p:sldId id="261"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9" d="100"/>
          <a:sy n="89" d="100"/>
        </p:scale>
        <p:origin x="168" y="632"/>
      </p:cViewPr>
      <p:guideLst/>
    </p:cSldViewPr>
  </p:slideViewPr>
  <p:notesTextViewPr>
    <p:cViewPr>
      <p:scale>
        <a:sx n="1" d="1"/>
        <a:sy n="1" d="1"/>
      </p:scale>
      <p:origin x="0" y="0"/>
    </p:cViewPr>
  </p:notesTextViewPr>
  <p:notesViewPr>
    <p:cSldViewPr snapToGrid="0" showGuides="1">
      <p:cViewPr varScale="1">
        <p:scale>
          <a:sx n="87" d="100"/>
          <a:sy n="87" d="100"/>
        </p:scale>
        <p:origin x="269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12EB8C-6B92-9442-89CE-1771EF4CF0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18928EF-CE2E-CE44-9989-F32BC7360A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C2C393-0BB6-2F48-9928-CC9874361AF0}" type="datetimeFigureOut">
              <a:rPr lang="en-US" smtClean="0"/>
              <a:t>2/17/20</a:t>
            </a:fld>
            <a:endParaRPr lang="en-US"/>
          </a:p>
        </p:txBody>
      </p:sp>
      <p:sp>
        <p:nvSpPr>
          <p:cNvPr id="4" name="Footer Placeholder 3">
            <a:extLst>
              <a:ext uri="{FF2B5EF4-FFF2-40B4-BE49-F238E27FC236}">
                <a16:creationId xmlns:a16="http://schemas.microsoft.com/office/drawing/2014/main" id="{90BE5FD2-C3E9-DE4D-A3B7-367A9D45C2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7A4E084-F851-BB47-9303-C20C9CDFB0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7F3F54-5C0D-DE4C-A2C6-7E29D973AA14}" type="slidenum">
              <a:rPr lang="en-US" smtClean="0"/>
              <a:t>‹#›</a:t>
            </a:fld>
            <a:endParaRPr lang="en-US"/>
          </a:p>
        </p:txBody>
      </p:sp>
    </p:spTree>
    <p:extLst>
      <p:ext uri="{BB962C8B-B14F-4D97-AF65-F5344CB8AC3E}">
        <p14:creationId xmlns:p14="http://schemas.microsoft.com/office/powerpoint/2010/main" val="23838135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30B3-5FE1-44D8-97BD-E846869893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93DBDB79-C899-4413-95CD-2ABAF761D1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23CCA6F3-63A8-4C3F-AD61-471ACF5AB95B}"/>
              </a:ext>
            </a:extLst>
          </p:cNvPr>
          <p:cNvSpPr>
            <a:spLocks noGrp="1"/>
          </p:cNvSpPr>
          <p:nvPr>
            <p:ph type="dt" sz="half" idx="10"/>
          </p:nvPr>
        </p:nvSpPr>
        <p:spPr/>
        <p:txBody>
          <a:bodyPr/>
          <a:lstStyle/>
          <a:p>
            <a:fld id="{4F672DDC-8620-432F-B5D4-986FC9B09507}" type="datetimeFigureOut">
              <a:rPr lang="en-ID" smtClean="0"/>
              <a:t>17/02/20</a:t>
            </a:fld>
            <a:endParaRPr lang="en-ID"/>
          </a:p>
        </p:txBody>
      </p:sp>
      <p:sp>
        <p:nvSpPr>
          <p:cNvPr id="5" name="Footer Placeholder 4">
            <a:extLst>
              <a:ext uri="{FF2B5EF4-FFF2-40B4-BE49-F238E27FC236}">
                <a16:creationId xmlns:a16="http://schemas.microsoft.com/office/drawing/2014/main" id="{AFE07E72-75E1-4966-B327-472468FE2F1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61B36F1-4591-4F56-8178-19824EBB7F61}"/>
              </a:ext>
            </a:extLst>
          </p:cNvPr>
          <p:cNvSpPr>
            <a:spLocks noGrp="1"/>
          </p:cNvSpPr>
          <p:nvPr>
            <p:ph type="sldNum" sz="quarter" idx="12"/>
          </p:nvPr>
        </p:nvSpPr>
        <p:spPr/>
        <p:txBody>
          <a:bodyPr/>
          <a:lstStyle/>
          <a:p>
            <a:fld id="{3D68DAB1-EC8A-4181-816F-3F58FFF06FB2}" type="slidenum">
              <a:rPr lang="en-ID" smtClean="0"/>
              <a:t>‹#›</a:t>
            </a:fld>
            <a:endParaRPr lang="en-ID"/>
          </a:p>
        </p:txBody>
      </p:sp>
    </p:spTree>
    <p:extLst>
      <p:ext uri="{BB962C8B-B14F-4D97-AF65-F5344CB8AC3E}">
        <p14:creationId xmlns:p14="http://schemas.microsoft.com/office/powerpoint/2010/main" val="284838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FC8A1-7958-4886-B70E-09682D19CF14}"/>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2B9B9862-963D-45CC-B89E-A67FC50720A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7379EF6-3C6E-41FB-9373-A17B045D2742}"/>
              </a:ext>
            </a:extLst>
          </p:cNvPr>
          <p:cNvSpPr>
            <a:spLocks noGrp="1"/>
          </p:cNvSpPr>
          <p:nvPr>
            <p:ph type="dt" sz="half" idx="10"/>
          </p:nvPr>
        </p:nvSpPr>
        <p:spPr/>
        <p:txBody>
          <a:bodyPr/>
          <a:lstStyle/>
          <a:p>
            <a:fld id="{4F672DDC-8620-432F-B5D4-986FC9B09507}" type="datetimeFigureOut">
              <a:rPr lang="en-ID" smtClean="0"/>
              <a:t>17/02/20</a:t>
            </a:fld>
            <a:endParaRPr lang="en-ID"/>
          </a:p>
        </p:txBody>
      </p:sp>
      <p:sp>
        <p:nvSpPr>
          <p:cNvPr id="5" name="Footer Placeholder 4">
            <a:extLst>
              <a:ext uri="{FF2B5EF4-FFF2-40B4-BE49-F238E27FC236}">
                <a16:creationId xmlns:a16="http://schemas.microsoft.com/office/drawing/2014/main" id="{3256B6F8-98A4-41A6-91D6-508D8C54E1A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FD30A16-03B7-4A49-8C40-6A82EA8CF607}"/>
              </a:ext>
            </a:extLst>
          </p:cNvPr>
          <p:cNvSpPr>
            <a:spLocks noGrp="1"/>
          </p:cNvSpPr>
          <p:nvPr>
            <p:ph type="sldNum" sz="quarter" idx="12"/>
          </p:nvPr>
        </p:nvSpPr>
        <p:spPr/>
        <p:txBody>
          <a:bodyPr/>
          <a:lstStyle/>
          <a:p>
            <a:fld id="{3D68DAB1-EC8A-4181-816F-3F58FFF06FB2}" type="slidenum">
              <a:rPr lang="en-ID" smtClean="0"/>
              <a:t>‹#›</a:t>
            </a:fld>
            <a:endParaRPr lang="en-ID"/>
          </a:p>
        </p:txBody>
      </p:sp>
    </p:spTree>
    <p:extLst>
      <p:ext uri="{BB962C8B-B14F-4D97-AF65-F5344CB8AC3E}">
        <p14:creationId xmlns:p14="http://schemas.microsoft.com/office/powerpoint/2010/main" val="26763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7DD48A-2CF0-4466-A5CE-EFD8F8D618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05A1DD41-454E-4BCA-A4A8-49C9570054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7314A522-CB38-4B06-9BAA-8D45ABE120A1}"/>
              </a:ext>
            </a:extLst>
          </p:cNvPr>
          <p:cNvSpPr>
            <a:spLocks noGrp="1"/>
          </p:cNvSpPr>
          <p:nvPr>
            <p:ph type="dt" sz="half" idx="10"/>
          </p:nvPr>
        </p:nvSpPr>
        <p:spPr/>
        <p:txBody>
          <a:bodyPr/>
          <a:lstStyle/>
          <a:p>
            <a:fld id="{4F672DDC-8620-432F-B5D4-986FC9B09507}" type="datetimeFigureOut">
              <a:rPr lang="en-ID" smtClean="0"/>
              <a:t>17/02/20</a:t>
            </a:fld>
            <a:endParaRPr lang="en-ID"/>
          </a:p>
        </p:txBody>
      </p:sp>
      <p:sp>
        <p:nvSpPr>
          <p:cNvPr id="5" name="Footer Placeholder 4">
            <a:extLst>
              <a:ext uri="{FF2B5EF4-FFF2-40B4-BE49-F238E27FC236}">
                <a16:creationId xmlns:a16="http://schemas.microsoft.com/office/drawing/2014/main" id="{382CE39F-6CA6-44EF-8AC6-47777019062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F3A261E-C26D-4FA5-8438-E0C2B7923982}"/>
              </a:ext>
            </a:extLst>
          </p:cNvPr>
          <p:cNvSpPr>
            <a:spLocks noGrp="1"/>
          </p:cNvSpPr>
          <p:nvPr>
            <p:ph type="sldNum" sz="quarter" idx="12"/>
          </p:nvPr>
        </p:nvSpPr>
        <p:spPr/>
        <p:txBody>
          <a:bodyPr/>
          <a:lstStyle/>
          <a:p>
            <a:fld id="{3D68DAB1-EC8A-4181-816F-3F58FFF06FB2}" type="slidenum">
              <a:rPr lang="en-ID" smtClean="0"/>
              <a:t>‹#›</a:t>
            </a:fld>
            <a:endParaRPr lang="en-ID"/>
          </a:p>
        </p:txBody>
      </p:sp>
    </p:spTree>
    <p:extLst>
      <p:ext uri="{BB962C8B-B14F-4D97-AF65-F5344CB8AC3E}">
        <p14:creationId xmlns:p14="http://schemas.microsoft.com/office/powerpoint/2010/main" val="4148699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D0C93-716F-4819-B27F-A1B6EBD68B88}"/>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5666B075-0C34-444C-BED4-9D5B9F6DB91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52CDC803-51D2-47A3-B094-2F0CE805DF82}"/>
              </a:ext>
            </a:extLst>
          </p:cNvPr>
          <p:cNvSpPr>
            <a:spLocks noGrp="1"/>
          </p:cNvSpPr>
          <p:nvPr>
            <p:ph type="dt" sz="half" idx="10"/>
          </p:nvPr>
        </p:nvSpPr>
        <p:spPr/>
        <p:txBody>
          <a:bodyPr/>
          <a:lstStyle/>
          <a:p>
            <a:fld id="{4F672DDC-8620-432F-B5D4-986FC9B09507}" type="datetimeFigureOut">
              <a:rPr lang="en-ID" smtClean="0"/>
              <a:t>17/02/20</a:t>
            </a:fld>
            <a:endParaRPr lang="en-ID"/>
          </a:p>
        </p:txBody>
      </p:sp>
      <p:sp>
        <p:nvSpPr>
          <p:cNvPr id="5" name="Footer Placeholder 4">
            <a:extLst>
              <a:ext uri="{FF2B5EF4-FFF2-40B4-BE49-F238E27FC236}">
                <a16:creationId xmlns:a16="http://schemas.microsoft.com/office/drawing/2014/main" id="{A4A28D69-24FC-4FB1-8EB1-A90D047CB5D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BDB5D5E-48E4-4FCF-94B6-624541996A34}"/>
              </a:ext>
            </a:extLst>
          </p:cNvPr>
          <p:cNvSpPr>
            <a:spLocks noGrp="1"/>
          </p:cNvSpPr>
          <p:nvPr>
            <p:ph type="sldNum" sz="quarter" idx="12"/>
          </p:nvPr>
        </p:nvSpPr>
        <p:spPr/>
        <p:txBody>
          <a:bodyPr/>
          <a:lstStyle/>
          <a:p>
            <a:fld id="{3D68DAB1-EC8A-4181-816F-3F58FFF06FB2}" type="slidenum">
              <a:rPr lang="en-ID" smtClean="0"/>
              <a:t>‹#›</a:t>
            </a:fld>
            <a:endParaRPr lang="en-ID"/>
          </a:p>
        </p:txBody>
      </p:sp>
    </p:spTree>
    <p:extLst>
      <p:ext uri="{BB962C8B-B14F-4D97-AF65-F5344CB8AC3E}">
        <p14:creationId xmlns:p14="http://schemas.microsoft.com/office/powerpoint/2010/main" val="2187478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D8FAB-4AA1-4849-A584-8A176B1713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4EC3DB09-7B72-4619-AEE9-E1AFD2373F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561D1A9-3FE4-48D4-96C7-13C6DC3D6C34}"/>
              </a:ext>
            </a:extLst>
          </p:cNvPr>
          <p:cNvSpPr>
            <a:spLocks noGrp="1"/>
          </p:cNvSpPr>
          <p:nvPr>
            <p:ph type="dt" sz="half" idx="10"/>
          </p:nvPr>
        </p:nvSpPr>
        <p:spPr/>
        <p:txBody>
          <a:bodyPr/>
          <a:lstStyle/>
          <a:p>
            <a:fld id="{4F672DDC-8620-432F-B5D4-986FC9B09507}" type="datetimeFigureOut">
              <a:rPr lang="en-ID" smtClean="0"/>
              <a:t>17/02/20</a:t>
            </a:fld>
            <a:endParaRPr lang="en-ID"/>
          </a:p>
        </p:txBody>
      </p:sp>
      <p:sp>
        <p:nvSpPr>
          <p:cNvPr id="5" name="Footer Placeholder 4">
            <a:extLst>
              <a:ext uri="{FF2B5EF4-FFF2-40B4-BE49-F238E27FC236}">
                <a16:creationId xmlns:a16="http://schemas.microsoft.com/office/drawing/2014/main" id="{92ED1222-C715-4DB5-A6B8-90F27736B67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F54183A-7B4E-47EF-ADE6-1F5DA13B827C}"/>
              </a:ext>
            </a:extLst>
          </p:cNvPr>
          <p:cNvSpPr>
            <a:spLocks noGrp="1"/>
          </p:cNvSpPr>
          <p:nvPr>
            <p:ph type="sldNum" sz="quarter" idx="12"/>
          </p:nvPr>
        </p:nvSpPr>
        <p:spPr/>
        <p:txBody>
          <a:bodyPr/>
          <a:lstStyle/>
          <a:p>
            <a:fld id="{3D68DAB1-EC8A-4181-816F-3F58FFF06FB2}" type="slidenum">
              <a:rPr lang="en-ID" smtClean="0"/>
              <a:t>‹#›</a:t>
            </a:fld>
            <a:endParaRPr lang="en-ID"/>
          </a:p>
        </p:txBody>
      </p:sp>
    </p:spTree>
    <p:extLst>
      <p:ext uri="{BB962C8B-B14F-4D97-AF65-F5344CB8AC3E}">
        <p14:creationId xmlns:p14="http://schemas.microsoft.com/office/powerpoint/2010/main" val="269208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36931-AD82-428A-9322-02A07432BFDF}"/>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16862514-BE6C-4097-A469-D3477ADBE17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1C6D02D0-0832-45D3-8F4E-2AD83E6E1A3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A4FBB5F1-94F8-4FA2-94F9-2F39208D18DB}"/>
              </a:ext>
            </a:extLst>
          </p:cNvPr>
          <p:cNvSpPr>
            <a:spLocks noGrp="1"/>
          </p:cNvSpPr>
          <p:nvPr>
            <p:ph type="dt" sz="half" idx="10"/>
          </p:nvPr>
        </p:nvSpPr>
        <p:spPr/>
        <p:txBody>
          <a:bodyPr/>
          <a:lstStyle/>
          <a:p>
            <a:fld id="{4F672DDC-8620-432F-B5D4-986FC9B09507}" type="datetimeFigureOut">
              <a:rPr lang="en-ID" smtClean="0"/>
              <a:t>17/02/20</a:t>
            </a:fld>
            <a:endParaRPr lang="en-ID"/>
          </a:p>
        </p:txBody>
      </p:sp>
      <p:sp>
        <p:nvSpPr>
          <p:cNvPr id="6" name="Footer Placeholder 5">
            <a:extLst>
              <a:ext uri="{FF2B5EF4-FFF2-40B4-BE49-F238E27FC236}">
                <a16:creationId xmlns:a16="http://schemas.microsoft.com/office/drawing/2014/main" id="{EC598F3D-9D8F-4FAF-BA7E-2729B512A2E6}"/>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281B59E4-27F4-4DFA-9394-1DC4C7EB3B32}"/>
              </a:ext>
            </a:extLst>
          </p:cNvPr>
          <p:cNvSpPr>
            <a:spLocks noGrp="1"/>
          </p:cNvSpPr>
          <p:nvPr>
            <p:ph type="sldNum" sz="quarter" idx="12"/>
          </p:nvPr>
        </p:nvSpPr>
        <p:spPr/>
        <p:txBody>
          <a:bodyPr/>
          <a:lstStyle/>
          <a:p>
            <a:fld id="{3D68DAB1-EC8A-4181-816F-3F58FFF06FB2}" type="slidenum">
              <a:rPr lang="en-ID" smtClean="0"/>
              <a:t>‹#›</a:t>
            </a:fld>
            <a:endParaRPr lang="en-ID"/>
          </a:p>
        </p:txBody>
      </p:sp>
    </p:spTree>
    <p:extLst>
      <p:ext uri="{BB962C8B-B14F-4D97-AF65-F5344CB8AC3E}">
        <p14:creationId xmlns:p14="http://schemas.microsoft.com/office/powerpoint/2010/main" val="52921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ABCE-7B92-4789-8D46-48168C52BAA5}"/>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B3BC1258-BCB8-4095-8007-643049BDFE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A81238-3853-4135-9887-670D774F9B7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B3D6F08B-E3AC-4E3B-AB0F-F674E14C48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F1541E-234F-4973-9A18-8B2526E5D6F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20BD6395-FEA8-4A26-A7F4-85308A122D87}"/>
              </a:ext>
            </a:extLst>
          </p:cNvPr>
          <p:cNvSpPr>
            <a:spLocks noGrp="1"/>
          </p:cNvSpPr>
          <p:nvPr>
            <p:ph type="dt" sz="half" idx="10"/>
          </p:nvPr>
        </p:nvSpPr>
        <p:spPr/>
        <p:txBody>
          <a:bodyPr/>
          <a:lstStyle/>
          <a:p>
            <a:fld id="{4F672DDC-8620-432F-B5D4-986FC9B09507}" type="datetimeFigureOut">
              <a:rPr lang="en-ID" smtClean="0"/>
              <a:t>17/02/20</a:t>
            </a:fld>
            <a:endParaRPr lang="en-ID"/>
          </a:p>
        </p:txBody>
      </p:sp>
      <p:sp>
        <p:nvSpPr>
          <p:cNvPr id="8" name="Footer Placeholder 7">
            <a:extLst>
              <a:ext uri="{FF2B5EF4-FFF2-40B4-BE49-F238E27FC236}">
                <a16:creationId xmlns:a16="http://schemas.microsoft.com/office/drawing/2014/main" id="{40DB5F2C-EBFC-4853-91E6-B01ECB52E9A3}"/>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DDABADE5-1C54-48FC-9630-DD7BE9B50267}"/>
              </a:ext>
            </a:extLst>
          </p:cNvPr>
          <p:cNvSpPr>
            <a:spLocks noGrp="1"/>
          </p:cNvSpPr>
          <p:nvPr>
            <p:ph type="sldNum" sz="quarter" idx="12"/>
          </p:nvPr>
        </p:nvSpPr>
        <p:spPr/>
        <p:txBody>
          <a:bodyPr/>
          <a:lstStyle/>
          <a:p>
            <a:fld id="{3D68DAB1-EC8A-4181-816F-3F58FFF06FB2}" type="slidenum">
              <a:rPr lang="en-ID" smtClean="0"/>
              <a:t>‹#›</a:t>
            </a:fld>
            <a:endParaRPr lang="en-ID"/>
          </a:p>
        </p:txBody>
      </p:sp>
    </p:spTree>
    <p:extLst>
      <p:ext uri="{BB962C8B-B14F-4D97-AF65-F5344CB8AC3E}">
        <p14:creationId xmlns:p14="http://schemas.microsoft.com/office/powerpoint/2010/main" val="328358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00585-3F5F-4EC6-9600-5070EB3912F7}"/>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EE19870E-A6CA-437E-8EC4-9C9587DF4097}"/>
              </a:ext>
            </a:extLst>
          </p:cNvPr>
          <p:cNvSpPr>
            <a:spLocks noGrp="1"/>
          </p:cNvSpPr>
          <p:nvPr>
            <p:ph type="dt" sz="half" idx="10"/>
          </p:nvPr>
        </p:nvSpPr>
        <p:spPr/>
        <p:txBody>
          <a:bodyPr/>
          <a:lstStyle/>
          <a:p>
            <a:fld id="{4F672DDC-8620-432F-B5D4-986FC9B09507}" type="datetimeFigureOut">
              <a:rPr lang="en-ID" smtClean="0"/>
              <a:t>17/02/20</a:t>
            </a:fld>
            <a:endParaRPr lang="en-ID"/>
          </a:p>
        </p:txBody>
      </p:sp>
      <p:sp>
        <p:nvSpPr>
          <p:cNvPr id="4" name="Footer Placeholder 3">
            <a:extLst>
              <a:ext uri="{FF2B5EF4-FFF2-40B4-BE49-F238E27FC236}">
                <a16:creationId xmlns:a16="http://schemas.microsoft.com/office/drawing/2014/main" id="{3D884E76-CAE7-4E91-AFFD-7B463ECC7436}"/>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BB1BB7C-2421-4A1E-A52B-9ED5C23D82D8}"/>
              </a:ext>
            </a:extLst>
          </p:cNvPr>
          <p:cNvSpPr>
            <a:spLocks noGrp="1"/>
          </p:cNvSpPr>
          <p:nvPr>
            <p:ph type="sldNum" sz="quarter" idx="12"/>
          </p:nvPr>
        </p:nvSpPr>
        <p:spPr/>
        <p:txBody>
          <a:bodyPr/>
          <a:lstStyle/>
          <a:p>
            <a:fld id="{3D68DAB1-EC8A-4181-816F-3F58FFF06FB2}" type="slidenum">
              <a:rPr lang="en-ID" smtClean="0"/>
              <a:t>‹#›</a:t>
            </a:fld>
            <a:endParaRPr lang="en-ID"/>
          </a:p>
        </p:txBody>
      </p:sp>
    </p:spTree>
    <p:extLst>
      <p:ext uri="{BB962C8B-B14F-4D97-AF65-F5344CB8AC3E}">
        <p14:creationId xmlns:p14="http://schemas.microsoft.com/office/powerpoint/2010/main" val="149050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9D79D6-29B3-4C8F-AF4A-45CA034D3BAC}"/>
              </a:ext>
            </a:extLst>
          </p:cNvPr>
          <p:cNvSpPr>
            <a:spLocks noGrp="1"/>
          </p:cNvSpPr>
          <p:nvPr>
            <p:ph type="dt" sz="half" idx="10"/>
          </p:nvPr>
        </p:nvSpPr>
        <p:spPr/>
        <p:txBody>
          <a:bodyPr/>
          <a:lstStyle/>
          <a:p>
            <a:fld id="{4F672DDC-8620-432F-B5D4-986FC9B09507}" type="datetimeFigureOut">
              <a:rPr lang="en-ID" smtClean="0"/>
              <a:t>17/02/20</a:t>
            </a:fld>
            <a:endParaRPr lang="en-ID"/>
          </a:p>
        </p:txBody>
      </p:sp>
      <p:sp>
        <p:nvSpPr>
          <p:cNvPr id="3" name="Footer Placeholder 2">
            <a:extLst>
              <a:ext uri="{FF2B5EF4-FFF2-40B4-BE49-F238E27FC236}">
                <a16:creationId xmlns:a16="http://schemas.microsoft.com/office/drawing/2014/main" id="{AE805F26-5A06-46C9-90AC-779CFC99485D}"/>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CDF801-8428-4F12-A6A9-D8FA19AC6813}"/>
              </a:ext>
            </a:extLst>
          </p:cNvPr>
          <p:cNvSpPr>
            <a:spLocks noGrp="1"/>
          </p:cNvSpPr>
          <p:nvPr>
            <p:ph type="sldNum" sz="quarter" idx="12"/>
          </p:nvPr>
        </p:nvSpPr>
        <p:spPr/>
        <p:txBody>
          <a:bodyPr/>
          <a:lstStyle/>
          <a:p>
            <a:fld id="{3D68DAB1-EC8A-4181-816F-3F58FFF06FB2}" type="slidenum">
              <a:rPr lang="en-ID" smtClean="0"/>
              <a:t>‹#›</a:t>
            </a:fld>
            <a:endParaRPr lang="en-ID"/>
          </a:p>
        </p:txBody>
      </p:sp>
    </p:spTree>
    <p:extLst>
      <p:ext uri="{BB962C8B-B14F-4D97-AF65-F5344CB8AC3E}">
        <p14:creationId xmlns:p14="http://schemas.microsoft.com/office/powerpoint/2010/main" val="2517877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64327-EAA2-452D-9F0B-1455E07AC1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60805D8B-0976-451B-BFFC-371CE1236B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A6A1C56D-96D5-451C-B32B-4B6188763D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68B38E-3174-40DF-A4E3-DC1C8D27E045}"/>
              </a:ext>
            </a:extLst>
          </p:cNvPr>
          <p:cNvSpPr>
            <a:spLocks noGrp="1"/>
          </p:cNvSpPr>
          <p:nvPr>
            <p:ph type="dt" sz="half" idx="10"/>
          </p:nvPr>
        </p:nvSpPr>
        <p:spPr/>
        <p:txBody>
          <a:bodyPr/>
          <a:lstStyle/>
          <a:p>
            <a:fld id="{4F672DDC-8620-432F-B5D4-986FC9B09507}" type="datetimeFigureOut">
              <a:rPr lang="en-ID" smtClean="0"/>
              <a:t>17/02/20</a:t>
            </a:fld>
            <a:endParaRPr lang="en-ID"/>
          </a:p>
        </p:txBody>
      </p:sp>
      <p:sp>
        <p:nvSpPr>
          <p:cNvPr id="6" name="Footer Placeholder 5">
            <a:extLst>
              <a:ext uri="{FF2B5EF4-FFF2-40B4-BE49-F238E27FC236}">
                <a16:creationId xmlns:a16="http://schemas.microsoft.com/office/drawing/2014/main" id="{F406267C-B4F4-4A2E-B0AE-492C298DAE8E}"/>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67C8464-6B30-41B4-A4CD-9E2636A27882}"/>
              </a:ext>
            </a:extLst>
          </p:cNvPr>
          <p:cNvSpPr>
            <a:spLocks noGrp="1"/>
          </p:cNvSpPr>
          <p:nvPr>
            <p:ph type="sldNum" sz="quarter" idx="12"/>
          </p:nvPr>
        </p:nvSpPr>
        <p:spPr/>
        <p:txBody>
          <a:bodyPr/>
          <a:lstStyle/>
          <a:p>
            <a:fld id="{3D68DAB1-EC8A-4181-816F-3F58FFF06FB2}" type="slidenum">
              <a:rPr lang="en-ID" smtClean="0"/>
              <a:t>‹#›</a:t>
            </a:fld>
            <a:endParaRPr lang="en-ID"/>
          </a:p>
        </p:txBody>
      </p:sp>
    </p:spTree>
    <p:extLst>
      <p:ext uri="{BB962C8B-B14F-4D97-AF65-F5344CB8AC3E}">
        <p14:creationId xmlns:p14="http://schemas.microsoft.com/office/powerpoint/2010/main" val="142143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F2741-7C92-4A4F-A0FC-112CA58957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541E6399-E11E-4AD0-A2C5-E517F0D4C1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4C6E4612-C5C7-46F7-92EE-94871B46AF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0BEC71-8410-4406-85E5-E34E163A9CD3}"/>
              </a:ext>
            </a:extLst>
          </p:cNvPr>
          <p:cNvSpPr>
            <a:spLocks noGrp="1"/>
          </p:cNvSpPr>
          <p:nvPr>
            <p:ph type="dt" sz="half" idx="10"/>
          </p:nvPr>
        </p:nvSpPr>
        <p:spPr/>
        <p:txBody>
          <a:bodyPr/>
          <a:lstStyle/>
          <a:p>
            <a:fld id="{4F672DDC-8620-432F-B5D4-986FC9B09507}" type="datetimeFigureOut">
              <a:rPr lang="en-ID" smtClean="0"/>
              <a:t>17/02/20</a:t>
            </a:fld>
            <a:endParaRPr lang="en-ID"/>
          </a:p>
        </p:txBody>
      </p:sp>
      <p:sp>
        <p:nvSpPr>
          <p:cNvPr id="6" name="Footer Placeholder 5">
            <a:extLst>
              <a:ext uri="{FF2B5EF4-FFF2-40B4-BE49-F238E27FC236}">
                <a16:creationId xmlns:a16="http://schemas.microsoft.com/office/drawing/2014/main" id="{D515920D-5951-4FC1-87D0-D5E8E34203B5}"/>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E1743A7-D22B-41DA-83E9-B1D1D33207B6}"/>
              </a:ext>
            </a:extLst>
          </p:cNvPr>
          <p:cNvSpPr>
            <a:spLocks noGrp="1"/>
          </p:cNvSpPr>
          <p:nvPr>
            <p:ph type="sldNum" sz="quarter" idx="12"/>
          </p:nvPr>
        </p:nvSpPr>
        <p:spPr/>
        <p:txBody>
          <a:bodyPr/>
          <a:lstStyle/>
          <a:p>
            <a:fld id="{3D68DAB1-EC8A-4181-816F-3F58FFF06FB2}" type="slidenum">
              <a:rPr lang="en-ID" smtClean="0"/>
              <a:t>‹#›</a:t>
            </a:fld>
            <a:endParaRPr lang="en-ID"/>
          </a:p>
        </p:txBody>
      </p:sp>
    </p:spTree>
    <p:extLst>
      <p:ext uri="{BB962C8B-B14F-4D97-AF65-F5344CB8AC3E}">
        <p14:creationId xmlns:p14="http://schemas.microsoft.com/office/powerpoint/2010/main" val="3477857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AED6A7-CCB8-4518-9B81-CE574C584C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9AA43B3E-6153-4949-8075-7EAF27564F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6C4EC2-2419-4B63-8EE7-7689D122D9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72DDC-8620-432F-B5D4-986FC9B09507}" type="datetimeFigureOut">
              <a:rPr lang="en-ID" smtClean="0"/>
              <a:t>17/02/20</a:t>
            </a:fld>
            <a:endParaRPr lang="en-ID"/>
          </a:p>
        </p:txBody>
      </p:sp>
      <p:sp>
        <p:nvSpPr>
          <p:cNvPr id="5" name="Footer Placeholder 4">
            <a:extLst>
              <a:ext uri="{FF2B5EF4-FFF2-40B4-BE49-F238E27FC236}">
                <a16:creationId xmlns:a16="http://schemas.microsoft.com/office/drawing/2014/main" id="{BC3BF85A-EBB4-487C-B123-2E6B83CE8D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5F8D93A8-14A2-4F46-8606-E508777E04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8DAB1-EC8A-4181-816F-3F58FFF06FB2}" type="slidenum">
              <a:rPr lang="en-ID" smtClean="0"/>
              <a:t>‹#›</a:t>
            </a:fld>
            <a:endParaRPr lang="en-ID"/>
          </a:p>
        </p:txBody>
      </p:sp>
      <p:sp>
        <p:nvSpPr>
          <p:cNvPr id="7" name="Rectangle 6">
            <a:extLst>
              <a:ext uri="{FF2B5EF4-FFF2-40B4-BE49-F238E27FC236}">
                <a16:creationId xmlns:a16="http://schemas.microsoft.com/office/drawing/2014/main" id="{D864FE84-DDB8-134F-AE51-5DDB0A5FD989}"/>
              </a:ext>
            </a:extLst>
          </p:cNvPr>
          <p:cNvSpPr/>
          <p:nvPr userDrawn="1"/>
        </p:nvSpPr>
        <p:spPr>
          <a:xfrm>
            <a:off x="0" y="1300163"/>
            <a:ext cx="585788" cy="6572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2388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4AF18-ECFA-42AE-BF9E-CECA3F9B6EDC}"/>
              </a:ext>
            </a:extLst>
          </p:cNvPr>
          <p:cNvSpPr>
            <a:spLocks noGrp="1"/>
          </p:cNvSpPr>
          <p:nvPr>
            <p:ph type="ctrTitle"/>
          </p:nvPr>
        </p:nvSpPr>
        <p:spPr>
          <a:xfrm>
            <a:off x="1524000" y="1122363"/>
            <a:ext cx="9144000" cy="1057419"/>
          </a:xfrm>
        </p:spPr>
        <p:txBody>
          <a:bodyPr>
            <a:noAutofit/>
          </a:bodyPr>
          <a:lstStyle/>
          <a:p>
            <a:r>
              <a:rPr lang="en-US" sz="3200" b="1" dirty="0"/>
              <a:t>THE PRACTICE OF ISLAMIC WORK ETHICS AMONG EMPLOYEES OF BANKING SECTORS IN INDONESIA</a:t>
            </a:r>
            <a:endParaRPr lang="en-ID" sz="3200" dirty="0"/>
          </a:p>
        </p:txBody>
      </p:sp>
      <p:sp>
        <p:nvSpPr>
          <p:cNvPr id="3" name="Subtitle 2">
            <a:extLst>
              <a:ext uri="{FF2B5EF4-FFF2-40B4-BE49-F238E27FC236}">
                <a16:creationId xmlns:a16="http://schemas.microsoft.com/office/drawing/2014/main" id="{6663B5D6-07AF-4EC1-B6C4-2A1A2A7366F9}"/>
              </a:ext>
            </a:extLst>
          </p:cNvPr>
          <p:cNvSpPr>
            <a:spLocks noGrp="1"/>
          </p:cNvSpPr>
          <p:nvPr>
            <p:ph type="subTitle" idx="1"/>
          </p:nvPr>
        </p:nvSpPr>
        <p:spPr>
          <a:xfrm>
            <a:off x="1524000" y="2373746"/>
            <a:ext cx="9144000" cy="803564"/>
          </a:xfrm>
        </p:spPr>
        <p:txBody>
          <a:bodyPr>
            <a:normAutofit fontScale="92500" lnSpcReduction="20000"/>
          </a:bodyPr>
          <a:lstStyle/>
          <a:p>
            <a:r>
              <a:rPr lang="en-ID" sz="3200" i="1" dirty="0"/>
              <a:t>(</a:t>
            </a:r>
            <a:r>
              <a:rPr lang="en-ID" sz="3200" i="1" dirty="0" err="1"/>
              <a:t>Praktek</a:t>
            </a:r>
            <a:r>
              <a:rPr lang="en-ID" sz="3200" i="1" dirty="0"/>
              <a:t> </a:t>
            </a:r>
            <a:r>
              <a:rPr lang="en-ID" sz="3200" i="1" dirty="0" err="1"/>
              <a:t>Pelaksanaan</a:t>
            </a:r>
            <a:r>
              <a:rPr lang="en-ID" sz="3200" i="1" dirty="0"/>
              <a:t> </a:t>
            </a:r>
            <a:r>
              <a:rPr lang="en-ID" sz="3200" i="1" dirty="0" err="1"/>
              <a:t>Etika</a:t>
            </a:r>
            <a:r>
              <a:rPr lang="en-ID" sz="3200" i="1" dirty="0"/>
              <a:t> </a:t>
            </a:r>
            <a:r>
              <a:rPr lang="en-ID" sz="3200" i="1" dirty="0" err="1"/>
              <a:t>Kerja</a:t>
            </a:r>
            <a:r>
              <a:rPr lang="en-ID" sz="3200" i="1" dirty="0"/>
              <a:t> </a:t>
            </a:r>
            <a:r>
              <a:rPr lang="en-ID" sz="3200" i="1" dirty="0" err="1"/>
              <a:t>Islami</a:t>
            </a:r>
            <a:r>
              <a:rPr lang="en-ID" sz="3200" i="1" dirty="0"/>
              <a:t> </a:t>
            </a:r>
            <a:r>
              <a:rPr lang="en-ID" sz="3200" i="1" dirty="0" err="1"/>
              <a:t>dikalangan</a:t>
            </a:r>
            <a:r>
              <a:rPr lang="en-ID" sz="3200" i="1" dirty="0"/>
              <a:t> </a:t>
            </a:r>
            <a:r>
              <a:rPr lang="en-ID" sz="3200" i="1" dirty="0" err="1"/>
              <a:t>Karyawan</a:t>
            </a:r>
            <a:r>
              <a:rPr lang="en-ID" sz="3200" i="1" dirty="0"/>
              <a:t> </a:t>
            </a:r>
            <a:r>
              <a:rPr lang="en-ID" sz="3200" i="1" dirty="0" err="1"/>
              <a:t>Perbankan</a:t>
            </a:r>
            <a:r>
              <a:rPr lang="en-ID" sz="3200" i="1" dirty="0"/>
              <a:t> Indonesia)</a:t>
            </a:r>
          </a:p>
        </p:txBody>
      </p:sp>
      <p:sp>
        <p:nvSpPr>
          <p:cNvPr id="4" name="Subtitle 2">
            <a:extLst>
              <a:ext uri="{FF2B5EF4-FFF2-40B4-BE49-F238E27FC236}">
                <a16:creationId xmlns:a16="http://schemas.microsoft.com/office/drawing/2014/main" id="{684E00D1-CE2E-4778-9E50-2352D75FCE2C}"/>
              </a:ext>
            </a:extLst>
          </p:cNvPr>
          <p:cNvSpPr txBox="1">
            <a:spLocks/>
          </p:cNvSpPr>
          <p:nvPr/>
        </p:nvSpPr>
        <p:spPr>
          <a:xfrm>
            <a:off x="1524000" y="3731490"/>
            <a:ext cx="9144000" cy="17549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dirty="0" err="1"/>
              <a:t>Gusti</a:t>
            </a:r>
            <a:r>
              <a:rPr lang="en-US" dirty="0"/>
              <a:t> Oka Widana*</a:t>
            </a:r>
            <a:endParaRPr lang="en-ID" dirty="0"/>
          </a:p>
          <a:p>
            <a:pPr>
              <a:spcBef>
                <a:spcPts val="0"/>
              </a:spcBef>
            </a:pPr>
            <a:r>
              <a:rPr lang="en-US" dirty="0" err="1"/>
              <a:t>Nurwati</a:t>
            </a:r>
            <a:endParaRPr lang="en-ID" dirty="0"/>
          </a:p>
          <a:p>
            <a:pPr>
              <a:spcBef>
                <a:spcPts val="0"/>
              </a:spcBef>
            </a:pPr>
            <a:r>
              <a:rPr lang="en-US" dirty="0" err="1"/>
              <a:t>Husnayetti</a:t>
            </a:r>
            <a:endParaRPr lang="en-ID" dirty="0"/>
          </a:p>
          <a:p>
            <a:pPr>
              <a:spcBef>
                <a:spcPts val="0"/>
              </a:spcBef>
            </a:pPr>
            <a:r>
              <a:rPr lang="en-US" dirty="0"/>
              <a:t> </a:t>
            </a:r>
            <a:endParaRPr lang="en-ID" dirty="0"/>
          </a:p>
          <a:p>
            <a:pPr>
              <a:spcBef>
                <a:spcPts val="0"/>
              </a:spcBef>
            </a:pPr>
            <a:r>
              <a:rPr lang="en-US" dirty="0"/>
              <a:t> </a:t>
            </a:r>
            <a:endParaRPr lang="en-ID" dirty="0"/>
          </a:p>
        </p:txBody>
      </p:sp>
      <p:sp>
        <p:nvSpPr>
          <p:cNvPr id="6" name="Rectangle 5">
            <a:extLst>
              <a:ext uri="{FF2B5EF4-FFF2-40B4-BE49-F238E27FC236}">
                <a16:creationId xmlns:a16="http://schemas.microsoft.com/office/drawing/2014/main" id="{EA745A04-FB7E-4B92-ACE7-3EB8C3331A0B}"/>
              </a:ext>
            </a:extLst>
          </p:cNvPr>
          <p:cNvSpPr/>
          <p:nvPr/>
        </p:nvSpPr>
        <p:spPr>
          <a:xfrm>
            <a:off x="4953838" y="5671247"/>
            <a:ext cx="5627887" cy="369332"/>
          </a:xfrm>
          <a:prstGeom prst="rect">
            <a:avLst/>
          </a:prstGeom>
        </p:spPr>
        <p:txBody>
          <a:bodyPr wrap="none">
            <a:spAutoFit/>
          </a:bodyPr>
          <a:lstStyle/>
          <a:p>
            <a:pPr>
              <a:spcBef>
                <a:spcPts val="0"/>
              </a:spcBef>
            </a:pPr>
            <a:r>
              <a:rPr lang="en-US" dirty="0"/>
              <a:t>* Corresponding Author  - email : okawidana@itb-ad.ac.id</a:t>
            </a:r>
            <a:endParaRPr lang="en-ID" dirty="0"/>
          </a:p>
        </p:txBody>
      </p:sp>
    </p:spTree>
    <p:extLst>
      <p:ext uri="{BB962C8B-B14F-4D97-AF65-F5344CB8AC3E}">
        <p14:creationId xmlns:p14="http://schemas.microsoft.com/office/powerpoint/2010/main" val="2363010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794EAA-01E6-5A49-8363-14CAB7C33BB8}"/>
              </a:ext>
            </a:extLst>
          </p:cNvPr>
          <p:cNvPicPr>
            <a:picLocks noChangeAspect="1"/>
          </p:cNvPicPr>
          <p:nvPr/>
        </p:nvPicPr>
        <p:blipFill>
          <a:blip r:embed="rId2"/>
          <a:stretch>
            <a:fillRect/>
          </a:stretch>
        </p:blipFill>
        <p:spPr>
          <a:xfrm>
            <a:off x="1555803" y="342900"/>
            <a:ext cx="9572505" cy="6172200"/>
          </a:xfrm>
          <a:prstGeom prst="rect">
            <a:avLst/>
          </a:prstGeom>
        </p:spPr>
      </p:pic>
    </p:spTree>
    <p:extLst>
      <p:ext uri="{BB962C8B-B14F-4D97-AF65-F5344CB8AC3E}">
        <p14:creationId xmlns:p14="http://schemas.microsoft.com/office/powerpoint/2010/main" val="4195477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A6A0CE-A81F-470C-8657-72885365777C}"/>
              </a:ext>
            </a:extLst>
          </p:cNvPr>
          <p:cNvSpPr>
            <a:spLocks noGrp="1"/>
          </p:cNvSpPr>
          <p:nvPr>
            <p:ph type="title"/>
          </p:nvPr>
        </p:nvSpPr>
        <p:spPr>
          <a:xfrm>
            <a:off x="838200" y="365125"/>
            <a:ext cx="10515600" cy="540039"/>
          </a:xfrm>
        </p:spPr>
        <p:txBody>
          <a:bodyPr>
            <a:normAutofit fontScale="90000"/>
          </a:bodyPr>
          <a:lstStyle/>
          <a:p>
            <a:r>
              <a:rPr lang="en-ID" dirty="0"/>
              <a:t>Abstract</a:t>
            </a:r>
          </a:p>
        </p:txBody>
      </p:sp>
      <p:sp>
        <p:nvSpPr>
          <p:cNvPr id="5" name="Content Placeholder 4">
            <a:extLst>
              <a:ext uri="{FF2B5EF4-FFF2-40B4-BE49-F238E27FC236}">
                <a16:creationId xmlns:a16="http://schemas.microsoft.com/office/drawing/2014/main" id="{F3457864-8C62-4267-8DE2-9DF21E0C7D05}"/>
              </a:ext>
            </a:extLst>
          </p:cNvPr>
          <p:cNvSpPr>
            <a:spLocks noGrp="1"/>
          </p:cNvSpPr>
          <p:nvPr>
            <p:ph sz="half" idx="1"/>
          </p:nvPr>
        </p:nvSpPr>
        <p:spPr>
          <a:xfrm>
            <a:off x="838200" y="1039091"/>
            <a:ext cx="4966855" cy="4618183"/>
          </a:xfrm>
          <a:ln w="3175">
            <a:solidFill>
              <a:schemeClr val="tx1"/>
            </a:solidFill>
          </a:ln>
        </p:spPr>
        <p:txBody>
          <a:bodyPr anchor="ctr">
            <a:noAutofit/>
          </a:bodyPr>
          <a:lstStyle/>
          <a:p>
            <a:pPr marL="0" indent="0">
              <a:buNone/>
            </a:pPr>
            <a:r>
              <a:rPr lang="en-US" sz="1700" dirty="0"/>
              <a:t>The occurrences of many corporate scandals and collapses provide evidence that moral misconducts among the employees may contribute to bad performance of a company. It is therefore significant to investigate the work ethic profile of employees in order to see the ethical status of an organization. The objective of this study is to investigate the work ethics profile of employees in Indonesian bank sector, both Islamic and Conventional banks. The Islamic Work Ethic (IWE) promotes some values that are applicable in any working environmental setting. Also as the majority of Indonesia population is Muslim, so the study has its relevance. This study explores some dimensions of Islamic Work Ethics namely (1) religiousness, (2) effort, (3) competition, (4) work obligation, (5) quality/improvement, (6) collectivity (7) equality, and (8) advantage, as a proposed model for further empirical study.</a:t>
            </a:r>
          </a:p>
        </p:txBody>
      </p:sp>
      <p:sp>
        <p:nvSpPr>
          <p:cNvPr id="6" name="Content Placeholder 5">
            <a:extLst>
              <a:ext uri="{FF2B5EF4-FFF2-40B4-BE49-F238E27FC236}">
                <a16:creationId xmlns:a16="http://schemas.microsoft.com/office/drawing/2014/main" id="{A47AC1FE-C06E-4842-B8A4-92364996F0DD}"/>
              </a:ext>
            </a:extLst>
          </p:cNvPr>
          <p:cNvSpPr>
            <a:spLocks noGrp="1"/>
          </p:cNvSpPr>
          <p:nvPr>
            <p:ph sz="half" idx="2"/>
          </p:nvPr>
        </p:nvSpPr>
        <p:spPr>
          <a:xfrm>
            <a:off x="6172200" y="1039091"/>
            <a:ext cx="4966855" cy="4618183"/>
          </a:xfrm>
          <a:ln w="3175">
            <a:solidFill>
              <a:schemeClr val="tx1"/>
            </a:solidFill>
          </a:ln>
        </p:spPr>
        <p:txBody>
          <a:bodyPr anchor="ctr">
            <a:noAutofit/>
          </a:bodyPr>
          <a:lstStyle/>
          <a:p>
            <a:pPr marL="0" indent="0">
              <a:buNone/>
            </a:pPr>
            <a:r>
              <a:rPr lang="en-ID" sz="1700" dirty="0" err="1"/>
              <a:t>Munculnya</a:t>
            </a:r>
            <a:r>
              <a:rPr lang="en-ID" sz="1700" dirty="0"/>
              <a:t> </a:t>
            </a:r>
            <a:r>
              <a:rPr lang="en-ID" sz="1700" dirty="0" err="1"/>
              <a:t>berbagai</a:t>
            </a:r>
            <a:r>
              <a:rPr lang="en-ID" sz="1700" dirty="0"/>
              <a:t> </a:t>
            </a:r>
            <a:r>
              <a:rPr lang="en-ID" sz="1700" dirty="0" err="1"/>
              <a:t>skandal</a:t>
            </a:r>
            <a:r>
              <a:rPr lang="en-ID" sz="1700" dirty="0"/>
              <a:t> </a:t>
            </a:r>
            <a:r>
              <a:rPr lang="en-ID" sz="1700" dirty="0" err="1"/>
              <a:t>dan</a:t>
            </a:r>
            <a:r>
              <a:rPr lang="en-ID" sz="1700" dirty="0"/>
              <a:t> </a:t>
            </a:r>
            <a:r>
              <a:rPr lang="en-ID" sz="1700" dirty="0" err="1"/>
              <a:t>kolapsnya</a:t>
            </a:r>
            <a:r>
              <a:rPr lang="en-ID" sz="1700" dirty="0"/>
              <a:t> </a:t>
            </a:r>
            <a:r>
              <a:rPr lang="en-ID" sz="1700" dirty="0" err="1"/>
              <a:t>banyak</a:t>
            </a:r>
            <a:r>
              <a:rPr lang="en-ID" sz="1700" dirty="0"/>
              <a:t> </a:t>
            </a:r>
            <a:r>
              <a:rPr lang="en-ID" sz="1700" dirty="0" err="1"/>
              <a:t>korporasi</a:t>
            </a:r>
            <a:r>
              <a:rPr lang="en-ID" sz="1700" dirty="0"/>
              <a:t>, </a:t>
            </a:r>
            <a:r>
              <a:rPr lang="en-ID" sz="1700" dirty="0" err="1"/>
              <a:t>merupakan</a:t>
            </a:r>
            <a:r>
              <a:rPr lang="en-ID" sz="1700" dirty="0"/>
              <a:t> </a:t>
            </a:r>
            <a:r>
              <a:rPr lang="en-ID" sz="1700" dirty="0" err="1"/>
              <a:t>bukti</a:t>
            </a:r>
            <a:r>
              <a:rPr lang="en-ID" sz="1700" dirty="0"/>
              <a:t> </a:t>
            </a:r>
            <a:r>
              <a:rPr lang="en-ID" sz="1700" dirty="0" err="1"/>
              <a:t>bahwa</a:t>
            </a:r>
            <a:r>
              <a:rPr lang="en-ID" sz="1700" dirty="0"/>
              <a:t> </a:t>
            </a:r>
            <a:r>
              <a:rPr lang="en-ID" sz="1700" dirty="0" err="1"/>
              <a:t>perbuatan</a:t>
            </a:r>
            <a:r>
              <a:rPr lang="en-ID" sz="1700" dirty="0"/>
              <a:t> </a:t>
            </a:r>
            <a:r>
              <a:rPr lang="en-ID" sz="1700" dirty="0" err="1"/>
              <a:t>buruk</a:t>
            </a:r>
            <a:r>
              <a:rPr lang="en-ID" sz="1700" dirty="0"/>
              <a:t> </a:t>
            </a:r>
            <a:r>
              <a:rPr lang="en-ID" sz="1700" dirty="0" err="1"/>
              <a:t>dari</a:t>
            </a:r>
            <a:r>
              <a:rPr lang="en-ID" sz="1700" dirty="0"/>
              <a:t> </a:t>
            </a:r>
            <a:r>
              <a:rPr lang="en-ID" sz="1700" dirty="0" err="1"/>
              <a:t>karyawan</a:t>
            </a:r>
            <a:r>
              <a:rPr lang="en-ID" sz="1700" dirty="0"/>
              <a:t> </a:t>
            </a:r>
            <a:r>
              <a:rPr lang="en-ID" sz="1700" dirty="0" err="1"/>
              <a:t>memberikan</a:t>
            </a:r>
            <a:r>
              <a:rPr lang="en-ID" sz="1700" dirty="0"/>
              <a:t> </a:t>
            </a:r>
            <a:r>
              <a:rPr lang="en-ID" sz="1700" dirty="0" err="1"/>
              <a:t>dampak</a:t>
            </a:r>
            <a:r>
              <a:rPr lang="en-ID" sz="1700" dirty="0"/>
              <a:t> </a:t>
            </a:r>
            <a:r>
              <a:rPr lang="en-ID" sz="1700" dirty="0" err="1"/>
              <a:t>buruk</a:t>
            </a:r>
            <a:r>
              <a:rPr lang="en-ID" sz="1700" dirty="0"/>
              <a:t> </a:t>
            </a:r>
            <a:r>
              <a:rPr lang="en-ID" sz="1700" dirty="0" err="1"/>
              <a:t>bagi</a:t>
            </a:r>
            <a:r>
              <a:rPr lang="en-ID" sz="1700" dirty="0"/>
              <a:t> </a:t>
            </a:r>
            <a:r>
              <a:rPr lang="en-ID" sz="1700" dirty="0" err="1"/>
              <a:t>kinerja</a:t>
            </a:r>
            <a:r>
              <a:rPr lang="en-ID" sz="1700" dirty="0"/>
              <a:t> </a:t>
            </a:r>
            <a:r>
              <a:rPr lang="en-ID" sz="1700" dirty="0" err="1"/>
              <a:t>perusahaan</a:t>
            </a:r>
            <a:r>
              <a:rPr lang="en-ID" sz="1700" dirty="0"/>
              <a:t>. Hal </a:t>
            </a:r>
            <a:r>
              <a:rPr lang="en-ID" sz="1700" dirty="0" err="1"/>
              <a:t>tersebut</a:t>
            </a:r>
            <a:r>
              <a:rPr lang="en-ID" sz="1700" dirty="0"/>
              <a:t> </a:t>
            </a:r>
            <a:r>
              <a:rPr lang="en-ID" sz="1700" dirty="0" err="1"/>
              <a:t>menjadi</a:t>
            </a:r>
            <a:r>
              <a:rPr lang="en-ID" sz="1700" dirty="0"/>
              <a:t> </a:t>
            </a:r>
            <a:r>
              <a:rPr lang="en-ID" sz="1700" dirty="0" err="1"/>
              <a:t>alasan</a:t>
            </a:r>
            <a:r>
              <a:rPr lang="en-ID" sz="1700" dirty="0"/>
              <a:t> yang </a:t>
            </a:r>
            <a:r>
              <a:rPr lang="en-ID" sz="1700" dirty="0" err="1"/>
              <a:t>kuat</a:t>
            </a:r>
            <a:r>
              <a:rPr lang="en-ID" sz="1700" dirty="0"/>
              <a:t> </a:t>
            </a:r>
            <a:r>
              <a:rPr lang="en-ID" sz="1700" dirty="0" err="1"/>
              <a:t>untuk</a:t>
            </a:r>
            <a:r>
              <a:rPr lang="en-ID" sz="1700" dirty="0"/>
              <a:t> </a:t>
            </a:r>
            <a:r>
              <a:rPr lang="en-ID" sz="1700" dirty="0" err="1"/>
              <a:t>mempelajari</a:t>
            </a:r>
            <a:r>
              <a:rPr lang="en-ID" sz="1700" dirty="0"/>
              <a:t> </a:t>
            </a:r>
            <a:r>
              <a:rPr lang="en-ID" sz="1700" dirty="0" err="1"/>
              <a:t>profil</a:t>
            </a:r>
            <a:r>
              <a:rPr lang="en-ID" sz="1700" dirty="0"/>
              <a:t> </a:t>
            </a:r>
            <a:r>
              <a:rPr lang="en-ID" sz="1700" dirty="0" err="1"/>
              <a:t>etos</a:t>
            </a:r>
            <a:r>
              <a:rPr lang="en-ID" sz="1700" dirty="0"/>
              <a:t> </a:t>
            </a:r>
            <a:r>
              <a:rPr lang="en-ID" sz="1700" dirty="0" err="1"/>
              <a:t>kerja</a:t>
            </a:r>
            <a:r>
              <a:rPr lang="en-ID" sz="1700" dirty="0"/>
              <a:t> </a:t>
            </a:r>
            <a:r>
              <a:rPr lang="en-ID" sz="1700" dirty="0" err="1"/>
              <a:t>karyawan</a:t>
            </a:r>
            <a:r>
              <a:rPr lang="en-ID" sz="1700" dirty="0"/>
              <a:t> </a:t>
            </a:r>
            <a:r>
              <a:rPr lang="en-ID" sz="1700" dirty="0" err="1"/>
              <a:t>untuk</a:t>
            </a:r>
            <a:r>
              <a:rPr lang="en-ID" sz="1700" dirty="0"/>
              <a:t> </a:t>
            </a:r>
            <a:r>
              <a:rPr lang="en-ID" sz="1700" dirty="0" err="1"/>
              <a:t>melihat</a:t>
            </a:r>
            <a:r>
              <a:rPr lang="en-ID" sz="1700" dirty="0"/>
              <a:t> status </a:t>
            </a:r>
            <a:r>
              <a:rPr lang="en-ID" sz="1700" dirty="0" err="1"/>
              <a:t>etika</a:t>
            </a:r>
            <a:r>
              <a:rPr lang="en-ID" sz="1700" dirty="0"/>
              <a:t> </a:t>
            </a:r>
            <a:r>
              <a:rPr lang="en-ID" sz="1700" dirty="0" err="1"/>
              <a:t>suatu</a:t>
            </a:r>
            <a:r>
              <a:rPr lang="en-ID" sz="1700" dirty="0"/>
              <a:t> </a:t>
            </a:r>
            <a:r>
              <a:rPr lang="en-ID" sz="1700" dirty="0" err="1"/>
              <a:t>organisasi</a:t>
            </a:r>
            <a:r>
              <a:rPr lang="en-ID" sz="1700" dirty="0"/>
              <a:t>. </a:t>
            </a:r>
            <a:r>
              <a:rPr lang="en-ID" sz="1700" dirty="0" err="1"/>
              <a:t>Tujuan</a:t>
            </a:r>
            <a:r>
              <a:rPr lang="en-ID" sz="1700" dirty="0"/>
              <a:t> </a:t>
            </a:r>
            <a:r>
              <a:rPr lang="en-ID" sz="1700" dirty="0" err="1"/>
              <a:t>dari</a:t>
            </a:r>
            <a:r>
              <a:rPr lang="en-ID" sz="1700" dirty="0"/>
              <a:t> </a:t>
            </a:r>
            <a:r>
              <a:rPr lang="en-ID" sz="1700" dirty="0" err="1"/>
              <a:t>penelitian</a:t>
            </a:r>
            <a:r>
              <a:rPr lang="en-ID" sz="1700" dirty="0"/>
              <a:t> </a:t>
            </a:r>
            <a:r>
              <a:rPr lang="en-ID" sz="1700" dirty="0" err="1"/>
              <a:t>ini</a:t>
            </a:r>
            <a:r>
              <a:rPr lang="en-ID" sz="1700" dirty="0"/>
              <a:t> </a:t>
            </a:r>
            <a:r>
              <a:rPr lang="en-ID" sz="1700" dirty="0" err="1"/>
              <a:t>adalah</a:t>
            </a:r>
            <a:r>
              <a:rPr lang="en-ID" sz="1700" dirty="0"/>
              <a:t> </a:t>
            </a:r>
            <a:r>
              <a:rPr lang="en-ID" sz="1700" dirty="0" err="1"/>
              <a:t>untuk</a:t>
            </a:r>
            <a:r>
              <a:rPr lang="en-ID" sz="1700" dirty="0"/>
              <a:t> </a:t>
            </a:r>
            <a:r>
              <a:rPr lang="en-ID" sz="1700" dirty="0" err="1"/>
              <a:t>menyelidiki</a:t>
            </a:r>
            <a:r>
              <a:rPr lang="en-ID" sz="1700" dirty="0"/>
              <a:t> </a:t>
            </a:r>
            <a:r>
              <a:rPr lang="en-ID" sz="1700" dirty="0" err="1"/>
              <a:t>profil</a:t>
            </a:r>
            <a:r>
              <a:rPr lang="en-ID" sz="1700" dirty="0"/>
              <a:t> </a:t>
            </a:r>
            <a:r>
              <a:rPr lang="en-ID" sz="1700" dirty="0" err="1"/>
              <a:t>etos</a:t>
            </a:r>
            <a:r>
              <a:rPr lang="en-ID" sz="1700" dirty="0"/>
              <a:t> </a:t>
            </a:r>
            <a:r>
              <a:rPr lang="en-ID" sz="1700" dirty="0" err="1"/>
              <a:t>kerja</a:t>
            </a:r>
            <a:r>
              <a:rPr lang="en-ID" sz="1700" dirty="0"/>
              <a:t> </a:t>
            </a:r>
            <a:r>
              <a:rPr lang="en-ID" sz="1700" dirty="0" err="1"/>
              <a:t>karyawan</a:t>
            </a:r>
            <a:r>
              <a:rPr lang="en-ID" sz="1700" dirty="0"/>
              <a:t> </a:t>
            </a:r>
            <a:r>
              <a:rPr lang="en-ID" sz="1700" dirty="0" err="1"/>
              <a:t>pada</a:t>
            </a:r>
            <a:r>
              <a:rPr lang="en-ID" sz="1700" dirty="0"/>
              <a:t> </a:t>
            </a:r>
            <a:r>
              <a:rPr lang="en-ID" sz="1700" dirty="0" err="1"/>
              <a:t>sektor</a:t>
            </a:r>
            <a:r>
              <a:rPr lang="en-ID" sz="1700" dirty="0"/>
              <a:t> </a:t>
            </a:r>
            <a:r>
              <a:rPr lang="en-ID" sz="1700" dirty="0" err="1"/>
              <a:t>perbankan</a:t>
            </a:r>
            <a:r>
              <a:rPr lang="en-ID" sz="1700" dirty="0"/>
              <a:t> di Indonesia, </a:t>
            </a:r>
            <a:r>
              <a:rPr lang="en-ID" sz="1700" dirty="0" err="1"/>
              <a:t>baik</a:t>
            </a:r>
            <a:r>
              <a:rPr lang="en-ID" sz="1700" dirty="0"/>
              <a:t> bank </a:t>
            </a:r>
            <a:r>
              <a:rPr lang="en-ID" sz="1700" dirty="0" err="1"/>
              <a:t>syariah</a:t>
            </a:r>
            <a:r>
              <a:rPr lang="en-ID" sz="1700" dirty="0"/>
              <a:t> </a:t>
            </a:r>
            <a:r>
              <a:rPr lang="en-ID" sz="1700" dirty="0" err="1"/>
              <a:t>dan</a:t>
            </a:r>
            <a:r>
              <a:rPr lang="en-ID" sz="1700" dirty="0"/>
              <a:t> </a:t>
            </a:r>
            <a:r>
              <a:rPr lang="en-ID" sz="1700" dirty="0" err="1"/>
              <a:t>konvensional</a:t>
            </a:r>
            <a:r>
              <a:rPr lang="en-ID" sz="1700" dirty="0"/>
              <a:t>. </a:t>
            </a:r>
            <a:r>
              <a:rPr lang="en-ID" sz="1700" dirty="0" err="1"/>
              <a:t>Etika</a:t>
            </a:r>
            <a:r>
              <a:rPr lang="en-ID" sz="1700" dirty="0"/>
              <a:t> </a:t>
            </a:r>
            <a:r>
              <a:rPr lang="en-ID" sz="1700" dirty="0" err="1"/>
              <a:t>Kerja</a:t>
            </a:r>
            <a:r>
              <a:rPr lang="en-ID" sz="1700" dirty="0"/>
              <a:t> </a:t>
            </a:r>
            <a:r>
              <a:rPr lang="en-ID" sz="1700" dirty="0" err="1"/>
              <a:t>Islamii</a:t>
            </a:r>
            <a:r>
              <a:rPr lang="en-ID" sz="1700" dirty="0"/>
              <a:t> (ETI) </a:t>
            </a:r>
            <a:r>
              <a:rPr lang="en-ID" sz="1700" dirty="0" err="1"/>
              <a:t>mendorong</a:t>
            </a:r>
            <a:r>
              <a:rPr lang="en-ID" sz="1700" dirty="0"/>
              <a:t> </a:t>
            </a:r>
            <a:r>
              <a:rPr lang="en-ID" sz="1700" dirty="0" err="1"/>
              <a:t>diimplementasikannya</a:t>
            </a:r>
            <a:r>
              <a:rPr lang="en-ID" sz="1700" dirty="0"/>
              <a:t> </a:t>
            </a:r>
            <a:r>
              <a:rPr lang="en-ID" sz="1700" dirty="0" err="1"/>
              <a:t>beberapa</a:t>
            </a:r>
            <a:r>
              <a:rPr lang="en-ID" sz="1700" dirty="0"/>
              <a:t> </a:t>
            </a:r>
            <a:r>
              <a:rPr lang="en-ID" sz="1700" dirty="0" err="1"/>
              <a:t>nilai</a:t>
            </a:r>
            <a:r>
              <a:rPr lang="en-ID" sz="1700" dirty="0"/>
              <a:t> yang </a:t>
            </a:r>
            <a:r>
              <a:rPr lang="en-ID" sz="1700" dirty="0" err="1"/>
              <a:t>berlaku</a:t>
            </a:r>
            <a:r>
              <a:rPr lang="en-ID" sz="1700" dirty="0"/>
              <a:t> universal </a:t>
            </a:r>
            <a:r>
              <a:rPr lang="en-ID" sz="1700" dirty="0" err="1"/>
              <a:t>dalam</a:t>
            </a:r>
            <a:r>
              <a:rPr lang="en-ID" sz="1700" dirty="0"/>
              <a:t> </a:t>
            </a:r>
            <a:r>
              <a:rPr lang="en-ID" sz="1700" dirty="0" err="1"/>
              <a:t>lingkungan</a:t>
            </a:r>
            <a:r>
              <a:rPr lang="en-ID" sz="1700" dirty="0"/>
              <a:t> </a:t>
            </a:r>
            <a:r>
              <a:rPr lang="en-ID" sz="1700" dirty="0" err="1"/>
              <a:t>kerja</a:t>
            </a:r>
            <a:r>
              <a:rPr lang="en-ID" sz="1700" dirty="0"/>
              <a:t> </a:t>
            </a:r>
            <a:r>
              <a:rPr lang="en-ID" sz="1700" dirty="0" err="1"/>
              <a:t>apa</a:t>
            </a:r>
            <a:r>
              <a:rPr lang="en-ID" sz="1700" dirty="0"/>
              <a:t> pun. </a:t>
            </a:r>
            <a:r>
              <a:rPr lang="en-ID" sz="1700" dirty="0" err="1"/>
              <a:t>Sebagai</a:t>
            </a:r>
            <a:r>
              <a:rPr lang="en-ID" sz="1700" dirty="0"/>
              <a:t> </a:t>
            </a:r>
            <a:r>
              <a:rPr lang="en-ID" sz="1700" dirty="0" err="1"/>
              <a:t>tambahan</a:t>
            </a:r>
            <a:r>
              <a:rPr lang="en-ID" sz="1700" dirty="0"/>
              <a:t> </a:t>
            </a:r>
            <a:r>
              <a:rPr lang="en-ID" sz="1700" dirty="0" err="1"/>
              <a:t>mayoritas</a:t>
            </a:r>
            <a:r>
              <a:rPr lang="en-ID" sz="1700" dirty="0"/>
              <a:t> </a:t>
            </a:r>
            <a:r>
              <a:rPr lang="en-ID" sz="1700" dirty="0" err="1"/>
              <a:t>penduduk</a:t>
            </a:r>
            <a:r>
              <a:rPr lang="en-ID" sz="1700" dirty="0"/>
              <a:t> Indonesia </a:t>
            </a:r>
            <a:r>
              <a:rPr lang="en-ID" sz="1700" dirty="0" err="1"/>
              <a:t>adalah</a:t>
            </a:r>
            <a:r>
              <a:rPr lang="en-ID" sz="1700" dirty="0"/>
              <a:t> Muslim, </a:t>
            </a:r>
            <a:r>
              <a:rPr lang="en-ID" sz="1700" dirty="0" err="1"/>
              <a:t>maka</a:t>
            </a:r>
            <a:r>
              <a:rPr lang="en-ID" sz="1700" dirty="0"/>
              <a:t> </a:t>
            </a:r>
            <a:r>
              <a:rPr lang="en-ID" sz="1700" dirty="0" err="1"/>
              <a:t>penelitian</a:t>
            </a:r>
            <a:r>
              <a:rPr lang="en-ID" sz="1700" dirty="0"/>
              <a:t> </a:t>
            </a:r>
            <a:r>
              <a:rPr lang="en-ID" sz="1700" dirty="0" err="1"/>
              <a:t>ini</a:t>
            </a:r>
            <a:r>
              <a:rPr lang="en-ID" sz="1700" dirty="0"/>
              <a:t> </a:t>
            </a:r>
            <a:r>
              <a:rPr lang="en-ID" sz="1700" dirty="0" err="1"/>
              <a:t>memiliki</a:t>
            </a:r>
            <a:r>
              <a:rPr lang="en-ID" sz="1700" dirty="0"/>
              <a:t> </a:t>
            </a:r>
            <a:r>
              <a:rPr lang="en-ID" sz="1700" dirty="0" err="1"/>
              <a:t>relevansi</a:t>
            </a:r>
            <a:r>
              <a:rPr lang="en-ID" sz="1700" dirty="0"/>
              <a:t> yang </a:t>
            </a:r>
            <a:r>
              <a:rPr lang="en-ID" sz="1700" dirty="0" err="1"/>
              <a:t>tinggi</a:t>
            </a:r>
            <a:r>
              <a:rPr lang="en-ID" sz="1700" dirty="0"/>
              <a:t>. </a:t>
            </a:r>
            <a:r>
              <a:rPr lang="en-ID" sz="1700" dirty="0" err="1"/>
              <a:t>Penelitian</a:t>
            </a:r>
            <a:r>
              <a:rPr lang="en-ID" sz="1700" dirty="0"/>
              <a:t> </a:t>
            </a:r>
            <a:r>
              <a:rPr lang="en-ID" sz="1700" dirty="0" err="1"/>
              <a:t>ini</a:t>
            </a:r>
            <a:r>
              <a:rPr lang="en-ID" sz="1700" dirty="0"/>
              <a:t> </a:t>
            </a:r>
            <a:r>
              <a:rPr lang="en-ID" sz="1700" dirty="0" err="1"/>
              <a:t>mengeksplorasi</a:t>
            </a:r>
            <a:r>
              <a:rPr lang="en-ID" sz="1700" dirty="0"/>
              <a:t> </a:t>
            </a:r>
            <a:r>
              <a:rPr lang="en-ID" sz="1700" dirty="0" err="1"/>
              <a:t>beberapa</a:t>
            </a:r>
            <a:r>
              <a:rPr lang="en-ID" sz="1700" dirty="0"/>
              <a:t> </a:t>
            </a:r>
            <a:r>
              <a:rPr lang="en-ID" sz="1700" dirty="0" err="1"/>
              <a:t>dimensi</a:t>
            </a:r>
            <a:r>
              <a:rPr lang="en-ID" sz="1700" dirty="0"/>
              <a:t> </a:t>
            </a:r>
            <a:r>
              <a:rPr lang="en-ID" sz="1700" dirty="0" err="1"/>
              <a:t>Etika</a:t>
            </a:r>
            <a:r>
              <a:rPr lang="en-ID" sz="1700" dirty="0"/>
              <a:t> </a:t>
            </a:r>
            <a:r>
              <a:rPr lang="en-ID" sz="1700" dirty="0" err="1"/>
              <a:t>Kerja</a:t>
            </a:r>
            <a:r>
              <a:rPr lang="en-ID" sz="1700" dirty="0"/>
              <a:t> </a:t>
            </a:r>
            <a:r>
              <a:rPr lang="en-ID" sz="1700" dirty="0" err="1"/>
              <a:t>Islami</a:t>
            </a:r>
            <a:r>
              <a:rPr lang="en-ID" sz="1700" dirty="0"/>
              <a:t> </a:t>
            </a:r>
            <a:r>
              <a:rPr lang="en-ID" sz="1700" dirty="0" err="1"/>
              <a:t>yaitu</a:t>
            </a:r>
            <a:r>
              <a:rPr lang="en-ID" sz="1700" dirty="0"/>
              <a:t> (1) </a:t>
            </a:r>
            <a:r>
              <a:rPr lang="en-ID" sz="1700" dirty="0" err="1"/>
              <a:t>Religiusitas</a:t>
            </a:r>
            <a:r>
              <a:rPr lang="en-ID" sz="1700" dirty="0"/>
              <a:t>, (2) Usaha, (3) </a:t>
            </a:r>
            <a:r>
              <a:rPr lang="en-ID" sz="1700" dirty="0" err="1"/>
              <a:t>kompetisi</a:t>
            </a:r>
            <a:r>
              <a:rPr lang="en-ID" sz="1700" dirty="0"/>
              <a:t>, (4) </a:t>
            </a:r>
            <a:r>
              <a:rPr lang="en-ID" sz="1700" dirty="0" err="1"/>
              <a:t>Kewajiban</a:t>
            </a:r>
            <a:r>
              <a:rPr lang="en-ID" sz="1700" dirty="0"/>
              <a:t> moral, (5) </a:t>
            </a:r>
            <a:r>
              <a:rPr lang="en-ID" sz="1700" dirty="0" err="1"/>
              <a:t>kualitas</a:t>
            </a:r>
            <a:r>
              <a:rPr lang="en-ID" sz="1700" dirty="0"/>
              <a:t>/ </a:t>
            </a:r>
            <a:r>
              <a:rPr lang="en-ID" sz="1700" dirty="0" err="1"/>
              <a:t>perbaikan</a:t>
            </a:r>
            <a:r>
              <a:rPr lang="en-ID" sz="1700" dirty="0"/>
              <a:t>, (6)</a:t>
            </a:r>
            <a:r>
              <a:rPr lang="en-ID" sz="1700" dirty="0" err="1"/>
              <a:t>kolektivitas</a:t>
            </a:r>
            <a:r>
              <a:rPr lang="en-ID" sz="1700" dirty="0"/>
              <a:t> (7) </a:t>
            </a:r>
            <a:r>
              <a:rPr lang="en-ID" sz="1700" dirty="0" err="1"/>
              <a:t>kesetaraan</a:t>
            </a:r>
            <a:r>
              <a:rPr lang="en-ID" sz="1700" dirty="0"/>
              <a:t>, dan (8) ) </a:t>
            </a:r>
            <a:r>
              <a:rPr lang="en-ID" sz="1700" dirty="0" err="1"/>
              <a:t>keuntungan</a:t>
            </a:r>
            <a:r>
              <a:rPr lang="en-ID" sz="1700" dirty="0"/>
              <a:t>, </a:t>
            </a:r>
            <a:r>
              <a:rPr lang="en-ID" sz="1700" dirty="0" err="1"/>
              <a:t>sebagai</a:t>
            </a:r>
            <a:r>
              <a:rPr lang="en-ID" sz="1700" dirty="0"/>
              <a:t> model yang </a:t>
            </a:r>
            <a:r>
              <a:rPr lang="en-ID" sz="1700" dirty="0" err="1"/>
              <a:t>diusulkan</a:t>
            </a:r>
            <a:r>
              <a:rPr lang="en-ID" sz="1700" dirty="0"/>
              <a:t> </a:t>
            </a:r>
            <a:r>
              <a:rPr lang="en-ID" sz="1700" dirty="0" err="1"/>
              <a:t>untuk</a:t>
            </a:r>
            <a:r>
              <a:rPr lang="en-ID" sz="1700" dirty="0"/>
              <a:t> </a:t>
            </a:r>
            <a:r>
              <a:rPr lang="en-ID" sz="1700" dirty="0" err="1"/>
              <a:t>studi</a:t>
            </a:r>
            <a:r>
              <a:rPr lang="en-ID" sz="1700" dirty="0"/>
              <a:t> </a:t>
            </a:r>
            <a:r>
              <a:rPr lang="en-ID" sz="1700" dirty="0" err="1"/>
              <a:t>empiris</a:t>
            </a:r>
            <a:r>
              <a:rPr lang="en-ID" sz="1700" dirty="0"/>
              <a:t> </a:t>
            </a:r>
            <a:r>
              <a:rPr lang="en-ID" sz="1700" dirty="0" err="1"/>
              <a:t>lebih</a:t>
            </a:r>
            <a:r>
              <a:rPr lang="en-ID" sz="1700" dirty="0"/>
              <a:t> </a:t>
            </a:r>
            <a:r>
              <a:rPr lang="en-ID" sz="1700" dirty="0" err="1"/>
              <a:t>lanjut</a:t>
            </a:r>
            <a:r>
              <a:rPr lang="en-ID" sz="1700" dirty="0"/>
              <a:t>.</a:t>
            </a:r>
          </a:p>
        </p:txBody>
      </p:sp>
      <p:sp>
        <p:nvSpPr>
          <p:cNvPr id="7" name="TextBox 6">
            <a:extLst>
              <a:ext uri="{FF2B5EF4-FFF2-40B4-BE49-F238E27FC236}">
                <a16:creationId xmlns:a16="http://schemas.microsoft.com/office/drawing/2014/main" id="{E855E9F8-7253-48A1-9CA2-88AD8A95CDEC}"/>
              </a:ext>
            </a:extLst>
          </p:cNvPr>
          <p:cNvSpPr txBox="1"/>
          <p:nvPr/>
        </p:nvSpPr>
        <p:spPr>
          <a:xfrm>
            <a:off x="838200" y="5791201"/>
            <a:ext cx="7503080" cy="707886"/>
          </a:xfrm>
          <a:prstGeom prst="rect">
            <a:avLst/>
          </a:prstGeom>
          <a:noFill/>
        </p:spPr>
        <p:txBody>
          <a:bodyPr wrap="none" rtlCol="0">
            <a:spAutoFit/>
          </a:bodyPr>
          <a:lstStyle/>
          <a:p>
            <a:r>
              <a:rPr lang="en-US" sz="2000" dirty="0"/>
              <a:t>Key words:  Islamic Work Ethics, religiousness, competition, advantage</a:t>
            </a:r>
          </a:p>
          <a:p>
            <a:endParaRPr lang="en-ID" sz="2000" dirty="0"/>
          </a:p>
        </p:txBody>
      </p:sp>
    </p:spTree>
    <p:extLst>
      <p:ext uri="{BB962C8B-B14F-4D97-AF65-F5344CB8AC3E}">
        <p14:creationId xmlns:p14="http://schemas.microsoft.com/office/powerpoint/2010/main" val="3966558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9BB63CA4-C5E4-40BE-8C75-5189A69F19C9}"/>
              </a:ext>
            </a:extLst>
          </p:cNvPr>
          <p:cNvSpPr>
            <a:spLocks noGrp="1"/>
          </p:cNvSpPr>
          <p:nvPr>
            <p:ph type="title"/>
          </p:nvPr>
        </p:nvSpPr>
        <p:spPr>
          <a:xfrm>
            <a:off x="643467" y="321734"/>
            <a:ext cx="10905066" cy="1135737"/>
          </a:xfrm>
        </p:spPr>
        <p:txBody>
          <a:bodyPr>
            <a:normAutofit/>
          </a:bodyPr>
          <a:lstStyle/>
          <a:p>
            <a:r>
              <a:rPr lang="en-ID" sz="3600"/>
              <a:t>Pengantar</a:t>
            </a:r>
          </a:p>
        </p:txBody>
      </p:sp>
      <p:sp>
        <p:nvSpPr>
          <p:cNvPr id="6" name="Content Placeholder 5">
            <a:extLst>
              <a:ext uri="{FF2B5EF4-FFF2-40B4-BE49-F238E27FC236}">
                <a16:creationId xmlns:a16="http://schemas.microsoft.com/office/drawing/2014/main" id="{39D7C8F5-42D2-444C-80E1-BB038A804995}"/>
              </a:ext>
            </a:extLst>
          </p:cNvPr>
          <p:cNvSpPr>
            <a:spLocks noGrp="1"/>
          </p:cNvSpPr>
          <p:nvPr>
            <p:ph idx="1"/>
          </p:nvPr>
        </p:nvSpPr>
        <p:spPr>
          <a:xfrm>
            <a:off x="643468" y="1271752"/>
            <a:ext cx="6891188" cy="5433848"/>
          </a:xfrm>
        </p:spPr>
        <p:txBody>
          <a:bodyPr>
            <a:normAutofit/>
          </a:bodyPr>
          <a:lstStyle/>
          <a:p>
            <a:r>
              <a:rPr lang="en-ID" sz="1800" dirty="0" err="1"/>
              <a:t>Dalam</a:t>
            </a:r>
            <a:r>
              <a:rPr lang="en-ID" sz="1800" dirty="0"/>
              <a:t> Islam, </a:t>
            </a:r>
            <a:r>
              <a:rPr lang="en-ID" sz="1800" dirty="0" err="1"/>
              <a:t>bekerja</a:t>
            </a:r>
            <a:r>
              <a:rPr lang="en-ID" sz="1800" dirty="0"/>
              <a:t> </a:t>
            </a:r>
            <a:r>
              <a:rPr lang="en-ID" sz="1800" dirty="0" err="1"/>
              <a:t>dianggap</a:t>
            </a:r>
            <a:r>
              <a:rPr lang="en-ID" sz="1800" dirty="0"/>
              <a:t> </a:t>
            </a:r>
            <a:r>
              <a:rPr lang="en-ID" sz="1800" dirty="0" err="1"/>
              <a:t>dalam</a:t>
            </a:r>
            <a:r>
              <a:rPr lang="en-ID" sz="1800" dirty="0"/>
              <a:t> Islam </a:t>
            </a:r>
            <a:r>
              <a:rPr lang="en-ID" sz="1800" dirty="0" err="1"/>
              <a:t>jenis</a:t>
            </a:r>
            <a:r>
              <a:rPr lang="en-ID" sz="1800" dirty="0"/>
              <a:t> </a:t>
            </a:r>
            <a:r>
              <a:rPr lang="en-ID" sz="1800" dirty="0" err="1"/>
              <a:t>ibadah</a:t>
            </a:r>
            <a:r>
              <a:rPr lang="en-ID" sz="1800" dirty="0"/>
              <a:t>, </a:t>
            </a:r>
            <a:r>
              <a:rPr lang="en-ID" sz="1800" dirty="0" err="1"/>
              <a:t>artinya</a:t>
            </a:r>
            <a:r>
              <a:rPr lang="en-ID" sz="1800" dirty="0"/>
              <a:t> </a:t>
            </a:r>
            <a:r>
              <a:rPr lang="en-ID" sz="1800" dirty="0" err="1"/>
              <a:t>bekerja</a:t>
            </a:r>
            <a:r>
              <a:rPr lang="en-ID" sz="1800" dirty="0"/>
              <a:t> </a:t>
            </a:r>
            <a:r>
              <a:rPr lang="en-ID" sz="1800" dirty="0" err="1"/>
              <a:t>bukan</a:t>
            </a:r>
            <a:r>
              <a:rPr lang="en-ID" sz="1800" dirty="0"/>
              <a:t> </a:t>
            </a:r>
            <a:r>
              <a:rPr lang="en-ID" sz="1800" dirty="0" err="1"/>
              <a:t>hanya</a:t>
            </a:r>
            <a:r>
              <a:rPr lang="en-ID" sz="1800" dirty="0"/>
              <a:t> </a:t>
            </a:r>
            <a:r>
              <a:rPr lang="en-ID" sz="1800" dirty="0" err="1"/>
              <a:t>sebagai</a:t>
            </a:r>
            <a:r>
              <a:rPr lang="en-ID" sz="1800" dirty="0"/>
              <a:t> </a:t>
            </a:r>
            <a:r>
              <a:rPr lang="en-ID" sz="1800" dirty="0" err="1"/>
              <a:t>upaya</a:t>
            </a:r>
            <a:r>
              <a:rPr lang="en-ID" sz="1800" dirty="0"/>
              <a:t> </a:t>
            </a:r>
            <a:r>
              <a:rPr lang="en-ID" sz="1800" dirty="0" err="1"/>
              <a:t>mendapatkan</a:t>
            </a:r>
            <a:r>
              <a:rPr lang="en-ID" sz="1800" dirty="0"/>
              <a:t> </a:t>
            </a:r>
            <a:r>
              <a:rPr lang="en-ID" sz="1800" dirty="0" err="1"/>
              <a:t>kekayaan</a:t>
            </a:r>
            <a:r>
              <a:rPr lang="en-ID" sz="1800" dirty="0"/>
              <a:t>, </a:t>
            </a:r>
            <a:r>
              <a:rPr lang="en-ID" sz="1800" dirty="0" err="1"/>
              <a:t>tetapi</a:t>
            </a:r>
            <a:r>
              <a:rPr lang="en-ID" sz="1800" dirty="0"/>
              <a:t> juga </a:t>
            </a:r>
            <a:r>
              <a:rPr lang="en-ID" sz="1800" dirty="0" err="1"/>
              <a:t>menjalankan</a:t>
            </a:r>
            <a:r>
              <a:rPr lang="en-ID" sz="1800" dirty="0"/>
              <a:t> </a:t>
            </a:r>
            <a:r>
              <a:rPr lang="en-ID" sz="1800" dirty="0" err="1"/>
              <a:t>perintah</a:t>
            </a:r>
            <a:r>
              <a:rPr lang="en-ID" sz="1800" dirty="0"/>
              <a:t> </a:t>
            </a:r>
            <a:r>
              <a:rPr lang="en-ID" sz="1800" dirty="0" err="1"/>
              <a:t>Tuhan</a:t>
            </a:r>
            <a:r>
              <a:rPr lang="en-ID" sz="1800" dirty="0"/>
              <a:t>. </a:t>
            </a:r>
            <a:r>
              <a:rPr lang="en-ID" sz="1800" dirty="0" err="1"/>
              <a:t>Karenanya</a:t>
            </a:r>
            <a:r>
              <a:rPr lang="en-ID" sz="1800" dirty="0"/>
              <a:t> </a:t>
            </a:r>
            <a:r>
              <a:rPr lang="en-ID" sz="1800" dirty="0" err="1"/>
              <a:t>etika</a:t>
            </a:r>
            <a:r>
              <a:rPr lang="en-ID" sz="1800" dirty="0"/>
              <a:t> </a:t>
            </a:r>
            <a:r>
              <a:rPr lang="en-ID" sz="1800" dirty="0" err="1"/>
              <a:t>ketika</a:t>
            </a:r>
            <a:r>
              <a:rPr lang="en-ID" sz="1800" dirty="0"/>
              <a:t> </a:t>
            </a:r>
            <a:r>
              <a:rPr lang="en-ID" sz="1800" dirty="0" err="1"/>
              <a:t>bekerja</a:t>
            </a:r>
            <a:r>
              <a:rPr lang="en-ID" sz="1800" dirty="0"/>
              <a:t> yang </a:t>
            </a:r>
            <a:r>
              <a:rPr lang="en-ID" sz="1800" dirty="0" err="1"/>
              <a:t>sesuai</a:t>
            </a:r>
            <a:r>
              <a:rPr lang="en-ID" sz="1800" dirty="0"/>
              <a:t> </a:t>
            </a:r>
            <a:r>
              <a:rPr lang="en-ID" sz="1800" dirty="0" err="1"/>
              <a:t>dengan</a:t>
            </a:r>
            <a:r>
              <a:rPr lang="en-ID" sz="1800" dirty="0"/>
              <a:t> </a:t>
            </a:r>
            <a:r>
              <a:rPr lang="en-ID" sz="1800" dirty="0" err="1"/>
              <a:t>ajaran</a:t>
            </a:r>
            <a:r>
              <a:rPr lang="en-ID" sz="1800" dirty="0"/>
              <a:t> Islam </a:t>
            </a:r>
            <a:r>
              <a:rPr lang="en-ID" sz="1800" dirty="0" err="1"/>
              <a:t>disebut</a:t>
            </a:r>
            <a:r>
              <a:rPr lang="en-ID" sz="1800" dirty="0"/>
              <a:t> </a:t>
            </a:r>
            <a:r>
              <a:rPr lang="en-ID" sz="1800" dirty="0" err="1"/>
              <a:t>sebagai</a:t>
            </a:r>
            <a:r>
              <a:rPr lang="en-ID" sz="1800" dirty="0"/>
              <a:t> Islamic Work Ethics (IWE) </a:t>
            </a:r>
            <a:r>
              <a:rPr lang="en-ID" sz="1800" dirty="0" err="1"/>
              <a:t>atau</a:t>
            </a:r>
            <a:r>
              <a:rPr lang="en-ID" sz="1800" dirty="0"/>
              <a:t> </a:t>
            </a:r>
            <a:r>
              <a:rPr lang="en-ID" sz="1800" dirty="0" err="1"/>
              <a:t>Etika</a:t>
            </a:r>
            <a:r>
              <a:rPr lang="en-ID" sz="1800" dirty="0"/>
              <a:t> </a:t>
            </a:r>
            <a:r>
              <a:rPr lang="en-ID" sz="1800" dirty="0" err="1"/>
              <a:t>Kerja</a:t>
            </a:r>
            <a:r>
              <a:rPr lang="en-ID" sz="1800" dirty="0"/>
              <a:t> </a:t>
            </a:r>
            <a:r>
              <a:rPr lang="en-ID" sz="1800" dirty="0" err="1"/>
              <a:t>Islami</a:t>
            </a:r>
            <a:r>
              <a:rPr lang="en-ID" sz="1800" dirty="0"/>
              <a:t> </a:t>
            </a:r>
            <a:r>
              <a:rPr lang="en-ID" sz="1800" dirty="0" err="1"/>
              <a:t>haruslah</a:t>
            </a:r>
            <a:r>
              <a:rPr lang="en-ID" sz="1800" dirty="0"/>
              <a:t> </a:t>
            </a:r>
            <a:r>
              <a:rPr lang="en-ID" sz="1800" dirty="0" err="1"/>
              <a:t>dipandang</a:t>
            </a:r>
            <a:r>
              <a:rPr lang="en-ID" sz="1800" dirty="0"/>
              <a:t> </a:t>
            </a:r>
            <a:r>
              <a:rPr lang="en-ID" sz="1800" dirty="0" err="1"/>
              <a:t>sebagai</a:t>
            </a:r>
            <a:r>
              <a:rPr lang="en-ID" sz="1800" dirty="0"/>
              <a:t> </a:t>
            </a:r>
            <a:r>
              <a:rPr lang="en-ID" sz="1800" dirty="0" err="1"/>
              <a:t>perilaku</a:t>
            </a:r>
            <a:r>
              <a:rPr lang="en-ID" sz="1800" dirty="0"/>
              <a:t> yang </a:t>
            </a:r>
            <a:r>
              <a:rPr lang="en-ID" sz="1800" dirty="0" err="1"/>
              <a:t>alami</a:t>
            </a:r>
            <a:r>
              <a:rPr lang="en-ID" sz="1800" dirty="0"/>
              <a:t> </a:t>
            </a:r>
            <a:r>
              <a:rPr lang="en-ID" sz="1800" dirty="0" err="1"/>
              <a:t>untuk</a:t>
            </a:r>
            <a:r>
              <a:rPr lang="en-ID" sz="1800" dirty="0"/>
              <a:t> </a:t>
            </a:r>
            <a:r>
              <a:rPr lang="en-ID" sz="1800" dirty="0" err="1"/>
              <a:t>seorang</a:t>
            </a:r>
            <a:r>
              <a:rPr lang="en-ID" sz="1800" dirty="0"/>
              <a:t> Muslim.</a:t>
            </a:r>
          </a:p>
          <a:p>
            <a:r>
              <a:rPr lang="en-ID" sz="1800" dirty="0" err="1"/>
              <a:t>Pentingnya</a:t>
            </a:r>
            <a:r>
              <a:rPr lang="en-ID" sz="1800" dirty="0"/>
              <a:t> </a:t>
            </a:r>
            <a:r>
              <a:rPr lang="en-ID" sz="1800" dirty="0" err="1"/>
              <a:t>peran</a:t>
            </a:r>
            <a:r>
              <a:rPr lang="en-ID" sz="1800" dirty="0"/>
              <a:t> </a:t>
            </a:r>
            <a:r>
              <a:rPr lang="en-ID" sz="1800" dirty="0" err="1"/>
              <a:t>Perbankan</a:t>
            </a:r>
            <a:r>
              <a:rPr lang="en-ID" sz="1800" dirty="0"/>
              <a:t>, </a:t>
            </a:r>
            <a:r>
              <a:rPr lang="en-ID" sz="1800" dirty="0" err="1"/>
              <a:t>dalam</a:t>
            </a:r>
            <a:r>
              <a:rPr lang="en-ID" sz="1800" dirty="0"/>
              <a:t> </a:t>
            </a:r>
            <a:r>
              <a:rPr lang="en-ID" sz="1800" dirty="0" err="1"/>
              <a:t>pertumbuhan</a:t>
            </a:r>
            <a:r>
              <a:rPr lang="en-ID" sz="1800" dirty="0"/>
              <a:t> </a:t>
            </a:r>
            <a:r>
              <a:rPr lang="en-ID" sz="1800" dirty="0" err="1"/>
              <a:t>pembangunan</a:t>
            </a:r>
            <a:r>
              <a:rPr lang="en-ID" sz="1800" dirty="0"/>
              <a:t> </a:t>
            </a:r>
            <a:r>
              <a:rPr lang="en-ID" sz="1800" dirty="0" err="1"/>
              <a:t>dan</a:t>
            </a:r>
            <a:r>
              <a:rPr lang="en-ID" sz="1800" dirty="0"/>
              <a:t> </a:t>
            </a:r>
            <a:r>
              <a:rPr lang="en-ID" sz="1800" dirty="0" err="1"/>
              <a:t>ekonomi</a:t>
            </a:r>
            <a:r>
              <a:rPr lang="en-ID" sz="1800" dirty="0"/>
              <a:t> </a:t>
            </a:r>
            <a:r>
              <a:rPr lang="en-ID" sz="1800" dirty="0" err="1"/>
              <a:t>sangat</a:t>
            </a:r>
            <a:r>
              <a:rPr lang="en-ID" sz="1800" dirty="0"/>
              <a:t> significant. </a:t>
            </a:r>
            <a:r>
              <a:rPr lang="en-ID" sz="1800" dirty="0" err="1"/>
              <a:t>Etos</a:t>
            </a:r>
            <a:r>
              <a:rPr lang="en-ID" sz="1800" dirty="0"/>
              <a:t> </a:t>
            </a:r>
            <a:r>
              <a:rPr lang="en-ID" sz="1800" dirty="0" err="1"/>
              <a:t>kerja</a:t>
            </a:r>
            <a:r>
              <a:rPr lang="en-ID" sz="1800" dirty="0"/>
              <a:t> yang </a:t>
            </a:r>
            <a:r>
              <a:rPr lang="en-ID" sz="1800" dirty="0" err="1"/>
              <a:t>baik</a:t>
            </a:r>
            <a:r>
              <a:rPr lang="en-ID" sz="1800" dirty="0"/>
              <a:t> </a:t>
            </a:r>
            <a:r>
              <a:rPr lang="en-ID" sz="1800" dirty="0" err="1"/>
              <a:t>akan</a:t>
            </a:r>
            <a:r>
              <a:rPr lang="en-ID" sz="1800" dirty="0"/>
              <a:t> </a:t>
            </a:r>
            <a:r>
              <a:rPr lang="en-ID" sz="1800" dirty="0" err="1"/>
              <a:t>melindungi</a:t>
            </a:r>
            <a:r>
              <a:rPr lang="en-ID" sz="1800" dirty="0"/>
              <a:t> </a:t>
            </a:r>
            <a:r>
              <a:rPr lang="en-ID" sz="1800" dirty="0" err="1"/>
              <a:t>perbankan</a:t>
            </a:r>
            <a:r>
              <a:rPr lang="en-ID" sz="1800" dirty="0"/>
              <a:t> </a:t>
            </a:r>
            <a:r>
              <a:rPr lang="en-ID" sz="1800" dirty="0" err="1"/>
              <a:t>dari</a:t>
            </a:r>
            <a:r>
              <a:rPr lang="en-ID" sz="1800" dirty="0"/>
              <a:t> </a:t>
            </a:r>
            <a:r>
              <a:rPr lang="en-ID" sz="1800" dirty="0" err="1"/>
              <a:t>krisis</a:t>
            </a:r>
            <a:r>
              <a:rPr lang="en-ID" sz="1800" dirty="0"/>
              <a:t>.</a:t>
            </a:r>
          </a:p>
          <a:p>
            <a:r>
              <a:rPr lang="en-ID" sz="1800" dirty="0" err="1"/>
              <a:t>Perbandingan</a:t>
            </a:r>
            <a:r>
              <a:rPr lang="en-ID" sz="1800" dirty="0"/>
              <a:t> </a:t>
            </a:r>
            <a:r>
              <a:rPr lang="en-ID" sz="1800" dirty="0" err="1"/>
              <a:t>antara</a:t>
            </a:r>
            <a:r>
              <a:rPr lang="en-ID" sz="1800" dirty="0"/>
              <a:t> IWE </a:t>
            </a:r>
            <a:r>
              <a:rPr lang="en-ID" sz="1800" dirty="0" err="1"/>
              <a:t>karyawan</a:t>
            </a:r>
            <a:r>
              <a:rPr lang="en-ID" sz="1800" dirty="0"/>
              <a:t> Bank Syariah dan Bank </a:t>
            </a:r>
            <a:r>
              <a:rPr lang="en-ID" sz="1800" dirty="0" err="1"/>
              <a:t>Konvensionalmenarik</a:t>
            </a:r>
            <a:r>
              <a:rPr lang="en-ID" sz="1800" dirty="0"/>
              <a:t>. </a:t>
            </a:r>
          </a:p>
          <a:p>
            <a:pPr marL="971550" lvl="1" indent="-514350">
              <a:buFont typeface="+mj-lt"/>
              <a:buAutoNum type="arabicPeriod"/>
            </a:pPr>
            <a:r>
              <a:rPr lang="en-ID" sz="1800" dirty="0" err="1"/>
              <a:t>Kedua</a:t>
            </a:r>
            <a:r>
              <a:rPr lang="en-ID" sz="1800" dirty="0"/>
              <a:t> </a:t>
            </a:r>
            <a:r>
              <a:rPr lang="en-ID" sz="1800" dirty="0" err="1"/>
              <a:t>jenis</a:t>
            </a:r>
            <a:r>
              <a:rPr lang="en-ID" sz="1800" dirty="0"/>
              <a:t> bank </a:t>
            </a:r>
            <a:r>
              <a:rPr lang="en-ID" sz="1800" dirty="0" err="1"/>
              <a:t>ini</a:t>
            </a:r>
            <a:r>
              <a:rPr lang="en-ID" sz="1800" dirty="0"/>
              <a:t> </a:t>
            </a:r>
            <a:r>
              <a:rPr lang="en-ID" sz="1800" dirty="0" err="1"/>
              <a:t>telah</a:t>
            </a:r>
            <a:r>
              <a:rPr lang="en-ID" sz="1800" dirty="0"/>
              <a:t> </a:t>
            </a:r>
            <a:r>
              <a:rPr lang="en-ID" sz="1800" dirty="0" err="1"/>
              <a:t>mengalami</a:t>
            </a:r>
            <a:r>
              <a:rPr lang="en-ID" sz="1800" dirty="0"/>
              <a:t> </a:t>
            </a:r>
            <a:r>
              <a:rPr lang="en-ID" sz="1800" dirty="0" err="1"/>
              <a:t>perkembangan</a:t>
            </a:r>
            <a:r>
              <a:rPr lang="en-ID" sz="1800" dirty="0"/>
              <a:t> yang </a:t>
            </a:r>
            <a:r>
              <a:rPr lang="en-ID" sz="1800" dirty="0" err="1"/>
              <a:t>berbeda</a:t>
            </a:r>
            <a:r>
              <a:rPr lang="en-ID" sz="1800" dirty="0"/>
              <a:t> di mana bank </a:t>
            </a:r>
            <a:r>
              <a:rPr lang="en-ID" sz="1800" dirty="0" err="1"/>
              <a:t>konvensional</a:t>
            </a:r>
            <a:r>
              <a:rPr lang="en-ID" sz="1800" dirty="0"/>
              <a:t> </a:t>
            </a:r>
            <a:r>
              <a:rPr lang="en-ID" sz="1800" dirty="0" err="1"/>
              <a:t>telah</a:t>
            </a:r>
            <a:r>
              <a:rPr lang="en-ID" sz="1800" dirty="0"/>
              <a:t> </a:t>
            </a:r>
            <a:r>
              <a:rPr lang="en-ID" sz="1800" dirty="0" err="1"/>
              <a:t>menunjukkan</a:t>
            </a:r>
            <a:r>
              <a:rPr lang="en-ID" sz="1800" dirty="0"/>
              <a:t> </a:t>
            </a:r>
            <a:r>
              <a:rPr lang="en-ID" sz="1800" dirty="0" err="1"/>
              <a:t>profitabilitas</a:t>
            </a:r>
            <a:r>
              <a:rPr lang="en-ID" sz="1800" dirty="0"/>
              <a:t> </a:t>
            </a:r>
            <a:r>
              <a:rPr lang="en-ID" sz="1800" dirty="0" err="1"/>
              <a:t>dan</a:t>
            </a:r>
            <a:r>
              <a:rPr lang="en-ID" sz="1800" dirty="0"/>
              <a:t> </a:t>
            </a:r>
            <a:r>
              <a:rPr lang="en-ID" sz="1800" dirty="0" err="1"/>
              <a:t>pangsa</a:t>
            </a:r>
            <a:r>
              <a:rPr lang="en-ID" sz="1800" dirty="0"/>
              <a:t> </a:t>
            </a:r>
            <a:r>
              <a:rPr lang="en-ID" sz="1800" dirty="0" err="1"/>
              <a:t>pasar</a:t>
            </a:r>
            <a:r>
              <a:rPr lang="en-ID" sz="1800" dirty="0"/>
              <a:t> rata-rata yang </a:t>
            </a:r>
            <a:r>
              <a:rPr lang="en-ID" sz="1800" dirty="0" err="1"/>
              <a:t>lebih</a:t>
            </a:r>
            <a:r>
              <a:rPr lang="en-ID" sz="1800" dirty="0"/>
              <a:t> </a:t>
            </a:r>
            <a:r>
              <a:rPr lang="en-ID" sz="1800" dirty="0" err="1"/>
              <a:t>tinggi</a:t>
            </a:r>
            <a:r>
              <a:rPr lang="en-ID" sz="1800" dirty="0"/>
              <a:t>.</a:t>
            </a:r>
          </a:p>
          <a:p>
            <a:pPr marL="971550" lvl="1" indent="-514350">
              <a:buFont typeface="+mj-lt"/>
              <a:buAutoNum type="arabicPeriod"/>
            </a:pPr>
            <a:r>
              <a:rPr lang="en-ID" sz="1800" dirty="0" err="1"/>
              <a:t>Namun</a:t>
            </a:r>
            <a:r>
              <a:rPr lang="en-ID" sz="1800" dirty="0"/>
              <a:t>, </a:t>
            </a:r>
            <a:r>
              <a:rPr lang="en-ID" sz="1800" dirty="0" err="1"/>
              <a:t>dapat</a:t>
            </a:r>
            <a:r>
              <a:rPr lang="en-ID" sz="1800" dirty="0"/>
              <a:t> </a:t>
            </a:r>
            <a:r>
              <a:rPr lang="en-ID" sz="1800" dirty="0" err="1"/>
              <a:t>dipastikan</a:t>
            </a:r>
            <a:r>
              <a:rPr lang="en-ID" sz="1800" dirty="0"/>
              <a:t> </a:t>
            </a:r>
            <a:r>
              <a:rPr lang="en-ID" sz="1800" dirty="0" err="1"/>
              <a:t>bahwa</a:t>
            </a:r>
            <a:r>
              <a:rPr lang="en-ID" sz="1800" dirty="0"/>
              <a:t> </a:t>
            </a:r>
            <a:r>
              <a:rPr lang="en-ID" sz="1800" dirty="0" err="1"/>
              <a:t>sebagian</a:t>
            </a:r>
            <a:r>
              <a:rPr lang="en-ID" sz="1800" dirty="0"/>
              <a:t> </a:t>
            </a:r>
            <a:r>
              <a:rPr lang="en-ID" sz="1800" dirty="0" err="1"/>
              <a:t>besar</a:t>
            </a:r>
            <a:r>
              <a:rPr lang="en-ID" sz="1800" dirty="0"/>
              <a:t> </a:t>
            </a:r>
            <a:r>
              <a:rPr lang="en-ID" sz="1800" dirty="0" err="1"/>
              <a:t>karyawan</a:t>
            </a:r>
            <a:r>
              <a:rPr lang="en-ID" sz="1800" dirty="0"/>
              <a:t> di </a:t>
            </a:r>
            <a:r>
              <a:rPr lang="en-ID" sz="1800" dirty="0" err="1"/>
              <a:t>sektor</a:t>
            </a:r>
            <a:r>
              <a:rPr lang="en-ID" sz="1800" dirty="0"/>
              <a:t> </a:t>
            </a:r>
            <a:r>
              <a:rPr lang="en-ID" sz="1800" dirty="0" err="1"/>
              <a:t>perbankan</a:t>
            </a:r>
            <a:r>
              <a:rPr lang="en-ID" sz="1800" dirty="0"/>
              <a:t> Indonesia </a:t>
            </a:r>
            <a:r>
              <a:rPr lang="en-ID" sz="1800" dirty="0" err="1"/>
              <a:t>adalah</a:t>
            </a:r>
            <a:r>
              <a:rPr lang="en-ID" sz="1800" dirty="0"/>
              <a:t> Muslim</a:t>
            </a:r>
          </a:p>
          <a:p>
            <a:pPr marL="971550" lvl="1" indent="-514350">
              <a:buFont typeface="+mj-lt"/>
              <a:buAutoNum type="arabicPeriod"/>
            </a:pPr>
            <a:r>
              <a:rPr lang="en-ID" sz="1800" dirty="0"/>
              <a:t> </a:t>
            </a:r>
            <a:r>
              <a:rPr lang="en-ID" sz="1800" dirty="0" err="1"/>
              <a:t>Penelitian</a:t>
            </a:r>
            <a:r>
              <a:rPr lang="en-ID" sz="1800" dirty="0"/>
              <a:t> </a:t>
            </a:r>
            <a:r>
              <a:rPr lang="en-ID" sz="1800" dirty="0" err="1"/>
              <a:t>perbandingan</a:t>
            </a:r>
            <a:r>
              <a:rPr lang="en-ID" sz="1800" dirty="0"/>
              <a:t> IWE, </a:t>
            </a:r>
            <a:r>
              <a:rPr lang="en-ID" sz="1800" dirty="0" err="1"/>
              <a:t>hampir</a:t>
            </a:r>
            <a:r>
              <a:rPr lang="en-ID" sz="1800" dirty="0"/>
              <a:t> </a:t>
            </a:r>
            <a:r>
              <a:rPr lang="en-ID" sz="1800" dirty="0" err="1"/>
              <a:t>tidak</a:t>
            </a:r>
            <a:r>
              <a:rPr lang="en-ID" sz="1800" dirty="0"/>
              <a:t> </a:t>
            </a:r>
            <a:r>
              <a:rPr lang="en-ID" sz="1800" dirty="0" err="1"/>
              <a:t>ditemukan</a:t>
            </a:r>
            <a:r>
              <a:rPr lang="en-ID" sz="1800" dirty="0"/>
              <a:t> </a:t>
            </a:r>
            <a:r>
              <a:rPr lang="en-ID" sz="1800" dirty="0" err="1"/>
              <a:t>dalam</a:t>
            </a:r>
            <a:r>
              <a:rPr lang="en-ID" sz="1800" dirty="0"/>
              <a:t> </a:t>
            </a:r>
            <a:r>
              <a:rPr lang="en-ID" sz="1800" dirty="0" err="1"/>
              <a:t>penelitian</a:t>
            </a:r>
            <a:r>
              <a:rPr lang="en-ID" sz="1800" dirty="0"/>
              <a:t> </a:t>
            </a:r>
            <a:r>
              <a:rPr lang="en-ID" sz="1800" dirty="0" err="1"/>
              <a:t>sebelumnya</a:t>
            </a:r>
            <a:endParaRPr lang="en-ID" sz="1800" dirty="0"/>
          </a:p>
          <a:p>
            <a:endParaRPr lang="en-ID" sz="1800" dirty="0"/>
          </a:p>
        </p:txBody>
      </p:sp>
      <p:pic>
        <p:nvPicPr>
          <p:cNvPr id="8" name="Picture 7">
            <a:extLst>
              <a:ext uri="{FF2B5EF4-FFF2-40B4-BE49-F238E27FC236}">
                <a16:creationId xmlns:a16="http://schemas.microsoft.com/office/drawing/2014/main" id="{74DDD631-7F33-4F68-AEC8-22D3BD1F4F48}"/>
              </a:ext>
            </a:extLst>
          </p:cNvPr>
          <p:cNvPicPr>
            <a:picLocks noChangeAspect="1"/>
          </p:cNvPicPr>
          <p:nvPr/>
        </p:nvPicPr>
        <p:blipFill rotWithShape="1">
          <a:blip r:embed="rId2">
            <a:extLst>
              <a:ext uri="{28A0092B-C50C-407E-A947-70E740481C1C}">
                <a14:useLocalDpi xmlns:a14="http://schemas.microsoft.com/office/drawing/2010/main" val="0"/>
              </a:ext>
            </a:extLst>
          </a:blip>
          <a:srcRect l="17882" r="14383" b="2"/>
          <a:stretch/>
        </p:blipFill>
        <p:spPr>
          <a:xfrm>
            <a:off x="7777393" y="1976277"/>
            <a:ext cx="4414606"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6AAB034-043F-5A4B-8808-E94CE3A73064}"/>
              </a:ext>
            </a:extLst>
          </p:cNvPr>
          <p:cNvSpPr/>
          <p:nvPr/>
        </p:nvSpPr>
        <p:spPr>
          <a:xfrm>
            <a:off x="0" y="1457471"/>
            <a:ext cx="643467" cy="65707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83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32F4-4DED-4253-8913-B86768EF1F56}"/>
              </a:ext>
            </a:extLst>
          </p:cNvPr>
          <p:cNvSpPr>
            <a:spLocks noGrp="1"/>
          </p:cNvSpPr>
          <p:nvPr>
            <p:ph type="title"/>
          </p:nvPr>
        </p:nvSpPr>
        <p:spPr>
          <a:xfrm>
            <a:off x="838200" y="365126"/>
            <a:ext cx="10515600" cy="521566"/>
          </a:xfrm>
        </p:spPr>
        <p:txBody>
          <a:bodyPr>
            <a:normAutofit fontScale="90000"/>
          </a:bodyPr>
          <a:lstStyle/>
          <a:p>
            <a:r>
              <a:rPr lang="en-ID" dirty="0" err="1"/>
              <a:t>Cakupan</a:t>
            </a:r>
            <a:r>
              <a:rPr lang="en-ID" dirty="0"/>
              <a:t>/Scope dan </a:t>
            </a:r>
            <a:r>
              <a:rPr lang="en-ID" dirty="0" err="1"/>
              <a:t>tujuan</a:t>
            </a:r>
            <a:r>
              <a:rPr lang="en-ID" dirty="0"/>
              <a:t> </a:t>
            </a:r>
            <a:r>
              <a:rPr lang="en-ID" dirty="0" err="1"/>
              <a:t>Penelitian</a:t>
            </a:r>
            <a:endParaRPr lang="en-ID" dirty="0"/>
          </a:p>
        </p:txBody>
      </p:sp>
      <p:sp>
        <p:nvSpPr>
          <p:cNvPr id="3" name="Content Placeholder 2">
            <a:extLst>
              <a:ext uri="{FF2B5EF4-FFF2-40B4-BE49-F238E27FC236}">
                <a16:creationId xmlns:a16="http://schemas.microsoft.com/office/drawing/2014/main" id="{E3D112A1-3194-4B58-8D5E-69F2A3CD4279}"/>
              </a:ext>
            </a:extLst>
          </p:cNvPr>
          <p:cNvSpPr>
            <a:spLocks noGrp="1"/>
          </p:cNvSpPr>
          <p:nvPr>
            <p:ph idx="1"/>
          </p:nvPr>
        </p:nvSpPr>
        <p:spPr>
          <a:xfrm>
            <a:off x="838199" y="1171031"/>
            <a:ext cx="5662613" cy="5133254"/>
          </a:xfrm>
        </p:spPr>
        <p:txBody>
          <a:bodyPr>
            <a:normAutofit/>
          </a:bodyPr>
          <a:lstStyle/>
          <a:p>
            <a:r>
              <a:rPr lang="en-ID" sz="2400" dirty="0" err="1"/>
              <a:t>Cakupan</a:t>
            </a:r>
            <a:r>
              <a:rPr lang="en-ID" sz="2400" dirty="0"/>
              <a:t> : </a:t>
            </a:r>
            <a:r>
              <a:rPr lang="en-ID" sz="2400" dirty="0" err="1"/>
              <a:t>Penelitian</a:t>
            </a:r>
            <a:r>
              <a:rPr lang="en-ID" sz="2400" dirty="0"/>
              <a:t> </a:t>
            </a:r>
            <a:r>
              <a:rPr lang="en-ID" sz="2400" dirty="0" err="1"/>
              <a:t>ini</a:t>
            </a:r>
            <a:r>
              <a:rPr lang="en-ID" sz="2400" dirty="0"/>
              <a:t> </a:t>
            </a:r>
            <a:r>
              <a:rPr lang="en-ID" sz="2400" dirty="0" err="1"/>
              <a:t>terbatas</a:t>
            </a:r>
            <a:r>
              <a:rPr lang="en-ID" sz="2400" dirty="0"/>
              <a:t> pada </a:t>
            </a:r>
            <a:r>
              <a:rPr lang="en-ID" sz="2400" dirty="0" err="1"/>
              <a:t>usulan</a:t>
            </a:r>
            <a:r>
              <a:rPr lang="en-ID" sz="2400" dirty="0"/>
              <a:t> </a:t>
            </a:r>
            <a:r>
              <a:rPr lang="en-ID" sz="2400" dirty="0" err="1"/>
              <a:t>konseptualisasi</a:t>
            </a:r>
            <a:r>
              <a:rPr lang="en-ID" sz="2400" dirty="0"/>
              <a:t> yang </a:t>
            </a:r>
            <a:r>
              <a:rPr lang="en-ID" sz="2400" dirty="0" err="1"/>
              <a:t>akan</a:t>
            </a:r>
            <a:r>
              <a:rPr lang="en-ID" sz="2400" dirty="0"/>
              <a:t> </a:t>
            </a:r>
            <a:r>
              <a:rPr lang="en-ID" sz="2400" dirty="0" err="1"/>
              <a:t>kemudian</a:t>
            </a:r>
            <a:r>
              <a:rPr lang="en-ID" sz="2400" dirty="0"/>
              <a:t> </a:t>
            </a:r>
            <a:r>
              <a:rPr lang="en-ID" sz="2400" dirty="0" err="1"/>
              <a:t>ditindak-lanjuti</a:t>
            </a:r>
            <a:r>
              <a:rPr lang="en-ID" sz="2400" dirty="0"/>
              <a:t> </a:t>
            </a:r>
            <a:r>
              <a:rPr lang="en-ID" sz="2400" dirty="0" err="1"/>
              <a:t>dengan</a:t>
            </a:r>
            <a:r>
              <a:rPr lang="en-ID" sz="2400" dirty="0"/>
              <a:t> </a:t>
            </a:r>
            <a:r>
              <a:rPr lang="en-ID" sz="2400" dirty="0" err="1"/>
              <a:t>penelitian</a:t>
            </a:r>
            <a:r>
              <a:rPr lang="en-ID" sz="2400" dirty="0"/>
              <a:t> </a:t>
            </a:r>
            <a:r>
              <a:rPr lang="en-ID" sz="2400" dirty="0" err="1"/>
              <a:t>empiris</a:t>
            </a:r>
            <a:r>
              <a:rPr lang="en-ID" sz="2400" dirty="0"/>
              <a:t>.</a:t>
            </a:r>
          </a:p>
          <a:p>
            <a:pPr lvl="1"/>
            <a:r>
              <a:rPr lang="en-ID" dirty="0" err="1"/>
              <a:t>Penjelasan</a:t>
            </a:r>
            <a:r>
              <a:rPr lang="en-ID" dirty="0"/>
              <a:t> </a:t>
            </a:r>
            <a:r>
              <a:rPr lang="en-ID" dirty="0" err="1"/>
              <a:t>mengenai</a:t>
            </a:r>
            <a:r>
              <a:rPr lang="en-ID" dirty="0"/>
              <a:t> IWE, </a:t>
            </a:r>
            <a:r>
              <a:rPr lang="en-ID" dirty="0" err="1"/>
              <a:t>termasuk</a:t>
            </a:r>
            <a:r>
              <a:rPr lang="en-ID" dirty="0"/>
              <a:t> </a:t>
            </a:r>
            <a:r>
              <a:rPr lang="en-ID" dirty="0" err="1"/>
              <a:t>identifikasi</a:t>
            </a:r>
            <a:r>
              <a:rPr lang="en-ID" dirty="0"/>
              <a:t> </a:t>
            </a:r>
            <a:r>
              <a:rPr lang="en-ID" dirty="0" err="1"/>
              <a:t>dimensi</a:t>
            </a:r>
            <a:r>
              <a:rPr lang="en-ID" dirty="0"/>
              <a:t> </a:t>
            </a:r>
            <a:r>
              <a:rPr lang="en-ID" dirty="0" err="1"/>
              <a:t>dari</a:t>
            </a:r>
            <a:r>
              <a:rPr lang="en-ID" dirty="0"/>
              <a:t> IWE</a:t>
            </a:r>
          </a:p>
          <a:p>
            <a:pPr lvl="1"/>
            <a:r>
              <a:rPr lang="en-ID" dirty="0" err="1"/>
              <a:t>Mengusulkan</a:t>
            </a:r>
            <a:r>
              <a:rPr lang="en-ID" dirty="0"/>
              <a:t> </a:t>
            </a:r>
            <a:r>
              <a:rPr lang="en-ID" dirty="0" err="1"/>
              <a:t>methodologi</a:t>
            </a:r>
            <a:r>
              <a:rPr lang="en-ID" dirty="0"/>
              <a:t>, </a:t>
            </a:r>
            <a:r>
              <a:rPr lang="en-ID" dirty="0" err="1"/>
              <a:t>diantaranya</a:t>
            </a:r>
            <a:r>
              <a:rPr lang="en-ID" dirty="0"/>
              <a:t> </a:t>
            </a:r>
            <a:r>
              <a:rPr lang="en-ID" dirty="0" err="1"/>
              <a:t>Hipothesis</a:t>
            </a:r>
            <a:r>
              <a:rPr lang="en-ID" dirty="0"/>
              <a:t> yang </a:t>
            </a:r>
            <a:r>
              <a:rPr lang="en-ID" dirty="0" err="1"/>
              <a:t>bisa</a:t>
            </a:r>
            <a:r>
              <a:rPr lang="en-ID" dirty="0"/>
              <a:t> </a:t>
            </a:r>
            <a:r>
              <a:rPr lang="en-ID" dirty="0" err="1"/>
              <a:t>digunakan</a:t>
            </a:r>
            <a:endParaRPr lang="en-ID" dirty="0"/>
          </a:p>
          <a:p>
            <a:pPr lvl="1"/>
            <a:r>
              <a:rPr lang="en-ID" dirty="0" err="1"/>
              <a:t>Menyusun</a:t>
            </a:r>
            <a:r>
              <a:rPr lang="en-ID" dirty="0"/>
              <a:t> measurement </a:t>
            </a:r>
            <a:r>
              <a:rPr lang="en-ID" dirty="0" err="1"/>
              <a:t>dalam</a:t>
            </a:r>
            <a:r>
              <a:rPr lang="en-ID" dirty="0"/>
              <a:t> </a:t>
            </a:r>
            <a:r>
              <a:rPr lang="en-ID" dirty="0" err="1"/>
              <a:t>hal</a:t>
            </a:r>
            <a:r>
              <a:rPr lang="en-ID" dirty="0"/>
              <a:t> </a:t>
            </a:r>
            <a:r>
              <a:rPr lang="en-ID" dirty="0" err="1"/>
              <a:t>ini</a:t>
            </a:r>
            <a:r>
              <a:rPr lang="en-ID" dirty="0"/>
              <a:t> </a:t>
            </a:r>
            <a:r>
              <a:rPr lang="en-ID" dirty="0" err="1"/>
              <a:t>instrumen</a:t>
            </a:r>
            <a:r>
              <a:rPr lang="en-ID" dirty="0"/>
              <a:t> </a:t>
            </a:r>
            <a:r>
              <a:rPr lang="en-ID" dirty="0" err="1"/>
              <a:t>penelitian</a:t>
            </a:r>
            <a:r>
              <a:rPr lang="en-ID" dirty="0"/>
              <a:t> yang </a:t>
            </a:r>
            <a:r>
              <a:rPr lang="en-ID" dirty="0" err="1"/>
              <a:t>dipakai</a:t>
            </a:r>
            <a:r>
              <a:rPr lang="en-ID" dirty="0"/>
              <a:t> (questionnaire)</a:t>
            </a:r>
          </a:p>
          <a:p>
            <a:endParaRPr lang="en-ID" sz="2400" dirty="0"/>
          </a:p>
        </p:txBody>
      </p:sp>
      <p:pic>
        <p:nvPicPr>
          <p:cNvPr id="5" name="Picture 4">
            <a:extLst>
              <a:ext uri="{FF2B5EF4-FFF2-40B4-BE49-F238E27FC236}">
                <a16:creationId xmlns:a16="http://schemas.microsoft.com/office/drawing/2014/main" id="{1DFFB162-0DDE-804B-9DDE-84DAFB015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424" y="1463997"/>
            <a:ext cx="4745037" cy="3443832"/>
          </a:xfrm>
          <a:prstGeom prst="rect">
            <a:avLst/>
          </a:prstGeom>
        </p:spPr>
      </p:pic>
      <p:sp>
        <p:nvSpPr>
          <p:cNvPr id="6" name="Rectangle 5">
            <a:extLst>
              <a:ext uri="{FF2B5EF4-FFF2-40B4-BE49-F238E27FC236}">
                <a16:creationId xmlns:a16="http://schemas.microsoft.com/office/drawing/2014/main" id="{046E41B1-D036-FC47-964A-267520CF0E2F}"/>
              </a:ext>
            </a:extLst>
          </p:cNvPr>
          <p:cNvSpPr/>
          <p:nvPr/>
        </p:nvSpPr>
        <p:spPr>
          <a:xfrm>
            <a:off x="733424" y="5485134"/>
            <a:ext cx="10515600" cy="830997"/>
          </a:xfrm>
          <a:prstGeom prst="rect">
            <a:avLst/>
          </a:prstGeom>
          <a:solidFill>
            <a:srgbClr val="C00000"/>
          </a:solidFill>
        </p:spPr>
        <p:txBody>
          <a:bodyPr wrap="square">
            <a:spAutoFit/>
          </a:bodyPr>
          <a:lstStyle/>
          <a:p>
            <a:r>
              <a:rPr lang="en-ID" sz="2400" dirty="0" err="1">
                <a:solidFill>
                  <a:schemeClr val="bg1"/>
                </a:solidFill>
              </a:rPr>
              <a:t>Tujuan</a:t>
            </a:r>
            <a:r>
              <a:rPr lang="en-ID" sz="2400" dirty="0">
                <a:solidFill>
                  <a:schemeClr val="bg1"/>
                </a:solidFill>
              </a:rPr>
              <a:t> : </a:t>
            </a:r>
            <a:r>
              <a:rPr lang="en-ID" sz="2400" dirty="0" err="1">
                <a:solidFill>
                  <a:schemeClr val="bg1"/>
                </a:solidFill>
              </a:rPr>
              <a:t>membandingkan</a:t>
            </a:r>
            <a:r>
              <a:rPr lang="en-ID" sz="2400" dirty="0">
                <a:solidFill>
                  <a:schemeClr val="bg1"/>
                </a:solidFill>
              </a:rPr>
              <a:t> </a:t>
            </a:r>
            <a:r>
              <a:rPr lang="en-ID" sz="2400" dirty="0" err="1">
                <a:solidFill>
                  <a:schemeClr val="bg1"/>
                </a:solidFill>
              </a:rPr>
              <a:t>tingkat</a:t>
            </a:r>
            <a:r>
              <a:rPr lang="en-ID" sz="2400" dirty="0">
                <a:solidFill>
                  <a:schemeClr val="bg1"/>
                </a:solidFill>
              </a:rPr>
              <a:t> </a:t>
            </a:r>
            <a:r>
              <a:rPr lang="en-ID" sz="2400" dirty="0" err="1">
                <a:solidFill>
                  <a:schemeClr val="bg1"/>
                </a:solidFill>
              </a:rPr>
              <a:t>Etika</a:t>
            </a:r>
            <a:r>
              <a:rPr lang="en-ID" sz="2400" dirty="0">
                <a:solidFill>
                  <a:schemeClr val="bg1"/>
                </a:solidFill>
              </a:rPr>
              <a:t> </a:t>
            </a:r>
            <a:r>
              <a:rPr lang="en-ID" sz="2400" dirty="0" err="1">
                <a:solidFill>
                  <a:schemeClr val="bg1"/>
                </a:solidFill>
              </a:rPr>
              <a:t>Kerja</a:t>
            </a:r>
            <a:r>
              <a:rPr lang="en-ID" sz="2400" dirty="0">
                <a:solidFill>
                  <a:schemeClr val="bg1"/>
                </a:solidFill>
              </a:rPr>
              <a:t> </a:t>
            </a:r>
            <a:r>
              <a:rPr lang="en-ID" sz="2400" dirty="0" err="1">
                <a:solidFill>
                  <a:schemeClr val="bg1"/>
                </a:solidFill>
              </a:rPr>
              <a:t>Islami</a:t>
            </a:r>
            <a:r>
              <a:rPr lang="en-ID" sz="2400" dirty="0">
                <a:solidFill>
                  <a:schemeClr val="bg1"/>
                </a:solidFill>
              </a:rPr>
              <a:t> </a:t>
            </a:r>
            <a:r>
              <a:rPr lang="en-ID" sz="2400" dirty="0" err="1">
                <a:solidFill>
                  <a:schemeClr val="bg1"/>
                </a:solidFill>
              </a:rPr>
              <a:t>karyawan</a:t>
            </a:r>
            <a:r>
              <a:rPr lang="en-ID" sz="2400" dirty="0">
                <a:solidFill>
                  <a:schemeClr val="bg1"/>
                </a:solidFill>
              </a:rPr>
              <a:t> bank </a:t>
            </a:r>
            <a:r>
              <a:rPr lang="en-ID" sz="2400" dirty="0" err="1">
                <a:solidFill>
                  <a:schemeClr val="bg1"/>
                </a:solidFill>
              </a:rPr>
              <a:t>konvensional</a:t>
            </a:r>
            <a:r>
              <a:rPr lang="en-ID" sz="2400" dirty="0">
                <a:solidFill>
                  <a:schemeClr val="bg1"/>
                </a:solidFill>
              </a:rPr>
              <a:t> </a:t>
            </a:r>
            <a:r>
              <a:rPr lang="en-ID" sz="2400" dirty="0" err="1">
                <a:solidFill>
                  <a:schemeClr val="bg1"/>
                </a:solidFill>
              </a:rPr>
              <a:t>dengan</a:t>
            </a:r>
            <a:r>
              <a:rPr lang="en-ID" sz="2400" dirty="0">
                <a:solidFill>
                  <a:schemeClr val="bg1"/>
                </a:solidFill>
              </a:rPr>
              <a:t> bank </a:t>
            </a:r>
            <a:r>
              <a:rPr lang="en-ID" sz="2400" dirty="0" err="1">
                <a:solidFill>
                  <a:schemeClr val="bg1"/>
                </a:solidFill>
              </a:rPr>
              <a:t>syariah</a:t>
            </a:r>
            <a:endParaRPr lang="en-ID" sz="2400" dirty="0">
              <a:solidFill>
                <a:schemeClr val="bg1"/>
              </a:solidFill>
            </a:endParaRPr>
          </a:p>
        </p:txBody>
      </p:sp>
    </p:spTree>
    <p:extLst>
      <p:ext uri="{BB962C8B-B14F-4D97-AF65-F5344CB8AC3E}">
        <p14:creationId xmlns:p14="http://schemas.microsoft.com/office/powerpoint/2010/main" val="1858944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444F-F037-405E-A331-94038A4CF338}"/>
              </a:ext>
            </a:extLst>
          </p:cNvPr>
          <p:cNvSpPr>
            <a:spLocks noGrp="1"/>
          </p:cNvSpPr>
          <p:nvPr>
            <p:ph type="title"/>
          </p:nvPr>
        </p:nvSpPr>
        <p:spPr>
          <a:xfrm>
            <a:off x="838200" y="365126"/>
            <a:ext cx="10515600" cy="475384"/>
          </a:xfrm>
        </p:spPr>
        <p:txBody>
          <a:bodyPr>
            <a:normAutofit fontScale="90000"/>
          </a:bodyPr>
          <a:lstStyle/>
          <a:p>
            <a:r>
              <a:rPr lang="en-US" b="1" dirty="0" err="1"/>
              <a:t>Etika</a:t>
            </a:r>
            <a:r>
              <a:rPr lang="en-US" b="1" dirty="0"/>
              <a:t> </a:t>
            </a:r>
            <a:r>
              <a:rPr lang="en-US" b="1" dirty="0" err="1"/>
              <a:t>Kerja</a:t>
            </a:r>
            <a:r>
              <a:rPr lang="en-US" b="1" dirty="0"/>
              <a:t> </a:t>
            </a:r>
            <a:r>
              <a:rPr lang="en-US" b="1" dirty="0" err="1"/>
              <a:t>Islami</a:t>
            </a:r>
            <a:r>
              <a:rPr lang="en-US" b="1" dirty="0"/>
              <a:t> (IWE)</a:t>
            </a:r>
            <a:endParaRPr lang="en-ID" dirty="0"/>
          </a:p>
        </p:txBody>
      </p:sp>
      <p:sp>
        <p:nvSpPr>
          <p:cNvPr id="3" name="Content Placeholder 2">
            <a:extLst>
              <a:ext uri="{FF2B5EF4-FFF2-40B4-BE49-F238E27FC236}">
                <a16:creationId xmlns:a16="http://schemas.microsoft.com/office/drawing/2014/main" id="{B13F1942-7844-4353-9F69-4B8D7E8FE5C0}"/>
              </a:ext>
            </a:extLst>
          </p:cNvPr>
          <p:cNvSpPr>
            <a:spLocks noGrp="1"/>
          </p:cNvSpPr>
          <p:nvPr>
            <p:ph idx="1"/>
          </p:nvPr>
        </p:nvSpPr>
        <p:spPr>
          <a:xfrm>
            <a:off x="838200" y="1212273"/>
            <a:ext cx="10515600" cy="5142490"/>
          </a:xfrm>
        </p:spPr>
        <p:txBody>
          <a:bodyPr>
            <a:normAutofit/>
          </a:bodyPr>
          <a:lstStyle/>
          <a:p>
            <a:r>
              <a:rPr lang="en-ID" sz="1800" dirty="0" err="1"/>
              <a:t>Etika</a:t>
            </a:r>
            <a:r>
              <a:rPr lang="en-ID" sz="1800" dirty="0"/>
              <a:t> </a:t>
            </a:r>
            <a:r>
              <a:rPr lang="en-ID" sz="1800" dirty="0" err="1"/>
              <a:t>kerja</a:t>
            </a:r>
            <a:r>
              <a:rPr lang="en-ID" sz="1800" dirty="0"/>
              <a:t>  </a:t>
            </a:r>
            <a:r>
              <a:rPr lang="en-ID" sz="1800" dirty="0" err="1"/>
              <a:t>adalah</a:t>
            </a:r>
            <a:r>
              <a:rPr lang="en-ID" sz="1800" dirty="0"/>
              <a:t> "</a:t>
            </a:r>
            <a:r>
              <a:rPr lang="en-ID" sz="1800" dirty="0" err="1"/>
              <a:t>kumpulan</a:t>
            </a:r>
            <a:r>
              <a:rPr lang="en-ID" sz="1800" dirty="0"/>
              <a:t> </a:t>
            </a:r>
            <a:r>
              <a:rPr lang="en-ID" sz="1800" dirty="0" err="1"/>
              <a:t>nilai</a:t>
            </a:r>
            <a:r>
              <a:rPr lang="en-ID" sz="1800" dirty="0"/>
              <a:t>, </a:t>
            </a:r>
            <a:r>
              <a:rPr lang="en-ID" sz="1800" dirty="0" err="1"/>
              <a:t>kepercayaan</a:t>
            </a:r>
            <a:r>
              <a:rPr lang="en-ID" sz="1800" dirty="0"/>
              <a:t>, </a:t>
            </a:r>
            <a:r>
              <a:rPr lang="en-ID" sz="1800" dirty="0" err="1"/>
              <a:t>niat</a:t>
            </a:r>
            <a:r>
              <a:rPr lang="en-ID" sz="1800" dirty="0"/>
              <a:t>, </a:t>
            </a:r>
            <a:r>
              <a:rPr lang="en-ID" sz="1800" dirty="0" err="1"/>
              <a:t>dan</a:t>
            </a:r>
            <a:r>
              <a:rPr lang="en-ID" sz="1800" dirty="0"/>
              <a:t> </a:t>
            </a:r>
            <a:r>
              <a:rPr lang="en-ID" sz="1800" dirty="0" err="1"/>
              <a:t>tujuan</a:t>
            </a:r>
            <a:r>
              <a:rPr lang="en-ID" sz="1800" dirty="0"/>
              <a:t> yang </a:t>
            </a:r>
            <a:r>
              <a:rPr lang="en-ID" sz="1800" dirty="0" err="1"/>
              <a:t>dibawa</a:t>
            </a:r>
            <a:r>
              <a:rPr lang="en-ID" sz="1800" dirty="0"/>
              <a:t> orang </a:t>
            </a:r>
            <a:r>
              <a:rPr lang="en-ID" sz="1800" dirty="0" err="1"/>
              <a:t>ke</a:t>
            </a:r>
            <a:r>
              <a:rPr lang="en-ID" sz="1800" dirty="0"/>
              <a:t> </a:t>
            </a:r>
            <a:r>
              <a:rPr lang="en-ID" sz="1800" dirty="0" err="1"/>
              <a:t>pekerjaan</a:t>
            </a:r>
            <a:r>
              <a:rPr lang="en-ID" sz="1800" dirty="0"/>
              <a:t> </a:t>
            </a:r>
            <a:r>
              <a:rPr lang="en-ID" sz="1800" dirty="0" err="1"/>
              <a:t>mereka</a:t>
            </a:r>
            <a:r>
              <a:rPr lang="en-ID" sz="1800" dirty="0"/>
              <a:t> </a:t>
            </a:r>
            <a:r>
              <a:rPr lang="en-ID" sz="1800" dirty="0" err="1"/>
              <a:t>dan</a:t>
            </a:r>
            <a:r>
              <a:rPr lang="en-ID" sz="1800" dirty="0"/>
              <a:t> </a:t>
            </a:r>
            <a:r>
              <a:rPr lang="en-ID" sz="1800" dirty="0" err="1"/>
              <a:t>bagaimana</a:t>
            </a:r>
            <a:r>
              <a:rPr lang="en-ID" sz="1800" dirty="0"/>
              <a:t> </a:t>
            </a:r>
            <a:r>
              <a:rPr lang="en-ID" sz="1800" dirty="0" err="1"/>
              <a:t>kondisi</a:t>
            </a:r>
            <a:r>
              <a:rPr lang="en-ID" sz="1800" dirty="0"/>
              <a:t> di mana </a:t>
            </a:r>
            <a:r>
              <a:rPr lang="en-ID" sz="1800" dirty="0" err="1"/>
              <a:t>mereka</a:t>
            </a:r>
            <a:r>
              <a:rPr lang="en-ID" sz="1800" dirty="0"/>
              <a:t> </a:t>
            </a:r>
            <a:r>
              <a:rPr lang="en-ID" sz="1800" dirty="0" err="1"/>
              <a:t>melakukan</a:t>
            </a:r>
            <a:r>
              <a:rPr lang="en-ID" sz="1800" dirty="0"/>
              <a:t> </a:t>
            </a:r>
            <a:r>
              <a:rPr lang="en-ID" sz="1800" dirty="0" err="1"/>
              <a:t>pekerjaannya</a:t>
            </a:r>
            <a:r>
              <a:rPr lang="en-ID" sz="1800" dirty="0"/>
              <a:t>“ (Clarke, 1983).</a:t>
            </a:r>
          </a:p>
          <a:p>
            <a:r>
              <a:rPr lang="en-ID" sz="1800" dirty="0" err="1"/>
              <a:t>Intinya</a:t>
            </a:r>
            <a:r>
              <a:rPr lang="en-ID" sz="1800" dirty="0"/>
              <a:t> </a:t>
            </a:r>
            <a:r>
              <a:rPr lang="en-ID" sz="1800" dirty="0" err="1"/>
              <a:t>Etika</a:t>
            </a:r>
            <a:r>
              <a:rPr lang="en-ID" sz="1800" dirty="0"/>
              <a:t> </a:t>
            </a:r>
            <a:r>
              <a:rPr lang="en-ID" sz="1800" dirty="0" err="1"/>
              <a:t>Kerja</a:t>
            </a:r>
            <a:r>
              <a:rPr lang="en-ID" sz="1800" dirty="0"/>
              <a:t> </a:t>
            </a:r>
            <a:r>
              <a:rPr lang="en-ID" sz="1800" dirty="0" err="1"/>
              <a:t>Islami</a:t>
            </a:r>
            <a:r>
              <a:rPr lang="en-ID" sz="1800" dirty="0"/>
              <a:t> </a:t>
            </a:r>
            <a:r>
              <a:rPr lang="en-ID" sz="1800" dirty="0" err="1"/>
              <a:t>adalah</a:t>
            </a:r>
            <a:r>
              <a:rPr lang="en-ID" sz="1800" dirty="0"/>
              <a:t> </a:t>
            </a:r>
            <a:r>
              <a:rPr lang="en-ID" sz="1800" dirty="0" err="1"/>
              <a:t>memandang</a:t>
            </a:r>
            <a:r>
              <a:rPr lang="en-ID" sz="1800" dirty="0"/>
              <a:t> </a:t>
            </a:r>
            <a:r>
              <a:rPr lang="en-ID" sz="1800" dirty="0" err="1"/>
              <a:t>kerja</a:t>
            </a:r>
            <a:r>
              <a:rPr lang="en-ID" sz="1800" dirty="0"/>
              <a:t> </a:t>
            </a:r>
            <a:r>
              <a:rPr lang="en-ID" sz="1800" dirty="0" err="1"/>
              <a:t>sebagai</a:t>
            </a:r>
            <a:r>
              <a:rPr lang="en-ID" sz="1800" dirty="0"/>
              <a:t> </a:t>
            </a:r>
            <a:r>
              <a:rPr lang="en-ID" sz="1800" dirty="0" err="1"/>
              <a:t>ibadah</a:t>
            </a:r>
            <a:r>
              <a:rPr lang="en-ID" sz="1800" dirty="0"/>
              <a:t>/</a:t>
            </a:r>
            <a:r>
              <a:rPr lang="en-ID" sz="1800" dirty="0" err="1"/>
              <a:t>menjalankan</a:t>
            </a:r>
            <a:r>
              <a:rPr lang="en-ID" sz="1800" dirty="0"/>
              <a:t> </a:t>
            </a:r>
            <a:r>
              <a:rPr lang="en-ID" sz="1800" dirty="0" err="1"/>
              <a:t>perintah</a:t>
            </a:r>
            <a:r>
              <a:rPr lang="en-ID" sz="1800" dirty="0"/>
              <a:t> agama.</a:t>
            </a:r>
          </a:p>
          <a:p>
            <a:endParaRPr lang="en-ID" sz="1800" dirty="0"/>
          </a:p>
        </p:txBody>
      </p:sp>
      <p:graphicFrame>
        <p:nvGraphicFramePr>
          <p:cNvPr id="4" name="Table 3">
            <a:extLst>
              <a:ext uri="{FF2B5EF4-FFF2-40B4-BE49-F238E27FC236}">
                <a16:creationId xmlns:a16="http://schemas.microsoft.com/office/drawing/2014/main" id="{FE9B8EDB-2F12-4905-BB98-41EAF6F0DF1A}"/>
              </a:ext>
            </a:extLst>
          </p:cNvPr>
          <p:cNvGraphicFramePr>
            <a:graphicFrameLocks noGrp="1"/>
          </p:cNvGraphicFramePr>
          <p:nvPr>
            <p:extLst>
              <p:ext uri="{D42A27DB-BD31-4B8C-83A1-F6EECF244321}">
                <p14:modId xmlns:p14="http://schemas.microsoft.com/office/powerpoint/2010/main" val="2398739464"/>
              </p:ext>
            </p:extLst>
          </p:nvPr>
        </p:nvGraphicFramePr>
        <p:xfrm>
          <a:off x="1123950" y="2548466"/>
          <a:ext cx="9944100" cy="3114040"/>
        </p:xfrm>
        <a:graphic>
          <a:graphicData uri="http://schemas.openxmlformats.org/drawingml/2006/table">
            <a:tbl>
              <a:tblPr firstRow="1" bandRow="1">
                <a:tableStyleId>{5C22544A-7EE6-4342-B048-85BDC9FD1C3A}</a:tableStyleId>
              </a:tblPr>
              <a:tblGrid>
                <a:gridCol w="4972050">
                  <a:extLst>
                    <a:ext uri="{9D8B030D-6E8A-4147-A177-3AD203B41FA5}">
                      <a16:colId xmlns:a16="http://schemas.microsoft.com/office/drawing/2014/main" val="1440838603"/>
                    </a:ext>
                  </a:extLst>
                </a:gridCol>
                <a:gridCol w="4972050">
                  <a:extLst>
                    <a:ext uri="{9D8B030D-6E8A-4147-A177-3AD203B41FA5}">
                      <a16:colId xmlns:a16="http://schemas.microsoft.com/office/drawing/2014/main" val="3197183781"/>
                    </a:ext>
                  </a:extLst>
                </a:gridCol>
              </a:tblGrid>
              <a:tr h="370840">
                <a:tc>
                  <a:txBody>
                    <a:bodyPr/>
                    <a:lstStyle/>
                    <a:p>
                      <a:r>
                        <a:rPr lang="en-ID" dirty="0" err="1"/>
                        <a:t>Etika</a:t>
                      </a:r>
                      <a:r>
                        <a:rPr lang="en-ID" dirty="0"/>
                        <a:t> </a:t>
                      </a:r>
                      <a:r>
                        <a:rPr lang="en-ID" dirty="0" err="1"/>
                        <a:t>Kerja</a:t>
                      </a:r>
                      <a:r>
                        <a:rPr lang="en-ID" dirty="0"/>
                        <a:t> Barat</a:t>
                      </a:r>
                    </a:p>
                  </a:txBody>
                  <a:tcPr/>
                </a:tc>
                <a:tc>
                  <a:txBody>
                    <a:bodyPr/>
                    <a:lstStyle/>
                    <a:p>
                      <a:r>
                        <a:rPr lang="en-ID" dirty="0" err="1"/>
                        <a:t>Etika</a:t>
                      </a:r>
                      <a:r>
                        <a:rPr lang="en-ID" dirty="0"/>
                        <a:t> </a:t>
                      </a:r>
                      <a:r>
                        <a:rPr lang="en-ID" dirty="0" err="1"/>
                        <a:t>Kerja</a:t>
                      </a:r>
                      <a:r>
                        <a:rPr lang="en-ID" dirty="0"/>
                        <a:t> </a:t>
                      </a:r>
                      <a:r>
                        <a:rPr lang="en-ID" dirty="0" err="1"/>
                        <a:t>Islami</a:t>
                      </a:r>
                      <a:endParaRPr lang="en-ID" dirty="0"/>
                    </a:p>
                  </a:txBody>
                  <a:tcPr/>
                </a:tc>
                <a:extLst>
                  <a:ext uri="{0D108BD9-81ED-4DB2-BD59-A6C34878D82A}">
                    <a16:rowId xmlns:a16="http://schemas.microsoft.com/office/drawing/2014/main" val="2172032394"/>
                  </a:ext>
                </a:extLst>
              </a:tr>
              <a:tr h="370840">
                <a:tc>
                  <a:txBody>
                    <a:bodyPr/>
                    <a:lstStyle/>
                    <a:p>
                      <a:r>
                        <a:rPr lang="en-ID" dirty="0" err="1"/>
                        <a:t>Tujuan</a:t>
                      </a:r>
                      <a:r>
                        <a:rPr lang="en-ID" dirty="0"/>
                        <a:t>  </a:t>
                      </a:r>
                      <a:r>
                        <a:rPr lang="en-ID" dirty="0" err="1"/>
                        <a:t>berkaja</a:t>
                      </a:r>
                      <a:r>
                        <a:rPr lang="en-ID" dirty="0"/>
                        <a:t> </a:t>
                      </a:r>
                      <a:r>
                        <a:rPr lang="en-ID" dirty="0" err="1"/>
                        <a:t>semata-mata</a:t>
                      </a:r>
                      <a:r>
                        <a:rPr lang="en-ID" dirty="0"/>
                        <a:t> </a:t>
                      </a:r>
                      <a:r>
                        <a:rPr lang="en-ID" dirty="0" err="1"/>
                        <a:t>untuk</a:t>
                      </a:r>
                      <a:r>
                        <a:rPr lang="en-ID" dirty="0"/>
                        <a:t> </a:t>
                      </a:r>
                      <a:r>
                        <a:rPr lang="en-ID" dirty="0" err="1"/>
                        <a:t>mencari</a:t>
                      </a:r>
                      <a:r>
                        <a:rPr lang="en-ID" dirty="0"/>
                        <a:t> </a:t>
                      </a:r>
                      <a:r>
                        <a:rPr lang="en-ID" dirty="0" err="1"/>
                        <a:t>kekayaan</a:t>
                      </a:r>
                      <a:endParaRPr lang="en-ID" dirty="0"/>
                    </a:p>
                  </a:txBody>
                  <a:tcPr/>
                </a:tc>
                <a:tc>
                  <a:txBody>
                    <a:bodyPr/>
                    <a:lstStyle/>
                    <a:p>
                      <a:r>
                        <a:rPr lang="en-ID" dirty="0" err="1"/>
                        <a:t>Selain</a:t>
                      </a:r>
                      <a:r>
                        <a:rPr lang="en-ID" dirty="0"/>
                        <a:t> </a:t>
                      </a:r>
                      <a:r>
                        <a:rPr lang="en-ID" dirty="0" err="1"/>
                        <a:t>mencari</a:t>
                      </a:r>
                      <a:r>
                        <a:rPr lang="en-ID" dirty="0"/>
                        <a:t> </a:t>
                      </a:r>
                      <a:r>
                        <a:rPr lang="en-ID" dirty="0" err="1"/>
                        <a:t>kekayaan</a:t>
                      </a:r>
                      <a:r>
                        <a:rPr lang="en-ID" dirty="0"/>
                        <a:t>, </a:t>
                      </a:r>
                      <a:r>
                        <a:rPr lang="en-ID" dirty="0" err="1"/>
                        <a:t>bekerja</a:t>
                      </a:r>
                      <a:r>
                        <a:rPr lang="en-ID" dirty="0"/>
                        <a:t> </a:t>
                      </a:r>
                      <a:r>
                        <a:rPr lang="en-ID" dirty="0" err="1"/>
                        <a:t>haruslah</a:t>
                      </a:r>
                      <a:r>
                        <a:rPr lang="en-ID" dirty="0"/>
                        <a:t> </a:t>
                      </a:r>
                      <a:r>
                        <a:rPr lang="en-ID" dirty="0" err="1"/>
                        <a:t>memberikan</a:t>
                      </a:r>
                      <a:r>
                        <a:rPr lang="en-ID" dirty="0"/>
                        <a:t> </a:t>
                      </a:r>
                      <a:r>
                        <a:rPr lang="en-ID" dirty="0" err="1"/>
                        <a:t>mafaat</a:t>
                      </a:r>
                      <a:r>
                        <a:rPr lang="en-ID" dirty="0"/>
                        <a:t> </a:t>
                      </a:r>
                      <a:r>
                        <a:rPr lang="en-ID" dirty="0" err="1"/>
                        <a:t>bagi</a:t>
                      </a:r>
                      <a:r>
                        <a:rPr lang="en-ID" dirty="0"/>
                        <a:t> </a:t>
                      </a:r>
                      <a:r>
                        <a:rPr lang="en-ID" dirty="0" err="1"/>
                        <a:t>individu</a:t>
                      </a:r>
                      <a:r>
                        <a:rPr lang="en-ID" dirty="0"/>
                        <a:t> </a:t>
                      </a:r>
                      <a:r>
                        <a:rPr lang="en-ID" dirty="0" err="1"/>
                        <a:t>dan</a:t>
                      </a:r>
                      <a:r>
                        <a:rPr lang="en-ID" dirty="0"/>
                        <a:t> social</a:t>
                      </a:r>
                    </a:p>
                  </a:txBody>
                  <a:tcPr/>
                </a:tc>
                <a:extLst>
                  <a:ext uri="{0D108BD9-81ED-4DB2-BD59-A6C34878D82A}">
                    <a16:rowId xmlns:a16="http://schemas.microsoft.com/office/drawing/2014/main" val="2439725827"/>
                  </a:ext>
                </a:extLst>
              </a:tr>
              <a:tr h="370840">
                <a:tc>
                  <a:txBody>
                    <a:bodyPr/>
                    <a:lstStyle/>
                    <a:p>
                      <a:r>
                        <a:rPr lang="en-ID" dirty="0" err="1"/>
                        <a:t>Bekerja</a:t>
                      </a:r>
                      <a:r>
                        <a:rPr lang="en-ID" dirty="0"/>
                        <a:t> </a:t>
                      </a:r>
                      <a:r>
                        <a:rPr lang="en-ID" dirty="0" err="1"/>
                        <a:t>untuk</a:t>
                      </a:r>
                      <a:r>
                        <a:rPr lang="en-ID" dirty="0"/>
                        <a:t> </a:t>
                      </a:r>
                      <a:r>
                        <a:rPr lang="en-ID" dirty="0" err="1"/>
                        <a:t>mendapatkan</a:t>
                      </a:r>
                      <a:r>
                        <a:rPr lang="en-ID" dirty="0"/>
                        <a:t> </a:t>
                      </a:r>
                      <a:r>
                        <a:rPr lang="en-ID" dirty="0" err="1"/>
                        <a:t>kemandirian</a:t>
                      </a:r>
                      <a:r>
                        <a:rPr lang="en-ID" dirty="0"/>
                        <a:t> </a:t>
                      </a:r>
                      <a:r>
                        <a:rPr lang="en-ID" dirty="0" err="1"/>
                        <a:t>dan</a:t>
                      </a:r>
                      <a:r>
                        <a:rPr lang="en-ID" dirty="0"/>
                        <a:t> </a:t>
                      </a:r>
                      <a:r>
                        <a:rPr lang="en-ID" dirty="0" err="1"/>
                        <a:t>kehormatan</a:t>
                      </a:r>
                      <a:r>
                        <a:rPr lang="en-ID" dirty="0"/>
                        <a:t> </a:t>
                      </a:r>
                      <a:r>
                        <a:rPr lang="en-ID" dirty="0" err="1"/>
                        <a:t>diri</a:t>
                      </a:r>
                      <a:endParaRPr lang="en-ID" dirty="0"/>
                    </a:p>
                  </a:txBody>
                  <a:tcPr/>
                </a:tc>
                <a:tc>
                  <a:txBody>
                    <a:bodyPr/>
                    <a:lstStyle/>
                    <a:p>
                      <a:r>
                        <a:rPr lang="en-ID" dirty="0" err="1"/>
                        <a:t>Bekerja</a:t>
                      </a:r>
                      <a:r>
                        <a:rPr lang="en-ID" dirty="0"/>
                        <a:t> </a:t>
                      </a:r>
                      <a:r>
                        <a:rPr lang="en-ID" dirty="0" err="1"/>
                        <a:t>selain</a:t>
                      </a:r>
                      <a:r>
                        <a:rPr lang="en-ID" dirty="0"/>
                        <a:t> </a:t>
                      </a:r>
                      <a:r>
                        <a:rPr lang="en-ID" dirty="0" err="1"/>
                        <a:t>untuk</a:t>
                      </a:r>
                      <a:r>
                        <a:rPr lang="en-ID" dirty="0"/>
                        <a:t> </a:t>
                      </a:r>
                      <a:r>
                        <a:rPr lang="en-ID" dirty="0" err="1"/>
                        <a:t>mendapatkan</a:t>
                      </a:r>
                      <a:r>
                        <a:rPr lang="en-ID" dirty="0"/>
                        <a:t> </a:t>
                      </a:r>
                      <a:r>
                        <a:rPr lang="en-ID" dirty="0" err="1"/>
                        <a:t>kemandiairan</a:t>
                      </a:r>
                      <a:r>
                        <a:rPr lang="en-ID" dirty="0"/>
                        <a:t> </a:t>
                      </a:r>
                      <a:r>
                        <a:rPr lang="en-ID" dirty="0" err="1"/>
                        <a:t>dan</a:t>
                      </a:r>
                      <a:r>
                        <a:rPr lang="en-ID" dirty="0"/>
                        <a:t> </a:t>
                      </a:r>
                      <a:r>
                        <a:rPr lang="en-ID" dirty="0" err="1"/>
                        <a:t>kehormatan</a:t>
                      </a:r>
                      <a:r>
                        <a:rPr lang="en-ID" dirty="0"/>
                        <a:t>, </a:t>
                      </a:r>
                      <a:r>
                        <a:rPr lang="en-ID" dirty="0" err="1"/>
                        <a:t>namun</a:t>
                      </a:r>
                      <a:r>
                        <a:rPr lang="en-ID" dirty="0"/>
                        <a:t> </a:t>
                      </a:r>
                      <a:r>
                        <a:rPr lang="en-ID" dirty="0" err="1"/>
                        <a:t>dianggap</a:t>
                      </a:r>
                      <a:r>
                        <a:rPr lang="en-ID" dirty="0"/>
                        <a:t> </a:t>
                      </a:r>
                      <a:r>
                        <a:rPr lang="en-ID" dirty="0" err="1"/>
                        <a:t>sebagai</a:t>
                      </a:r>
                      <a:r>
                        <a:rPr lang="en-ID" dirty="0"/>
                        <a:t> </a:t>
                      </a:r>
                      <a:r>
                        <a:rPr lang="en-ID" dirty="0" err="1"/>
                        <a:t>perbauatan</a:t>
                      </a:r>
                      <a:r>
                        <a:rPr lang="en-ID" dirty="0"/>
                        <a:t> </a:t>
                      </a:r>
                      <a:r>
                        <a:rPr lang="en-ID" dirty="0" err="1"/>
                        <a:t>mulia</a:t>
                      </a:r>
                      <a:r>
                        <a:rPr lang="en-ID" dirty="0"/>
                        <a:t> </a:t>
                      </a:r>
                      <a:r>
                        <a:rPr lang="en-ID" dirty="0" err="1"/>
                        <a:t>dimata</a:t>
                      </a:r>
                      <a:r>
                        <a:rPr lang="en-ID" dirty="0"/>
                        <a:t> </a:t>
                      </a:r>
                      <a:r>
                        <a:rPr lang="en-ID" dirty="0" err="1"/>
                        <a:t>Tuhan</a:t>
                      </a:r>
                      <a:endParaRPr lang="en-ID" dirty="0"/>
                    </a:p>
                  </a:txBody>
                  <a:tcPr/>
                </a:tc>
                <a:extLst>
                  <a:ext uri="{0D108BD9-81ED-4DB2-BD59-A6C34878D82A}">
                    <a16:rowId xmlns:a16="http://schemas.microsoft.com/office/drawing/2014/main" val="4131157914"/>
                  </a:ext>
                </a:extLst>
              </a:tr>
              <a:tr h="370840">
                <a:tc>
                  <a:txBody>
                    <a:bodyPr/>
                    <a:lstStyle/>
                    <a:p>
                      <a:r>
                        <a:rPr lang="en-ID" dirty="0" err="1"/>
                        <a:t>Penekanan</a:t>
                      </a:r>
                      <a:r>
                        <a:rPr lang="en-ID" dirty="0"/>
                        <a:t> </a:t>
                      </a:r>
                      <a:r>
                        <a:rPr lang="en-ID" dirty="0" err="1"/>
                        <a:t>pada</a:t>
                      </a:r>
                      <a:r>
                        <a:rPr lang="en-ID" dirty="0"/>
                        <a:t> </a:t>
                      </a:r>
                      <a:r>
                        <a:rPr lang="en-ID" dirty="0" err="1"/>
                        <a:t>hasil</a:t>
                      </a:r>
                      <a:r>
                        <a:rPr lang="en-ID" dirty="0"/>
                        <a:t>, </a:t>
                      </a:r>
                      <a:r>
                        <a:rPr lang="en-ID" dirty="0" err="1"/>
                        <a:t>maka</a:t>
                      </a:r>
                      <a:r>
                        <a:rPr lang="en-ID" dirty="0"/>
                        <a:t> </a:t>
                      </a:r>
                      <a:r>
                        <a:rPr lang="en-ID" dirty="0" err="1"/>
                        <a:t>kadang-kadang</a:t>
                      </a:r>
                      <a:r>
                        <a:rPr lang="en-ID" dirty="0"/>
                        <a:t> </a:t>
                      </a:r>
                      <a:r>
                        <a:rPr lang="en-ID" dirty="0" err="1"/>
                        <a:t>ditempuh</a:t>
                      </a:r>
                      <a:r>
                        <a:rPr lang="en-ID" dirty="0"/>
                        <a:t> </a:t>
                      </a:r>
                      <a:r>
                        <a:rPr lang="en-ID" dirty="0" err="1"/>
                        <a:t>berbagai</a:t>
                      </a:r>
                      <a:r>
                        <a:rPr lang="en-ID" dirty="0"/>
                        <a:t> </a:t>
                      </a:r>
                      <a:r>
                        <a:rPr lang="en-ID" dirty="0" err="1"/>
                        <a:t>macam</a:t>
                      </a:r>
                      <a:r>
                        <a:rPr lang="en-ID" dirty="0"/>
                        <a:t> </a:t>
                      </a:r>
                      <a:r>
                        <a:rPr lang="en-ID" dirty="0" err="1"/>
                        <a:t>cara</a:t>
                      </a:r>
                      <a:r>
                        <a:rPr lang="en-ID" dirty="0"/>
                        <a:t> agar </a:t>
                      </a:r>
                      <a:r>
                        <a:rPr lang="en-ID" dirty="0" err="1"/>
                        <a:t>mendapatkan</a:t>
                      </a:r>
                      <a:r>
                        <a:rPr lang="en-ID" dirty="0"/>
                        <a:t> </a:t>
                      </a:r>
                      <a:r>
                        <a:rPr lang="en-ID" dirty="0" err="1"/>
                        <a:t>hasil</a:t>
                      </a:r>
                      <a:r>
                        <a:rPr lang="en-ID" dirty="0"/>
                        <a:t> yang </a:t>
                      </a:r>
                      <a:r>
                        <a:rPr lang="en-ID" dirty="0" err="1"/>
                        <a:t>diinginkan</a:t>
                      </a:r>
                      <a:r>
                        <a:rPr lang="en-ID" dirty="0"/>
                        <a:t> (</a:t>
                      </a:r>
                      <a:r>
                        <a:rPr lang="en-ID" dirty="0" err="1"/>
                        <a:t>korupsi</a:t>
                      </a:r>
                      <a:r>
                        <a:rPr lang="en-ID" dirty="0"/>
                        <a:t>, </a:t>
                      </a:r>
                      <a:r>
                        <a:rPr lang="en-ID" dirty="0" err="1"/>
                        <a:t>penyuapan</a:t>
                      </a:r>
                      <a:r>
                        <a:rPr lang="en-ID" dirty="0"/>
                        <a:t> </a:t>
                      </a:r>
                      <a:r>
                        <a:rPr lang="en-ID" dirty="0" err="1"/>
                        <a:t>dan</a:t>
                      </a:r>
                      <a:r>
                        <a:rPr lang="en-ID" dirty="0"/>
                        <a:t> </a:t>
                      </a:r>
                      <a:r>
                        <a:rPr lang="en-ID" dirty="0" err="1"/>
                        <a:t>pemalsuan</a:t>
                      </a:r>
                      <a:r>
                        <a:rPr lang="en-ID" dirty="0"/>
                        <a:t>)</a:t>
                      </a:r>
                    </a:p>
                  </a:txBody>
                  <a:tcPr/>
                </a:tc>
                <a:tc>
                  <a:txBody>
                    <a:bodyPr/>
                    <a:lstStyle/>
                    <a:p>
                      <a:r>
                        <a:rPr lang="en-ID" dirty="0"/>
                        <a:t>“</a:t>
                      </a:r>
                      <a:r>
                        <a:rPr lang="en-ID" dirty="0" err="1"/>
                        <a:t>Niat</a:t>
                      </a:r>
                      <a:r>
                        <a:rPr lang="en-ID" dirty="0"/>
                        <a:t>” </a:t>
                      </a:r>
                      <a:r>
                        <a:rPr lang="en-ID" dirty="0" err="1"/>
                        <a:t>dan</a:t>
                      </a:r>
                      <a:r>
                        <a:rPr lang="en-ID" dirty="0"/>
                        <a:t> “</a:t>
                      </a:r>
                      <a:r>
                        <a:rPr lang="en-ID" dirty="0" err="1"/>
                        <a:t>cara</a:t>
                      </a:r>
                      <a:r>
                        <a:rPr lang="en-ID" dirty="0"/>
                        <a:t>” </a:t>
                      </a:r>
                      <a:r>
                        <a:rPr lang="en-ID" dirty="0" err="1"/>
                        <a:t>lebih</a:t>
                      </a:r>
                      <a:r>
                        <a:rPr lang="en-ID" dirty="0"/>
                        <a:t> </a:t>
                      </a:r>
                      <a:r>
                        <a:rPr lang="en-ID" dirty="0" err="1"/>
                        <a:t>penting</a:t>
                      </a:r>
                      <a:r>
                        <a:rPr lang="en-ID" dirty="0"/>
                        <a:t> </a:t>
                      </a:r>
                      <a:r>
                        <a:rPr lang="en-ID" dirty="0" err="1"/>
                        <a:t>dari</a:t>
                      </a:r>
                      <a:r>
                        <a:rPr lang="en-ID" dirty="0"/>
                        <a:t> </a:t>
                      </a:r>
                      <a:r>
                        <a:rPr lang="en-ID" dirty="0" err="1"/>
                        <a:t>hasil</a:t>
                      </a:r>
                      <a:r>
                        <a:rPr lang="en-ID" dirty="0"/>
                        <a:t>.</a:t>
                      </a:r>
                    </a:p>
                  </a:txBody>
                  <a:tcPr/>
                </a:tc>
                <a:extLst>
                  <a:ext uri="{0D108BD9-81ED-4DB2-BD59-A6C34878D82A}">
                    <a16:rowId xmlns:a16="http://schemas.microsoft.com/office/drawing/2014/main" val="1661163023"/>
                  </a:ext>
                </a:extLst>
              </a:tr>
            </a:tbl>
          </a:graphicData>
        </a:graphic>
      </p:graphicFrame>
    </p:spTree>
    <p:extLst>
      <p:ext uri="{BB962C8B-B14F-4D97-AF65-F5344CB8AC3E}">
        <p14:creationId xmlns:p14="http://schemas.microsoft.com/office/powerpoint/2010/main" val="2774205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72544-83F6-44E7-8699-3215F5A74DD4}"/>
              </a:ext>
            </a:extLst>
          </p:cNvPr>
          <p:cNvSpPr>
            <a:spLocks noGrp="1"/>
          </p:cNvSpPr>
          <p:nvPr>
            <p:ph type="title"/>
          </p:nvPr>
        </p:nvSpPr>
        <p:spPr>
          <a:xfrm>
            <a:off x="476249" y="218280"/>
            <a:ext cx="10515600" cy="1325563"/>
          </a:xfrm>
        </p:spPr>
        <p:txBody>
          <a:bodyPr>
            <a:normAutofit/>
          </a:bodyPr>
          <a:lstStyle/>
          <a:p>
            <a:r>
              <a:rPr lang="en-ID" sz="4000" b="1" dirty="0" err="1">
                <a:solidFill>
                  <a:srgbClr val="0070C0"/>
                </a:solidFill>
              </a:rPr>
              <a:t>Dimensi</a:t>
            </a:r>
            <a:r>
              <a:rPr lang="en-ID" sz="4000" b="1" dirty="0">
                <a:solidFill>
                  <a:srgbClr val="0070C0"/>
                </a:solidFill>
              </a:rPr>
              <a:t> IWE</a:t>
            </a:r>
          </a:p>
        </p:txBody>
      </p:sp>
      <p:sp>
        <p:nvSpPr>
          <p:cNvPr id="46" name="Content Placeholder 45">
            <a:extLst>
              <a:ext uri="{FF2B5EF4-FFF2-40B4-BE49-F238E27FC236}">
                <a16:creationId xmlns:a16="http://schemas.microsoft.com/office/drawing/2014/main" id="{CF628DC3-BF91-EF43-AB09-F159A0ACA615}"/>
              </a:ext>
            </a:extLst>
          </p:cNvPr>
          <p:cNvSpPr>
            <a:spLocks noGrp="1"/>
          </p:cNvSpPr>
          <p:nvPr>
            <p:ph idx="1"/>
          </p:nvPr>
        </p:nvSpPr>
        <p:spPr>
          <a:xfrm>
            <a:off x="5100638" y="557213"/>
            <a:ext cx="6615113" cy="5419725"/>
          </a:xfrm>
        </p:spPr>
        <p:txBody>
          <a:bodyPr>
            <a:normAutofit/>
          </a:bodyPr>
          <a:lstStyle/>
          <a:p>
            <a:pPr marL="312738" indent="-312738">
              <a:spcBef>
                <a:spcPts val="400"/>
              </a:spcBef>
              <a:buFont typeface="+mj-lt"/>
              <a:buAutoNum type="arabicPeriod"/>
            </a:pPr>
            <a:r>
              <a:rPr lang="en-US" sz="1800" dirty="0" err="1"/>
              <a:t>Religiusitas</a:t>
            </a:r>
            <a:r>
              <a:rPr lang="en-US" sz="1800" dirty="0"/>
              <a:t>:  </a:t>
            </a:r>
            <a:r>
              <a:rPr lang="en-US" sz="1800" dirty="0" err="1"/>
              <a:t>orientasi</a:t>
            </a:r>
            <a:r>
              <a:rPr lang="en-US" sz="1800" dirty="0"/>
              <a:t> yang </a:t>
            </a:r>
            <a:r>
              <a:rPr lang="en-US" sz="1800" dirty="0" err="1"/>
              <a:t>bersifat</a:t>
            </a:r>
            <a:r>
              <a:rPr lang="en-US" sz="1800" dirty="0"/>
              <a:t> internal di mana agama </a:t>
            </a:r>
            <a:r>
              <a:rPr lang="en-US" sz="1800" dirty="0" err="1"/>
              <a:t>memberi</a:t>
            </a:r>
            <a:r>
              <a:rPr lang="en-US" sz="1800" dirty="0"/>
              <a:t> </a:t>
            </a:r>
            <a:r>
              <a:rPr lang="en-US" sz="1800" dirty="0" err="1"/>
              <a:t>individu</a:t>
            </a:r>
            <a:r>
              <a:rPr lang="en-US" sz="1800" dirty="0"/>
              <a:t> </a:t>
            </a:r>
            <a:r>
              <a:rPr lang="en-US" sz="1800" dirty="0" err="1"/>
              <a:t>kerangka</a:t>
            </a:r>
            <a:r>
              <a:rPr lang="en-US" sz="1800" dirty="0"/>
              <a:t> </a:t>
            </a:r>
            <a:r>
              <a:rPr lang="en-US" sz="1800" dirty="0" err="1"/>
              <a:t>kerja</a:t>
            </a:r>
            <a:r>
              <a:rPr lang="en-US" sz="1800" dirty="0"/>
              <a:t> </a:t>
            </a:r>
            <a:r>
              <a:rPr lang="en-US" sz="1800" dirty="0" err="1"/>
              <a:t>untuk</a:t>
            </a:r>
            <a:r>
              <a:rPr lang="en-US" sz="1800" dirty="0"/>
              <a:t> </a:t>
            </a:r>
            <a:r>
              <a:rPr lang="en-US" sz="1800" dirty="0" err="1"/>
              <a:t>memahami</a:t>
            </a:r>
            <a:r>
              <a:rPr lang="en-US" sz="1800" dirty="0"/>
              <a:t> </a:t>
            </a:r>
            <a:r>
              <a:rPr lang="en-US" sz="1800" dirty="0" err="1"/>
              <a:t>kehidupan</a:t>
            </a:r>
            <a:r>
              <a:rPr lang="en-US" sz="1800" dirty="0"/>
              <a:t>.</a:t>
            </a:r>
          </a:p>
          <a:p>
            <a:pPr marL="312738" indent="-312738">
              <a:spcBef>
                <a:spcPts val="400"/>
              </a:spcBef>
              <a:buFont typeface="+mj-lt"/>
              <a:buAutoNum type="arabicPeriod"/>
            </a:pPr>
            <a:r>
              <a:rPr lang="en-US" sz="1800" dirty="0"/>
              <a:t>Usaha:  Islam </a:t>
            </a:r>
            <a:r>
              <a:rPr lang="en-US" sz="1800" dirty="0" err="1"/>
              <a:t>mendorong</a:t>
            </a:r>
            <a:r>
              <a:rPr lang="en-US" sz="1800" dirty="0"/>
              <a:t> </a:t>
            </a:r>
            <a:r>
              <a:rPr lang="en-US" sz="1800" dirty="0" err="1"/>
              <a:t>manusia</a:t>
            </a:r>
            <a:r>
              <a:rPr lang="en-US" sz="1800" dirty="0"/>
              <a:t> </a:t>
            </a:r>
            <a:r>
              <a:rPr lang="en-US" sz="1800" dirty="0" err="1"/>
              <a:t>untuk</a:t>
            </a:r>
            <a:r>
              <a:rPr lang="en-US" sz="1800" dirty="0"/>
              <a:t> </a:t>
            </a:r>
            <a:r>
              <a:rPr lang="en-US" sz="1800" dirty="0" err="1"/>
              <a:t>memperoleh</a:t>
            </a:r>
            <a:r>
              <a:rPr lang="en-US" sz="1800" dirty="0"/>
              <a:t> </a:t>
            </a:r>
            <a:r>
              <a:rPr lang="en-US" sz="1800" dirty="0" err="1"/>
              <a:t>keterampilan</a:t>
            </a:r>
            <a:r>
              <a:rPr lang="en-US" sz="1800" dirty="0"/>
              <a:t> dan </a:t>
            </a:r>
            <a:r>
              <a:rPr lang="en-US" sz="1800" dirty="0" err="1"/>
              <a:t>teknologi</a:t>
            </a:r>
            <a:r>
              <a:rPr lang="en-US" sz="1800" dirty="0"/>
              <a:t> dan </a:t>
            </a:r>
            <a:r>
              <a:rPr lang="en-US" sz="1800" dirty="0" err="1"/>
              <a:t>sangat</a:t>
            </a:r>
            <a:r>
              <a:rPr lang="en-US" sz="1800" dirty="0"/>
              <a:t> </a:t>
            </a:r>
            <a:r>
              <a:rPr lang="en-US" sz="1800" dirty="0" err="1"/>
              <a:t>memuji</a:t>
            </a:r>
            <a:r>
              <a:rPr lang="en-US" sz="1800" dirty="0"/>
              <a:t> </a:t>
            </a:r>
            <a:r>
              <a:rPr lang="en-US" sz="1800" dirty="0" err="1"/>
              <a:t>mereka</a:t>
            </a:r>
            <a:r>
              <a:rPr lang="en-US" sz="1800" dirty="0"/>
              <a:t> yang </a:t>
            </a:r>
            <a:r>
              <a:rPr lang="en-US" sz="1800" dirty="0" err="1"/>
              <a:t>berjuang</a:t>
            </a:r>
            <a:r>
              <a:rPr lang="en-US" sz="1800" dirty="0"/>
              <a:t> </a:t>
            </a:r>
            <a:r>
              <a:rPr lang="en-US" sz="1800" dirty="0" err="1"/>
              <a:t>untuk</a:t>
            </a:r>
            <a:r>
              <a:rPr lang="en-US" sz="1800" dirty="0"/>
              <a:t> </a:t>
            </a:r>
            <a:r>
              <a:rPr lang="en-US" sz="1800" dirty="0" err="1"/>
              <a:t>mencari</a:t>
            </a:r>
            <a:r>
              <a:rPr lang="en-US" sz="1800" dirty="0"/>
              <a:t> </a:t>
            </a:r>
            <a:r>
              <a:rPr lang="en-US" sz="1800" dirty="0" err="1"/>
              <a:t>nafkah</a:t>
            </a:r>
            <a:endParaRPr lang="en-US" sz="1800" dirty="0"/>
          </a:p>
          <a:p>
            <a:pPr marL="312738" indent="-312738">
              <a:spcBef>
                <a:spcPts val="400"/>
              </a:spcBef>
              <a:buFont typeface="+mj-lt"/>
              <a:buAutoNum type="arabicPeriod"/>
            </a:pPr>
            <a:r>
              <a:rPr lang="en-US" sz="1800" dirty="0" err="1"/>
              <a:t>Kompetisi</a:t>
            </a:r>
            <a:r>
              <a:rPr lang="en-US" sz="1800" dirty="0"/>
              <a:t>: Islam </a:t>
            </a:r>
            <a:r>
              <a:rPr lang="en-US" sz="1800" dirty="0" err="1"/>
              <a:t>mendorong</a:t>
            </a:r>
            <a:r>
              <a:rPr lang="en-US" sz="1800" dirty="0"/>
              <a:t> </a:t>
            </a:r>
            <a:r>
              <a:rPr lang="en-US" sz="1800" dirty="0" err="1"/>
              <a:t>persaingan</a:t>
            </a:r>
            <a:r>
              <a:rPr lang="en-US" sz="1800" dirty="0"/>
              <a:t> di </a:t>
            </a:r>
            <a:r>
              <a:rPr lang="en-US" sz="1800" dirty="0" err="1"/>
              <a:t>antara</a:t>
            </a:r>
            <a:r>
              <a:rPr lang="en-US" sz="1800" dirty="0"/>
              <a:t> sesame, </a:t>
            </a:r>
            <a:r>
              <a:rPr lang="en-US" sz="1800" dirty="0" err="1"/>
              <a:t>namun</a:t>
            </a:r>
            <a:r>
              <a:rPr lang="en-US" sz="1800" dirty="0"/>
              <a:t> </a:t>
            </a:r>
            <a:r>
              <a:rPr lang="en-US" sz="1800" dirty="0" err="1"/>
              <a:t>menolak</a:t>
            </a:r>
            <a:r>
              <a:rPr lang="en-US" sz="1800" dirty="0"/>
              <a:t> </a:t>
            </a:r>
            <a:r>
              <a:rPr lang="en-US" sz="1800" dirty="0" err="1"/>
              <a:t>perbuatan</a:t>
            </a:r>
            <a:r>
              <a:rPr lang="en-US" sz="1800" dirty="0"/>
              <a:t> </a:t>
            </a:r>
            <a:r>
              <a:rPr lang="en-US" sz="1800" dirty="0" err="1"/>
              <a:t>tidak</a:t>
            </a:r>
            <a:r>
              <a:rPr lang="en-US" sz="1800" dirty="0"/>
              <a:t> </a:t>
            </a:r>
            <a:r>
              <a:rPr lang="en-US" sz="1800" dirty="0" err="1"/>
              <a:t>bermoral</a:t>
            </a:r>
            <a:r>
              <a:rPr lang="en-US" sz="1800" dirty="0"/>
              <a:t> dan </a:t>
            </a:r>
            <a:r>
              <a:rPr lang="en-US" sz="1800" dirty="0" err="1"/>
              <a:t>hasutan</a:t>
            </a:r>
            <a:r>
              <a:rPr lang="en-US" sz="1800" dirty="0"/>
              <a:t> </a:t>
            </a:r>
            <a:r>
              <a:rPr lang="en-US" sz="1800" dirty="0" err="1"/>
              <a:t>ditempat</a:t>
            </a:r>
            <a:r>
              <a:rPr lang="en-US" sz="1800" dirty="0"/>
              <a:t> </a:t>
            </a:r>
            <a:r>
              <a:rPr lang="en-US" sz="1800" dirty="0" err="1"/>
              <a:t>kerja</a:t>
            </a:r>
            <a:r>
              <a:rPr lang="en-US" sz="1800" dirty="0"/>
              <a:t>.</a:t>
            </a:r>
          </a:p>
          <a:p>
            <a:pPr marL="312738" indent="-312738">
              <a:spcBef>
                <a:spcPts val="400"/>
              </a:spcBef>
              <a:buFont typeface="+mj-lt"/>
              <a:buAutoNum type="arabicPeriod"/>
            </a:pPr>
            <a:r>
              <a:rPr lang="en-US" sz="1800" dirty="0" err="1"/>
              <a:t>Kewajiban</a:t>
            </a:r>
            <a:r>
              <a:rPr lang="en-US" sz="1800" dirty="0"/>
              <a:t> moral : </a:t>
            </a:r>
            <a:r>
              <a:rPr lang="en-ID" sz="1800" dirty="0" err="1"/>
              <a:t>merasa</a:t>
            </a:r>
            <a:r>
              <a:rPr lang="en-ID" sz="1800" dirty="0"/>
              <a:t> </a:t>
            </a:r>
            <a:r>
              <a:rPr lang="en-ID" sz="1800" dirty="0" err="1"/>
              <a:t>ikut</a:t>
            </a:r>
            <a:r>
              <a:rPr lang="en-ID" sz="1800" dirty="0"/>
              <a:t> ”</a:t>
            </a:r>
            <a:r>
              <a:rPr lang="en-ID" sz="1800" dirty="0" err="1"/>
              <a:t>bertanggung</a:t>
            </a:r>
            <a:r>
              <a:rPr lang="en-ID" sz="1800" dirty="0"/>
              <a:t> </a:t>
            </a:r>
            <a:r>
              <a:rPr lang="en-ID" sz="1800" dirty="0" err="1"/>
              <a:t>jawab</a:t>
            </a:r>
            <a:r>
              <a:rPr lang="en-ID" sz="1800" dirty="0"/>
              <a:t>" </a:t>
            </a:r>
            <a:r>
              <a:rPr lang="en-ID" sz="1800" dirty="0" err="1"/>
              <a:t>untuk</a:t>
            </a:r>
            <a:r>
              <a:rPr lang="en-ID" sz="1800" dirty="0"/>
              <a:t> </a:t>
            </a:r>
            <a:r>
              <a:rPr lang="en-ID" sz="1800" dirty="0" err="1"/>
              <a:t>mencapai</a:t>
            </a:r>
            <a:r>
              <a:rPr lang="en-ID" sz="1800" dirty="0"/>
              <a:t> </a:t>
            </a:r>
            <a:r>
              <a:rPr lang="en-ID" sz="1800" dirty="0" err="1"/>
              <a:t>misi</a:t>
            </a:r>
            <a:r>
              <a:rPr lang="en-ID" sz="1800" dirty="0"/>
              <a:t> </a:t>
            </a:r>
            <a:r>
              <a:rPr lang="en-ID" sz="1800" dirty="0" err="1"/>
              <a:t>organisasi</a:t>
            </a:r>
            <a:endParaRPr lang="en-ID" sz="1800" dirty="0"/>
          </a:p>
          <a:p>
            <a:pPr marL="312738" indent="-312738">
              <a:spcBef>
                <a:spcPts val="400"/>
              </a:spcBef>
              <a:buFont typeface="+mj-lt"/>
              <a:buAutoNum type="arabicPeriod"/>
            </a:pPr>
            <a:r>
              <a:rPr lang="en-ID" sz="1800" dirty="0" err="1"/>
              <a:t>Kualitas</a:t>
            </a:r>
            <a:r>
              <a:rPr lang="en-ID" sz="1800" dirty="0"/>
              <a:t> : </a:t>
            </a:r>
            <a:r>
              <a:rPr lang="en-ID" sz="1800" dirty="0" err="1"/>
              <a:t>Profesional</a:t>
            </a:r>
            <a:r>
              <a:rPr lang="en-ID" sz="1800" dirty="0"/>
              <a:t> Muslim </a:t>
            </a:r>
            <a:r>
              <a:rPr lang="en-ID" sz="1800" dirty="0" err="1"/>
              <a:t>menggunakan</a:t>
            </a:r>
            <a:r>
              <a:rPr lang="en-ID" sz="1800" dirty="0"/>
              <a:t> </a:t>
            </a:r>
            <a:r>
              <a:rPr lang="en-ID" sz="1800" dirty="0" err="1"/>
              <a:t>pendekatan</a:t>
            </a:r>
            <a:r>
              <a:rPr lang="en-ID" sz="1800" dirty="0"/>
              <a:t> yang </a:t>
            </a:r>
            <a:r>
              <a:rPr lang="en-ID" sz="1800" dirty="0" err="1"/>
              <a:t>efektif</a:t>
            </a:r>
            <a:r>
              <a:rPr lang="en-ID" sz="1800" dirty="0"/>
              <a:t> </a:t>
            </a:r>
            <a:r>
              <a:rPr lang="en-ID" sz="1800" dirty="0" err="1"/>
              <a:t>untuk</a:t>
            </a:r>
            <a:r>
              <a:rPr lang="en-ID" sz="1800" dirty="0"/>
              <a:t> </a:t>
            </a:r>
            <a:r>
              <a:rPr lang="en-ID" sz="1800" dirty="0" err="1"/>
              <a:t>penyelesaian</a:t>
            </a:r>
            <a:r>
              <a:rPr lang="en-ID" sz="1800" dirty="0"/>
              <a:t> </a:t>
            </a:r>
            <a:r>
              <a:rPr lang="en-ID" sz="1800" dirty="0" err="1"/>
              <a:t>masalah</a:t>
            </a:r>
            <a:r>
              <a:rPr lang="en-ID" sz="1800" dirty="0"/>
              <a:t> </a:t>
            </a:r>
            <a:r>
              <a:rPr lang="en-ID" sz="1800" dirty="0" err="1"/>
              <a:t>dengan</a:t>
            </a:r>
            <a:r>
              <a:rPr lang="en-ID" sz="1800" dirty="0"/>
              <a:t> </a:t>
            </a:r>
            <a:r>
              <a:rPr lang="en-ID" sz="1800" dirty="0" err="1"/>
              <a:t>memastikan</a:t>
            </a:r>
            <a:r>
              <a:rPr lang="en-ID" sz="1800" dirty="0"/>
              <a:t> </a:t>
            </a:r>
            <a:r>
              <a:rPr lang="en-ID" sz="1800" dirty="0" err="1"/>
              <a:t>penguasaan</a:t>
            </a:r>
            <a:r>
              <a:rPr lang="en-ID" sz="1800" dirty="0"/>
              <a:t> </a:t>
            </a:r>
            <a:r>
              <a:rPr lang="en-ID" sz="1800" dirty="0" err="1"/>
              <a:t>atas</a:t>
            </a:r>
            <a:r>
              <a:rPr lang="en-ID" sz="1800" dirty="0"/>
              <a:t> </a:t>
            </a:r>
            <a:r>
              <a:rPr lang="en-ID" sz="1800" dirty="0" err="1"/>
              <a:t>masalah</a:t>
            </a:r>
            <a:r>
              <a:rPr lang="en-ID" sz="1800" dirty="0"/>
              <a:t> yang </a:t>
            </a:r>
            <a:r>
              <a:rPr lang="en-ID" sz="1800" dirty="0" err="1"/>
              <a:t>dihadapi.sehingga</a:t>
            </a:r>
            <a:r>
              <a:rPr lang="en-ID" sz="1800" dirty="0"/>
              <a:t> </a:t>
            </a:r>
            <a:r>
              <a:rPr lang="en-ID" sz="1800" dirty="0" err="1"/>
              <a:t>dapat</a:t>
            </a:r>
            <a:r>
              <a:rPr lang="en-ID" sz="1800" dirty="0"/>
              <a:t> </a:t>
            </a:r>
            <a:r>
              <a:rPr lang="en-ID" sz="1800" dirty="0" err="1"/>
              <a:t>mengatasi</a:t>
            </a:r>
            <a:r>
              <a:rPr lang="en-ID" sz="1800" dirty="0"/>
              <a:t> </a:t>
            </a:r>
            <a:r>
              <a:rPr lang="en-ID" sz="1800" dirty="0" err="1"/>
              <a:t>masalah</a:t>
            </a:r>
            <a:r>
              <a:rPr lang="en-ID" sz="1800" dirty="0"/>
              <a:t> </a:t>
            </a:r>
            <a:r>
              <a:rPr lang="en-ID" sz="1800" dirty="0" err="1"/>
              <a:t>secara</a:t>
            </a:r>
            <a:r>
              <a:rPr lang="en-ID" sz="1800" dirty="0"/>
              <a:t> </a:t>
            </a:r>
            <a:r>
              <a:rPr lang="en-ID" sz="1800" dirty="0" err="1"/>
              <a:t>tertib</a:t>
            </a:r>
            <a:r>
              <a:rPr lang="en-ID" sz="1800" dirty="0"/>
              <a:t> dan </a:t>
            </a:r>
            <a:r>
              <a:rPr lang="en-ID" sz="1800" dirty="0" err="1"/>
              <a:t>disiplin</a:t>
            </a:r>
            <a:endParaRPr lang="en-ID" sz="1800" dirty="0"/>
          </a:p>
          <a:p>
            <a:pPr marL="312738" indent="-312738">
              <a:spcBef>
                <a:spcPts val="400"/>
              </a:spcBef>
              <a:buFont typeface="+mj-lt"/>
              <a:buAutoNum type="arabicPeriod"/>
            </a:pPr>
            <a:r>
              <a:rPr lang="en-ID" sz="1800" dirty="0" err="1"/>
              <a:t>Kolektivitas</a:t>
            </a:r>
            <a:r>
              <a:rPr lang="en-ID" sz="1800" dirty="0"/>
              <a:t>: IWE </a:t>
            </a:r>
            <a:r>
              <a:rPr lang="en-ID" sz="1800" dirty="0" err="1"/>
              <a:t>mengadvokasi</a:t>
            </a:r>
            <a:r>
              <a:rPr lang="en-ID" sz="1800" dirty="0"/>
              <a:t> </a:t>
            </a:r>
            <a:r>
              <a:rPr lang="en-ID" sz="1800" dirty="0" err="1"/>
              <a:t>pentingnya</a:t>
            </a:r>
            <a:r>
              <a:rPr lang="en-ID" sz="1800" dirty="0"/>
              <a:t> </a:t>
            </a:r>
            <a:r>
              <a:rPr lang="en-ID" sz="1800" dirty="0" err="1"/>
              <a:t>membina</a:t>
            </a:r>
            <a:r>
              <a:rPr lang="en-ID" sz="1800" dirty="0"/>
              <a:t> </a:t>
            </a:r>
            <a:r>
              <a:rPr lang="en-ID" sz="1800" dirty="0" err="1"/>
              <a:t>kerja</a:t>
            </a:r>
            <a:r>
              <a:rPr lang="en-ID" sz="1800" dirty="0"/>
              <a:t> </a:t>
            </a:r>
            <a:r>
              <a:rPr lang="en-ID" sz="1800" dirty="0" err="1"/>
              <a:t>sama</a:t>
            </a:r>
            <a:r>
              <a:rPr lang="en-ID" sz="1800" dirty="0"/>
              <a:t> dan </a:t>
            </a:r>
            <a:r>
              <a:rPr lang="en-ID" sz="1800" dirty="0" err="1"/>
              <a:t>kolaborasi</a:t>
            </a:r>
            <a:r>
              <a:rPr lang="en-ID" sz="1800" dirty="0"/>
              <a:t> yang </a:t>
            </a:r>
            <a:r>
              <a:rPr lang="en-ID" sz="1800" dirty="0" err="1"/>
              <a:t>baik</a:t>
            </a:r>
            <a:r>
              <a:rPr lang="en-ID" sz="1800" dirty="0"/>
              <a:t> </a:t>
            </a:r>
            <a:r>
              <a:rPr lang="en-ID" sz="1800" dirty="0" err="1"/>
              <a:t>ketika</a:t>
            </a:r>
            <a:r>
              <a:rPr lang="en-ID" sz="1800" dirty="0"/>
              <a:t> </a:t>
            </a:r>
            <a:r>
              <a:rPr lang="en-ID" sz="1800" dirty="0" err="1"/>
              <a:t>berhadapan</a:t>
            </a:r>
            <a:r>
              <a:rPr lang="en-ID" sz="1800" dirty="0"/>
              <a:t> </a:t>
            </a:r>
            <a:r>
              <a:rPr lang="en-ID" sz="1800" dirty="0" err="1"/>
              <a:t>dengan</a:t>
            </a:r>
            <a:r>
              <a:rPr lang="en-ID" sz="1800" dirty="0"/>
              <a:t> </a:t>
            </a:r>
            <a:r>
              <a:rPr lang="en-ID" sz="1800" dirty="0" err="1"/>
              <a:t>konflik</a:t>
            </a:r>
            <a:r>
              <a:rPr lang="en-ID" sz="1800" dirty="0"/>
              <a:t>, yang pada </a:t>
            </a:r>
            <a:r>
              <a:rPr lang="en-ID" sz="1800" dirty="0" err="1"/>
              <a:t>gilirannya</a:t>
            </a:r>
            <a:r>
              <a:rPr lang="en-ID" sz="1800" dirty="0"/>
              <a:t> </a:t>
            </a:r>
            <a:r>
              <a:rPr lang="en-ID" sz="1800" dirty="0" err="1"/>
              <a:t>dapat</a:t>
            </a:r>
            <a:r>
              <a:rPr lang="en-ID" sz="1800" dirty="0"/>
              <a:t> </a:t>
            </a:r>
            <a:r>
              <a:rPr lang="en-ID" sz="1800" dirty="0" err="1"/>
              <a:t>meningkatkan</a:t>
            </a:r>
            <a:r>
              <a:rPr lang="en-ID" sz="1800" dirty="0"/>
              <a:t> </a:t>
            </a:r>
            <a:r>
              <a:rPr lang="en-ID" sz="1800" dirty="0" err="1"/>
              <a:t>kualitas</a:t>
            </a:r>
            <a:r>
              <a:rPr lang="en-ID" sz="1800" dirty="0"/>
              <a:t> </a:t>
            </a:r>
            <a:r>
              <a:rPr lang="en-ID" sz="1800" dirty="0" err="1"/>
              <a:t>pekerjaan</a:t>
            </a:r>
            <a:endParaRPr lang="en-ID" sz="1800" dirty="0"/>
          </a:p>
          <a:p>
            <a:pPr marL="312738" indent="-312738">
              <a:spcBef>
                <a:spcPts val="400"/>
              </a:spcBef>
              <a:buFont typeface="+mj-lt"/>
              <a:buAutoNum type="arabicPeriod"/>
            </a:pPr>
            <a:r>
              <a:rPr lang="en-ID" sz="1800" dirty="0" err="1"/>
              <a:t>Kesetaraan</a:t>
            </a:r>
            <a:r>
              <a:rPr lang="en-ID" sz="1800" dirty="0"/>
              <a:t> : </a:t>
            </a:r>
            <a:r>
              <a:rPr lang="en-ID" sz="1800" dirty="0" err="1"/>
              <a:t>Dalam</a:t>
            </a:r>
            <a:r>
              <a:rPr lang="en-ID" sz="1800" dirty="0"/>
              <a:t> Islam, </a:t>
            </a:r>
            <a:r>
              <a:rPr lang="en-ID" sz="1800" dirty="0" err="1"/>
              <a:t>pria</a:t>
            </a:r>
            <a:r>
              <a:rPr lang="en-ID" sz="1800" dirty="0"/>
              <a:t> dan </a:t>
            </a:r>
            <a:r>
              <a:rPr lang="en-ID" sz="1800" dirty="0" err="1"/>
              <a:t>wanita</a:t>
            </a:r>
            <a:r>
              <a:rPr lang="en-ID" sz="1800" dirty="0"/>
              <a:t> </a:t>
            </a:r>
            <a:r>
              <a:rPr lang="en-ID" sz="1800" dirty="0" err="1"/>
              <a:t>diciptakan</a:t>
            </a:r>
            <a:r>
              <a:rPr lang="en-ID" sz="1800" dirty="0"/>
              <a:t> </a:t>
            </a:r>
            <a:r>
              <a:rPr lang="en-ID" sz="1800" dirty="0" err="1"/>
              <a:t>sama</a:t>
            </a:r>
            <a:r>
              <a:rPr lang="en-ID" sz="1800" dirty="0"/>
              <a:t> dan </a:t>
            </a:r>
            <a:r>
              <a:rPr lang="en-ID" sz="1800" dirty="0" err="1"/>
              <a:t>martabat</a:t>
            </a:r>
            <a:r>
              <a:rPr lang="en-ID" sz="1800" dirty="0"/>
              <a:t> yang </a:t>
            </a:r>
            <a:r>
              <a:rPr lang="en-ID" sz="1800" dirty="0" err="1"/>
              <a:t>sama</a:t>
            </a:r>
            <a:r>
              <a:rPr lang="en-ID" sz="1800" dirty="0"/>
              <a:t> </a:t>
            </a:r>
            <a:r>
              <a:rPr lang="en-ID" sz="1800" dirty="0" err="1"/>
              <a:t>dari</a:t>
            </a:r>
            <a:r>
              <a:rPr lang="en-ID" sz="1800" dirty="0"/>
              <a:t> </a:t>
            </a:r>
            <a:r>
              <a:rPr lang="en-ID" sz="1800" dirty="0" err="1"/>
              <a:t>sebagai</a:t>
            </a:r>
            <a:r>
              <a:rPr lang="en-ID" sz="1800" dirty="0"/>
              <a:t> </a:t>
            </a:r>
            <a:r>
              <a:rPr lang="en-ID" sz="1800" dirty="0" err="1"/>
              <a:t>ciptaan</a:t>
            </a:r>
            <a:r>
              <a:rPr lang="en-ID" sz="1800" dirty="0"/>
              <a:t> Allah dan </a:t>
            </a:r>
            <a:r>
              <a:rPr lang="en-ID" sz="1800" dirty="0" err="1"/>
              <a:t>hak</a:t>
            </a:r>
            <a:r>
              <a:rPr lang="en-ID" sz="1800" dirty="0"/>
              <a:t> </a:t>
            </a:r>
            <a:r>
              <a:rPr lang="en-ID" sz="1800" dirty="0" err="1"/>
              <a:t>istimewa</a:t>
            </a:r>
            <a:r>
              <a:rPr lang="en-ID" sz="1800" dirty="0"/>
              <a:t> yang </a:t>
            </a:r>
            <a:r>
              <a:rPr lang="en-ID" sz="1800" dirty="0" err="1"/>
              <a:t>sama</a:t>
            </a:r>
            <a:r>
              <a:rPr lang="en-ID" sz="1800" dirty="0"/>
              <a:t>.</a:t>
            </a:r>
          </a:p>
          <a:p>
            <a:pPr marL="312738" indent="-312738">
              <a:spcBef>
                <a:spcPts val="400"/>
              </a:spcBef>
              <a:buFont typeface="+mj-lt"/>
              <a:buAutoNum type="arabicPeriod"/>
            </a:pPr>
            <a:r>
              <a:rPr lang="en-ID" sz="1800" dirty="0" err="1"/>
              <a:t>Keuntungan</a:t>
            </a:r>
            <a:r>
              <a:rPr lang="en-ID" sz="1800" dirty="0"/>
              <a:t>: </a:t>
            </a:r>
            <a:r>
              <a:rPr lang="id-ID" sz="1800" dirty="0"/>
              <a:t>Segala sesuatu menyangkut ekonomi  dalam Islam adalah untuk kepentingan dan kesejahteraan umat manusia</a:t>
            </a:r>
            <a:endParaRPr lang="en-ID" sz="1800" dirty="0"/>
          </a:p>
          <a:p>
            <a:pPr>
              <a:spcBef>
                <a:spcPts val="400"/>
              </a:spcBef>
            </a:pPr>
            <a:endParaRPr lang="en-US" sz="3200" dirty="0"/>
          </a:p>
        </p:txBody>
      </p:sp>
      <p:pic>
        <p:nvPicPr>
          <p:cNvPr id="45" name="Picture 44">
            <a:extLst>
              <a:ext uri="{FF2B5EF4-FFF2-40B4-BE49-F238E27FC236}">
                <a16:creationId xmlns:a16="http://schemas.microsoft.com/office/drawing/2014/main" id="{13BAD973-94B1-5149-BF41-CC80A7F807CD}"/>
              </a:ext>
            </a:extLst>
          </p:cNvPr>
          <p:cNvPicPr>
            <a:picLocks noChangeAspect="1"/>
          </p:cNvPicPr>
          <p:nvPr/>
        </p:nvPicPr>
        <p:blipFill>
          <a:blip r:embed="rId2"/>
          <a:stretch>
            <a:fillRect/>
          </a:stretch>
        </p:blipFill>
        <p:spPr>
          <a:xfrm>
            <a:off x="476249" y="1719263"/>
            <a:ext cx="4248825" cy="4010025"/>
          </a:xfrm>
          <a:prstGeom prst="rect">
            <a:avLst/>
          </a:prstGeom>
        </p:spPr>
      </p:pic>
    </p:spTree>
    <p:extLst>
      <p:ext uri="{BB962C8B-B14F-4D97-AF65-F5344CB8AC3E}">
        <p14:creationId xmlns:p14="http://schemas.microsoft.com/office/powerpoint/2010/main" val="57950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B7F20-F1C2-4B8C-B015-2EDFC2E9F9A6}"/>
              </a:ext>
            </a:extLst>
          </p:cNvPr>
          <p:cNvSpPr>
            <a:spLocks noGrp="1"/>
          </p:cNvSpPr>
          <p:nvPr>
            <p:ph type="title"/>
          </p:nvPr>
        </p:nvSpPr>
        <p:spPr>
          <a:xfrm>
            <a:off x="838200" y="365126"/>
            <a:ext cx="10515600" cy="706438"/>
          </a:xfrm>
        </p:spPr>
        <p:txBody>
          <a:bodyPr>
            <a:normAutofit/>
          </a:bodyPr>
          <a:lstStyle/>
          <a:p>
            <a:r>
              <a:rPr lang="en-ID" sz="3600" dirty="0"/>
              <a:t>Methodology dan Hypothesis</a:t>
            </a:r>
          </a:p>
        </p:txBody>
      </p:sp>
      <p:sp>
        <p:nvSpPr>
          <p:cNvPr id="3" name="Content Placeholder 2">
            <a:extLst>
              <a:ext uri="{FF2B5EF4-FFF2-40B4-BE49-F238E27FC236}">
                <a16:creationId xmlns:a16="http://schemas.microsoft.com/office/drawing/2014/main" id="{2B2B052E-B150-4385-B27E-2032579758D3}"/>
              </a:ext>
            </a:extLst>
          </p:cNvPr>
          <p:cNvSpPr>
            <a:spLocks noGrp="1"/>
          </p:cNvSpPr>
          <p:nvPr>
            <p:ph idx="1"/>
          </p:nvPr>
        </p:nvSpPr>
        <p:spPr>
          <a:xfrm>
            <a:off x="838200" y="1214438"/>
            <a:ext cx="5033963" cy="4962525"/>
          </a:xfrm>
        </p:spPr>
        <p:txBody>
          <a:bodyPr>
            <a:normAutofit/>
          </a:bodyPr>
          <a:lstStyle/>
          <a:p>
            <a:r>
              <a:rPr lang="en-ID" sz="1800" dirty="0" err="1"/>
              <a:t>Penelitian</a:t>
            </a:r>
            <a:r>
              <a:rPr lang="en-ID" sz="1800" dirty="0"/>
              <a:t> </a:t>
            </a:r>
            <a:r>
              <a:rPr lang="en-ID" sz="1800" dirty="0" err="1"/>
              <a:t>ini</a:t>
            </a:r>
            <a:r>
              <a:rPr lang="en-ID" sz="1800" dirty="0"/>
              <a:t> </a:t>
            </a:r>
            <a:r>
              <a:rPr lang="en-ID" sz="1800" dirty="0" err="1"/>
              <a:t>akan</a:t>
            </a:r>
            <a:r>
              <a:rPr lang="en-ID" sz="1800" dirty="0"/>
              <a:t> </a:t>
            </a:r>
            <a:r>
              <a:rPr lang="en-ID" sz="1800" dirty="0" err="1"/>
              <a:t>menggunakan</a:t>
            </a:r>
            <a:r>
              <a:rPr lang="en-ID" sz="1800" dirty="0"/>
              <a:t> </a:t>
            </a:r>
            <a:r>
              <a:rPr lang="en-ID" sz="1800" dirty="0" err="1"/>
              <a:t>metode</a:t>
            </a:r>
            <a:r>
              <a:rPr lang="en-ID" sz="1800" dirty="0"/>
              <a:t> </a:t>
            </a:r>
            <a:r>
              <a:rPr lang="en-ID" sz="1800" dirty="0" err="1"/>
              <a:t>survei</a:t>
            </a:r>
            <a:r>
              <a:rPr lang="en-ID" sz="1800" dirty="0"/>
              <a:t> di mana data primer </a:t>
            </a:r>
            <a:r>
              <a:rPr lang="en-ID" sz="1800" dirty="0" err="1"/>
              <a:t>dikumpulkan</a:t>
            </a:r>
            <a:r>
              <a:rPr lang="en-ID" sz="1800" dirty="0"/>
              <a:t> </a:t>
            </a:r>
            <a:r>
              <a:rPr lang="en-ID" sz="1800" dirty="0" err="1"/>
              <a:t>melalui</a:t>
            </a:r>
            <a:r>
              <a:rPr lang="en-ID" sz="1800" dirty="0"/>
              <a:t> </a:t>
            </a:r>
            <a:r>
              <a:rPr lang="en-ID" sz="1800" dirty="0" err="1"/>
              <a:t>distribusi</a:t>
            </a:r>
            <a:r>
              <a:rPr lang="en-ID" sz="1800" dirty="0"/>
              <a:t> </a:t>
            </a:r>
            <a:r>
              <a:rPr lang="en-ID" sz="1800" dirty="0" err="1"/>
              <a:t>kuesioner</a:t>
            </a:r>
            <a:r>
              <a:rPr lang="en-ID" sz="1800" dirty="0"/>
              <a:t>. </a:t>
            </a:r>
          </a:p>
          <a:p>
            <a:r>
              <a:rPr lang="en-ID" sz="1800" dirty="0" err="1"/>
              <a:t>Populasi</a:t>
            </a:r>
            <a:r>
              <a:rPr lang="en-ID" sz="1800" dirty="0"/>
              <a:t> </a:t>
            </a:r>
            <a:r>
              <a:rPr lang="en-ID" sz="1800" dirty="0" err="1"/>
              <a:t>penelitian</a:t>
            </a:r>
            <a:r>
              <a:rPr lang="en-ID" sz="1800" dirty="0"/>
              <a:t> </a:t>
            </a:r>
            <a:r>
              <a:rPr lang="en-ID" sz="1800" dirty="0" err="1"/>
              <a:t>ini</a:t>
            </a:r>
            <a:r>
              <a:rPr lang="en-ID" sz="1800" dirty="0"/>
              <a:t> </a:t>
            </a:r>
            <a:r>
              <a:rPr lang="en-ID" sz="1800" dirty="0" err="1"/>
              <a:t>terdiri</a:t>
            </a:r>
            <a:r>
              <a:rPr lang="en-ID" sz="1800" dirty="0"/>
              <a:t> </a:t>
            </a:r>
            <a:r>
              <a:rPr lang="en-ID" sz="1800" dirty="0" err="1"/>
              <a:t>dari</a:t>
            </a:r>
            <a:r>
              <a:rPr lang="en-ID" sz="1800" dirty="0"/>
              <a:t> </a:t>
            </a:r>
            <a:r>
              <a:rPr lang="en-ID" sz="1800" dirty="0" err="1"/>
              <a:t>karyawan</a:t>
            </a:r>
            <a:r>
              <a:rPr lang="en-ID" sz="1800" dirty="0"/>
              <a:t> bank, bank </a:t>
            </a:r>
            <a:r>
              <a:rPr lang="en-ID" sz="1800" dirty="0" err="1"/>
              <a:t>syariah</a:t>
            </a:r>
            <a:r>
              <a:rPr lang="en-ID" sz="1800" dirty="0"/>
              <a:t> dan </a:t>
            </a:r>
            <a:r>
              <a:rPr lang="en-ID" sz="1800" dirty="0" err="1"/>
              <a:t>konvensional</a:t>
            </a:r>
            <a:r>
              <a:rPr lang="en-ID" sz="1800" dirty="0"/>
              <a:t>, di Indonesia. </a:t>
            </a:r>
          </a:p>
          <a:p>
            <a:r>
              <a:rPr lang="en-ID" sz="1800" dirty="0"/>
              <a:t>Karena </a:t>
            </a:r>
            <a:r>
              <a:rPr lang="en-ID" sz="1800" dirty="0" err="1"/>
              <a:t>sulit</a:t>
            </a:r>
            <a:r>
              <a:rPr lang="en-ID" sz="1800" dirty="0"/>
              <a:t> </a:t>
            </a:r>
            <a:r>
              <a:rPr lang="en-ID" sz="1800" dirty="0" err="1"/>
              <a:t>untuk</a:t>
            </a:r>
            <a:r>
              <a:rPr lang="en-ID" sz="1800" dirty="0"/>
              <a:t> </a:t>
            </a:r>
            <a:r>
              <a:rPr lang="en-ID" sz="1800" dirty="0" err="1"/>
              <a:t>membuat</a:t>
            </a:r>
            <a:r>
              <a:rPr lang="en-ID" sz="1800" dirty="0"/>
              <a:t> </a:t>
            </a:r>
            <a:r>
              <a:rPr lang="en-ID" sz="1800" dirty="0" err="1"/>
              <a:t>kerangka</a:t>
            </a:r>
            <a:r>
              <a:rPr lang="en-ID" sz="1800" dirty="0"/>
              <a:t> sampling, </a:t>
            </a:r>
            <a:r>
              <a:rPr lang="en-ID" sz="1800" dirty="0" err="1"/>
              <a:t>maka</a:t>
            </a:r>
            <a:r>
              <a:rPr lang="en-ID" sz="1800" dirty="0"/>
              <a:t> </a:t>
            </a:r>
            <a:r>
              <a:rPr lang="en-ID" sz="1800" dirty="0" err="1"/>
              <a:t>metode</a:t>
            </a:r>
            <a:r>
              <a:rPr lang="en-ID" sz="1800" dirty="0"/>
              <a:t> convenience sampling </a:t>
            </a:r>
            <a:r>
              <a:rPr lang="en-ID" sz="1800" dirty="0" err="1"/>
              <a:t>diambil</a:t>
            </a:r>
            <a:r>
              <a:rPr lang="en-ID" sz="1800" dirty="0"/>
              <a:t>.</a:t>
            </a:r>
          </a:p>
          <a:p>
            <a:r>
              <a:rPr lang="en-ID" sz="1800" dirty="0" err="1"/>
              <a:t>Untuk</a:t>
            </a:r>
            <a:r>
              <a:rPr lang="en-ID" sz="1800" dirty="0"/>
              <a:t> </a:t>
            </a:r>
            <a:r>
              <a:rPr lang="en-ID" sz="1800" dirty="0" err="1"/>
              <a:t>memastikan</a:t>
            </a:r>
            <a:r>
              <a:rPr lang="en-ID" sz="1800" dirty="0"/>
              <a:t> </a:t>
            </a:r>
            <a:r>
              <a:rPr lang="en-ID" sz="1800" dirty="0" err="1"/>
              <a:t>konsistensi</a:t>
            </a:r>
            <a:r>
              <a:rPr lang="en-ID" sz="1800" dirty="0"/>
              <a:t> internal dan </a:t>
            </a:r>
            <a:r>
              <a:rPr lang="en-ID" sz="1800" dirty="0" err="1"/>
              <a:t>keandalan</a:t>
            </a:r>
            <a:r>
              <a:rPr lang="en-ID" sz="1800" dirty="0"/>
              <a:t> </a:t>
            </a:r>
            <a:r>
              <a:rPr lang="en-ID" sz="1800" dirty="0" err="1"/>
              <a:t>instrumen</a:t>
            </a:r>
            <a:r>
              <a:rPr lang="en-ID" sz="1800" dirty="0"/>
              <a:t>, </a:t>
            </a:r>
            <a:r>
              <a:rPr lang="en-ID" sz="1800" dirty="0" err="1"/>
              <a:t>penilaian</a:t>
            </a:r>
            <a:r>
              <a:rPr lang="en-ID" sz="1800" dirty="0"/>
              <a:t> </a:t>
            </a:r>
            <a:r>
              <a:rPr lang="en-ID" sz="1800" dirty="0" err="1"/>
              <a:t>menggunakan</a:t>
            </a:r>
            <a:r>
              <a:rPr lang="en-ID" sz="1800" dirty="0"/>
              <a:t> </a:t>
            </a:r>
            <a:r>
              <a:rPr lang="en-ID" sz="1800" dirty="0" err="1"/>
              <a:t>nilai</a:t>
            </a:r>
            <a:r>
              <a:rPr lang="en-ID" sz="1800" dirty="0"/>
              <a:t> Cronbach Alpha </a:t>
            </a:r>
            <a:r>
              <a:rPr lang="en-ID" sz="1800" dirty="0" err="1"/>
              <a:t>akan</a:t>
            </a:r>
            <a:r>
              <a:rPr lang="en-ID" sz="1800" dirty="0"/>
              <a:t> </a:t>
            </a:r>
            <a:r>
              <a:rPr lang="en-ID" sz="1800" dirty="0" err="1"/>
              <a:t>dilakukan</a:t>
            </a:r>
            <a:endParaRPr lang="en-ID" sz="1800" dirty="0"/>
          </a:p>
        </p:txBody>
      </p:sp>
      <p:sp>
        <p:nvSpPr>
          <p:cNvPr id="4" name="Content Placeholder 2">
            <a:extLst>
              <a:ext uri="{FF2B5EF4-FFF2-40B4-BE49-F238E27FC236}">
                <a16:creationId xmlns:a16="http://schemas.microsoft.com/office/drawing/2014/main" id="{DE0213FF-A5D3-C345-A450-59B3F1ED6FB3}"/>
              </a:ext>
            </a:extLst>
          </p:cNvPr>
          <p:cNvSpPr txBox="1">
            <a:spLocks/>
          </p:cNvSpPr>
          <p:nvPr/>
        </p:nvSpPr>
        <p:spPr>
          <a:xfrm>
            <a:off x="6096000" y="1185863"/>
            <a:ext cx="5676900" cy="4962525"/>
          </a:xfrm>
          <a:prstGeom prst="rect">
            <a:avLst/>
          </a:prstGeom>
          <a:solidFill>
            <a:schemeClr val="bg2">
              <a:lumMod val="9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D" sz="2000" b="1" dirty="0">
                <a:solidFill>
                  <a:srgbClr val="002060"/>
                </a:solidFill>
              </a:rPr>
              <a:t>Hypothesis</a:t>
            </a:r>
          </a:p>
          <a:p>
            <a:pPr marL="412750" indent="-412750">
              <a:spcBef>
                <a:spcPts val="0"/>
              </a:spcBef>
              <a:buNone/>
            </a:pPr>
            <a:r>
              <a:rPr lang="en-ID" sz="1800" i="1" dirty="0">
                <a:solidFill>
                  <a:srgbClr val="002060"/>
                </a:solidFill>
              </a:rPr>
              <a:t>H1. 	</a:t>
            </a:r>
            <a:r>
              <a:rPr lang="en-ID" sz="1800" i="1" dirty="0" err="1">
                <a:solidFill>
                  <a:srgbClr val="002060"/>
                </a:solidFill>
              </a:rPr>
              <a:t>Tidak</a:t>
            </a:r>
            <a:r>
              <a:rPr lang="en-ID" sz="1800" i="1" dirty="0">
                <a:solidFill>
                  <a:srgbClr val="002060"/>
                </a:solidFill>
              </a:rPr>
              <a:t> </a:t>
            </a:r>
            <a:r>
              <a:rPr lang="en-ID" sz="1800" i="1" dirty="0" err="1">
                <a:solidFill>
                  <a:srgbClr val="002060"/>
                </a:solidFill>
              </a:rPr>
              <a:t>ada</a:t>
            </a:r>
            <a:r>
              <a:rPr lang="en-ID" sz="1800" i="1" dirty="0">
                <a:solidFill>
                  <a:srgbClr val="002060"/>
                </a:solidFill>
              </a:rPr>
              <a:t> </a:t>
            </a:r>
            <a:r>
              <a:rPr lang="en-ID" sz="1800" i="1" dirty="0" err="1">
                <a:solidFill>
                  <a:srgbClr val="002060"/>
                </a:solidFill>
              </a:rPr>
              <a:t>perbedaan</a:t>
            </a:r>
            <a:r>
              <a:rPr lang="en-ID" sz="1800" i="1" dirty="0">
                <a:solidFill>
                  <a:srgbClr val="002060"/>
                </a:solidFill>
              </a:rPr>
              <a:t> </a:t>
            </a:r>
            <a:r>
              <a:rPr lang="en-ID" sz="1800" i="1" dirty="0" err="1">
                <a:solidFill>
                  <a:srgbClr val="002060"/>
                </a:solidFill>
              </a:rPr>
              <a:t>tingkat</a:t>
            </a:r>
            <a:r>
              <a:rPr lang="en-ID" sz="1800" i="1" dirty="0">
                <a:solidFill>
                  <a:srgbClr val="002060"/>
                </a:solidFill>
              </a:rPr>
              <a:t> </a:t>
            </a:r>
            <a:r>
              <a:rPr lang="en-ID" sz="1800" i="1" dirty="0" err="1">
                <a:solidFill>
                  <a:srgbClr val="002060"/>
                </a:solidFill>
              </a:rPr>
              <a:t>dimensi</a:t>
            </a:r>
            <a:r>
              <a:rPr lang="en-ID" sz="1800" i="1" dirty="0">
                <a:solidFill>
                  <a:srgbClr val="002060"/>
                </a:solidFill>
              </a:rPr>
              <a:t> </a:t>
            </a:r>
            <a:r>
              <a:rPr lang="en-ID" sz="1800" i="1" dirty="0" err="1">
                <a:solidFill>
                  <a:srgbClr val="002060"/>
                </a:solidFill>
              </a:rPr>
              <a:t>Religiusitas</a:t>
            </a:r>
            <a:r>
              <a:rPr lang="en-ID" sz="1800" i="1" dirty="0">
                <a:solidFill>
                  <a:srgbClr val="002060"/>
                </a:solidFill>
              </a:rPr>
              <a:t> </a:t>
            </a:r>
            <a:r>
              <a:rPr lang="en-ID" sz="1800" i="1" dirty="0" err="1">
                <a:solidFill>
                  <a:srgbClr val="002060"/>
                </a:solidFill>
              </a:rPr>
              <a:t>antara</a:t>
            </a:r>
            <a:r>
              <a:rPr lang="en-ID" sz="1800" i="1" dirty="0">
                <a:solidFill>
                  <a:srgbClr val="002060"/>
                </a:solidFill>
              </a:rPr>
              <a:t> </a:t>
            </a:r>
            <a:r>
              <a:rPr lang="en-ID" sz="1800" i="1" dirty="0" err="1">
                <a:solidFill>
                  <a:srgbClr val="002060"/>
                </a:solidFill>
              </a:rPr>
              <a:t>karyawan</a:t>
            </a:r>
            <a:r>
              <a:rPr lang="en-ID" sz="1800" i="1" dirty="0">
                <a:solidFill>
                  <a:srgbClr val="002060"/>
                </a:solidFill>
              </a:rPr>
              <a:t> Bank Syariah dan Bank </a:t>
            </a:r>
            <a:r>
              <a:rPr lang="en-ID" sz="1800" i="1" dirty="0" err="1">
                <a:solidFill>
                  <a:srgbClr val="002060"/>
                </a:solidFill>
              </a:rPr>
              <a:t>Konvensional</a:t>
            </a:r>
            <a:endParaRPr lang="en-ID" sz="1800" i="1" dirty="0">
              <a:solidFill>
                <a:srgbClr val="002060"/>
              </a:solidFill>
            </a:endParaRPr>
          </a:p>
          <a:p>
            <a:pPr marL="412750" indent="-412750">
              <a:spcBef>
                <a:spcPts val="0"/>
              </a:spcBef>
              <a:buNone/>
            </a:pPr>
            <a:r>
              <a:rPr lang="en-ID" sz="1800" i="1" dirty="0">
                <a:solidFill>
                  <a:srgbClr val="002060"/>
                </a:solidFill>
              </a:rPr>
              <a:t>H2. 	</a:t>
            </a:r>
            <a:r>
              <a:rPr lang="en-ID" sz="1800" i="1" dirty="0" err="1">
                <a:solidFill>
                  <a:srgbClr val="002060"/>
                </a:solidFill>
              </a:rPr>
              <a:t>Tidak</a:t>
            </a:r>
            <a:r>
              <a:rPr lang="en-ID" sz="1800" i="1" dirty="0">
                <a:solidFill>
                  <a:srgbClr val="002060"/>
                </a:solidFill>
              </a:rPr>
              <a:t> </a:t>
            </a:r>
            <a:r>
              <a:rPr lang="en-ID" sz="1800" i="1" dirty="0" err="1">
                <a:solidFill>
                  <a:srgbClr val="002060"/>
                </a:solidFill>
              </a:rPr>
              <a:t>ada</a:t>
            </a:r>
            <a:r>
              <a:rPr lang="en-ID" sz="1800" i="1" dirty="0">
                <a:solidFill>
                  <a:srgbClr val="002060"/>
                </a:solidFill>
              </a:rPr>
              <a:t> </a:t>
            </a:r>
            <a:r>
              <a:rPr lang="en-ID" sz="1800" i="1" dirty="0" err="1">
                <a:solidFill>
                  <a:srgbClr val="002060"/>
                </a:solidFill>
              </a:rPr>
              <a:t>perbedaan</a:t>
            </a:r>
            <a:r>
              <a:rPr lang="en-ID" sz="1800" i="1" dirty="0">
                <a:solidFill>
                  <a:srgbClr val="002060"/>
                </a:solidFill>
              </a:rPr>
              <a:t> </a:t>
            </a:r>
            <a:r>
              <a:rPr lang="en-ID" sz="1800" i="1" dirty="0" err="1">
                <a:solidFill>
                  <a:srgbClr val="002060"/>
                </a:solidFill>
              </a:rPr>
              <a:t>tingkat</a:t>
            </a:r>
            <a:r>
              <a:rPr lang="en-ID" sz="1800" i="1" dirty="0">
                <a:solidFill>
                  <a:srgbClr val="002060"/>
                </a:solidFill>
              </a:rPr>
              <a:t> </a:t>
            </a:r>
            <a:r>
              <a:rPr lang="en-ID" sz="1800" i="1" dirty="0" err="1">
                <a:solidFill>
                  <a:srgbClr val="002060"/>
                </a:solidFill>
              </a:rPr>
              <a:t>dimensi</a:t>
            </a:r>
            <a:r>
              <a:rPr lang="en-ID" sz="1800" i="1" dirty="0">
                <a:solidFill>
                  <a:srgbClr val="002060"/>
                </a:solidFill>
              </a:rPr>
              <a:t> </a:t>
            </a:r>
            <a:r>
              <a:rPr lang="en-ID" sz="1800" i="1" dirty="0" err="1">
                <a:solidFill>
                  <a:srgbClr val="002060"/>
                </a:solidFill>
              </a:rPr>
              <a:t>Upaya</a:t>
            </a:r>
            <a:r>
              <a:rPr lang="en-ID" sz="1800" i="1" dirty="0">
                <a:solidFill>
                  <a:srgbClr val="002060"/>
                </a:solidFill>
              </a:rPr>
              <a:t> </a:t>
            </a:r>
            <a:r>
              <a:rPr lang="en-ID" sz="1800" i="1" dirty="0" err="1">
                <a:solidFill>
                  <a:srgbClr val="002060"/>
                </a:solidFill>
              </a:rPr>
              <a:t>antara</a:t>
            </a:r>
            <a:r>
              <a:rPr lang="en-ID" sz="1800" i="1" dirty="0">
                <a:solidFill>
                  <a:srgbClr val="002060"/>
                </a:solidFill>
              </a:rPr>
              <a:t> </a:t>
            </a:r>
            <a:r>
              <a:rPr lang="en-ID" sz="1800" i="1" dirty="0" err="1">
                <a:solidFill>
                  <a:srgbClr val="002060"/>
                </a:solidFill>
              </a:rPr>
              <a:t>karyawan</a:t>
            </a:r>
            <a:r>
              <a:rPr lang="en-ID" sz="1800" i="1" dirty="0">
                <a:solidFill>
                  <a:srgbClr val="002060"/>
                </a:solidFill>
              </a:rPr>
              <a:t> Bank Syariah dan Bank </a:t>
            </a:r>
            <a:r>
              <a:rPr lang="en-ID" sz="1800" i="1" dirty="0" err="1">
                <a:solidFill>
                  <a:srgbClr val="002060"/>
                </a:solidFill>
              </a:rPr>
              <a:t>Konvensional</a:t>
            </a:r>
            <a:endParaRPr lang="en-ID" sz="1800" i="1" dirty="0">
              <a:solidFill>
                <a:srgbClr val="002060"/>
              </a:solidFill>
            </a:endParaRPr>
          </a:p>
          <a:p>
            <a:pPr marL="412750" indent="-412750">
              <a:spcBef>
                <a:spcPts val="0"/>
              </a:spcBef>
              <a:buNone/>
            </a:pPr>
            <a:r>
              <a:rPr lang="en-ID" sz="1800" i="1" dirty="0">
                <a:solidFill>
                  <a:srgbClr val="002060"/>
                </a:solidFill>
              </a:rPr>
              <a:t>H3. 	</a:t>
            </a:r>
            <a:r>
              <a:rPr lang="en-ID" sz="1800" i="1" dirty="0" err="1">
                <a:solidFill>
                  <a:srgbClr val="002060"/>
                </a:solidFill>
              </a:rPr>
              <a:t>Tidak</a:t>
            </a:r>
            <a:r>
              <a:rPr lang="en-ID" sz="1800" i="1" dirty="0">
                <a:solidFill>
                  <a:srgbClr val="002060"/>
                </a:solidFill>
              </a:rPr>
              <a:t> </a:t>
            </a:r>
            <a:r>
              <a:rPr lang="en-ID" sz="1800" i="1" dirty="0" err="1">
                <a:solidFill>
                  <a:srgbClr val="002060"/>
                </a:solidFill>
              </a:rPr>
              <a:t>ada</a:t>
            </a:r>
            <a:r>
              <a:rPr lang="en-ID" sz="1800" i="1" dirty="0">
                <a:solidFill>
                  <a:srgbClr val="002060"/>
                </a:solidFill>
              </a:rPr>
              <a:t> </a:t>
            </a:r>
            <a:r>
              <a:rPr lang="en-ID" sz="1800" i="1" dirty="0" err="1">
                <a:solidFill>
                  <a:srgbClr val="002060"/>
                </a:solidFill>
              </a:rPr>
              <a:t>perbedaan</a:t>
            </a:r>
            <a:r>
              <a:rPr lang="en-ID" sz="1800" i="1" dirty="0">
                <a:solidFill>
                  <a:srgbClr val="002060"/>
                </a:solidFill>
              </a:rPr>
              <a:t> </a:t>
            </a:r>
            <a:r>
              <a:rPr lang="en-ID" sz="1800" i="1" dirty="0" err="1">
                <a:solidFill>
                  <a:srgbClr val="002060"/>
                </a:solidFill>
              </a:rPr>
              <a:t>tingkat</a:t>
            </a:r>
            <a:r>
              <a:rPr lang="en-ID" sz="1800" i="1" dirty="0">
                <a:solidFill>
                  <a:srgbClr val="002060"/>
                </a:solidFill>
              </a:rPr>
              <a:t> </a:t>
            </a:r>
            <a:r>
              <a:rPr lang="en-ID" sz="1800" i="1" dirty="0" err="1">
                <a:solidFill>
                  <a:srgbClr val="002060"/>
                </a:solidFill>
              </a:rPr>
              <a:t>dimensi</a:t>
            </a:r>
            <a:r>
              <a:rPr lang="en-ID" sz="1800" i="1" dirty="0">
                <a:solidFill>
                  <a:srgbClr val="002060"/>
                </a:solidFill>
              </a:rPr>
              <a:t> </a:t>
            </a:r>
            <a:r>
              <a:rPr lang="en-ID" sz="1800" i="1" dirty="0" err="1">
                <a:solidFill>
                  <a:srgbClr val="002060"/>
                </a:solidFill>
              </a:rPr>
              <a:t>Persaingan</a:t>
            </a:r>
            <a:r>
              <a:rPr lang="en-ID" sz="1800" i="1" dirty="0">
                <a:solidFill>
                  <a:srgbClr val="002060"/>
                </a:solidFill>
              </a:rPr>
              <a:t> </a:t>
            </a:r>
            <a:r>
              <a:rPr lang="en-ID" sz="1800" i="1" dirty="0" err="1">
                <a:solidFill>
                  <a:srgbClr val="002060"/>
                </a:solidFill>
              </a:rPr>
              <a:t>antara</a:t>
            </a:r>
            <a:r>
              <a:rPr lang="en-ID" sz="1800" i="1" dirty="0">
                <a:solidFill>
                  <a:srgbClr val="002060"/>
                </a:solidFill>
              </a:rPr>
              <a:t> </a:t>
            </a:r>
            <a:r>
              <a:rPr lang="en-ID" sz="1800" i="1" dirty="0" err="1">
                <a:solidFill>
                  <a:srgbClr val="002060"/>
                </a:solidFill>
              </a:rPr>
              <a:t>karyawan</a:t>
            </a:r>
            <a:r>
              <a:rPr lang="en-ID" sz="1800" i="1" dirty="0">
                <a:solidFill>
                  <a:srgbClr val="002060"/>
                </a:solidFill>
              </a:rPr>
              <a:t> Bank Syariah dan Bank </a:t>
            </a:r>
            <a:r>
              <a:rPr lang="en-ID" sz="1800" i="1" dirty="0" err="1">
                <a:solidFill>
                  <a:srgbClr val="002060"/>
                </a:solidFill>
              </a:rPr>
              <a:t>Konvensional</a:t>
            </a:r>
            <a:endParaRPr lang="en-ID" sz="1800" i="1" dirty="0">
              <a:solidFill>
                <a:srgbClr val="002060"/>
              </a:solidFill>
            </a:endParaRPr>
          </a:p>
          <a:p>
            <a:pPr marL="412750" indent="-412750">
              <a:spcBef>
                <a:spcPts val="0"/>
              </a:spcBef>
              <a:buNone/>
            </a:pPr>
            <a:r>
              <a:rPr lang="en-ID" sz="1800" i="1" dirty="0">
                <a:solidFill>
                  <a:srgbClr val="002060"/>
                </a:solidFill>
              </a:rPr>
              <a:t>H4. 	</a:t>
            </a:r>
            <a:r>
              <a:rPr lang="en-ID" sz="1800" i="1" dirty="0" err="1">
                <a:solidFill>
                  <a:srgbClr val="002060"/>
                </a:solidFill>
              </a:rPr>
              <a:t>Tidak</a:t>
            </a:r>
            <a:r>
              <a:rPr lang="en-ID" sz="1800" i="1" dirty="0">
                <a:solidFill>
                  <a:srgbClr val="002060"/>
                </a:solidFill>
              </a:rPr>
              <a:t> </a:t>
            </a:r>
            <a:r>
              <a:rPr lang="en-ID" sz="1800" i="1" dirty="0" err="1">
                <a:solidFill>
                  <a:srgbClr val="002060"/>
                </a:solidFill>
              </a:rPr>
              <a:t>ada</a:t>
            </a:r>
            <a:r>
              <a:rPr lang="en-ID" sz="1800" i="1" dirty="0">
                <a:solidFill>
                  <a:srgbClr val="002060"/>
                </a:solidFill>
              </a:rPr>
              <a:t> </a:t>
            </a:r>
            <a:r>
              <a:rPr lang="en-ID" sz="1800" i="1" dirty="0" err="1">
                <a:solidFill>
                  <a:srgbClr val="002060"/>
                </a:solidFill>
              </a:rPr>
              <a:t>perbedaan</a:t>
            </a:r>
            <a:r>
              <a:rPr lang="en-ID" sz="1800" i="1" dirty="0">
                <a:solidFill>
                  <a:srgbClr val="002060"/>
                </a:solidFill>
              </a:rPr>
              <a:t> </a:t>
            </a:r>
            <a:r>
              <a:rPr lang="en-ID" sz="1800" i="1" dirty="0" err="1">
                <a:solidFill>
                  <a:srgbClr val="002060"/>
                </a:solidFill>
              </a:rPr>
              <a:t>tingkat</a:t>
            </a:r>
            <a:r>
              <a:rPr lang="en-ID" sz="1800" i="1" dirty="0">
                <a:solidFill>
                  <a:srgbClr val="002060"/>
                </a:solidFill>
              </a:rPr>
              <a:t> </a:t>
            </a:r>
            <a:r>
              <a:rPr lang="en-ID" sz="1800" i="1" dirty="0" err="1">
                <a:solidFill>
                  <a:srgbClr val="002060"/>
                </a:solidFill>
              </a:rPr>
              <a:t>dimensi</a:t>
            </a:r>
            <a:r>
              <a:rPr lang="en-ID" sz="1800" i="1" dirty="0">
                <a:solidFill>
                  <a:srgbClr val="002060"/>
                </a:solidFill>
              </a:rPr>
              <a:t> </a:t>
            </a:r>
            <a:r>
              <a:rPr lang="en-ID" sz="1800" i="1" dirty="0" err="1">
                <a:solidFill>
                  <a:srgbClr val="002060"/>
                </a:solidFill>
              </a:rPr>
              <a:t>kewajiban</a:t>
            </a:r>
            <a:r>
              <a:rPr lang="en-ID" sz="1800" i="1" dirty="0">
                <a:solidFill>
                  <a:srgbClr val="002060"/>
                </a:solidFill>
              </a:rPr>
              <a:t> </a:t>
            </a:r>
            <a:r>
              <a:rPr lang="en-ID" sz="1800" i="1" dirty="0" err="1">
                <a:solidFill>
                  <a:srgbClr val="002060"/>
                </a:solidFill>
              </a:rPr>
              <a:t>kerja</a:t>
            </a:r>
            <a:r>
              <a:rPr lang="en-ID" sz="1800" i="1" dirty="0">
                <a:solidFill>
                  <a:srgbClr val="002060"/>
                </a:solidFill>
              </a:rPr>
              <a:t> </a:t>
            </a:r>
            <a:r>
              <a:rPr lang="en-ID" sz="1800" i="1" dirty="0" err="1">
                <a:solidFill>
                  <a:srgbClr val="002060"/>
                </a:solidFill>
              </a:rPr>
              <a:t>antara</a:t>
            </a:r>
            <a:r>
              <a:rPr lang="en-ID" sz="1800" i="1" dirty="0">
                <a:solidFill>
                  <a:srgbClr val="002060"/>
                </a:solidFill>
              </a:rPr>
              <a:t> </a:t>
            </a:r>
            <a:r>
              <a:rPr lang="en-ID" sz="1800" i="1" dirty="0" err="1">
                <a:solidFill>
                  <a:srgbClr val="002060"/>
                </a:solidFill>
              </a:rPr>
              <a:t>karyawan</a:t>
            </a:r>
            <a:r>
              <a:rPr lang="en-ID" sz="1800" i="1" dirty="0">
                <a:solidFill>
                  <a:srgbClr val="002060"/>
                </a:solidFill>
              </a:rPr>
              <a:t> Bank Syariah dan Bank </a:t>
            </a:r>
            <a:r>
              <a:rPr lang="en-ID" sz="1800" i="1" dirty="0" err="1">
                <a:solidFill>
                  <a:srgbClr val="002060"/>
                </a:solidFill>
              </a:rPr>
              <a:t>Konvensional</a:t>
            </a:r>
            <a:endParaRPr lang="en-ID" sz="1800" i="1" dirty="0">
              <a:solidFill>
                <a:srgbClr val="002060"/>
              </a:solidFill>
            </a:endParaRPr>
          </a:p>
          <a:p>
            <a:pPr marL="412750" indent="-412750">
              <a:spcBef>
                <a:spcPts val="0"/>
              </a:spcBef>
              <a:buNone/>
            </a:pPr>
            <a:r>
              <a:rPr lang="en-ID" sz="1800" i="1" dirty="0">
                <a:solidFill>
                  <a:srgbClr val="002060"/>
                </a:solidFill>
              </a:rPr>
              <a:t>H5. 	</a:t>
            </a:r>
            <a:r>
              <a:rPr lang="en-ID" sz="1800" i="1" dirty="0" err="1">
                <a:solidFill>
                  <a:srgbClr val="002060"/>
                </a:solidFill>
              </a:rPr>
              <a:t>Tidak</a:t>
            </a:r>
            <a:r>
              <a:rPr lang="en-ID" sz="1800" i="1" dirty="0">
                <a:solidFill>
                  <a:srgbClr val="002060"/>
                </a:solidFill>
              </a:rPr>
              <a:t> </a:t>
            </a:r>
            <a:r>
              <a:rPr lang="en-ID" sz="1800" i="1" dirty="0" err="1">
                <a:solidFill>
                  <a:srgbClr val="002060"/>
                </a:solidFill>
              </a:rPr>
              <a:t>ada</a:t>
            </a:r>
            <a:r>
              <a:rPr lang="en-ID" sz="1800" i="1" dirty="0">
                <a:solidFill>
                  <a:srgbClr val="002060"/>
                </a:solidFill>
              </a:rPr>
              <a:t> </a:t>
            </a:r>
            <a:r>
              <a:rPr lang="en-ID" sz="1800" i="1" dirty="0" err="1">
                <a:solidFill>
                  <a:srgbClr val="002060"/>
                </a:solidFill>
              </a:rPr>
              <a:t>perbedaan</a:t>
            </a:r>
            <a:r>
              <a:rPr lang="en-ID" sz="1800" i="1" dirty="0">
                <a:solidFill>
                  <a:srgbClr val="002060"/>
                </a:solidFill>
              </a:rPr>
              <a:t> </a:t>
            </a:r>
            <a:r>
              <a:rPr lang="en-ID" sz="1800" i="1" dirty="0" err="1">
                <a:solidFill>
                  <a:srgbClr val="002060"/>
                </a:solidFill>
              </a:rPr>
              <a:t>tingkat</a:t>
            </a:r>
            <a:r>
              <a:rPr lang="en-ID" sz="1800" i="1" dirty="0">
                <a:solidFill>
                  <a:srgbClr val="002060"/>
                </a:solidFill>
              </a:rPr>
              <a:t> </a:t>
            </a:r>
            <a:r>
              <a:rPr lang="en-ID" sz="1800" i="1" dirty="0" err="1">
                <a:solidFill>
                  <a:srgbClr val="002060"/>
                </a:solidFill>
              </a:rPr>
              <a:t>dimensi</a:t>
            </a:r>
            <a:r>
              <a:rPr lang="en-ID" sz="1800" i="1" dirty="0">
                <a:solidFill>
                  <a:srgbClr val="002060"/>
                </a:solidFill>
              </a:rPr>
              <a:t> </a:t>
            </a:r>
            <a:r>
              <a:rPr lang="en-ID" sz="1800" i="1" dirty="0" err="1">
                <a:solidFill>
                  <a:srgbClr val="002060"/>
                </a:solidFill>
              </a:rPr>
              <a:t>Kualitas</a:t>
            </a:r>
            <a:r>
              <a:rPr lang="en-ID" sz="1800" i="1" dirty="0">
                <a:solidFill>
                  <a:srgbClr val="002060"/>
                </a:solidFill>
              </a:rPr>
              <a:t> </a:t>
            </a:r>
            <a:r>
              <a:rPr lang="en-ID" sz="1800" i="1" dirty="0" err="1">
                <a:solidFill>
                  <a:srgbClr val="002060"/>
                </a:solidFill>
              </a:rPr>
              <a:t>antara</a:t>
            </a:r>
            <a:r>
              <a:rPr lang="en-ID" sz="1800" i="1" dirty="0">
                <a:solidFill>
                  <a:srgbClr val="002060"/>
                </a:solidFill>
              </a:rPr>
              <a:t> </a:t>
            </a:r>
            <a:r>
              <a:rPr lang="en-ID" sz="1800" i="1" dirty="0" err="1">
                <a:solidFill>
                  <a:srgbClr val="002060"/>
                </a:solidFill>
              </a:rPr>
              <a:t>karyawan</a:t>
            </a:r>
            <a:r>
              <a:rPr lang="en-ID" sz="1800" i="1" dirty="0">
                <a:solidFill>
                  <a:srgbClr val="002060"/>
                </a:solidFill>
              </a:rPr>
              <a:t> Bank Syariah dan Bank </a:t>
            </a:r>
            <a:r>
              <a:rPr lang="en-ID" sz="1800" i="1" dirty="0" err="1">
                <a:solidFill>
                  <a:srgbClr val="002060"/>
                </a:solidFill>
              </a:rPr>
              <a:t>Konvensional</a:t>
            </a:r>
            <a:endParaRPr lang="en-ID" sz="1800" i="1" dirty="0">
              <a:solidFill>
                <a:srgbClr val="002060"/>
              </a:solidFill>
            </a:endParaRPr>
          </a:p>
          <a:p>
            <a:pPr marL="412750" indent="-412750">
              <a:spcBef>
                <a:spcPts val="0"/>
              </a:spcBef>
              <a:buNone/>
            </a:pPr>
            <a:r>
              <a:rPr lang="en-ID" sz="1800" i="1" dirty="0">
                <a:solidFill>
                  <a:srgbClr val="002060"/>
                </a:solidFill>
              </a:rPr>
              <a:t>H6. 	</a:t>
            </a:r>
            <a:r>
              <a:rPr lang="en-ID" sz="1800" i="1" dirty="0" err="1">
                <a:solidFill>
                  <a:srgbClr val="002060"/>
                </a:solidFill>
              </a:rPr>
              <a:t>Tidak</a:t>
            </a:r>
            <a:r>
              <a:rPr lang="en-ID" sz="1800" i="1" dirty="0">
                <a:solidFill>
                  <a:srgbClr val="002060"/>
                </a:solidFill>
              </a:rPr>
              <a:t> </a:t>
            </a:r>
            <a:r>
              <a:rPr lang="en-ID" sz="1800" i="1" dirty="0" err="1">
                <a:solidFill>
                  <a:srgbClr val="002060"/>
                </a:solidFill>
              </a:rPr>
              <a:t>ada</a:t>
            </a:r>
            <a:r>
              <a:rPr lang="en-ID" sz="1800" i="1" dirty="0">
                <a:solidFill>
                  <a:srgbClr val="002060"/>
                </a:solidFill>
              </a:rPr>
              <a:t> </a:t>
            </a:r>
            <a:r>
              <a:rPr lang="en-ID" sz="1800" i="1" dirty="0" err="1">
                <a:solidFill>
                  <a:srgbClr val="002060"/>
                </a:solidFill>
              </a:rPr>
              <a:t>perbedaan</a:t>
            </a:r>
            <a:r>
              <a:rPr lang="en-ID" sz="1800" i="1" dirty="0">
                <a:solidFill>
                  <a:srgbClr val="002060"/>
                </a:solidFill>
              </a:rPr>
              <a:t> </a:t>
            </a:r>
            <a:r>
              <a:rPr lang="en-ID" sz="1800" i="1" dirty="0" err="1">
                <a:solidFill>
                  <a:srgbClr val="002060"/>
                </a:solidFill>
              </a:rPr>
              <a:t>tingkat</a:t>
            </a:r>
            <a:r>
              <a:rPr lang="en-ID" sz="1800" i="1" dirty="0">
                <a:solidFill>
                  <a:srgbClr val="002060"/>
                </a:solidFill>
              </a:rPr>
              <a:t> </a:t>
            </a:r>
            <a:r>
              <a:rPr lang="en-ID" sz="1800" i="1" dirty="0" err="1">
                <a:solidFill>
                  <a:srgbClr val="002060"/>
                </a:solidFill>
              </a:rPr>
              <a:t>dimensi</a:t>
            </a:r>
            <a:r>
              <a:rPr lang="en-ID" sz="1800" i="1" dirty="0">
                <a:solidFill>
                  <a:srgbClr val="002060"/>
                </a:solidFill>
              </a:rPr>
              <a:t> </a:t>
            </a:r>
            <a:r>
              <a:rPr lang="en-ID" sz="1800" i="1" dirty="0" err="1">
                <a:solidFill>
                  <a:srgbClr val="002060"/>
                </a:solidFill>
              </a:rPr>
              <a:t>Kesetaraan</a:t>
            </a:r>
            <a:r>
              <a:rPr lang="en-ID" sz="1800" i="1" dirty="0">
                <a:solidFill>
                  <a:srgbClr val="002060"/>
                </a:solidFill>
              </a:rPr>
              <a:t> </a:t>
            </a:r>
            <a:r>
              <a:rPr lang="en-ID" sz="1800" i="1" dirty="0" err="1">
                <a:solidFill>
                  <a:srgbClr val="002060"/>
                </a:solidFill>
              </a:rPr>
              <a:t>antara</a:t>
            </a:r>
            <a:r>
              <a:rPr lang="en-ID" sz="1800" i="1" dirty="0">
                <a:solidFill>
                  <a:srgbClr val="002060"/>
                </a:solidFill>
              </a:rPr>
              <a:t> </a:t>
            </a:r>
            <a:r>
              <a:rPr lang="en-ID" sz="1800" i="1" dirty="0" err="1">
                <a:solidFill>
                  <a:srgbClr val="002060"/>
                </a:solidFill>
              </a:rPr>
              <a:t>karyawan</a:t>
            </a:r>
            <a:r>
              <a:rPr lang="en-ID" sz="1800" i="1" dirty="0">
                <a:solidFill>
                  <a:srgbClr val="002060"/>
                </a:solidFill>
              </a:rPr>
              <a:t> Bank Syariah dan Bank </a:t>
            </a:r>
            <a:r>
              <a:rPr lang="en-ID" sz="1800" i="1" dirty="0" err="1">
                <a:solidFill>
                  <a:srgbClr val="002060"/>
                </a:solidFill>
              </a:rPr>
              <a:t>Konvensional</a:t>
            </a:r>
            <a:endParaRPr lang="en-ID" sz="1800" i="1" dirty="0">
              <a:solidFill>
                <a:srgbClr val="002060"/>
              </a:solidFill>
            </a:endParaRPr>
          </a:p>
          <a:p>
            <a:pPr marL="412750" indent="-412750">
              <a:spcBef>
                <a:spcPts val="0"/>
              </a:spcBef>
              <a:buNone/>
            </a:pPr>
            <a:r>
              <a:rPr lang="en-ID" sz="1800" i="1" dirty="0">
                <a:solidFill>
                  <a:srgbClr val="002060"/>
                </a:solidFill>
              </a:rPr>
              <a:t>H7. 	</a:t>
            </a:r>
            <a:r>
              <a:rPr lang="en-ID" sz="1800" i="1" dirty="0" err="1">
                <a:solidFill>
                  <a:srgbClr val="002060"/>
                </a:solidFill>
              </a:rPr>
              <a:t>Tidak</a:t>
            </a:r>
            <a:r>
              <a:rPr lang="en-ID" sz="1800" i="1" dirty="0">
                <a:solidFill>
                  <a:srgbClr val="002060"/>
                </a:solidFill>
              </a:rPr>
              <a:t> </a:t>
            </a:r>
            <a:r>
              <a:rPr lang="en-ID" sz="1800" i="1" dirty="0" err="1">
                <a:solidFill>
                  <a:srgbClr val="002060"/>
                </a:solidFill>
              </a:rPr>
              <a:t>ada</a:t>
            </a:r>
            <a:r>
              <a:rPr lang="en-ID" sz="1800" i="1" dirty="0">
                <a:solidFill>
                  <a:srgbClr val="002060"/>
                </a:solidFill>
              </a:rPr>
              <a:t> </a:t>
            </a:r>
            <a:r>
              <a:rPr lang="en-ID" sz="1800" i="1" dirty="0" err="1">
                <a:solidFill>
                  <a:srgbClr val="002060"/>
                </a:solidFill>
              </a:rPr>
              <a:t>perbedaan</a:t>
            </a:r>
            <a:r>
              <a:rPr lang="en-ID" sz="1800" i="1" dirty="0">
                <a:solidFill>
                  <a:srgbClr val="002060"/>
                </a:solidFill>
              </a:rPr>
              <a:t> </a:t>
            </a:r>
            <a:r>
              <a:rPr lang="en-ID" sz="1800" i="1" dirty="0" err="1">
                <a:solidFill>
                  <a:srgbClr val="002060"/>
                </a:solidFill>
              </a:rPr>
              <a:t>tingkat</a:t>
            </a:r>
            <a:r>
              <a:rPr lang="en-ID" sz="1800" i="1" dirty="0">
                <a:solidFill>
                  <a:srgbClr val="002060"/>
                </a:solidFill>
              </a:rPr>
              <a:t> </a:t>
            </a:r>
            <a:r>
              <a:rPr lang="en-ID" sz="1800" i="1" dirty="0" err="1">
                <a:solidFill>
                  <a:srgbClr val="002060"/>
                </a:solidFill>
              </a:rPr>
              <a:t>dimensi</a:t>
            </a:r>
            <a:r>
              <a:rPr lang="en-ID" sz="1800" i="1" dirty="0">
                <a:solidFill>
                  <a:srgbClr val="002060"/>
                </a:solidFill>
              </a:rPr>
              <a:t> </a:t>
            </a:r>
            <a:r>
              <a:rPr lang="en-ID" sz="1800" i="1" dirty="0" err="1">
                <a:solidFill>
                  <a:srgbClr val="002060"/>
                </a:solidFill>
              </a:rPr>
              <a:t>Kolektivitas</a:t>
            </a:r>
            <a:r>
              <a:rPr lang="en-ID" sz="1800" i="1" dirty="0">
                <a:solidFill>
                  <a:srgbClr val="002060"/>
                </a:solidFill>
              </a:rPr>
              <a:t> </a:t>
            </a:r>
            <a:r>
              <a:rPr lang="en-ID" sz="1800" i="1" dirty="0" err="1">
                <a:solidFill>
                  <a:srgbClr val="002060"/>
                </a:solidFill>
              </a:rPr>
              <a:t>antara</a:t>
            </a:r>
            <a:r>
              <a:rPr lang="en-ID" sz="1800" i="1" dirty="0">
                <a:solidFill>
                  <a:srgbClr val="002060"/>
                </a:solidFill>
              </a:rPr>
              <a:t> </a:t>
            </a:r>
            <a:r>
              <a:rPr lang="en-ID" sz="1800" i="1" dirty="0" err="1">
                <a:solidFill>
                  <a:srgbClr val="002060"/>
                </a:solidFill>
              </a:rPr>
              <a:t>karyawan</a:t>
            </a:r>
            <a:r>
              <a:rPr lang="en-ID" sz="1800" i="1" dirty="0">
                <a:solidFill>
                  <a:srgbClr val="002060"/>
                </a:solidFill>
              </a:rPr>
              <a:t> Bank Syariah dan Bank </a:t>
            </a:r>
            <a:r>
              <a:rPr lang="en-ID" sz="1800" i="1" dirty="0" err="1">
                <a:solidFill>
                  <a:srgbClr val="002060"/>
                </a:solidFill>
              </a:rPr>
              <a:t>Konvensional</a:t>
            </a:r>
            <a:endParaRPr lang="en-ID" sz="1800" i="1" dirty="0">
              <a:solidFill>
                <a:srgbClr val="002060"/>
              </a:solidFill>
            </a:endParaRPr>
          </a:p>
          <a:p>
            <a:pPr marL="412750" indent="-412750">
              <a:spcBef>
                <a:spcPts val="0"/>
              </a:spcBef>
              <a:buNone/>
            </a:pPr>
            <a:r>
              <a:rPr lang="en-ID" sz="1800" i="1" dirty="0">
                <a:solidFill>
                  <a:srgbClr val="002060"/>
                </a:solidFill>
              </a:rPr>
              <a:t>H8. 	</a:t>
            </a:r>
            <a:r>
              <a:rPr lang="en-ID" sz="1800" i="1" dirty="0" err="1">
                <a:solidFill>
                  <a:srgbClr val="002060"/>
                </a:solidFill>
              </a:rPr>
              <a:t>Tidak</a:t>
            </a:r>
            <a:r>
              <a:rPr lang="en-ID" sz="1800" i="1" dirty="0">
                <a:solidFill>
                  <a:srgbClr val="002060"/>
                </a:solidFill>
              </a:rPr>
              <a:t> </a:t>
            </a:r>
            <a:r>
              <a:rPr lang="en-ID" sz="1800" i="1" dirty="0" err="1">
                <a:solidFill>
                  <a:srgbClr val="002060"/>
                </a:solidFill>
              </a:rPr>
              <a:t>ada</a:t>
            </a:r>
            <a:r>
              <a:rPr lang="en-ID" sz="1800" i="1" dirty="0">
                <a:solidFill>
                  <a:srgbClr val="002060"/>
                </a:solidFill>
              </a:rPr>
              <a:t> </a:t>
            </a:r>
            <a:r>
              <a:rPr lang="en-ID" sz="1800" i="1" dirty="0" err="1">
                <a:solidFill>
                  <a:srgbClr val="002060"/>
                </a:solidFill>
              </a:rPr>
              <a:t>perbedaan</a:t>
            </a:r>
            <a:r>
              <a:rPr lang="en-ID" sz="1800" i="1" dirty="0">
                <a:solidFill>
                  <a:srgbClr val="002060"/>
                </a:solidFill>
              </a:rPr>
              <a:t> </a:t>
            </a:r>
            <a:r>
              <a:rPr lang="en-ID" sz="1800" i="1" dirty="0" err="1">
                <a:solidFill>
                  <a:srgbClr val="002060"/>
                </a:solidFill>
              </a:rPr>
              <a:t>tingkat</a:t>
            </a:r>
            <a:r>
              <a:rPr lang="en-ID" sz="1800" i="1" dirty="0">
                <a:solidFill>
                  <a:srgbClr val="002060"/>
                </a:solidFill>
              </a:rPr>
              <a:t> </a:t>
            </a:r>
            <a:r>
              <a:rPr lang="en-ID" sz="1800" i="1" dirty="0" err="1">
                <a:solidFill>
                  <a:srgbClr val="002060"/>
                </a:solidFill>
              </a:rPr>
              <a:t>dimensi</a:t>
            </a:r>
            <a:r>
              <a:rPr lang="en-ID" sz="1800" i="1" dirty="0">
                <a:solidFill>
                  <a:srgbClr val="002060"/>
                </a:solidFill>
              </a:rPr>
              <a:t> </a:t>
            </a:r>
            <a:r>
              <a:rPr lang="en-ID" sz="1800" i="1" dirty="0" err="1">
                <a:solidFill>
                  <a:srgbClr val="002060"/>
                </a:solidFill>
              </a:rPr>
              <a:t>Keuntungan</a:t>
            </a:r>
            <a:r>
              <a:rPr lang="en-ID" sz="1800" i="1" dirty="0">
                <a:solidFill>
                  <a:srgbClr val="002060"/>
                </a:solidFill>
              </a:rPr>
              <a:t> </a:t>
            </a:r>
            <a:r>
              <a:rPr lang="en-ID" sz="1800" i="1" dirty="0" err="1">
                <a:solidFill>
                  <a:srgbClr val="002060"/>
                </a:solidFill>
              </a:rPr>
              <a:t>antara</a:t>
            </a:r>
            <a:r>
              <a:rPr lang="en-ID" sz="1800" i="1" dirty="0">
                <a:solidFill>
                  <a:srgbClr val="002060"/>
                </a:solidFill>
              </a:rPr>
              <a:t> </a:t>
            </a:r>
            <a:r>
              <a:rPr lang="en-ID" sz="1800" i="1" dirty="0" err="1">
                <a:solidFill>
                  <a:srgbClr val="002060"/>
                </a:solidFill>
              </a:rPr>
              <a:t>karyawan</a:t>
            </a:r>
            <a:r>
              <a:rPr lang="en-ID" sz="1800" i="1" dirty="0">
                <a:solidFill>
                  <a:srgbClr val="002060"/>
                </a:solidFill>
              </a:rPr>
              <a:t> Bank Syariah dan Bank </a:t>
            </a:r>
            <a:r>
              <a:rPr lang="en-ID" sz="1800" i="1" dirty="0" err="1">
                <a:solidFill>
                  <a:srgbClr val="002060"/>
                </a:solidFill>
              </a:rPr>
              <a:t>Konvensional</a:t>
            </a:r>
            <a:endParaRPr lang="en-ID" sz="1800" i="1" dirty="0">
              <a:solidFill>
                <a:srgbClr val="002060"/>
              </a:solidFill>
            </a:endParaRPr>
          </a:p>
          <a:p>
            <a:pPr marL="412750" indent="-412750">
              <a:spcBef>
                <a:spcPts val="0"/>
              </a:spcBef>
              <a:buNone/>
            </a:pPr>
            <a:r>
              <a:rPr lang="en-ID" sz="1800" i="1" dirty="0">
                <a:solidFill>
                  <a:srgbClr val="002060"/>
                </a:solidFill>
              </a:rPr>
              <a:t>H9. 	</a:t>
            </a:r>
            <a:r>
              <a:rPr lang="en-ID" sz="1800" i="1" dirty="0" err="1">
                <a:solidFill>
                  <a:srgbClr val="002060"/>
                </a:solidFill>
              </a:rPr>
              <a:t>Tidak</a:t>
            </a:r>
            <a:r>
              <a:rPr lang="en-ID" sz="1800" i="1" dirty="0">
                <a:solidFill>
                  <a:srgbClr val="002060"/>
                </a:solidFill>
              </a:rPr>
              <a:t> </a:t>
            </a:r>
            <a:r>
              <a:rPr lang="en-ID" sz="1800" i="1" dirty="0" err="1">
                <a:solidFill>
                  <a:srgbClr val="002060"/>
                </a:solidFill>
              </a:rPr>
              <a:t>ada</a:t>
            </a:r>
            <a:r>
              <a:rPr lang="en-ID" sz="1800" i="1" dirty="0">
                <a:solidFill>
                  <a:srgbClr val="002060"/>
                </a:solidFill>
              </a:rPr>
              <a:t> </a:t>
            </a:r>
            <a:r>
              <a:rPr lang="en-ID" sz="1800" i="1" dirty="0" err="1">
                <a:solidFill>
                  <a:srgbClr val="002060"/>
                </a:solidFill>
              </a:rPr>
              <a:t>perbedaan</a:t>
            </a:r>
            <a:r>
              <a:rPr lang="en-ID" sz="1800" i="1" dirty="0">
                <a:solidFill>
                  <a:srgbClr val="002060"/>
                </a:solidFill>
              </a:rPr>
              <a:t> </a:t>
            </a:r>
            <a:r>
              <a:rPr lang="en-ID" sz="1800" i="1" dirty="0" err="1">
                <a:solidFill>
                  <a:srgbClr val="002060"/>
                </a:solidFill>
              </a:rPr>
              <a:t>tingkat</a:t>
            </a:r>
            <a:r>
              <a:rPr lang="en-ID" sz="1800" i="1" dirty="0">
                <a:solidFill>
                  <a:srgbClr val="002060"/>
                </a:solidFill>
              </a:rPr>
              <a:t> </a:t>
            </a:r>
            <a:r>
              <a:rPr lang="en-ID" sz="1800" i="1" dirty="0" err="1">
                <a:solidFill>
                  <a:srgbClr val="002060"/>
                </a:solidFill>
              </a:rPr>
              <a:t>Etika</a:t>
            </a:r>
            <a:r>
              <a:rPr lang="en-ID" sz="1800" i="1" dirty="0">
                <a:solidFill>
                  <a:srgbClr val="002060"/>
                </a:solidFill>
              </a:rPr>
              <a:t> </a:t>
            </a:r>
            <a:r>
              <a:rPr lang="en-ID" sz="1800" i="1" dirty="0" err="1">
                <a:solidFill>
                  <a:srgbClr val="002060"/>
                </a:solidFill>
              </a:rPr>
              <a:t>Kerja</a:t>
            </a:r>
            <a:r>
              <a:rPr lang="en-ID" sz="1800" i="1" dirty="0">
                <a:solidFill>
                  <a:srgbClr val="002060"/>
                </a:solidFill>
              </a:rPr>
              <a:t> </a:t>
            </a:r>
            <a:r>
              <a:rPr lang="en-ID" sz="1800" i="1" dirty="0" err="1">
                <a:solidFill>
                  <a:srgbClr val="002060"/>
                </a:solidFill>
              </a:rPr>
              <a:t>Islami</a:t>
            </a:r>
            <a:r>
              <a:rPr lang="en-ID" sz="1800" i="1" dirty="0">
                <a:solidFill>
                  <a:srgbClr val="002060"/>
                </a:solidFill>
              </a:rPr>
              <a:t> </a:t>
            </a:r>
            <a:r>
              <a:rPr lang="en-ID" sz="1800" i="1" dirty="0" err="1">
                <a:solidFill>
                  <a:srgbClr val="002060"/>
                </a:solidFill>
              </a:rPr>
              <a:t>antara</a:t>
            </a:r>
            <a:r>
              <a:rPr lang="en-ID" sz="1800" i="1" dirty="0">
                <a:solidFill>
                  <a:srgbClr val="002060"/>
                </a:solidFill>
              </a:rPr>
              <a:t> </a:t>
            </a:r>
            <a:r>
              <a:rPr lang="en-ID" sz="1800" i="1" dirty="0" err="1">
                <a:solidFill>
                  <a:srgbClr val="002060"/>
                </a:solidFill>
              </a:rPr>
              <a:t>karyawan</a:t>
            </a:r>
            <a:r>
              <a:rPr lang="en-ID" sz="1800" i="1" dirty="0">
                <a:solidFill>
                  <a:srgbClr val="002060"/>
                </a:solidFill>
              </a:rPr>
              <a:t> Bank Syariah dan Bank </a:t>
            </a:r>
            <a:r>
              <a:rPr lang="en-ID" sz="1800" i="1" dirty="0" err="1">
                <a:solidFill>
                  <a:srgbClr val="002060"/>
                </a:solidFill>
              </a:rPr>
              <a:t>Konvensional</a:t>
            </a:r>
            <a:endParaRPr lang="en-ID" sz="1800" i="1" dirty="0">
              <a:solidFill>
                <a:srgbClr val="002060"/>
              </a:solidFill>
            </a:endParaRPr>
          </a:p>
        </p:txBody>
      </p:sp>
    </p:spTree>
    <p:extLst>
      <p:ext uri="{BB962C8B-B14F-4D97-AF65-F5344CB8AC3E}">
        <p14:creationId xmlns:p14="http://schemas.microsoft.com/office/powerpoint/2010/main" val="313481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C952B-88AC-0140-96C2-DDEE8AC6953E}"/>
              </a:ext>
            </a:extLst>
          </p:cNvPr>
          <p:cNvSpPr>
            <a:spLocks noGrp="1"/>
          </p:cNvSpPr>
          <p:nvPr>
            <p:ph type="title"/>
          </p:nvPr>
        </p:nvSpPr>
        <p:spPr/>
        <p:txBody>
          <a:bodyPr/>
          <a:lstStyle/>
          <a:p>
            <a:r>
              <a:rPr lang="en-US" dirty="0"/>
              <a:t>Measurement </a:t>
            </a:r>
            <a:r>
              <a:rPr lang="en-US" dirty="0" err="1"/>
              <a:t>untuk</a:t>
            </a:r>
            <a:r>
              <a:rPr lang="en-US" dirty="0"/>
              <a:t> questionnaire</a:t>
            </a:r>
          </a:p>
        </p:txBody>
      </p:sp>
      <p:sp>
        <p:nvSpPr>
          <p:cNvPr id="7" name="TextBox 6">
            <a:extLst>
              <a:ext uri="{FF2B5EF4-FFF2-40B4-BE49-F238E27FC236}">
                <a16:creationId xmlns:a16="http://schemas.microsoft.com/office/drawing/2014/main" id="{178B3ADC-C006-4A41-B057-9C8813DC7A34}"/>
              </a:ext>
            </a:extLst>
          </p:cNvPr>
          <p:cNvSpPr txBox="1"/>
          <p:nvPr/>
        </p:nvSpPr>
        <p:spPr>
          <a:xfrm>
            <a:off x="847725" y="1533525"/>
            <a:ext cx="8215313" cy="646331"/>
          </a:xfrm>
          <a:prstGeom prst="rect">
            <a:avLst/>
          </a:prstGeom>
          <a:noFill/>
        </p:spPr>
        <p:txBody>
          <a:bodyPr wrap="square" rtlCol="0">
            <a:spAutoFit/>
          </a:bodyPr>
          <a:lstStyle/>
          <a:p>
            <a:r>
              <a:rPr lang="en-US" dirty="0" err="1"/>
              <a:t>Terdiri</a:t>
            </a:r>
            <a:r>
              <a:rPr lang="en-US" dirty="0"/>
              <a:t> </a:t>
            </a:r>
            <a:r>
              <a:rPr lang="en-US" dirty="0" err="1"/>
              <a:t>dari</a:t>
            </a:r>
            <a:r>
              <a:rPr lang="en-US" dirty="0"/>
              <a:t> 47 </a:t>
            </a:r>
            <a:r>
              <a:rPr lang="en-US" dirty="0" err="1"/>
              <a:t>pertanyaan</a:t>
            </a:r>
            <a:r>
              <a:rPr lang="en-US" dirty="0"/>
              <a:t>/instrument/items</a:t>
            </a:r>
          </a:p>
          <a:p>
            <a:r>
              <a:rPr lang="en-US" dirty="0" err="1"/>
              <a:t>Menggunakan</a:t>
            </a:r>
            <a:r>
              <a:rPr lang="en-US" dirty="0"/>
              <a:t> </a:t>
            </a:r>
            <a:r>
              <a:rPr lang="en-US" dirty="0" err="1"/>
              <a:t>skala</a:t>
            </a:r>
            <a:r>
              <a:rPr lang="en-US" dirty="0"/>
              <a:t> Likert 1-7</a:t>
            </a:r>
          </a:p>
        </p:txBody>
      </p:sp>
      <p:sp>
        <p:nvSpPr>
          <p:cNvPr id="8" name="TextBox 7">
            <a:extLst>
              <a:ext uri="{FF2B5EF4-FFF2-40B4-BE49-F238E27FC236}">
                <a16:creationId xmlns:a16="http://schemas.microsoft.com/office/drawing/2014/main" id="{4E7C1487-1A25-3C40-8E21-05697559F6A4}"/>
              </a:ext>
            </a:extLst>
          </p:cNvPr>
          <p:cNvSpPr txBox="1"/>
          <p:nvPr/>
        </p:nvSpPr>
        <p:spPr>
          <a:xfrm>
            <a:off x="847725" y="2274838"/>
            <a:ext cx="3371850" cy="2308324"/>
          </a:xfrm>
          <a:prstGeom prst="rect">
            <a:avLst/>
          </a:prstGeom>
          <a:noFill/>
        </p:spPr>
        <p:txBody>
          <a:bodyPr wrap="square" rtlCol="0">
            <a:spAutoFit/>
          </a:bodyPr>
          <a:lstStyle/>
          <a:p>
            <a:pPr marL="342900" indent="-342900">
              <a:buAutoNum type="arabicPeriod"/>
            </a:pPr>
            <a:r>
              <a:rPr lang="en-ID" dirty="0" err="1"/>
              <a:t>Religiusitas</a:t>
            </a:r>
            <a:r>
              <a:rPr lang="en-ID" dirty="0"/>
              <a:t> </a:t>
            </a:r>
            <a:r>
              <a:rPr lang="en-ID" dirty="0">
                <a:sym typeface="Wingdings" pitchFamily="2" charset="2"/>
              </a:rPr>
              <a:t> 6 items</a:t>
            </a:r>
            <a:endParaRPr lang="en-ID" dirty="0"/>
          </a:p>
          <a:p>
            <a:pPr marL="342900" indent="-342900">
              <a:buAutoNum type="arabicPeriod"/>
            </a:pPr>
            <a:r>
              <a:rPr lang="en-ID" dirty="0"/>
              <a:t>Usaha </a:t>
            </a:r>
            <a:r>
              <a:rPr lang="en-ID" dirty="0">
                <a:sym typeface="Wingdings" pitchFamily="2" charset="2"/>
              </a:rPr>
              <a:t> 7 items</a:t>
            </a:r>
            <a:endParaRPr lang="en-ID" dirty="0"/>
          </a:p>
          <a:p>
            <a:pPr marL="342900" indent="-342900">
              <a:buAutoNum type="arabicPeriod"/>
            </a:pPr>
            <a:r>
              <a:rPr lang="en-ID" dirty="0" err="1"/>
              <a:t>Kompetisi</a:t>
            </a:r>
            <a:r>
              <a:rPr lang="en-ID" dirty="0"/>
              <a:t> </a:t>
            </a:r>
            <a:r>
              <a:rPr lang="en-ID" dirty="0">
                <a:sym typeface="Wingdings" pitchFamily="2" charset="2"/>
              </a:rPr>
              <a:t> 3 items</a:t>
            </a:r>
            <a:endParaRPr lang="en-ID" dirty="0"/>
          </a:p>
          <a:p>
            <a:pPr marL="342900" indent="-342900">
              <a:buAutoNum type="arabicPeriod"/>
            </a:pPr>
            <a:r>
              <a:rPr lang="en-ID" dirty="0" err="1"/>
              <a:t>Kewajiban</a:t>
            </a:r>
            <a:r>
              <a:rPr lang="en-ID" dirty="0"/>
              <a:t> moral </a:t>
            </a:r>
            <a:r>
              <a:rPr lang="en-ID" dirty="0">
                <a:sym typeface="Wingdings" pitchFamily="2" charset="2"/>
              </a:rPr>
              <a:t> </a:t>
            </a:r>
            <a:r>
              <a:rPr lang="en-ID" dirty="0"/>
              <a:t>9 items</a:t>
            </a:r>
          </a:p>
          <a:p>
            <a:pPr marL="342900" indent="-342900">
              <a:buAutoNum type="arabicPeriod"/>
            </a:pPr>
            <a:r>
              <a:rPr lang="en-ID" dirty="0" err="1"/>
              <a:t>Kualitas</a:t>
            </a:r>
            <a:r>
              <a:rPr lang="en-ID" dirty="0"/>
              <a:t>/ </a:t>
            </a:r>
            <a:r>
              <a:rPr lang="en-ID" dirty="0" err="1"/>
              <a:t>perbaikan</a:t>
            </a:r>
            <a:r>
              <a:rPr lang="en-ID" dirty="0"/>
              <a:t> </a:t>
            </a:r>
            <a:r>
              <a:rPr lang="en-ID" dirty="0">
                <a:sym typeface="Wingdings" pitchFamily="2" charset="2"/>
              </a:rPr>
              <a:t> </a:t>
            </a:r>
            <a:r>
              <a:rPr lang="en-ID" dirty="0"/>
              <a:t>5 items</a:t>
            </a:r>
          </a:p>
          <a:p>
            <a:pPr marL="342900" indent="-342900">
              <a:buAutoNum type="arabicPeriod"/>
            </a:pPr>
            <a:r>
              <a:rPr lang="en-ID" dirty="0" err="1"/>
              <a:t>kolektivitas</a:t>
            </a:r>
            <a:r>
              <a:rPr lang="en-ID" dirty="0"/>
              <a:t>  </a:t>
            </a:r>
            <a:r>
              <a:rPr lang="en-ID" dirty="0">
                <a:sym typeface="Wingdings" pitchFamily="2" charset="2"/>
              </a:rPr>
              <a:t> </a:t>
            </a:r>
            <a:r>
              <a:rPr lang="en-ID" dirty="0"/>
              <a:t>5 items</a:t>
            </a:r>
          </a:p>
          <a:p>
            <a:pPr marL="342900" indent="-342900">
              <a:buAutoNum type="arabicPeriod"/>
            </a:pPr>
            <a:r>
              <a:rPr lang="en-ID" dirty="0" err="1"/>
              <a:t>Kesetaraan</a:t>
            </a:r>
            <a:r>
              <a:rPr lang="en-ID" dirty="0"/>
              <a:t> </a:t>
            </a:r>
            <a:r>
              <a:rPr lang="en-ID" dirty="0">
                <a:sym typeface="Wingdings" pitchFamily="2" charset="2"/>
              </a:rPr>
              <a:t> </a:t>
            </a:r>
            <a:r>
              <a:rPr lang="en-ID" dirty="0"/>
              <a:t>4 items</a:t>
            </a:r>
          </a:p>
          <a:p>
            <a:pPr marL="342900" indent="-342900">
              <a:buAutoNum type="arabicPeriod"/>
            </a:pPr>
            <a:r>
              <a:rPr lang="en-ID" dirty="0"/>
              <a:t> </a:t>
            </a:r>
            <a:r>
              <a:rPr lang="en-ID" dirty="0" err="1"/>
              <a:t>keuntungan</a:t>
            </a:r>
            <a:r>
              <a:rPr lang="en-ID" dirty="0"/>
              <a:t> </a:t>
            </a:r>
            <a:r>
              <a:rPr lang="en-ID" dirty="0">
                <a:sym typeface="Wingdings" pitchFamily="2" charset="2"/>
              </a:rPr>
              <a:t> </a:t>
            </a:r>
            <a:r>
              <a:rPr lang="en-ID" dirty="0"/>
              <a:t>7 items</a:t>
            </a:r>
            <a:endParaRPr lang="en-US" dirty="0"/>
          </a:p>
        </p:txBody>
      </p:sp>
      <p:pic>
        <p:nvPicPr>
          <p:cNvPr id="9" name="Picture 8">
            <a:extLst>
              <a:ext uri="{FF2B5EF4-FFF2-40B4-BE49-F238E27FC236}">
                <a16:creationId xmlns:a16="http://schemas.microsoft.com/office/drawing/2014/main" id="{92C22253-FF60-0B42-9BA0-43F2B5FE7683}"/>
              </a:ext>
            </a:extLst>
          </p:cNvPr>
          <p:cNvPicPr>
            <a:picLocks noChangeAspect="1"/>
          </p:cNvPicPr>
          <p:nvPr/>
        </p:nvPicPr>
        <p:blipFill>
          <a:blip r:embed="rId2"/>
          <a:stretch>
            <a:fillRect/>
          </a:stretch>
        </p:blipFill>
        <p:spPr>
          <a:xfrm>
            <a:off x="5255330" y="1533525"/>
            <a:ext cx="6631871" cy="4757774"/>
          </a:xfrm>
          <a:prstGeom prst="rect">
            <a:avLst/>
          </a:prstGeom>
        </p:spPr>
      </p:pic>
    </p:spTree>
    <p:extLst>
      <p:ext uri="{BB962C8B-B14F-4D97-AF65-F5344CB8AC3E}">
        <p14:creationId xmlns:p14="http://schemas.microsoft.com/office/powerpoint/2010/main" val="738361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BF6B8-13C2-054A-A7D7-6940F62EE81C}"/>
              </a:ext>
            </a:extLst>
          </p:cNvPr>
          <p:cNvSpPr>
            <a:spLocks noGrp="1"/>
          </p:cNvSpPr>
          <p:nvPr>
            <p:ph type="title"/>
          </p:nvPr>
        </p:nvSpPr>
        <p:spPr/>
        <p:txBody>
          <a:bodyPr/>
          <a:lstStyle/>
          <a:p>
            <a:r>
              <a:rPr lang="en-US" dirty="0"/>
              <a:t>Kesimpulan</a:t>
            </a:r>
          </a:p>
        </p:txBody>
      </p:sp>
      <p:sp>
        <p:nvSpPr>
          <p:cNvPr id="3" name="Content Placeholder 2">
            <a:extLst>
              <a:ext uri="{FF2B5EF4-FFF2-40B4-BE49-F238E27FC236}">
                <a16:creationId xmlns:a16="http://schemas.microsoft.com/office/drawing/2014/main" id="{8D142433-0BC6-9C48-8D38-053B25E92F82}"/>
              </a:ext>
            </a:extLst>
          </p:cNvPr>
          <p:cNvSpPr>
            <a:spLocks noGrp="1"/>
          </p:cNvSpPr>
          <p:nvPr>
            <p:ph idx="1"/>
          </p:nvPr>
        </p:nvSpPr>
        <p:spPr>
          <a:xfrm>
            <a:off x="838200" y="1595438"/>
            <a:ext cx="10515600" cy="4351338"/>
          </a:xfrm>
        </p:spPr>
        <p:txBody>
          <a:bodyPr>
            <a:noAutofit/>
          </a:bodyPr>
          <a:lstStyle/>
          <a:p>
            <a:r>
              <a:rPr lang="id-ID" sz="2000" dirty="0"/>
              <a:t>Banyak skandal dan kebangkrutan perusahaan antara lain karena tidak adanya perilaku moral di antara karyawan. </a:t>
            </a:r>
          </a:p>
          <a:p>
            <a:r>
              <a:rPr lang="id-ID" sz="2000" dirty="0"/>
              <a:t>Oleh karena itu menarik untuk memahami profil etos kerja karyawan untuk melihat status etika suatu organisasi,  khususnya di industri perbankan, yang memainkan peran penting untuk pertumbuhan pembangunan negara dan kemajuan bangsa. </a:t>
            </a:r>
          </a:p>
          <a:p>
            <a:r>
              <a:rPr lang="id-ID" sz="2000" dirty="0"/>
              <a:t>Studi untuk membandingkan antara IWE karyawan Bank Syariah dan Bank Konvensional menarik. Studi perbandingan IWE hampir tidak ditemukan dalam penelitian sebelumnya. </a:t>
            </a:r>
          </a:p>
          <a:p>
            <a:r>
              <a:rPr lang="id-ID" sz="2000" dirty="0"/>
              <a:t>Penelitian ini mengeksplorasi beberapa dimensi Etika Kerja Islami yaitu (1) agama, (2) upaya, (3) kompetisi, (4) kewajiban kerja, (5) kualitas / peningkatan, (6) kolektivitas (7) kesetaraan, dan (8) ) keuntungan untuk diusulkan untuk studi empiris lebih lanjut.</a:t>
            </a:r>
            <a:endParaRPr lang="en-US" sz="2000" dirty="0"/>
          </a:p>
        </p:txBody>
      </p:sp>
      <p:pic>
        <p:nvPicPr>
          <p:cNvPr id="5" name="Picture 4">
            <a:extLst>
              <a:ext uri="{FF2B5EF4-FFF2-40B4-BE49-F238E27FC236}">
                <a16:creationId xmlns:a16="http://schemas.microsoft.com/office/drawing/2014/main" id="{B044E3C7-EE4B-924B-9E41-798E0EDFA6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8690" y="4695824"/>
            <a:ext cx="3135110" cy="1690501"/>
          </a:xfrm>
          <a:prstGeom prst="rect">
            <a:avLst/>
          </a:prstGeom>
        </p:spPr>
      </p:pic>
    </p:spTree>
    <p:extLst>
      <p:ext uri="{BB962C8B-B14F-4D97-AF65-F5344CB8AC3E}">
        <p14:creationId xmlns:p14="http://schemas.microsoft.com/office/powerpoint/2010/main" val="1673461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1134</Words>
  <Application>Microsoft Macintosh PowerPoint</Application>
  <PresentationFormat>Widescreen</PresentationFormat>
  <Paragraphs>76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THE PRACTICE OF ISLAMIC WORK ETHICS AMONG EMPLOYEES OF BANKING SECTORS IN INDONESIA</vt:lpstr>
      <vt:lpstr>Abstract</vt:lpstr>
      <vt:lpstr>Pengantar</vt:lpstr>
      <vt:lpstr>Cakupan/Scope dan tujuan Penelitian</vt:lpstr>
      <vt:lpstr>Etika Kerja Islami (IWE)</vt:lpstr>
      <vt:lpstr>Dimensi IWE</vt:lpstr>
      <vt:lpstr>Methodology dan Hypothesis</vt:lpstr>
      <vt:lpstr>Measurement untuk questionnaire</vt:lpstr>
      <vt:lpstr>Kesimpulan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PRACTICE OF ISLAMIC WORK ETHICS AMONG EMPLOYEES OF BANKING SECTORS IN INDONESIA</dc:title>
  <dc:creator>IGN OKA WIDANA</dc:creator>
  <cp:lastModifiedBy>Gusti Widana</cp:lastModifiedBy>
  <cp:revision>16</cp:revision>
  <dcterms:created xsi:type="dcterms:W3CDTF">2020-02-17T09:09:17Z</dcterms:created>
  <dcterms:modified xsi:type="dcterms:W3CDTF">2020-02-17T14:02:44Z</dcterms:modified>
</cp:coreProperties>
</file>