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75" r:id="rId4"/>
    <p:sldId id="264" r:id="rId5"/>
    <p:sldId id="266" r:id="rId6"/>
    <p:sldId id="268" r:id="rId7"/>
    <p:sldId id="277" r:id="rId8"/>
    <p:sldId id="279" r:id="rId9"/>
    <p:sldId id="270" r:id="rId10"/>
    <p:sldId id="278" r:id="rId11"/>
    <p:sldId id="280" r:id="rId12"/>
    <p:sldId id="281" r:id="rId13"/>
    <p:sldId id="283" r:id="rId14"/>
    <p:sldId id="282" r:id="rId15"/>
    <p:sldId id="285" r:id="rId16"/>
    <p:sldId id="286" r:id="rId17"/>
    <p:sldId id="289" r:id="rId18"/>
    <p:sldId id="288" r:id="rId19"/>
    <p:sldId id="274"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4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st.Harun.SEI\Videos\TESIS%20SUDAH%20OKE\kendal.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Ust.Harun.SEI\Videos\TESIS%20SUDAH%20OKE\kendal.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Ust.Harun.SEI\Videos\TESIS%20SUDAH%20OKE\kendal.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Ust.Harun.SEI\Videos\TESIS%20SUDAH%20OKE\kenda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t.Harun.SEI\Videos\TESIS%20SUDAH%20OKE\kenda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t.Harun.SEI\Videos\TESIS%20SUDAH%20OKE\kend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d-ID"/>
              <a:t>Geometric</a:t>
            </a:r>
            <a:r>
              <a:rPr lang="id-ID" baseline="0"/>
              <a:t> Mean</a:t>
            </a:r>
            <a:endParaRPr lang="id-ID"/>
          </a:p>
        </c:rich>
      </c:tx>
      <c:layout/>
      <c:overlay val="0"/>
    </c:title>
    <c:autoTitleDeleted val="0"/>
    <c:plotArea>
      <c:layout/>
      <c:barChart>
        <c:barDir val="bar"/>
        <c:grouping val="clustered"/>
        <c:varyColors val="0"/>
        <c:ser>
          <c:idx val="0"/>
          <c:order val="0"/>
          <c:tx>
            <c:strRef>
              <c:f>Sheet1!$B$9</c:f>
              <c:strCache>
                <c:ptCount val="1"/>
                <c:pt idx="0">
                  <c:v>Total</c:v>
                </c:pt>
              </c:strCache>
            </c:strRef>
          </c:tx>
          <c:invertIfNegative val="0"/>
          <c:cat>
            <c:strRef>
              <c:f>Sheet1!$C$8:$E$8</c:f>
              <c:strCache>
                <c:ptCount val="3"/>
                <c:pt idx="0">
                  <c:v>Problem</c:v>
                </c:pt>
                <c:pt idx="1">
                  <c:v>Solution</c:v>
                </c:pt>
                <c:pt idx="2">
                  <c:v>Akad</c:v>
                </c:pt>
              </c:strCache>
            </c:strRef>
          </c:cat>
          <c:val>
            <c:numRef>
              <c:f>Sheet1!$C$9:$E$9</c:f>
              <c:numCache>
                <c:formatCode>General</c:formatCode>
                <c:ptCount val="3"/>
                <c:pt idx="0">
                  <c:v>0.54100000000000004</c:v>
                </c:pt>
                <c:pt idx="1">
                  <c:v>0.374</c:v>
                </c:pt>
                <c:pt idx="2">
                  <c:v>0.219</c:v>
                </c:pt>
              </c:numCache>
            </c:numRef>
          </c:val>
        </c:ser>
        <c:ser>
          <c:idx val="1"/>
          <c:order val="1"/>
          <c:tx>
            <c:strRef>
              <c:f>Sheet1!$B$10</c:f>
              <c:strCache>
                <c:ptCount val="1"/>
                <c:pt idx="0">
                  <c:v>Expert</c:v>
                </c:pt>
              </c:strCache>
            </c:strRef>
          </c:tx>
          <c:invertIfNegative val="0"/>
          <c:cat>
            <c:strRef>
              <c:f>Sheet1!$C$8:$E$8</c:f>
              <c:strCache>
                <c:ptCount val="3"/>
                <c:pt idx="0">
                  <c:v>Problem</c:v>
                </c:pt>
                <c:pt idx="1">
                  <c:v>Solution</c:v>
                </c:pt>
                <c:pt idx="2">
                  <c:v>Akad</c:v>
                </c:pt>
              </c:strCache>
            </c:strRef>
          </c:cat>
          <c:val>
            <c:numRef>
              <c:f>Sheet1!$C$10:$E$10</c:f>
              <c:numCache>
                <c:formatCode>General</c:formatCode>
                <c:ptCount val="3"/>
                <c:pt idx="0">
                  <c:v>0.64100000000000001</c:v>
                </c:pt>
                <c:pt idx="1">
                  <c:v>0.41199999999999998</c:v>
                </c:pt>
                <c:pt idx="2">
                  <c:v>0.187</c:v>
                </c:pt>
              </c:numCache>
            </c:numRef>
          </c:val>
        </c:ser>
        <c:ser>
          <c:idx val="2"/>
          <c:order val="2"/>
          <c:tx>
            <c:strRef>
              <c:f>Sheet1!$B$11</c:f>
              <c:strCache>
                <c:ptCount val="1"/>
                <c:pt idx="0">
                  <c:v>Practitioners</c:v>
                </c:pt>
              </c:strCache>
            </c:strRef>
          </c:tx>
          <c:invertIfNegative val="0"/>
          <c:cat>
            <c:strRef>
              <c:f>Sheet1!$C$8:$E$8</c:f>
              <c:strCache>
                <c:ptCount val="3"/>
                <c:pt idx="0">
                  <c:v>Problem</c:v>
                </c:pt>
                <c:pt idx="1">
                  <c:v>Solution</c:v>
                </c:pt>
                <c:pt idx="2">
                  <c:v>Akad</c:v>
                </c:pt>
              </c:strCache>
            </c:strRef>
          </c:cat>
          <c:val>
            <c:numRef>
              <c:f>Sheet1!$C$11:$E$11</c:f>
              <c:numCache>
                <c:formatCode>General</c:formatCode>
                <c:ptCount val="3"/>
                <c:pt idx="0">
                  <c:v>0.56799999999999995</c:v>
                </c:pt>
                <c:pt idx="1">
                  <c:v>0.316</c:v>
                </c:pt>
                <c:pt idx="2">
                  <c:v>0.23599999999999999</c:v>
                </c:pt>
              </c:numCache>
            </c:numRef>
          </c:val>
        </c:ser>
        <c:dLbls>
          <c:showLegendKey val="0"/>
          <c:showVal val="0"/>
          <c:showCatName val="0"/>
          <c:showSerName val="0"/>
          <c:showPercent val="0"/>
          <c:showBubbleSize val="0"/>
        </c:dLbls>
        <c:gapWidth val="150"/>
        <c:axId val="71972736"/>
        <c:axId val="83455360"/>
      </c:barChart>
      <c:catAx>
        <c:axId val="71972736"/>
        <c:scaling>
          <c:orientation val="minMax"/>
        </c:scaling>
        <c:delete val="0"/>
        <c:axPos val="l"/>
        <c:majorTickMark val="none"/>
        <c:minorTickMark val="none"/>
        <c:tickLblPos val="nextTo"/>
        <c:crossAx val="83455360"/>
        <c:crosses val="autoZero"/>
        <c:auto val="1"/>
        <c:lblAlgn val="ctr"/>
        <c:lblOffset val="100"/>
        <c:noMultiLvlLbl val="0"/>
      </c:catAx>
      <c:valAx>
        <c:axId val="83455360"/>
        <c:scaling>
          <c:orientation val="minMax"/>
        </c:scaling>
        <c:delete val="0"/>
        <c:axPos val="b"/>
        <c:majorGridlines/>
        <c:numFmt formatCode="General" sourceLinked="1"/>
        <c:majorTickMark val="none"/>
        <c:minorTickMark val="none"/>
        <c:tickLblPos val="nextTo"/>
        <c:crossAx val="71972736"/>
        <c:crosses val="autoZero"/>
        <c:crossBetween val="between"/>
      </c:valAx>
      <c:dTable>
        <c:showHorzBorder val="1"/>
        <c:showVertBorder val="1"/>
        <c:showOutline val="1"/>
        <c:showKeys val="1"/>
      </c:dTable>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d-ID" dirty="0" smtClean="0"/>
              <a:t>Contract </a:t>
            </a:r>
            <a:r>
              <a:rPr lang="id-ID" dirty="0"/>
              <a:t>Aspects</a:t>
            </a:r>
          </a:p>
        </c:rich>
      </c:tx>
      <c:layout/>
      <c:overlay val="0"/>
    </c:title>
    <c:autoTitleDeleted val="0"/>
    <c:plotArea>
      <c:layout/>
      <c:barChart>
        <c:barDir val="bar"/>
        <c:grouping val="clustered"/>
        <c:varyColors val="0"/>
        <c:ser>
          <c:idx val="0"/>
          <c:order val="0"/>
          <c:tx>
            <c:strRef>
              <c:f>Sheet1!$B$31</c:f>
              <c:strCache>
                <c:ptCount val="1"/>
                <c:pt idx="0">
                  <c:v>Total</c:v>
                </c:pt>
              </c:strCache>
            </c:strRef>
          </c:tx>
          <c:invertIfNegative val="0"/>
          <c:cat>
            <c:strRef>
              <c:f>Sheet1!$C$30:$E$30</c:f>
              <c:strCache>
                <c:ptCount val="3"/>
                <c:pt idx="0">
                  <c:v>Mudharabah</c:v>
                </c:pt>
                <c:pt idx="1">
                  <c:v>Musyarakah</c:v>
                </c:pt>
                <c:pt idx="2">
                  <c:v>Murabahah</c:v>
                </c:pt>
              </c:strCache>
            </c:strRef>
          </c:cat>
          <c:val>
            <c:numRef>
              <c:f>Sheet1!$C$31:$E$31</c:f>
              <c:numCache>
                <c:formatCode>General</c:formatCode>
                <c:ptCount val="3"/>
                <c:pt idx="0">
                  <c:v>0.44600000000000001</c:v>
                </c:pt>
                <c:pt idx="1">
                  <c:v>0.214</c:v>
                </c:pt>
                <c:pt idx="2">
                  <c:v>0.81899999999999995</c:v>
                </c:pt>
              </c:numCache>
            </c:numRef>
          </c:val>
        </c:ser>
        <c:ser>
          <c:idx val="1"/>
          <c:order val="1"/>
          <c:tx>
            <c:strRef>
              <c:f>Sheet1!$B$32</c:f>
              <c:strCache>
                <c:ptCount val="1"/>
                <c:pt idx="0">
                  <c:v>Expert</c:v>
                </c:pt>
              </c:strCache>
            </c:strRef>
          </c:tx>
          <c:invertIfNegative val="0"/>
          <c:cat>
            <c:strRef>
              <c:f>Sheet1!$C$30:$E$30</c:f>
              <c:strCache>
                <c:ptCount val="3"/>
                <c:pt idx="0">
                  <c:v>Mudharabah</c:v>
                </c:pt>
                <c:pt idx="1">
                  <c:v>Musyarakah</c:v>
                </c:pt>
                <c:pt idx="2">
                  <c:v>Murabahah</c:v>
                </c:pt>
              </c:strCache>
            </c:strRef>
          </c:cat>
          <c:val>
            <c:numRef>
              <c:f>Sheet1!$C$32:$E$32</c:f>
              <c:numCache>
                <c:formatCode>General</c:formatCode>
                <c:ptCount val="3"/>
                <c:pt idx="0">
                  <c:v>0.35599999999999998</c:v>
                </c:pt>
                <c:pt idx="1">
                  <c:v>0.439</c:v>
                </c:pt>
                <c:pt idx="2">
                  <c:v>0.78700000000000003</c:v>
                </c:pt>
              </c:numCache>
            </c:numRef>
          </c:val>
        </c:ser>
        <c:ser>
          <c:idx val="2"/>
          <c:order val="2"/>
          <c:tx>
            <c:strRef>
              <c:f>Sheet1!$B$33</c:f>
              <c:strCache>
                <c:ptCount val="1"/>
                <c:pt idx="0">
                  <c:v>Practitioners</c:v>
                </c:pt>
              </c:strCache>
            </c:strRef>
          </c:tx>
          <c:invertIfNegative val="0"/>
          <c:cat>
            <c:strRef>
              <c:f>Sheet1!$C$30:$E$30</c:f>
              <c:strCache>
                <c:ptCount val="3"/>
                <c:pt idx="0">
                  <c:v>Mudharabah</c:v>
                </c:pt>
                <c:pt idx="1">
                  <c:v>Musyarakah</c:v>
                </c:pt>
                <c:pt idx="2">
                  <c:v>Murabahah</c:v>
                </c:pt>
              </c:strCache>
            </c:strRef>
          </c:cat>
          <c:val>
            <c:numRef>
              <c:f>Sheet1!$C$33:$E$33</c:f>
              <c:numCache>
                <c:formatCode>General</c:formatCode>
                <c:ptCount val="3"/>
                <c:pt idx="0">
                  <c:v>0.52</c:v>
                </c:pt>
                <c:pt idx="1">
                  <c:v>0.33800000000000002</c:v>
                </c:pt>
                <c:pt idx="2">
                  <c:v>0.81200000000000006</c:v>
                </c:pt>
              </c:numCache>
            </c:numRef>
          </c:val>
        </c:ser>
        <c:dLbls>
          <c:showLegendKey val="0"/>
          <c:showVal val="0"/>
          <c:showCatName val="0"/>
          <c:showSerName val="0"/>
          <c:showPercent val="0"/>
          <c:showBubbleSize val="0"/>
        </c:dLbls>
        <c:gapWidth val="150"/>
        <c:axId val="119846400"/>
        <c:axId val="119848320"/>
      </c:barChart>
      <c:catAx>
        <c:axId val="119846400"/>
        <c:scaling>
          <c:orientation val="minMax"/>
        </c:scaling>
        <c:delete val="0"/>
        <c:axPos val="l"/>
        <c:majorTickMark val="none"/>
        <c:minorTickMark val="none"/>
        <c:tickLblPos val="nextTo"/>
        <c:crossAx val="119848320"/>
        <c:crosses val="autoZero"/>
        <c:auto val="1"/>
        <c:lblAlgn val="ctr"/>
        <c:lblOffset val="100"/>
        <c:noMultiLvlLbl val="0"/>
      </c:catAx>
      <c:valAx>
        <c:axId val="119848320"/>
        <c:scaling>
          <c:orientation val="minMax"/>
        </c:scaling>
        <c:delete val="0"/>
        <c:axPos val="b"/>
        <c:majorGridlines/>
        <c:numFmt formatCode="General" sourceLinked="1"/>
        <c:majorTickMark val="none"/>
        <c:minorTickMark val="none"/>
        <c:tickLblPos val="nextTo"/>
        <c:crossAx val="119846400"/>
        <c:crosses val="autoZero"/>
        <c:crossBetween val="between"/>
      </c:valAx>
      <c:dTable>
        <c:showHorzBorder val="1"/>
        <c:showVertBorder val="1"/>
        <c:showOutline val="1"/>
        <c:showKeys val="1"/>
      </c:dTable>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d-ID"/>
              <a:t>Problem</a:t>
            </a:r>
            <a:r>
              <a:rPr lang="id-ID" baseline="0"/>
              <a:t> Aspects</a:t>
            </a:r>
            <a:endParaRPr lang="id-ID"/>
          </a:p>
        </c:rich>
      </c:tx>
      <c:layout/>
      <c:overlay val="0"/>
    </c:title>
    <c:autoTitleDeleted val="0"/>
    <c:plotArea>
      <c:layout/>
      <c:barChart>
        <c:barDir val="bar"/>
        <c:grouping val="clustered"/>
        <c:varyColors val="0"/>
        <c:ser>
          <c:idx val="0"/>
          <c:order val="0"/>
          <c:tx>
            <c:strRef>
              <c:f>Sheet1!$C$86</c:f>
              <c:strCache>
                <c:ptCount val="1"/>
                <c:pt idx="0">
                  <c:v>Expert</c:v>
                </c:pt>
              </c:strCache>
            </c:strRef>
          </c:tx>
          <c:invertIfNegative val="0"/>
          <c:cat>
            <c:strRef>
              <c:f>Sheet1!$B$87:$B$90</c:f>
              <c:strCache>
                <c:ptCount val="4"/>
                <c:pt idx="0">
                  <c:v>lack of commitment</c:v>
                </c:pt>
                <c:pt idx="1">
                  <c:v>Lack of understanding</c:v>
                </c:pt>
                <c:pt idx="2">
                  <c:v>Lack of Knowledge</c:v>
                </c:pt>
                <c:pt idx="3">
                  <c:v>Risk Level</c:v>
                </c:pt>
              </c:strCache>
            </c:strRef>
          </c:cat>
          <c:val>
            <c:numRef>
              <c:f>Sheet1!$C$87:$C$90</c:f>
              <c:numCache>
                <c:formatCode>General</c:formatCode>
                <c:ptCount val="4"/>
                <c:pt idx="0">
                  <c:v>0.36029</c:v>
                </c:pt>
                <c:pt idx="1">
                  <c:v>0.38796000000000003</c:v>
                </c:pt>
                <c:pt idx="2">
                  <c:v>0.17097999999999999</c:v>
                </c:pt>
                <c:pt idx="3">
                  <c:v>0.16084000000000001</c:v>
                </c:pt>
              </c:numCache>
            </c:numRef>
          </c:val>
        </c:ser>
        <c:ser>
          <c:idx val="1"/>
          <c:order val="1"/>
          <c:tx>
            <c:strRef>
              <c:f>Sheet1!$D$86</c:f>
              <c:strCache>
                <c:ptCount val="1"/>
                <c:pt idx="0">
                  <c:v>Practitioners</c:v>
                </c:pt>
              </c:strCache>
            </c:strRef>
          </c:tx>
          <c:invertIfNegative val="0"/>
          <c:cat>
            <c:strRef>
              <c:f>Sheet1!$B$87:$B$90</c:f>
              <c:strCache>
                <c:ptCount val="4"/>
                <c:pt idx="0">
                  <c:v>lack of commitment</c:v>
                </c:pt>
                <c:pt idx="1">
                  <c:v>Lack of understanding</c:v>
                </c:pt>
                <c:pt idx="2">
                  <c:v>Lack of Knowledge</c:v>
                </c:pt>
                <c:pt idx="3">
                  <c:v>Risk Level</c:v>
                </c:pt>
              </c:strCache>
            </c:strRef>
          </c:cat>
          <c:val>
            <c:numRef>
              <c:f>Sheet1!$D$87:$D$90</c:f>
              <c:numCache>
                <c:formatCode>General</c:formatCode>
                <c:ptCount val="4"/>
                <c:pt idx="0">
                  <c:v>0.34028000000000003</c:v>
                </c:pt>
                <c:pt idx="1">
                  <c:v>0.36793999999999999</c:v>
                </c:pt>
                <c:pt idx="2">
                  <c:v>0.15096000000000001</c:v>
                </c:pt>
                <c:pt idx="3">
                  <c:v>0.14082</c:v>
                </c:pt>
              </c:numCache>
            </c:numRef>
          </c:val>
        </c:ser>
        <c:ser>
          <c:idx val="2"/>
          <c:order val="2"/>
          <c:tx>
            <c:strRef>
              <c:f>Sheet1!$E$86</c:f>
              <c:strCache>
                <c:ptCount val="1"/>
                <c:pt idx="0">
                  <c:v>Total</c:v>
                </c:pt>
              </c:strCache>
            </c:strRef>
          </c:tx>
          <c:invertIfNegative val="0"/>
          <c:cat>
            <c:strRef>
              <c:f>Sheet1!$B$87:$B$90</c:f>
              <c:strCache>
                <c:ptCount val="4"/>
                <c:pt idx="0">
                  <c:v>lack of commitment</c:v>
                </c:pt>
                <c:pt idx="1">
                  <c:v>Lack of understanding</c:v>
                </c:pt>
                <c:pt idx="2">
                  <c:v>Lack of Knowledge</c:v>
                </c:pt>
                <c:pt idx="3">
                  <c:v>Risk Level</c:v>
                </c:pt>
              </c:strCache>
            </c:strRef>
          </c:cat>
          <c:val>
            <c:numRef>
              <c:f>Sheet1!$E$87:$E$90</c:f>
              <c:numCache>
                <c:formatCode>General</c:formatCode>
                <c:ptCount val="4"/>
                <c:pt idx="0">
                  <c:v>0.18024999999999999</c:v>
                </c:pt>
                <c:pt idx="1">
                  <c:v>0.12765000000000001</c:v>
                </c:pt>
                <c:pt idx="2">
                  <c:v>9.7629999999999995E-2</c:v>
                </c:pt>
                <c:pt idx="3">
                  <c:v>0.10231</c:v>
                </c:pt>
              </c:numCache>
            </c:numRef>
          </c:val>
        </c:ser>
        <c:dLbls>
          <c:showLegendKey val="0"/>
          <c:showVal val="0"/>
          <c:showCatName val="0"/>
          <c:showSerName val="0"/>
          <c:showPercent val="0"/>
          <c:showBubbleSize val="0"/>
        </c:dLbls>
        <c:gapWidth val="150"/>
        <c:axId val="138851456"/>
        <c:axId val="138853376"/>
      </c:barChart>
      <c:catAx>
        <c:axId val="138851456"/>
        <c:scaling>
          <c:orientation val="minMax"/>
        </c:scaling>
        <c:delete val="0"/>
        <c:axPos val="l"/>
        <c:majorTickMark val="none"/>
        <c:minorTickMark val="none"/>
        <c:tickLblPos val="nextTo"/>
        <c:crossAx val="138853376"/>
        <c:crosses val="autoZero"/>
        <c:auto val="1"/>
        <c:lblAlgn val="ctr"/>
        <c:lblOffset val="100"/>
        <c:noMultiLvlLbl val="0"/>
      </c:catAx>
      <c:valAx>
        <c:axId val="138853376"/>
        <c:scaling>
          <c:orientation val="minMax"/>
        </c:scaling>
        <c:delete val="0"/>
        <c:axPos val="b"/>
        <c:majorGridlines/>
        <c:numFmt formatCode="General" sourceLinked="1"/>
        <c:majorTickMark val="none"/>
        <c:minorTickMark val="none"/>
        <c:tickLblPos val="nextTo"/>
        <c:crossAx val="138851456"/>
        <c:crosses val="autoZero"/>
        <c:crossBetween val="between"/>
      </c:valAx>
      <c:dTable>
        <c:showHorzBorder val="1"/>
        <c:showVertBorder val="1"/>
        <c:showOutline val="1"/>
        <c:showKeys val="1"/>
      </c:dTable>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d-ID"/>
              <a:t>Solution</a:t>
            </a:r>
          </a:p>
        </c:rich>
      </c:tx>
      <c:layout/>
      <c:overlay val="0"/>
    </c:title>
    <c:autoTitleDeleted val="0"/>
    <c:plotArea>
      <c:layout/>
      <c:barChart>
        <c:barDir val="bar"/>
        <c:grouping val="clustered"/>
        <c:varyColors val="0"/>
        <c:ser>
          <c:idx val="0"/>
          <c:order val="0"/>
          <c:tx>
            <c:strRef>
              <c:f>Sheet1!$C$99</c:f>
              <c:strCache>
                <c:ptCount val="1"/>
                <c:pt idx="0">
                  <c:v>Sosialization</c:v>
                </c:pt>
              </c:strCache>
            </c:strRef>
          </c:tx>
          <c:invertIfNegative val="0"/>
          <c:cat>
            <c:strRef>
              <c:f>Sheet1!$D$98:$F$98</c:f>
              <c:strCache>
                <c:ptCount val="3"/>
                <c:pt idx="0">
                  <c:v>Practitioners</c:v>
                </c:pt>
                <c:pt idx="1">
                  <c:v>Expert</c:v>
                </c:pt>
                <c:pt idx="2">
                  <c:v>Total</c:v>
                </c:pt>
              </c:strCache>
            </c:strRef>
          </c:cat>
          <c:val>
            <c:numRef>
              <c:f>Sheet1!$D$99:$F$99</c:f>
              <c:numCache>
                <c:formatCode>General</c:formatCode>
                <c:ptCount val="3"/>
                <c:pt idx="0">
                  <c:v>0.48361999999999999</c:v>
                </c:pt>
                <c:pt idx="1">
                  <c:v>0.20938000000000001</c:v>
                </c:pt>
                <c:pt idx="2">
                  <c:v>0.59299999999999997</c:v>
                </c:pt>
              </c:numCache>
            </c:numRef>
          </c:val>
        </c:ser>
        <c:ser>
          <c:idx val="1"/>
          <c:order val="1"/>
          <c:tx>
            <c:strRef>
              <c:f>Sheet1!$C$100</c:f>
              <c:strCache>
                <c:ptCount val="1"/>
                <c:pt idx="0">
                  <c:v>Marketing</c:v>
                </c:pt>
              </c:strCache>
            </c:strRef>
          </c:tx>
          <c:invertIfNegative val="0"/>
          <c:cat>
            <c:strRef>
              <c:f>Sheet1!$D$98:$F$98</c:f>
              <c:strCache>
                <c:ptCount val="3"/>
                <c:pt idx="0">
                  <c:v>Practitioners</c:v>
                </c:pt>
                <c:pt idx="1">
                  <c:v>Expert</c:v>
                </c:pt>
                <c:pt idx="2">
                  <c:v>Total</c:v>
                </c:pt>
              </c:strCache>
            </c:strRef>
          </c:cat>
          <c:val>
            <c:numRef>
              <c:f>Sheet1!$D$100:$F$100</c:f>
              <c:numCache>
                <c:formatCode>General</c:formatCode>
                <c:ptCount val="3"/>
                <c:pt idx="0">
                  <c:v>0.27384999999999998</c:v>
                </c:pt>
                <c:pt idx="1">
                  <c:v>0.25949</c:v>
                </c:pt>
                <c:pt idx="2">
                  <c:v>0.158</c:v>
                </c:pt>
              </c:numCache>
            </c:numRef>
          </c:val>
        </c:ser>
        <c:ser>
          <c:idx val="2"/>
          <c:order val="2"/>
          <c:tx>
            <c:strRef>
              <c:f>Sheet1!$C$101</c:f>
              <c:strCache>
                <c:ptCount val="1"/>
                <c:pt idx="0">
                  <c:v>Produck Inovation</c:v>
                </c:pt>
              </c:strCache>
            </c:strRef>
          </c:tx>
          <c:invertIfNegative val="0"/>
          <c:cat>
            <c:strRef>
              <c:f>Sheet1!$D$98:$F$98</c:f>
              <c:strCache>
                <c:ptCount val="3"/>
                <c:pt idx="0">
                  <c:v>Practitioners</c:v>
                </c:pt>
                <c:pt idx="1">
                  <c:v>Expert</c:v>
                </c:pt>
                <c:pt idx="2">
                  <c:v>Total</c:v>
                </c:pt>
              </c:strCache>
            </c:strRef>
          </c:cat>
          <c:val>
            <c:numRef>
              <c:f>Sheet1!$D$101:$F$101</c:f>
              <c:numCache>
                <c:formatCode>General</c:formatCode>
                <c:ptCount val="3"/>
                <c:pt idx="0">
                  <c:v>0.24245</c:v>
                </c:pt>
                <c:pt idx="1">
                  <c:v>0</c:v>
                </c:pt>
                <c:pt idx="2">
                  <c:v>0.26400000000000001</c:v>
                </c:pt>
              </c:numCache>
            </c:numRef>
          </c:val>
        </c:ser>
        <c:dLbls>
          <c:showLegendKey val="0"/>
          <c:showVal val="0"/>
          <c:showCatName val="0"/>
          <c:showSerName val="0"/>
          <c:showPercent val="0"/>
          <c:showBubbleSize val="0"/>
        </c:dLbls>
        <c:gapWidth val="150"/>
        <c:axId val="92726016"/>
        <c:axId val="138674560"/>
      </c:barChart>
      <c:catAx>
        <c:axId val="92726016"/>
        <c:scaling>
          <c:orientation val="minMax"/>
        </c:scaling>
        <c:delete val="0"/>
        <c:axPos val="l"/>
        <c:majorTickMark val="none"/>
        <c:minorTickMark val="none"/>
        <c:tickLblPos val="nextTo"/>
        <c:crossAx val="138674560"/>
        <c:crosses val="autoZero"/>
        <c:auto val="1"/>
        <c:lblAlgn val="ctr"/>
        <c:lblOffset val="100"/>
        <c:noMultiLvlLbl val="0"/>
      </c:catAx>
      <c:valAx>
        <c:axId val="138674560"/>
        <c:scaling>
          <c:orientation val="minMax"/>
        </c:scaling>
        <c:delete val="0"/>
        <c:axPos val="b"/>
        <c:majorGridlines/>
        <c:numFmt formatCode="General" sourceLinked="1"/>
        <c:majorTickMark val="none"/>
        <c:minorTickMark val="none"/>
        <c:tickLblPos val="nextTo"/>
        <c:crossAx val="92726016"/>
        <c:crosses val="autoZero"/>
        <c:crossBetween val="between"/>
      </c:valAx>
      <c:dTable>
        <c:showHorzBorder val="1"/>
        <c:showVertBorder val="1"/>
        <c:showOutline val="1"/>
        <c:showKeys val="1"/>
      </c:dTable>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id-ID" sz="1800" b="1" i="0" u="none" strike="noStrike" baseline="0"/>
              <a:t>ASPECT</a:t>
            </a:r>
            <a:endParaRPr lang="id-ID"/>
          </a:p>
        </c:rich>
      </c:tx>
      <c:layout/>
      <c:overlay val="0"/>
    </c:title>
    <c:autoTitleDeleted val="0"/>
    <c:plotArea>
      <c:layout/>
      <c:barChart>
        <c:barDir val="bar"/>
        <c:grouping val="clustered"/>
        <c:varyColors val="0"/>
        <c:ser>
          <c:idx val="0"/>
          <c:order val="0"/>
          <c:tx>
            <c:strRef>
              <c:f>Sheet2!$E$57</c:f>
              <c:strCache>
                <c:ptCount val="1"/>
                <c:pt idx="0">
                  <c:v>ASPEK</c:v>
                </c:pt>
              </c:strCache>
            </c:strRef>
          </c:tx>
          <c:invertIfNegative val="0"/>
          <c:cat>
            <c:strRef>
              <c:f>Sheet2!$F$56:$H$56</c:f>
              <c:strCache>
                <c:ptCount val="3"/>
                <c:pt idx="0">
                  <c:v>Akad</c:v>
                </c:pt>
                <c:pt idx="1">
                  <c:v>Solusi</c:v>
                </c:pt>
                <c:pt idx="2">
                  <c:v>Problem</c:v>
                </c:pt>
              </c:strCache>
            </c:strRef>
          </c:cat>
          <c:val>
            <c:numRef>
              <c:f>Sheet2!$F$57:$H$57</c:f>
              <c:numCache>
                <c:formatCode>General</c:formatCode>
                <c:ptCount val="3"/>
                <c:pt idx="0">
                  <c:v>0.315</c:v>
                </c:pt>
                <c:pt idx="1">
                  <c:v>0.72599999999999998</c:v>
                </c:pt>
                <c:pt idx="2">
                  <c:v>0.81200000000000006</c:v>
                </c:pt>
              </c:numCache>
            </c:numRef>
          </c:val>
        </c:ser>
        <c:dLbls>
          <c:showLegendKey val="0"/>
          <c:showVal val="0"/>
          <c:showCatName val="0"/>
          <c:showSerName val="0"/>
          <c:showPercent val="0"/>
          <c:showBubbleSize val="0"/>
        </c:dLbls>
        <c:gapWidth val="150"/>
        <c:axId val="138862592"/>
        <c:axId val="138865664"/>
      </c:barChart>
      <c:catAx>
        <c:axId val="138862592"/>
        <c:scaling>
          <c:orientation val="minMax"/>
        </c:scaling>
        <c:delete val="0"/>
        <c:axPos val="l"/>
        <c:majorTickMark val="none"/>
        <c:minorTickMark val="none"/>
        <c:tickLblPos val="nextTo"/>
        <c:crossAx val="138865664"/>
        <c:crosses val="autoZero"/>
        <c:auto val="1"/>
        <c:lblAlgn val="ctr"/>
        <c:lblOffset val="100"/>
        <c:noMultiLvlLbl val="0"/>
      </c:catAx>
      <c:valAx>
        <c:axId val="138865664"/>
        <c:scaling>
          <c:orientation val="minMax"/>
        </c:scaling>
        <c:delete val="0"/>
        <c:axPos val="b"/>
        <c:majorGridlines/>
        <c:numFmt formatCode="General" sourceLinked="1"/>
        <c:majorTickMark val="none"/>
        <c:minorTickMark val="none"/>
        <c:tickLblPos val="nextTo"/>
        <c:crossAx val="13886259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d-ID"/>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Sheet1!$E$68</c:f>
              <c:strCache>
                <c:ptCount val="1"/>
                <c:pt idx="0">
                  <c:v>Mudharabah</c:v>
                </c:pt>
              </c:strCache>
            </c:strRef>
          </c:tx>
          <c:invertIfNegative val="0"/>
          <c:cat>
            <c:strRef>
              <c:f>Sheet1!$D$69:$D$75</c:f>
              <c:strCache>
                <c:ptCount val="7"/>
                <c:pt idx="0">
                  <c:v>Lack of Commitment</c:v>
                </c:pt>
                <c:pt idx="1">
                  <c:v>Lack of Understanding</c:v>
                </c:pt>
                <c:pt idx="2">
                  <c:v>Lack of Knowledge</c:v>
                </c:pt>
                <c:pt idx="3">
                  <c:v> Risk Level</c:v>
                </c:pt>
                <c:pt idx="4">
                  <c:v>Sosialization</c:v>
                </c:pt>
                <c:pt idx="5">
                  <c:v>Produck Inovation</c:v>
                </c:pt>
                <c:pt idx="6">
                  <c:v>Marketing</c:v>
                </c:pt>
              </c:strCache>
            </c:strRef>
          </c:cat>
          <c:val>
            <c:numRef>
              <c:f>Sheet1!$E$69:$E$75</c:f>
              <c:numCache>
                <c:formatCode>General</c:formatCode>
                <c:ptCount val="7"/>
                <c:pt idx="0">
                  <c:v>0.43099999999999999</c:v>
                </c:pt>
                <c:pt idx="1">
                  <c:v>0.35599999999999998</c:v>
                </c:pt>
                <c:pt idx="2">
                  <c:v>0.52300000000000002</c:v>
                </c:pt>
                <c:pt idx="3">
                  <c:v>0.76500000000000001</c:v>
                </c:pt>
                <c:pt idx="4">
                  <c:v>0.44600000000000001</c:v>
                </c:pt>
                <c:pt idx="5">
                  <c:v>0.35599999999999998</c:v>
                </c:pt>
                <c:pt idx="6">
                  <c:v>0.52300000000000002</c:v>
                </c:pt>
              </c:numCache>
            </c:numRef>
          </c:val>
        </c:ser>
        <c:ser>
          <c:idx val="1"/>
          <c:order val="1"/>
          <c:tx>
            <c:strRef>
              <c:f>Sheet1!$F$68</c:f>
              <c:strCache>
                <c:ptCount val="1"/>
                <c:pt idx="0">
                  <c:v>Musyarakah</c:v>
                </c:pt>
              </c:strCache>
            </c:strRef>
          </c:tx>
          <c:invertIfNegative val="0"/>
          <c:cat>
            <c:strRef>
              <c:f>Sheet1!$D$69:$D$75</c:f>
              <c:strCache>
                <c:ptCount val="7"/>
                <c:pt idx="0">
                  <c:v>Lack of Commitment</c:v>
                </c:pt>
                <c:pt idx="1">
                  <c:v>Lack of Understanding</c:v>
                </c:pt>
                <c:pt idx="2">
                  <c:v>Lack of Knowledge</c:v>
                </c:pt>
                <c:pt idx="3">
                  <c:v> Risk Level</c:v>
                </c:pt>
                <c:pt idx="4">
                  <c:v>Sosialization</c:v>
                </c:pt>
                <c:pt idx="5">
                  <c:v>Produck Inovation</c:v>
                </c:pt>
                <c:pt idx="6">
                  <c:v>Marketing</c:v>
                </c:pt>
              </c:strCache>
            </c:strRef>
          </c:cat>
          <c:val>
            <c:numRef>
              <c:f>Sheet1!$F$69:$F$75</c:f>
              <c:numCache>
                <c:formatCode>General</c:formatCode>
                <c:ptCount val="7"/>
                <c:pt idx="0">
                  <c:v>0.214</c:v>
                </c:pt>
                <c:pt idx="1">
                  <c:v>0.439</c:v>
                </c:pt>
                <c:pt idx="2">
                  <c:v>0.33800000000000002</c:v>
                </c:pt>
                <c:pt idx="3">
                  <c:v>0.71499999999999997</c:v>
                </c:pt>
                <c:pt idx="4">
                  <c:v>0.214</c:v>
                </c:pt>
                <c:pt idx="5">
                  <c:v>0.439</c:v>
                </c:pt>
                <c:pt idx="6">
                  <c:v>0.33800000000000002</c:v>
                </c:pt>
              </c:numCache>
            </c:numRef>
          </c:val>
        </c:ser>
        <c:ser>
          <c:idx val="2"/>
          <c:order val="2"/>
          <c:tx>
            <c:strRef>
              <c:f>Sheet1!$G$68</c:f>
              <c:strCache>
                <c:ptCount val="1"/>
                <c:pt idx="0">
                  <c:v>Murabahah</c:v>
                </c:pt>
              </c:strCache>
            </c:strRef>
          </c:tx>
          <c:invertIfNegative val="0"/>
          <c:cat>
            <c:strRef>
              <c:f>Sheet1!$D$69:$D$75</c:f>
              <c:strCache>
                <c:ptCount val="7"/>
                <c:pt idx="0">
                  <c:v>Lack of Commitment</c:v>
                </c:pt>
                <c:pt idx="1">
                  <c:v>Lack of Understanding</c:v>
                </c:pt>
                <c:pt idx="2">
                  <c:v>Lack of Knowledge</c:v>
                </c:pt>
                <c:pt idx="3">
                  <c:v> Risk Level</c:v>
                </c:pt>
                <c:pt idx="4">
                  <c:v>Sosialization</c:v>
                </c:pt>
                <c:pt idx="5">
                  <c:v>Produck Inovation</c:v>
                </c:pt>
                <c:pt idx="6">
                  <c:v>Marketing</c:v>
                </c:pt>
              </c:strCache>
            </c:strRef>
          </c:cat>
          <c:val>
            <c:numRef>
              <c:f>Sheet1!$G$69:$G$75</c:f>
              <c:numCache>
                <c:formatCode>General</c:formatCode>
                <c:ptCount val="7"/>
                <c:pt idx="0">
                  <c:v>0.81899999999999995</c:v>
                </c:pt>
                <c:pt idx="1">
                  <c:v>0.78700000000000003</c:v>
                </c:pt>
                <c:pt idx="2">
                  <c:v>0.81200000000000006</c:v>
                </c:pt>
                <c:pt idx="3">
                  <c:v>0.67800000000000005</c:v>
                </c:pt>
                <c:pt idx="4">
                  <c:v>0.81899999999999995</c:v>
                </c:pt>
                <c:pt idx="5">
                  <c:v>0.78700000000000003</c:v>
                </c:pt>
                <c:pt idx="6">
                  <c:v>0.81200000000000006</c:v>
                </c:pt>
              </c:numCache>
            </c:numRef>
          </c:val>
        </c:ser>
        <c:dLbls>
          <c:showLegendKey val="0"/>
          <c:showVal val="0"/>
          <c:showCatName val="0"/>
          <c:showSerName val="0"/>
          <c:showPercent val="0"/>
          <c:showBubbleSize val="0"/>
        </c:dLbls>
        <c:gapWidth val="150"/>
        <c:axId val="139920512"/>
        <c:axId val="139922048"/>
      </c:barChart>
      <c:catAx>
        <c:axId val="139920512"/>
        <c:scaling>
          <c:orientation val="minMax"/>
        </c:scaling>
        <c:delete val="0"/>
        <c:axPos val="b"/>
        <c:majorTickMark val="out"/>
        <c:minorTickMark val="none"/>
        <c:tickLblPos val="nextTo"/>
        <c:crossAx val="139922048"/>
        <c:crosses val="autoZero"/>
        <c:auto val="1"/>
        <c:lblAlgn val="ctr"/>
        <c:lblOffset val="100"/>
        <c:noMultiLvlLbl val="0"/>
      </c:catAx>
      <c:valAx>
        <c:axId val="139922048"/>
        <c:scaling>
          <c:orientation val="minMax"/>
        </c:scaling>
        <c:delete val="0"/>
        <c:axPos val="l"/>
        <c:majorGridlines/>
        <c:numFmt formatCode="General" sourceLinked="1"/>
        <c:majorTickMark val="out"/>
        <c:minorTickMark val="none"/>
        <c:tickLblPos val="nextTo"/>
        <c:crossAx val="139920512"/>
        <c:crosses val="autoZero"/>
        <c:crossBetween val="between"/>
      </c:valAx>
    </c:plotArea>
    <c:legend>
      <c:legendPos val="r"/>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D9D7D2-07EF-44AE-B5EB-C536E616CFDE}"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id-ID"/>
        </a:p>
      </dgm:t>
    </dgm:pt>
    <dgm:pt modelId="{3F9B3E8F-17C2-4EFA-9ED1-0A3779086C51}">
      <dgm:prSet phldrT="[Text]">
        <dgm:style>
          <a:lnRef idx="1">
            <a:schemeClr val="accent3"/>
          </a:lnRef>
          <a:fillRef idx="3">
            <a:schemeClr val="accent3"/>
          </a:fillRef>
          <a:effectRef idx="2">
            <a:schemeClr val="accent3"/>
          </a:effectRef>
          <a:fontRef idx="minor">
            <a:schemeClr val="lt1"/>
          </a:fontRef>
        </dgm:style>
      </dgm:prSet>
      <dgm:spPr/>
      <dgm:t>
        <a:bodyPr/>
        <a:lstStyle/>
        <a:p>
          <a:r>
            <a:rPr lang="id-ID" dirty="0" smtClean="0"/>
            <a:t>Formulation Of The Problem</a:t>
          </a:r>
          <a:endParaRPr lang="id-ID" dirty="0"/>
        </a:p>
      </dgm:t>
    </dgm:pt>
    <dgm:pt modelId="{21E85491-8606-4394-BD05-7A01B5F8107D}" type="parTrans" cxnId="{872A0882-6A7A-4312-8DE1-56425F1C79D9}">
      <dgm:prSet/>
      <dgm:spPr/>
      <dgm:t>
        <a:bodyPr/>
        <a:lstStyle/>
        <a:p>
          <a:endParaRPr lang="id-ID"/>
        </a:p>
      </dgm:t>
    </dgm:pt>
    <dgm:pt modelId="{53485090-63B8-42D1-B981-CC2B437A28B7}" type="sibTrans" cxnId="{872A0882-6A7A-4312-8DE1-56425F1C79D9}">
      <dgm:prSet/>
      <dgm:spPr/>
      <dgm:t>
        <a:bodyPr/>
        <a:lstStyle/>
        <a:p>
          <a:endParaRPr lang="id-ID"/>
        </a:p>
      </dgm:t>
    </dgm:pt>
    <dgm:pt modelId="{C39ECF6C-89B0-4256-BDEB-61B56E1192CC}">
      <dgm:prSet phldrT="[Text]">
        <dgm:style>
          <a:lnRef idx="1">
            <a:schemeClr val="accent2"/>
          </a:lnRef>
          <a:fillRef idx="3">
            <a:schemeClr val="accent2"/>
          </a:fillRef>
          <a:effectRef idx="2">
            <a:schemeClr val="accent2"/>
          </a:effectRef>
          <a:fontRef idx="minor">
            <a:schemeClr val="lt1"/>
          </a:fontRef>
        </dgm:style>
      </dgm:prSet>
      <dgm:spPr/>
      <dgm:t>
        <a:bodyPr/>
        <a:lstStyle/>
        <a:p>
          <a:pPr algn="just"/>
          <a:r>
            <a:rPr lang="id-ID" b="0" dirty="0" smtClean="0">
              <a:solidFill>
                <a:schemeClr val="bg1"/>
              </a:solidFill>
            </a:rPr>
            <a:t>What causes the customer to make the decision to use the Murabahah contract in the transaction compared to the Mudharabah, Musyarakah contract, thereby increasing the potential Return on Assets (ROA) at  Syariah Bukopin  Bank Bekasi?</a:t>
          </a:r>
          <a:endParaRPr lang="id-ID" b="0" dirty="0">
            <a:solidFill>
              <a:schemeClr val="bg1"/>
            </a:solidFill>
          </a:endParaRPr>
        </a:p>
      </dgm:t>
    </dgm:pt>
    <dgm:pt modelId="{1301871F-11B9-4F15-88D2-4690E20FE63E}" type="parTrans" cxnId="{6EAEC4FD-7EBD-453D-922D-DB61973A2855}">
      <dgm:prSet/>
      <dgm:spPr/>
      <dgm:t>
        <a:bodyPr/>
        <a:lstStyle/>
        <a:p>
          <a:endParaRPr lang="id-ID"/>
        </a:p>
      </dgm:t>
    </dgm:pt>
    <dgm:pt modelId="{E9E84751-C8B2-4F48-B1D5-CB1C703366CD}" type="sibTrans" cxnId="{6EAEC4FD-7EBD-453D-922D-DB61973A2855}">
      <dgm:prSet/>
      <dgm:spPr/>
      <dgm:t>
        <a:bodyPr/>
        <a:lstStyle/>
        <a:p>
          <a:endParaRPr lang="id-ID"/>
        </a:p>
      </dgm:t>
    </dgm:pt>
    <dgm:pt modelId="{1C7308A8-3738-4EEA-91C5-CCD9A4B16FCD}">
      <dgm:prSet phldrT="[Text]" phldr="1"/>
      <dgm:spPr/>
      <dgm:t>
        <a:bodyPr/>
        <a:lstStyle/>
        <a:p>
          <a:endParaRPr lang="id-ID"/>
        </a:p>
      </dgm:t>
    </dgm:pt>
    <dgm:pt modelId="{98B81C83-91C9-4071-A227-12771A6A5F44}" type="parTrans" cxnId="{91839C8F-C7D8-4E75-BFE4-377CAC6C46CC}">
      <dgm:prSet/>
      <dgm:spPr/>
      <dgm:t>
        <a:bodyPr/>
        <a:lstStyle/>
        <a:p>
          <a:endParaRPr lang="id-ID"/>
        </a:p>
      </dgm:t>
    </dgm:pt>
    <dgm:pt modelId="{775E6ECC-5B6C-4FA0-8F7B-AC4873D5AF23}" type="sibTrans" cxnId="{91839C8F-C7D8-4E75-BFE4-377CAC6C46CC}">
      <dgm:prSet/>
      <dgm:spPr/>
      <dgm:t>
        <a:bodyPr/>
        <a:lstStyle/>
        <a:p>
          <a:endParaRPr lang="id-ID"/>
        </a:p>
      </dgm:t>
    </dgm:pt>
    <dgm:pt modelId="{43027897-0F27-4EBF-8CCA-A67FF7D2F917}">
      <dgm:prSet phldrT="[Text]" phldr="1"/>
      <dgm:spPr/>
      <dgm:t>
        <a:bodyPr/>
        <a:lstStyle/>
        <a:p>
          <a:endParaRPr lang="id-ID"/>
        </a:p>
      </dgm:t>
    </dgm:pt>
    <dgm:pt modelId="{DC82FEB3-6402-4425-BFDE-50C5BEB2298D}" type="parTrans" cxnId="{A61C234A-0DBC-42A6-B7AB-72C616664CCF}">
      <dgm:prSet/>
      <dgm:spPr/>
      <dgm:t>
        <a:bodyPr/>
        <a:lstStyle/>
        <a:p>
          <a:endParaRPr lang="id-ID"/>
        </a:p>
      </dgm:t>
    </dgm:pt>
    <dgm:pt modelId="{CD8DFFF8-3B55-48D4-8FB1-968CF9085405}" type="sibTrans" cxnId="{A61C234A-0DBC-42A6-B7AB-72C616664CCF}">
      <dgm:prSet/>
      <dgm:spPr/>
      <dgm:t>
        <a:bodyPr/>
        <a:lstStyle/>
        <a:p>
          <a:endParaRPr lang="id-ID"/>
        </a:p>
      </dgm:t>
    </dgm:pt>
    <dgm:pt modelId="{8C438375-C9BF-4E4E-9F32-A21C8CDDA380}">
      <dgm:prSet phldrT="[Text]" phldr="1"/>
      <dgm:spPr/>
      <dgm:t>
        <a:bodyPr/>
        <a:lstStyle/>
        <a:p>
          <a:endParaRPr lang="id-ID"/>
        </a:p>
      </dgm:t>
    </dgm:pt>
    <dgm:pt modelId="{3FDD2DBD-AAC7-4B54-8B32-07EBB9FF36FF}" type="parTrans" cxnId="{81DF71C1-42E7-4F7D-BA60-4A4531309164}">
      <dgm:prSet/>
      <dgm:spPr/>
      <dgm:t>
        <a:bodyPr/>
        <a:lstStyle/>
        <a:p>
          <a:endParaRPr lang="id-ID"/>
        </a:p>
      </dgm:t>
    </dgm:pt>
    <dgm:pt modelId="{E5C5323F-6A72-4584-92A8-B54DD258C5C4}" type="sibTrans" cxnId="{81DF71C1-42E7-4F7D-BA60-4A4531309164}">
      <dgm:prSet/>
      <dgm:spPr/>
      <dgm:t>
        <a:bodyPr/>
        <a:lstStyle/>
        <a:p>
          <a:endParaRPr lang="id-ID"/>
        </a:p>
      </dgm:t>
    </dgm:pt>
    <dgm:pt modelId="{B18C63EF-49E5-4868-B2CB-289D46088464}">
      <dgm:prSet phldrT="[Text]" phldr="1"/>
      <dgm:spPr/>
      <dgm:t>
        <a:bodyPr/>
        <a:lstStyle/>
        <a:p>
          <a:endParaRPr lang="id-ID"/>
        </a:p>
      </dgm:t>
    </dgm:pt>
    <dgm:pt modelId="{0A666919-9F6F-41CB-9D6E-0638C97F6ADE}" type="parTrans" cxnId="{B3C71F20-8B7B-4942-9024-46C28D051391}">
      <dgm:prSet/>
      <dgm:spPr/>
      <dgm:t>
        <a:bodyPr/>
        <a:lstStyle/>
        <a:p>
          <a:endParaRPr lang="id-ID"/>
        </a:p>
      </dgm:t>
    </dgm:pt>
    <dgm:pt modelId="{7F4548C9-BD96-4500-8BD9-E7FCEE2AF679}" type="sibTrans" cxnId="{B3C71F20-8B7B-4942-9024-46C28D051391}">
      <dgm:prSet/>
      <dgm:spPr/>
      <dgm:t>
        <a:bodyPr/>
        <a:lstStyle/>
        <a:p>
          <a:endParaRPr lang="id-ID"/>
        </a:p>
      </dgm:t>
    </dgm:pt>
    <dgm:pt modelId="{65D1B95C-BABC-4416-B361-E7718711F4D1}">
      <dgm:prSet phldrT="[Text]" phldr="1"/>
      <dgm:spPr/>
      <dgm:t>
        <a:bodyPr/>
        <a:lstStyle/>
        <a:p>
          <a:endParaRPr lang="id-ID"/>
        </a:p>
      </dgm:t>
    </dgm:pt>
    <dgm:pt modelId="{C5DB4C20-C1F3-409E-8640-FF9BBDB67307}" type="parTrans" cxnId="{7A00BE24-352F-48C9-A506-5157A4B6F22D}">
      <dgm:prSet/>
      <dgm:spPr/>
      <dgm:t>
        <a:bodyPr/>
        <a:lstStyle/>
        <a:p>
          <a:endParaRPr lang="id-ID"/>
        </a:p>
      </dgm:t>
    </dgm:pt>
    <dgm:pt modelId="{8D2431ED-41F0-415C-8B50-F8540040F336}" type="sibTrans" cxnId="{7A00BE24-352F-48C9-A506-5157A4B6F22D}">
      <dgm:prSet/>
      <dgm:spPr/>
      <dgm:t>
        <a:bodyPr/>
        <a:lstStyle/>
        <a:p>
          <a:endParaRPr lang="id-ID"/>
        </a:p>
      </dgm:t>
    </dgm:pt>
    <dgm:pt modelId="{6846B2CE-2631-431E-8539-43C75276E8F5}">
      <dgm:prSet phldrT="[Text]" phldr="1"/>
      <dgm:spPr/>
      <dgm:t>
        <a:bodyPr/>
        <a:lstStyle/>
        <a:p>
          <a:endParaRPr lang="id-ID"/>
        </a:p>
      </dgm:t>
    </dgm:pt>
    <dgm:pt modelId="{7BC10717-A5C3-4734-91DA-169E7D30EC6C}" type="parTrans" cxnId="{CE2DE943-18B6-439A-AF19-DAE5DDED5037}">
      <dgm:prSet/>
      <dgm:spPr/>
      <dgm:t>
        <a:bodyPr/>
        <a:lstStyle/>
        <a:p>
          <a:endParaRPr lang="id-ID"/>
        </a:p>
      </dgm:t>
    </dgm:pt>
    <dgm:pt modelId="{A74CE3FA-96B4-438A-A3F1-2ADC4036E98D}" type="sibTrans" cxnId="{CE2DE943-18B6-439A-AF19-DAE5DDED5037}">
      <dgm:prSet/>
      <dgm:spPr/>
      <dgm:t>
        <a:bodyPr/>
        <a:lstStyle/>
        <a:p>
          <a:endParaRPr lang="id-ID"/>
        </a:p>
      </dgm:t>
    </dgm:pt>
    <dgm:pt modelId="{D7295412-F02D-4D5B-8EBD-21B5BF8CAD9C}">
      <dgm:prSet/>
      <dgm:spPr/>
    </dgm:pt>
    <dgm:pt modelId="{80312FB8-B65F-4BB0-AFCE-02A6BC433A8E}" type="parTrans" cxnId="{AB841084-3B66-40D9-8FD1-7D364A566773}">
      <dgm:prSet/>
      <dgm:spPr/>
      <dgm:t>
        <a:bodyPr/>
        <a:lstStyle/>
        <a:p>
          <a:endParaRPr lang="id-ID"/>
        </a:p>
      </dgm:t>
    </dgm:pt>
    <dgm:pt modelId="{9C886878-E7FA-4A64-8E45-6C1198B32D86}" type="sibTrans" cxnId="{AB841084-3B66-40D9-8FD1-7D364A566773}">
      <dgm:prSet/>
      <dgm:spPr/>
      <dgm:t>
        <a:bodyPr/>
        <a:lstStyle/>
        <a:p>
          <a:endParaRPr lang="id-ID"/>
        </a:p>
      </dgm:t>
    </dgm:pt>
    <dgm:pt modelId="{8831FCCB-61BC-4DBA-B5B7-8C9856A9854C}">
      <dgm:prSet phldrT="[Text]">
        <dgm:style>
          <a:lnRef idx="1">
            <a:schemeClr val="accent2"/>
          </a:lnRef>
          <a:fillRef idx="3">
            <a:schemeClr val="accent2"/>
          </a:fillRef>
          <a:effectRef idx="2">
            <a:schemeClr val="accent2"/>
          </a:effectRef>
          <a:fontRef idx="minor">
            <a:schemeClr val="lt1"/>
          </a:fontRef>
        </dgm:style>
      </dgm:prSet>
      <dgm:spPr/>
      <dgm:t>
        <a:bodyPr/>
        <a:lstStyle/>
        <a:p>
          <a:r>
            <a:rPr lang="id-ID" dirty="0" smtClean="0"/>
            <a:t>Why are Mudharabah and Musyarakah contracts less attractive to customers, so there is a potential for a decrease in Return on Assets (ROA) at  Syariah Bukopin Bank Bekasi?</a:t>
          </a:r>
          <a:endParaRPr lang="id-ID" b="1" dirty="0">
            <a:solidFill>
              <a:schemeClr val="tx1"/>
            </a:solidFill>
          </a:endParaRPr>
        </a:p>
      </dgm:t>
    </dgm:pt>
    <dgm:pt modelId="{ED905585-CE60-4422-9A96-98623D33D9C5}" type="parTrans" cxnId="{7BADD466-60EF-45D8-BD37-F6D2F72937ED}">
      <dgm:prSet/>
      <dgm:spPr/>
      <dgm:t>
        <a:bodyPr/>
        <a:lstStyle/>
        <a:p>
          <a:endParaRPr lang="id-ID"/>
        </a:p>
      </dgm:t>
    </dgm:pt>
    <dgm:pt modelId="{F43F6841-D02A-48A4-A7AD-A5084D43608B}" type="sibTrans" cxnId="{7BADD466-60EF-45D8-BD37-F6D2F72937ED}">
      <dgm:prSet/>
      <dgm:spPr/>
      <dgm:t>
        <a:bodyPr/>
        <a:lstStyle/>
        <a:p>
          <a:endParaRPr lang="id-ID"/>
        </a:p>
      </dgm:t>
    </dgm:pt>
    <dgm:pt modelId="{DFD2205F-B004-4715-839C-D7048B07ED70}">
      <dgm:prSet phldrT="[Text]">
        <dgm:style>
          <a:lnRef idx="1">
            <a:schemeClr val="accent2"/>
          </a:lnRef>
          <a:fillRef idx="3">
            <a:schemeClr val="accent2"/>
          </a:fillRef>
          <a:effectRef idx="2">
            <a:schemeClr val="accent2"/>
          </a:effectRef>
          <a:fontRef idx="minor">
            <a:schemeClr val="lt1"/>
          </a:fontRef>
        </dgm:style>
      </dgm:prSet>
      <dgm:spPr/>
      <dgm:t>
        <a:bodyPr/>
        <a:lstStyle/>
        <a:p>
          <a:r>
            <a:rPr lang="id-ID" dirty="0" smtClean="0"/>
            <a:t>What are the factors that make customers different in making a decision to choose a Murabahah, Mudharabah and Musyarakah contract at Syariah Bukopin Bank  Bekasi?</a:t>
          </a:r>
          <a:endParaRPr lang="id-ID" b="0" dirty="0">
            <a:solidFill>
              <a:schemeClr val="bg1"/>
            </a:solidFill>
          </a:endParaRPr>
        </a:p>
      </dgm:t>
    </dgm:pt>
    <dgm:pt modelId="{53D9A46E-21C8-4DC0-979A-5C8C32D50562}" type="parTrans" cxnId="{FA6E0988-04D4-44EF-9D0E-1DB00256F81F}">
      <dgm:prSet/>
      <dgm:spPr/>
      <dgm:t>
        <a:bodyPr/>
        <a:lstStyle/>
        <a:p>
          <a:endParaRPr lang="id-ID"/>
        </a:p>
      </dgm:t>
    </dgm:pt>
    <dgm:pt modelId="{31D4BB7A-C1B7-4BB3-8357-2FD3F737A7ED}" type="sibTrans" cxnId="{FA6E0988-04D4-44EF-9D0E-1DB00256F81F}">
      <dgm:prSet/>
      <dgm:spPr/>
      <dgm:t>
        <a:bodyPr/>
        <a:lstStyle/>
        <a:p>
          <a:endParaRPr lang="id-ID"/>
        </a:p>
      </dgm:t>
    </dgm:pt>
    <dgm:pt modelId="{816EF9AD-4767-4151-BD70-5A45E1804FC9}" type="pres">
      <dgm:prSet presAssocID="{E6D9D7D2-07EF-44AE-B5EB-C536E616CFDE}" presName="Name0" presStyleCnt="0">
        <dgm:presLayoutVars>
          <dgm:chMax val="1"/>
          <dgm:chPref val="1"/>
          <dgm:dir/>
          <dgm:animOne val="branch"/>
          <dgm:animLvl val="lvl"/>
        </dgm:presLayoutVars>
      </dgm:prSet>
      <dgm:spPr/>
    </dgm:pt>
    <dgm:pt modelId="{F2E91AA0-3BCE-4A0D-A811-A5E96194B96B}" type="pres">
      <dgm:prSet presAssocID="{3F9B3E8F-17C2-4EFA-9ED1-0A3779086C51}" presName="singleCycle" presStyleCnt="0"/>
      <dgm:spPr/>
    </dgm:pt>
    <dgm:pt modelId="{DF009B5B-7E72-4749-B4AE-170829F9A60E}" type="pres">
      <dgm:prSet presAssocID="{3F9B3E8F-17C2-4EFA-9ED1-0A3779086C51}" presName="singleCenter" presStyleLbl="node1" presStyleIdx="0" presStyleCnt="4" custLinFactNeighborX="-75952" custLinFactNeighborY="-586">
        <dgm:presLayoutVars>
          <dgm:chMax val="7"/>
          <dgm:chPref val="7"/>
        </dgm:presLayoutVars>
      </dgm:prSet>
      <dgm:spPr/>
      <dgm:t>
        <a:bodyPr/>
        <a:lstStyle/>
        <a:p>
          <a:endParaRPr lang="id-ID"/>
        </a:p>
      </dgm:t>
    </dgm:pt>
    <dgm:pt modelId="{A4B40FA5-747E-4CB0-893A-F6D40AB5704B}" type="pres">
      <dgm:prSet presAssocID="{1301871F-11B9-4F15-88D2-4690E20FE63E}" presName="Name56" presStyleLbl="parChTrans1D2" presStyleIdx="0" presStyleCnt="3"/>
      <dgm:spPr/>
    </dgm:pt>
    <dgm:pt modelId="{3E28C550-6AFC-40CC-8714-264197B0B132}" type="pres">
      <dgm:prSet presAssocID="{C39ECF6C-89B0-4256-BDEB-61B56E1192CC}" presName="text0" presStyleLbl="node1" presStyleIdx="1" presStyleCnt="4" custScaleX="298623" custScaleY="145511" custRadScaleRad="108503" custRadScaleInc="-34912">
        <dgm:presLayoutVars>
          <dgm:bulletEnabled val="1"/>
        </dgm:presLayoutVars>
      </dgm:prSet>
      <dgm:spPr/>
      <dgm:t>
        <a:bodyPr/>
        <a:lstStyle/>
        <a:p>
          <a:endParaRPr lang="id-ID"/>
        </a:p>
      </dgm:t>
    </dgm:pt>
    <dgm:pt modelId="{131C6175-60A4-495F-AAB0-02AE737FF9FE}" type="pres">
      <dgm:prSet presAssocID="{53D9A46E-21C8-4DC0-979A-5C8C32D50562}" presName="Name56" presStyleLbl="parChTrans1D2" presStyleIdx="1" presStyleCnt="3"/>
      <dgm:spPr/>
    </dgm:pt>
    <dgm:pt modelId="{39D00E56-E5BB-4277-A6B2-D74A756308AC}" type="pres">
      <dgm:prSet presAssocID="{DFD2205F-B004-4715-839C-D7048B07ED70}" presName="text0" presStyleLbl="node1" presStyleIdx="2" presStyleCnt="4" custScaleX="298623" custScaleY="150988" custRadScaleRad="52067" custRadScaleInc="58701">
        <dgm:presLayoutVars>
          <dgm:bulletEnabled val="1"/>
        </dgm:presLayoutVars>
      </dgm:prSet>
      <dgm:spPr/>
      <dgm:t>
        <a:bodyPr/>
        <a:lstStyle/>
        <a:p>
          <a:endParaRPr lang="id-ID"/>
        </a:p>
      </dgm:t>
    </dgm:pt>
    <dgm:pt modelId="{63A1161F-CCCA-47B8-9396-0DC13872C903}" type="pres">
      <dgm:prSet presAssocID="{ED905585-CE60-4422-9A96-98623D33D9C5}" presName="Name56" presStyleLbl="parChTrans1D2" presStyleIdx="2" presStyleCnt="3"/>
      <dgm:spPr/>
    </dgm:pt>
    <dgm:pt modelId="{03CC2869-58F2-4DC2-B39F-4FB815B50551}" type="pres">
      <dgm:prSet presAssocID="{8831FCCB-61BC-4DBA-B5B7-8C9856A9854C}" presName="text0" presStyleLbl="node1" presStyleIdx="3" presStyleCnt="4" custScaleX="304508" custRadScaleRad="87590" custRadScaleInc="-284773">
        <dgm:presLayoutVars>
          <dgm:bulletEnabled val="1"/>
        </dgm:presLayoutVars>
      </dgm:prSet>
      <dgm:spPr/>
      <dgm:t>
        <a:bodyPr/>
        <a:lstStyle/>
        <a:p>
          <a:endParaRPr lang="id-ID"/>
        </a:p>
      </dgm:t>
    </dgm:pt>
  </dgm:ptLst>
  <dgm:cxnLst>
    <dgm:cxn modelId="{6EAEC4FD-7EBD-453D-922D-DB61973A2855}" srcId="{3F9B3E8F-17C2-4EFA-9ED1-0A3779086C51}" destId="{C39ECF6C-89B0-4256-BDEB-61B56E1192CC}" srcOrd="0" destOrd="0" parTransId="{1301871F-11B9-4F15-88D2-4690E20FE63E}" sibTransId="{E9E84751-C8B2-4F48-B1D5-CB1C703366CD}"/>
    <dgm:cxn modelId="{318F3F98-B8F2-416C-9964-83E89AF2454E}" type="presOf" srcId="{53D9A46E-21C8-4DC0-979A-5C8C32D50562}" destId="{131C6175-60A4-495F-AAB0-02AE737FF9FE}" srcOrd="0" destOrd="0" presId="urn:microsoft.com/office/officeart/2008/layout/RadialCluster"/>
    <dgm:cxn modelId="{B3C71F20-8B7B-4942-9024-46C28D051391}" srcId="{E6D9D7D2-07EF-44AE-B5EB-C536E616CFDE}" destId="{B18C63EF-49E5-4868-B2CB-289D46088464}" srcOrd="2" destOrd="0" parTransId="{0A666919-9F6F-41CB-9D6E-0638C97F6ADE}" sibTransId="{7F4548C9-BD96-4500-8BD9-E7FCEE2AF679}"/>
    <dgm:cxn modelId="{81DF71C1-42E7-4F7D-BA60-4A4531309164}" srcId="{1C7308A8-3738-4EEA-91C5-CCD9A4B16FCD}" destId="{8C438375-C9BF-4E4E-9F32-A21C8CDDA380}" srcOrd="1" destOrd="0" parTransId="{3FDD2DBD-AAC7-4B54-8B32-07EBB9FF36FF}" sibTransId="{E5C5323F-6A72-4584-92A8-B54DD258C5C4}"/>
    <dgm:cxn modelId="{FA6E0988-04D4-44EF-9D0E-1DB00256F81F}" srcId="{3F9B3E8F-17C2-4EFA-9ED1-0A3779086C51}" destId="{DFD2205F-B004-4715-839C-D7048B07ED70}" srcOrd="1" destOrd="0" parTransId="{53D9A46E-21C8-4DC0-979A-5C8C32D50562}" sibTransId="{31D4BB7A-C1B7-4BB3-8357-2FD3F737A7ED}"/>
    <dgm:cxn modelId="{91839C8F-C7D8-4E75-BFE4-377CAC6C46CC}" srcId="{E6D9D7D2-07EF-44AE-B5EB-C536E616CFDE}" destId="{1C7308A8-3738-4EEA-91C5-CCD9A4B16FCD}" srcOrd="1" destOrd="0" parTransId="{98B81C83-91C9-4071-A227-12771A6A5F44}" sibTransId="{775E6ECC-5B6C-4FA0-8F7B-AC4873D5AF23}"/>
    <dgm:cxn modelId="{0975AC7E-EFA3-4017-852C-FB7EB8C6DDEA}" type="presOf" srcId="{8831FCCB-61BC-4DBA-B5B7-8C9856A9854C}" destId="{03CC2869-58F2-4DC2-B39F-4FB815B50551}" srcOrd="0" destOrd="0" presId="urn:microsoft.com/office/officeart/2008/layout/RadialCluster"/>
    <dgm:cxn modelId="{BD0032CC-ADA5-475C-9409-0FE39AB15A37}" type="presOf" srcId="{E6D9D7D2-07EF-44AE-B5EB-C536E616CFDE}" destId="{816EF9AD-4767-4151-BD70-5A45E1804FC9}" srcOrd="0" destOrd="0" presId="urn:microsoft.com/office/officeart/2008/layout/RadialCluster"/>
    <dgm:cxn modelId="{7A00BE24-352F-48C9-A506-5157A4B6F22D}" srcId="{B18C63EF-49E5-4868-B2CB-289D46088464}" destId="{65D1B95C-BABC-4416-B361-E7718711F4D1}" srcOrd="0" destOrd="0" parTransId="{C5DB4C20-C1F3-409E-8640-FF9BBDB67307}" sibTransId="{8D2431ED-41F0-415C-8B50-F8540040F336}"/>
    <dgm:cxn modelId="{CE2DE943-18B6-439A-AF19-DAE5DDED5037}" srcId="{B18C63EF-49E5-4868-B2CB-289D46088464}" destId="{6846B2CE-2631-431E-8539-43C75276E8F5}" srcOrd="1" destOrd="0" parTransId="{7BC10717-A5C3-4734-91DA-169E7D30EC6C}" sibTransId="{A74CE3FA-96B4-438A-A3F1-2ADC4036E98D}"/>
    <dgm:cxn modelId="{872A0882-6A7A-4312-8DE1-56425F1C79D9}" srcId="{E6D9D7D2-07EF-44AE-B5EB-C536E616CFDE}" destId="{3F9B3E8F-17C2-4EFA-9ED1-0A3779086C51}" srcOrd="0" destOrd="0" parTransId="{21E85491-8606-4394-BD05-7A01B5F8107D}" sibTransId="{53485090-63B8-42D1-B981-CC2B437A28B7}"/>
    <dgm:cxn modelId="{5A7A70F6-7D20-4D9C-930B-AF7CCE43E2FB}" type="presOf" srcId="{DFD2205F-B004-4715-839C-D7048B07ED70}" destId="{39D00E56-E5BB-4277-A6B2-D74A756308AC}" srcOrd="0" destOrd="0" presId="urn:microsoft.com/office/officeart/2008/layout/RadialCluster"/>
    <dgm:cxn modelId="{AB841084-3B66-40D9-8FD1-7D364A566773}" srcId="{E6D9D7D2-07EF-44AE-B5EB-C536E616CFDE}" destId="{D7295412-F02D-4D5B-8EBD-21B5BF8CAD9C}" srcOrd="3" destOrd="0" parTransId="{80312FB8-B65F-4BB0-AFCE-02A6BC433A8E}" sibTransId="{9C886878-E7FA-4A64-8E45-6C1198B32D86}"/>
    <dgm:cxn modelId="{0DDA9ED9-926F-44A0-9452-189A9E6BE7C3}" type="presOf" srcId="{ED905585-CE60-4422-9A96-98623D33D9C5}" destId="{63A1161F-CCCA-47B8-9396-0DC13872C903}" srcOrd="0" destOrd="0" presId="urn:microsoft.com/office/officeart/2008/layout/RadialCluster"/>
    <dgm:cxn modelId="{EF9FD88F-6B6E-4214-9B61-1E90A2737695}" type="presOf" srcId="{C39ECF6C-89B0-4256-BDEB-61B56E1192CC}" destId="{3E28C550-6AFC-40CC-8714-264197B0B132}" srcOrd="0" destOrd="0" presId="urn:microsoft.com/office/officeart/2008/layout/RadialCluster"/>
    <dgm:cxn modelId="{F01254C2-865B-4956-82A1-C54CD66BFFF5}" type="presOf" srcId="{3F9B3E8F-17C2-4EFA-9ED1-0A3779086C51}" destId="{DF009B5B-7E72-4749-B4AE-170829F9A60E}" srcOrd="0" destOrd="0" presId="urn:microsoft.com/office/officeart/2008/layout/RadialCluster"/>
    <dgm:cxn modelId="{A61C234A-0DBC-42A6-B7AB-72C616664CCF}" srcId="{1C7308A8-3738-4EEA-91C5-CCD9A4B16FCD}" destId="{43027897-0F27-4EBF-8CCA-A67FF7D2F917}" srcOrd="0" destOrd="0" parTransId="{DC82FEB3-6402-4425-BFDE-50C5BEB2298D}" sibTransId="{CD8DFFF8-3B55-48D4-8FB1-968CF9085405}"/>
    <dgm:cxn modelId="{F84DEA73-61EA-4281-B956-F3A5678BB543}" type="presOf" srcId="{1301871F-11B9-4F15-88D2-4690E20FE63E}" destId="{A4B40FA5-747E-4CB0-893A-F6D40AB5704B}" srcOrd="0" destOrd="0" presId="urn:microsoft.com/office/officeart/2008/layout/RadialCluster"/>
    <dgm:cxn modelId="{7BADD466-60EF-45D8-BD37-F6D2F72937ED}" srcId="{3F9B3E8F-17C2-4EFA-9ED1-0A3779086C51}" destId="{8831FCCB-61BC-4DBA-B5B7-8C9856A9854C}" srcOrd="2" destOrd="0" parTransId="{ED905585-CE60-4422-9A96-98623D33D9C5}" sibTransId="{F43F6841-D02A-48A4-A7AD-A5084D43608B}"/>
    <dgm:cxn modelId="{57C03AE9-9A82-4B59-BFE2-44E1D9A9E7BD}" type="presParOf" srcId="{816EF9AD-4767-4151-BD70-5A45E1804FC9}" destId="{F2E91AA0-3BCE-4A0D-A811-A5E96194B96B}" srcOrd="0" destOrd="0" presId="urn:microsoft.com/office/officeart/2008/layout/RadialCluster"/>
    <dgm:cxn modelId="{D72F16CC-EC3F-4F57-BFC4-5EEE1A5CBB93}" type="presParOf" srcId="{F2E91AA0-3BCE-4A0D-A811-A5E96194B96B}" destId="{DF009B5B-7E72-4749-B4AE-170829F9A60E}" srcOrd="0" destOrd="0" presId="urn:microsoft.com/office/officeart/2008/layout/RadialCluster"/>
    <dgm:cxn modelId="{8D4C1CDA-62AF-4098-A785-A634941E622F}" type="presParOf" srcId="{F2E91AA0-3BCE-4A0D-A811-A5E96194B96B}" destId="{A4B40FA5-747E-4CB0-893A-F6D40AB5704B}" srcOrd="1" destOrd="0" presId="urn:microsoft.com/office/officeart/2008/layout/RadialCluster"/>
    <dgm:cxn modelId="{82D121B0-3F26-40F4-A974-A645D2AE379A}" type="presParOf" srcId="{F2E91AA0-3BCE-4A0D-A811-A5E96194B96B}" destId="{3E28C550-6AFC-40CC-8714-264197B0B132}" srcOrd="2" destOrd="0" presId="urn:microsoft.com/office/officeart/2008/layout/RadialCluster"/>
    <dgm:cxn modelId="{A4A8A2E1-4ED9-4B43-9375-2EC9BE64FA7C}" type="presParOf" srcId="{F2E91AA0-3BCE-4A0D-A811-A5E96194B96B}" destId="{131C6175-60A4-495F-AAB0-02AE737FF9FE}" srcOrd="3" destOrd="0" presId="urn:microsoft.com/office/officeart/2008/layout/RadialCluster"/>
    <dgm:cxn modelId="{B1A78CA4-833E-4FFA-85C2-208919AE6C83}" type="presParOf" srcId="{F2E91AA0-3BCE-4A0D-A811-A5E96194B96B}" destId="{39D00E56-E5BB-4277-A6B2-D74A756308AC}" srcOrd="4" destOrd="0" presId="urn:microsoft.com/office/officeart/2008/layout/RadialCluster"/>
    <dgm:cxn modelId="{B049369D-AEEB-4B2C-97E5-1352076771EC}" type="presParOf" srcId="{F2E91AA0-3BCE-4A0D-A811-A5E96194B96B}" destId="{63A1161F-CCCA-47B8-9396-0DC13872C903}" srcOrd="5" destOrd="0" presId="urn:microsoft.com/office/officeart/2008/layout/RadialCluster"/>
    <dgm:cxn modelId="{AC18E8E2-FEFC-4C72-BD1B-2B92868F496A}" type="presParOf" srcId="{F2E91AA0-3BCE-4A0D-A811-A5E96194B96B}" destId="{03CC2869-58F2-4DC2-B39F-4FB815B50551}"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82A330-4742-4F88-87C9-573AA82105C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d-ID"/>
        </a:p>
      </dgm:t>
    </dgm:pt>
    <dgm:pt modelId="{EFBAA9A1-0A3B-4747-99FC-8CDAC9EEC950}">
      <dgm:prSet/>
      <dgm:spPr/>
      <dgm:t>
        <a:bodyPr/>
        <a:lstStyle/>
        <a:p>
          <a:pPr rtl="0"/>
          <a:r>
            <a:rPr lang="id-ID" dirty="0" smtClean="0"/>
            <a:t>Phase 1:   </a:t>
          </a:r>
        </a:p>
        <a:p>
          <a:pPr rtl="0"/>
          <a:r>
            <a:rPr lang="id-ID" dirty="0" smtClean="0"/>
            <a:t>Model Contruction</a:t>
          </a:r>
          <a:r>
            <a:rPr lang="id-ID" dirty="0" smtClean="0"/>
            <a:t> </a:t>
          </a:r>
          <a:endParaRPr lang="id-ID" dirty="0"/>
        </a:p>
      </dgm:t>
    </dgm:pt>
    <dgm:pt modelId="{AC23A54E-127A-435F-9403-48D658A57F65}" type="parTrans" cxnId="{EE58D5BB-A89F-4624-8997-58F3E91AD49F}">
      <dgm:prSet/>
      <dgm:spPr/>
      <dgm:t>
        <a:bodyPr/>
        <a:lstStyle/>
        <a:p>
          <a:endParaRPr lang="id-ID"/>
        </a:p>
      </dgm:t>
    </dgm:pt>
    <dgm:pt modelId="{CCEBCA9C-496F-409D-B83E-F53B34001CAF}" type="sibTrans" cxnId="{EE58D5BB-A89F-4624-8997-58F3E91AD49F}">
      <dgm:prSet/>
      <dgm:spPr/>
      <dgm:t>
        <a:bodyPr/>
        <a:lstStyle/>
        <a:p>
          <a:endParaRPr lang="id-ID"/>
        </a:p>
      </dgm:t>
    </dgm:pt>
    <dgm:pt modelId="{1A167002-D055-45DA-9BE2-C94A2F9664DB}">
      <dgm:prSet/>
      <dgm:spPr/>
      <dgm:t>
        <a:bodyPr/>
        <a:lstStyle/>
        <a:p>
          <a:pPr rtl="0"/>
          <a:r>
            <a:rPr lang="id-ID" dirty="0" smtClean="0"/>
            <a:t>literature review, Indeept interview, </a:t>
          </a:r>
          <a:r>
            <a:rPr lang="id-ID" dirty="0" smtClean="0"/>
            <a:t>questionnaire</a:t>
          </a:r>
          <a:endParaRPr lang="id-ID" dirty="0" smtClean="0"/>
        </a:p>
        <a:p>
          <a:pPr rtl="0"/>
          <a:r>
            <a:rPr lang="id-ID" dirty="0" smtClean="0"/>
            <a:t>Model Construction</a:t>
          </a:r>
          <a:endParaRPr lang="id-ID" dirty="0"/>
        </a:p>
      </dgm:t>
    </dgm:pt>
    <dgm:pt modelId="{3602ED5E-CF83-4401-842F-513CC2F79E9C}" type="parTrans" cxnId="{12E7302F-D225-40FB-9F28-50B51C33366C}">
      <dgm:prSet/>
      <dgm:spPr/>
      <dgm:t>
        <a:bodyPr/>
        <a:lstStyle/>
        <a:p>
          <a:endParaRPr lang="id-ID"/>
        </a:p>
      </dgm:t>
    </dgm:pt>
    <dgm:pt modelId="{D64FD7BC-0B87-46D3-B9A4-0C36B7128E98}" type="sibTrans" cxnId="{12E7302F-D225-40FB-9F28-50B51C33366C}">
      <dgm:prSet/>
      <dgm:spPr/>
      <dgm:t>
        <a:bodyPr/>
        <a:lstStyle/>
        <a:p>
          <a:endParaRPr lang="id-ID"/>
        </a:p>
      </dgm:t>
    </dgm:pt>
    <dgm:pt modelId="{A3EBD977-9320-43A8-8430-61B096659A10}" type="pres">
      <dgm:prSet presAssocID="{9D82A330-4742-4F88-87C9-573AA82105CC}" presName="hierChild1" presStyleCnt="0">
        <dgm:presLayoutVars>
          <dgm:orgChart val="1"/>
          <dgm:chPref val="1"/>
          <dgm:dir/>
          <dgm:animOne val="branch"/>
          <dgm:animLvl val="lvl"/>
          <dgm:resizeHandles/>
        </dgm:presLayoutVars>
      </dgm:prSet>
      <dgm:spPr/>
    </dgm:pt>
    <dgm:pt modelId="{F391B217-647A-4BC2-81E7-6AF4380D5926}" type="pres">
      <dgm:prSet presAssocID="{EFBAA9A1-0A3B-4747-99FC-8CDAC9EEC950}" presName="hierRoot1" presStyleCnt="0">
        <dgm:presLayoutVars>
          <dgm:hierBranch val="init"/>
        </dgm:presLayoutVars>
      </dgm:prSet>
      <dgm:spPr/>
    </dgm:pt>
    <dgm:pt modelId="{BFCC9430-CC86-4E5C-B568-F8CE5D2ED1D2}" type="pres">
      <dgm:prSet presAssocID="{EFBAA9A1-0A3B-4747-99FC-8CDAC9EEC950}" presName="rootComposite1" presStyleCnt="0"/>
      <dgm:spPr/>
    </dgm:pt>
    <dgm:pt modelId="{AE5E518C-6504-42F4-A78E-7E29FD183826}" type="pres">
      <dgm:prSet presAssocID="{EFBAA9A1-0A3B-4747-99FC-8CDAC9EEC950}" presName="rootText1" presStyleLbl="node0" presStyleIdx="0" presStyleCnt="2">
        <dgm:presLayoutVars>
          <dgm:chPref val="3"/>
        </dgm:presLayoutVars>
      </dgm:prSet>
      <dgm:spPr/>
      <dgm:t>
        <a:bodyPr/>
        <a:lstStyle/>
        <a:p>
          <a:endParaRPr lang="id-ID"/>
        </a:p>
      </dgm:t>
    </dgm:pt>
    <dgm:pt modelId="{E4AC0EF5-1ED1-4DF6-BB23-FC857EB01755}" type="pres">
      <dgm:prSet presAssocID="{EFBAA9A1-0A3B-4747-99FC-8CDAC9EEC950}" presName="rootConnector1" presStyleLbl="node1" presStyleIdx="0" presStyleCnt="0"/>
      <dgm:spPr/>
    </dgm:pt>
    <dgm:pt modelId="{90DAC9D2-3B44-4F67-853F-8BDAF134CD42}" type="pres">
      <dgm:prSet presAssocID="{EFBAA9A1-0A3B-4747-99FC-8CDAC9EEC950}" presName="hierChild2" presStyleCnt="0"/>
      <dgm:spPr/>
    </dgm:pt>
    <dgm:pt modelId="{18200538-4F40-485B-9A53-1390227EF4BF}" type="pres">
      <dgm:prSet presAssocID="{EFBAA9A1-0A3B-4747-99FC-8CDAC9EEC950}" presName="hierChild3" presStyleCnt="0"/>
      <dgm:spPr/>
    </dgm:pt>
    <dgm:pt modelId="{BD877D2B-3AB0-46B7-94BA-2F406620FF6D}" type="pres">
      <dgm:prSet presAssocID="{1A167002-D055-45DA-9BE2-C94A2F9664DB}" presName="hierRoot1" presStyleCnt="0">
        <dgm:presLayoutVars>
          <dgm:hierBranch val="init"/>
        </dgm:presLayoutVars>
      </dgm:prSet>
      <dgm:spPr/>
    </dgm:pt>
    <dgm:pt modelId="{7BCAA351-66CA-4287-B9E8-B03E02FED0A9}" type="pres">
      <dgm:prSet presAssocID="{1A167002-D055-45DA-9BE2-C94A2F9664DB}" presName="rootComposite1" presStyleCnt="0"/>
      <dgm:spPr/>
    </dgm:pt>
    <dgm:pt modelId="{FDDACF78-519B-48C1-B598-2D6B76533521}" type="pres">
      <dgm:prSet presAssocID="{1A167002-D055-45DA-9BE2-C94A2F9664DB}" presName="rootText1" presStyleLbl="node0" presStyleIdx="1" presStyleCnt="2">
        <dgm:presLayoutVars>
          <dgm:chPref val="3"/>
        </dgm:presLayoutVars>
      </dgm:prSet>
      <dgm:spPr/>
      <dgm:t>
        <a:bodyPr/>
        <a:lstStyle/>
        <a:p>
          <a:endParaRPr lang="id-ID"/>
        </a:p>
      </dgm:t>
    </dgm:pt>
    <dgm:pt modelId="{54B0CEA7-2A7D-4A79-B64C-3330F2F8484C}" type="pres">
      <dgm:prSet presAssocID="{1A167002-D055-45DA-9BE2-C94A2F9664DB}" presName="rootConnector1" presStyleLbl="node1" presStyleIdx="0" presStyleCnt="0"/>
      <dgm:spPr/>
    </dgm:pt>
    <dgm:pt modelId="{30063070-1BCD-4305-92F4-B8AE45E92815}" type="pres">
      <dgm:prSet presAssocID="{1A167002-D055-45DA-9BE2-C94A2F9664DB}" presName="hierChild2" presStyleCnt="0"/>
      <dgm:spPr/>
    </dgm:pt>
    <dgm:pt modelId="{BAE89DFB-A091-4471-AF12-B67417C01A62}" type="pres">
      <dgm:prSet presAssocID="{1A167002-D055-45DA-9BE2-C94A2F9664DB}" presName="hierChild3" presStyleCnt="0"/>
      <dgm:spPr/>
    </dgm:pt>
  </dgm:ptLst>
  <dgm:cxnLst>
    <dgm:cxn modelId="{12E7302F-D225-40FB-9F28-50B51C33366C}" srcId="{9D82A330-4742-4F88-87C9-573AA82105CC}" destId="{1A167002-D055-45DA-9BE2-C94A2F9664DB}" srcOrd="1" destOrd="0" parTransId="{3602ED5E-CF83-4401-842F-513CC2F79E9C}" sibTransId="{D64FD7BC-0B87-46D3-B9A4-0C36B7128E98}"/>
    <dgm:cxn modelId="{CAAB5D08-95DD-4FB9-84D2-CB6E9536C6FB}" type="presOf" srcId="{EFBAA9A1-0A3B-4747-99FC-8CDAC9EEC950}" destId="{AE5E518C-6504-42F4-A78E-7E29FD183826}" srcOrd="0" destOrd="0" presId="urn:microsoft.com/office/officeart/2005/8/layout/orgChart1"/>
    <dgm:cxn modelId="{77241AE5-A539-4814-83A5-01B0D134CAB5}" type="presOf" srcId="{EFBAA9A1-0A3B-4747-99FC-8CDAC9EEC950}" destId="{E4AC0EF5-1ED1-4DF6-BB23-FC857EB01755}" srcOrd="1" destOrd="0" presId="urn:microsoft.com/office/officeart/2005/8/layout/orgChart1"/>
    <dgm:cxn modelId="{EE58D5BB-A89F-4624-8997-58F3E91AD49F}" srcId="{9D82A330-4742-4F88-87C9-573AA82105CC}" destId="{EFBAA9A1-0A3B-4747-99FC-8CDAC9EEC950}" srcOrd="0" destOrd="0" parTransId="{AC23A54E-127A-435F-9403-48D658A57F65}" sibTransId="{CCEBCA9C-496F-409D-B83E-F53B34001CAF}"/>
    <dgm:cxn modelId="{1A5BB25F-288B-4019-8C5F-38DD46E180D1}" type="presOf" srcId="{1A167002-D055-45DA-9BE2-C94A2F9664DB}" destId="{54B0CEA7-2A7D-4A79-B64C-3330F2F8484C}" srcOrd="1" destOrd="0" presId="urn:microsoft.com/office/officeart/2005/8/layout/orgChart1"/>
    <dgm:cxn modelId="{B4E1C3E2-2FF7-4714-B37B-122D34566ECB}" type="presOf" srcId="{9D82A330-4742-4F88-87C9-573AA82105CC}" destId="{A3EBD977-9320-43A8-8430-61B096659A10}" srcOrd="0" destOrd="0" presId="urn:microsoft.com/office/officeart/2005/8/layout/orgChart1"/>
    <dgm:cxn modelId="{25700878-A879-4778-AF26-67DF931296A2}" type="presOf" srcId="{1A167002-D055-45DA-9BE2-C94A2F9664DB}" destId="{FDDACF78-519B-48C1-B598-2D6B76533521}" srcOrd="0" destOrd="0" presId="urn:microsoft.com/office/officeart/2005/8/layout/orgChart1"/>
    <dgm:cxn modelId="{AD01CCD8-B3F0-4B7E-BE83-CD082634E5C8}" type="presParOf" srcId="{A3EBD977-9320-43A8-8430-61B096659A10}" destId="{F391B217-647A-4BC2-81E7-6AF4380D5926}" srcOrd="0" destOrd="0" presId="urn:microsoft.com/office/officeart/2005/8/layout/orgChart1"/>
    <dgm:cxn modelId="{D29C3A3A-D7DD-4348-878E-66C702D3956D}" type="presParOf" srcId="{F391B217-647A-4BC2-81E7-6AF4380D5926}" destId="{BFCC9430-CC86-4E5C-B568-F8CE5D2ED1D2}" srcOrd="0" destOrd="0" presId="urn:microsoft.com/office/officeart/2005/8/layout/orgChart1"/>
    <dgm:cxn modelId="{FA511DE4-E460-4071-B783-B113CAA01F2A}" type="presParOf" srcId="{BFCC9430-CC86-4E5C-B568-F8CE5D2ED1D2}" destId="{AE5E518C-6504-42F4-A78E-7E29FD183826}" srcOrd="0" destOrd="0" presId="urn:microsoft.com/office/officeart/2005/8/layout/orgChart1"/>
    <dgm:cxn modelId="{9F72C0EC-952E-47CF-8CD8-35373748AD86}" type="presParOf" srcId="{BFCC9430-CC86-4E5C-B568-F8CE5D2ED1D2}" destId="{E4AC0EF5-1ED1-4DF6-BB23-FC857EB01755}" srcOrd="1" destOrd="0" presId="urn:microsoft.com/office/officeart/2005/8/layout/orgChart1"/>
    <dgm:cxn modelId="{D275E6EE-DE06-49C5-944C-9AA43123547A}" type="presParOf" srcId="{F391B217-647A-4BC2-81E7-6AF4380D5926}" destId="{90DAC9D2-3B44-4F67-853F-8BDAF134CD42}" srcOrd="1" destOrd="0" presId="urn:microsoft.com/office/officeart/2005/8/layout/orgChart1"/>
    <dgm:cxn modelId="{F176ECB4-F19F-4E59-9DDF-8954CD31CF07}" type="presParOf" srcId="{F391B217-647A-4BC2-81E7-6AF4380D5926}" destId="{18200538-4F40-485B-9A53-1390227EF4BF}" srcOrd="2" destOrd="0" presId="urn:microsoft.com/office/officeart/2005/8/layout/orgChart1"/>
    <dgm:cxn modelId="{26AE7021-DF94-4794-91DD-8FD6E65BC52D}" type="presParOf" srcId="{A3EBD977-9320-43A8-8430-61B096659A10}" destId="{BD877D2B-3AB0-46B7-94BA-2F406620FF6D}" srcOrd="1" destOrd="0" presId="urn:microsoft.com/office/officeart/2005/8/layout/orgChart1"/>
    <dgm:cxn modelId="{C6D64A5C-35AC-49BA-9203-81D757D0AF47}" type="presParOf" srcId="{BD877D2B-3AB0-46B7-94BA-2F406620FF6D}" destId="{7BCAA351-66CA-4287-B9E8-B03E02FED0A9}" srcOrd="0" destOrd="0" presId="urn:microsoft.com/office/officeart/2005/8/layout/orgChart1"/>
    <dgm:cxn modelId="{3D4A31BD-71BE-4225-A6ED-7CF4AF643A63}" type="presParOf" srcId="{7BCAA351-66CA-4287-B9E8-B03E02FED0A9}" destId="{FDDACF78-519B-48C1-B598-2D6B76533521}" srcOrd="0" destOrd="0" presId="urn:microsoft.com/office/officeart/2005/8/layout/orgChart1"/>
    <dgm:cxn modelId="{28982AFA-7083-4872-B30C-B80A98E0FA99}" type="presParOf" srcId="{7BCAA351-66CA-4287-B9E8-B03E02FED0A9}" destId="{54B0CEA7-2A7D-4A79-B64C-3330F2F8484C}" srcOrd="1" destOrd="0" presId="urn:microsoft.com/office/officeart/2005/8/layout/orgChart1"/>
    <dgm:cxn modelId="{C78EFF33-FF45-42D1-8246-1672FABD0E20}" type="presParOf" srcId="{BD877D2B-3AB0-46B7-94BA-2F406620FF6D}" destId="{30063070-1BCD-4305-92F4-B8AE45E92815}" srcOrd="1" destOrd="0" presId="urn:microsoft.com/office/officeart/2005/8/layout/orgChart1"/>
    <dgm:cxn modelId="{C9CF7346-C94C-4337-BC83-CBED889E360D}" type="presParOf" srcId="{BD877D2B-3AB0-46B7-94BA-2F406620FF6D}" destId="{BAE89DFB-A091-4471-AF12-B67417C01A6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46D900-4092-4E4F-953D-73DDBB5C02B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d-ID"/>
        </a:p>
      </dgm:t>
    </dgm:pt>
    <dgm:pt modelId="{4A6AFA90-6C6A-4B6F-AB76-CDE63D14A4FF}">
      <dgm:prSet/>
      <dgm:spPr/>
      <dgm:t>
        <a:bodyPr/>
        <a:lstStyle/>
        <a:p>
          <a:pPr rtl="0"/>
          <a:r>
            <a:rPr lang="id-ID" dirty="0" smtClean="0"/>
            <a:t>Validation/ Model Confirmation, preparation of the ANP questionnaire</a:t>
          </a:r>
          <a:endParaRPr lang="id-ID" dirty="0"/>
        </a:p>
      </dgm:t>
    </dgm:pt>
    <dgm:pt modelId="{897FF4BE-0794-45EB-9EFC-2A9FD6C47ED2}" type="parTrans" cxnId="{E65ACFB4-B1E6-4D20-B96A-EEE48156B213}">
      <dgm:prSet/>
      <dgm:spPr/>
      <dgm:t>
        <a:bodyPr/>
        <a:lstStyle/>
        <a:p>
          <a:endParaRPr lang="id-ID"/>
        </a:p>
      </dgm:t>
    </dgm:pt>
    <dgm:pt modelId="{59813095-7540-46C7-9F11-1F2A646A356A}" type="sibTrans" cxnId="{E65ACFB4-B1E6-4D20-B96A-EEE48156B213}">
      <dgm:prSet/>
      <dgm:spPr/>
      <dgm:t>
        <a:bodyPr/>
        <a:lstStyle/>
        <a:p>
          <a:endParaRPr lang="id-ID"/>
        </a:p>
      </dgm:t>
    </dgm:pt>
    <dgm:pt modelId="{79AC9D46-1EF7-48D0-8BC6-81FBAACF32C4}">
      <dgm:prSet/>
      <dgm:spPr/>
      <dgm:t>
        <a:bodyPr/>
        <a:lstStyle/>
        <a:p>
          <a:pPr rtl="0"/>
          <a:r>
            <a:rPr lang="id-ID" dirty="0" smtClean="0"/>
            <a:t>Phase 2:</a:t>
          </a:r>
        </a:p>
        <a:p>
          <a:pPr rtl="0"/>
          <a:r>
            <a:rPr lang="id-ID" dirty="0" smtClean="0"/>
            <a:t>Model Quantification</a:t>
          </a:r>
          <a:endParaRPr lang="id-ID" dirty="0"/>
        </a:p>
      </dgm:t>
    </dgm:pt>
    <dgm:pt modelId="{0635A780-1597-4551-9A26-E42FF35E47BE}" type="sibTrans" cxnId="{0387ADE6-94F9-4C60-A6D4-98F487D5931C}">
      <dgm:prSet/>
      <dgm:spPr/>
      <dgm:t>
        <a:bodyPr/>
        <a:lstStyle/>
        <a:p>
          <a:endParaRPr lang="id-ID"/>
        </a:p>
      </dgm:t>
    </dgm:pt>
    <dgm:pt modelId="{2709E80A-0587-4547-AA54-CA9C5CD40D8E}" type="parTrans" cxnId="{0387ADE6-94F9-4C60-A6D4-98F487D5931C}">
      <dgm:prSet/>
      <dgm:spPr/>
      <dgm:t>
        <a:bodyPr/>
        <a:lstStyle/>
        <a:p>
          <a:endParaRPr lang="id-ID"/>
        </a:p>
      </dgm:t>
    </dgm:pt>
    <dgm:pt modelId="{28E84315-EDC0-4270-94AD-42B7A9949801}" type="pres">
      <dgm:prSet presAssocID="{E846D900-4092-4E4F-953D-73DDBB5C02B1}" presName="hierChild1" presStyleCnt="0">
        <dgm:presLayoutVars>
          <dgm:orgChart val="1"/>
          <dgm:chPref val="1"/>
          <dgm:dir/>
          <dgm:animOne val="branch"/>
          <dgm:animLvl val="lvl"/>
          <dgm:resizeHandles/>
        </dgm:presLayoutVars>
      </dgm:prSet>
      <dgm:spPr/>
    </dgm:pt>
    <dgm:pt modelId="{95399FAE-DBB9-44A1-9D3F-D86361EC8A9F}" type="pres">
      <dgm:prSet presAssocID="{79AC9D46-1EF7-48D0-8BC6-81FBAACF32C4}" presName="hierRoot1" presStyleCnt="0">
        <dgm:presLayoutVars>
          <dgm:hierBranch val="init"/>
        </dgm:presLayoutVars>
      </dgm:prSet>
      <dgm:spPr/>
    </dgm:pt>
    <dgm:pt modelId="{F1AE2607-C6C5-404C-A289-1D6954241A4C}" type="pres">
      <dgm:prSet presAssocID="{79AC9D46-1EF7-48D0-8BC6-81FBAACF32C4}" presName="rootComposite1" presStyleCnt="0"/>
      <dgm:spPr/>
    </dgm:pt>
    <dgm:pt modelId="{399D7F24-D00D-4680-B2F3-9E1960E2287E}" type="pres">
      <dgm:prSet presAssocID="{79AC9D46-1EF7-48D0-8BC6-81FBAACF32C4}" presName="rootText1" presStyleLbl="node0" presStyleIdx="0" presStyleCnt="2" custScaleX="63381">
        <dgm:presLayoutVars>
          <dgm:chPref val="3"/>
        </dgm:presLayoutVars>
      </dgm:prSet>
      <dgm:spPr/>
      <dgm:t>
        <a:bodyPr/>
        <a:lstStyle/>
        <a:p>
          <a:endParaRPr lang="id-ID"/>
        </a:p>
      </dgm:t>
    </dgm:pt>
    <dgm:pt modelId="{B1CC7F94-FC67-457A-8CB1-F04B135F4EBE}" type="pres">
      <dgm:prSet presAssocID="{79AC9D46-1EF7-48D0-8BC6-81FBAACF32C4}" presName="rootConnector1" presStyleLbl="node1" presStyleIdx="0" presStyleCnt="0"/>
      <dgm:spPr/>
    </dgm:pt>
    <dgm:pt modelId="{24472568-5490-4485-9576-1482CB191220}" type="pres">
      <dgm:prSet presAssocID="{79AC9D46-1EF7-48D0-8BC6-81FBAACF32C4}" presName="hierChild2" presStyleCnt="0"/>
      <dgm:spPr/>
    </dgm:pt>
    <dgm:pt modelId="{D9B53246-EFAC-495C-8F42-1AE2EF374AE6}" type="pres">
      <dgm:prSet presAssocID="{79AC9D46-1EF7-48D0-8BC6-81FBAACF32C4}" presName="hierChild3" presStyleCnt="0"/>
      <dgm:spPr/>
    </dgm:pt>
    <dgm:pt modelId="{CC8F222C-AF5B-49BA-B7BA-55D77233A82E}" type="pres">
      <dgm:prSet presAssocID="{4A6AFA90-6C6A-4B6F-AB76-CDE63D14A4FF}" presName="hierRoot1" presStyleCnt="0">
        <dgm:presLayoutVars>
          <dgm:hierBranch val="init"/>
        </dgm:presLayoutVars>
      </dgm:prSet>
      <dgm:spPr/>
    </dgm:pt>
    <dgm:pt modelId="{984F41A5-4A30-45B4-B189-9262F4C50727}" type="pres">
      <dgm:prSet presAssocID="{4A6AFA90-6C6A-4B6F-AB76-CDE63D14A4FF}" presName="rootComposite1" presStyleCnt="0"/>
      <dgm:spPr/>
    </dgm:pt>
    <dgm:pt modelId="{CE7549F8-79CE-44ED-A0F5-FCFCDFCD925F}" type="pres">
      <dgm:prSet presAssocID="{4A6AFA90-6C6A-4B6F-AB76-CDE63D14A4FF}" presName="rootText1" presStyleLbl="node0" presStyleIdx="1" presStyleCnt="2" custLinFactNeighborX="758">
        <dgm:presLayoutVars>
          <dgm:chPref val="3"/>
        </dgm:presLayoutVars>
      </dgm:prSet>
      <dgm:spPr/>
      <dgm:t>
        <a:bodyPr/>
        <a:lstStyle/>
        <a:p>
          <a:endParaRPr lang="id-ID"/>
        </a:p>
      </dgm:t>
    </dgm:pt>
    <dgm:pt modelId="{D985B4B9-B609-49CA-9BDA-4709654B07FD}" type="pres">
      <dgm:prSet presAssocID="{4A6AFA90-6C6A-4B6F-AB76-CDE63D14A4FF}" presName="rootConnector1" presStyleLbl="node1" presStyleIdx="0" presStyleCnt="0"/>
      <dgm:spPr/>
    </dgm:pt>
    <dgm:pt modelId="{1C85367A-C01A-49B6-83A2-8BDFA5C81A56}" type="pres">
      <dgm:prSet presAssocID="{4A6AFA90-6C6A-4B6F-AB76-CDE63D14A4FF}" presName="hierChild2" presStyleCnt="0"/>
      <dgm:spPr/>
    </dgm:pt>
    <dgm:pt modelId="{15F15383-E9C9-4769-B6F4-9A10BBC2EEA6}" type="pres">
      <dgm:prSet presAssocID="{4A6AFA90-6C6A-4B6F-AB76-CDE63D14A4FF}" presName="hierChild3" presStyleCnt="0"/>
      <dgm:spPr/>
    </dgm:pt>
  </dgm:ptLst>
  <dgm:cxnLst>
    <dgm:cxn modelId="{E65ACFB4-B1E6-4D20-B96A-EEE48156B213}" srcId="{E846D900-4092-4E4F-953D-73DDBB5C02B1}" destId="{4A6AFA90-6C6A-4B6F-AB76-CDE63D14A4FF}" srcOrd="1" destOrd="0" parTransId="{897FF4BE-0794-45EB-9EFC-2A9FD6C47ED2}" sibTransId="{59813095-7540-46C7-9F11-1F2A646A356A}"/>
    <dgm:cxn modelId="{609EE555-D842-4C8B-9295-C9ADC29326FE}" type="presOf" srcId="{79AC9D46-1EF7-48D0-8BC6-81FBAACF32C4}" destId="{399D7F24-D00D-4680-B2F3-9E1960E2287E}" srcOrd="0" destOrd="0" presId="urn:microsoft.com/office/officeart/2005/8/layout/orgChart1"/>
    <dgm:cxn modelId="{FDFFB830-6C6A-4D15-8346-3B117680C10D}" type="presOf" srcId="{79AC9D46-1EF7-48D0-8BC6-81FBAACF32C4}" destId="{B1CC7F94-FC67-457A-8CB1-F04B135F4EBE}" srcOrd="1" destOrd="0" presId="urn:microsoft.com/office/officeart/2005/8/layout/orgChart1"/>
    <dgm:cxn modelId="{A2FE6009-58AD-4869-94F3-35E0691AD9B4}" type="presOf" srcId="{4A6AFA90-6C6A-4B6F-AB76-CDE63D14A4FF}" destId="{CE7549F8-79CE-44ED-A0F5-FCFCDFCD925F}" srcOrd="0" destOrd="0" presId="urn:microsoft.com/office/officeart/2005/8/layout/orgChart1"/>
    <dgm:cxn modelId="{0387ADE6-94F9-4C60-A6D4-98F487D5931C}" srcId="{E846D900-4092-4E4F-953D-73DDBB5C02B1}" destId="{79AC9D46-1EF7-48D0-8BC6-81FBAACF32C4}" srcOrd="0" destOrd="0" parTransId="{2709E80A-0587-4547-AA54-CA9C5CD40D8E}" sibTransId="{0635A780-1597-4551-9A26-E42FF35E47BE}"/>
    <dgm:cxn modelId="{0C24ED91-F76B-4325-83A4-1FEEBDD30076}" type="presOf" srcId="{E846D900-4092-4E4F-953D-73DDBB5C02B1}" destId="{28E84315-EDC0-4270-94AD-42B7A9949801}" srcOrd="0" destOrd="0" presId="urn:microsoft.com/office/officeart/2005/8/layout/orgChart1"/>
    <dgm:cxn modelId="{E79E8FEF-C035-4BF1-8326-8472B327CC1E}" type="presOf" srcId="{4A6AFA90-6C6A-4B6F-AB76-CDE63D14A4FF}" destId="{D985B4B9-B609-49CA-9BDA-4709654B07FD}" srcOrd="1" destOrd="0" presId="urn:microsoft.com/office/officeart/2005/8/layout/orgChart1"/>
    <dgm:cxn modelId="{1F947E5C-E1F0-41AE-B43F-FC1817C8C39A}" type="presParOf" srcId="{28E84315-EDC0-4270-94AD-42B7A9949801}" destId="{95399FAE-DBB9-44A1-9D3F-D86361EC8A9F}" srcOrd="0" destOrd="0" presId="urn:microsoft.com/office/officeart/2005/8/layout/orgChart1"/>
    <dgm:cxn modelId="{7649A040-B883-49FC-8065-5B8761CCE4AE}" type="presParOf" srcId="{95399FAE-DBB9-44A1-9D3F-D86361EC8A9F}" destId="{F1AE2607-C6C5-404C-A289-1D6954241A4C}" srcOrd="0" destOrd="0" presId="urn:microsoft.com/office/officeart/2005/8/layout/orgChart1"/>
    <dgm:cxn modelId="{C14BCB4F-ABBA-456F-B522-520E89D219A9}" type="presParOf" srcId="{F1AE2607-C6C5-404C-A289-1D6954241A4C}" destId="{399D7F24-D00D-4680-B2F3-9E1960E2287E}" srcOrd="0" destOrd="0" presId="urn:microsoft.com/office/officeart/2005/8/layout/orgChart1"/>
    <dgm:cxn modelId="{E8766264-E915-4B68-9295-438EEF53D14D}" type="presParOf" srcId="{F1AE2607-C6C5-404C-A289-1D6954241A4C}" destId="{B1CC7F94-FC67-457A-8CB1-F04B135F4EBE}" srcOrd="1" destOrd="0" presId="urn:microsoft.com/office/officeart/2005/8/layout/orgChart1"/>
    <dgm:cxn modelId="{533A9D2B-5462-4DFC-A0B9-E7652404C181}" type="presParOf" srcId="{95399FAE-DBB9-44A1-9D3F-D86361EC8A9F}" destId="{24472568-5490-4485-9576-1482CB191220}" srcOrd="1" destOrd="0" presId="urn:microsoft.com/office/officeart/2005/8/layout/orgChart1"/>
    <dgm:cxn modelId="{D7A8E9D2-B356-4E56-BDFF-40D156371E9F}" type="presParOf" srcId="{95399FAE-DBB9-44A1-9D3F-D86361EC8A9F}" destId="{D9B53246-EFAC-495C-8F42-1AE2EF374AE6}" srcOrd="2" destOrd="0" presId="urn:microsoft.com/office/officeart/2005/8/layout/orgChart1"/>
    <dgm:cxn modelId="{70E1AA13-4CAF-4BC3-803C-612D96BFA01B}" type="presParOf" srcId="{28E84315-EDC0-4270-94AD-42B7A9949801}" destId="{CC8F222C-AF5B-49BA-B7BA-55D77233A82E}" srcOrd="1" destOrd="0" presId="urn:microsoft.com/office/officeart/2005/8/layout/orgChart1"/>
    <dgm:cxn modelId="{E7020B01-2B56-40EE-A7D7-047062A47355}" type="presParOf" srcId="{CC8F222C-AF5B-49BA-B7BA-55D77233A82E}" destId="{984F41A5-4A30-45B4-B189-9262F4C50727}" srcOrd="0" destOrd="0" presId="urn:microsoft.com/office/officeart/2005/8/layout/orgChart1"/>
    <dgm:cxn modelId="{033F5D79-C935-4561-9031-4E6164A2EC1B}" type="presParOf" srcId="{984F41A5-4A30-45B4-B189-9262F4C50727}" destId="{CE7549F8-79CE-44ED-A0F5-FCFCDFCD925F}" srcOrd="0" destOrd="0" presId="urn:microsoft.com/office/officeart/2005/8/layout/orgChart1"/>
    <dgm:cxn modelId="{F916B97C-6BD4-48B5-BB57-6E2402336644}" type="presParOf" srcId="{984F41A5-4A30-45B4-B189-9262F4C50727}" destId="{D985B4B9-B609-49CA-9BDA-4709654B07FD}" srcOrd="1" destOrd="0" presId="urn:microsoft.com/office/officeart/2005/8/layout/orgChart1"/>
    <dgm:cxn modelId="{A911465A-5573-4703-9D93-FECAC1E59633}" type="presParOf" srcId="{CC8F222C-AF5B-49BA-B7BA-55D77233A82E}" destId="{1C85367A-C01A-49B6-83A2-8BDFA5C81A56}" srcOrd="1" destOrd="0" presId="urn:microsoft.com/office/officeart/2005/8/layout/orgChart1"/>
    <dgm:cxn modelId="{00F2FF45-5227-49DE-A8AD-AE74D49856D9}" type="presParOf" srcId="{CC8F222C-AF5B-49BA-B7BA-55D77233A82E}" destId="{15F15383-E9C9-4769-B6F4-9A10BBC2EEA6}"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46D900-4092-4E4F-953D-73DDBB5C02B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d-ID"/>
        </a:p>
      </dgm:t>
    </dgm:pt>
    <dgm:pt modelId="{4A6AFA90-6C6A-4B6F-AB76-CDE63D14A4FF}">
      <dgm:prSet/>
      <dgm:spPr/>
      <dgm:t>
        <a:bodyPr/>
        <a:lstStyle/>
        <a:p>
          <a:pPr rtl="0"/>
          <a:r>
            <a:rPr lang="id-ID" dirty="0" smtClean="0"/>
            <a:t>Data Analysis, Validation of Result,Interpretation of Result</a:t>
          </a:r>
          <a:endParaRPr lang="id-ID" dirty="0"/>
        </a:p>
      </dgm:t>
    </dgm:pt>
    <dgm:pt modelId="{897FF4BE-0794-45EB-9EFC-2A9FD6C47ED2}" type="parTrans" cxnId="{E65ACFB4-B1E6-4D20-B96A-EEE48156B213}">
      <dgm:prSet/>
      <dgm:spPr/>
      <dgm:t>
        <a:bodyPr/>
        <a:lstStyle/>
        <a:p>
          <a:endParaRPr lang="id-ID"/>
        </a:p>
      </dgm:t>
    </dgm:pt>
    <dgm:pt modelId="{59813095-7540-46C7-9F11-1F2A646A356A}" type="sibTrans" cxnId="{E65ACFB4-B1E6-4D20-B96A-EEE48156B213}">
      <dgm:prSet/>
      <dgm:spPr/>
      <dgm:t>
        <a:bodyPr/>
        <a:lstStyle/>
        <a:p>
          <a:endParaRPr lang="id-ID"/>
        </a:p>
      </dgm:t>
    </dgm:pt>
    <dgm:pt modelId="{79AC9D46-1EF7-48D0-8BC6-81FBAACF32C4}">
      <dgm:prSet/>
      <dgm:spPr/>
      <dgm:t>
        <a:bodyPr/>
        <a:lstStyle/>
        <a:p>
          <a:pPr rtl="0"/>
          <a:r>
            <a:rPr lang="id-ID" dirty="0" smtClean="0"/>
            <a:t>Phase 3:</a:t>
          </a:r>
        </a:p>
        <a:p>
          <a:pPr rtl="0"/>
          <a:r>
            <a:rPr lang="id-ID" dirty="0" smtClean="0"/>
            <a:t>analysis of results</a:t>
          </a:r>
          <a:endParaRPr lang="id-ID" dirty="0"/>
        </a:p>
      </dgm:t>
    </dgm:pt>
    <dgm:pt modelId="{0635A780-1597-4551-9A26-E42FF35E47BE}" type="sibTrans" cxnId="{0387ADE6-94F9-4C60-A6D4-98F487D5931C}">
      <dgm:prSet/>
      <dgm:spPr/>
      <dgm:t>
        <a:bodyPr/>
        <a:lstStyle/>
        <a:p>
          <a:endParaRPr lang="id-ID"/>
        </a:p>
      </dgm:t>
    </dgm:pt>
    <dgm:pt modelId="{2709E80A-0587-4547-AA54-CA9C5CD40D8E}" type="parTrans" cxnId="{0387ADE6-94F9-4C60-A6D4-98F487D5931C}">
      <dgm:prSet/>
      <dgm:spPr/>
      <dgm:t>
        <a:bodyPr/>
        <a:lstStyle/>
        <a:p>
          <a:endParaRPr lang="id-ID"/>
        </a:p>
      </dgm:t>
    </dgm:pt>
    <dgm:pt modelId="{28E84315-EDC0-4270-94AD-42B7A9949801}" type="pres">
      <dgm:prSet presAssocID="{E846D900-4092-4E4F-953D-73DDBB5C02B1}" presName="hierChild1" presStyleCnt="0">
        <dgm:presLayoutVars>
          <dgm:orgChart val="1"/>
          <dgm:chPref val="1"/>
          <dgm:dir/>
          <dgm:animOne val="branch"/>
          <dgm:animLvl val="lvl"/>
          <dgm:resizeHandles/>
        </dgm:presLayoutVars>
      </dgm:prSet>
      <dgm:spPr/>
    </dgm:pt>
    <dgm:pt modelId="{95399FAE-DBB9-44A1-9D3F-D86361EC8A9F}" type="pres">
      <dgm:prSet presAssocID="{79AC9D46-1EF7-48D0-8BC6-81FBAACF32C4}" presName="hierRoot1" presStyleCnt="0">
        <dgm:presLayoutVars>
          <dgm:hierBranch val="init"/>
        </dgm:presLayoutVars>
      </dgm:prSet>
      <dgm:spPr/>
    </dgm:pt>
    <dgm:pt modelId="{F1AE2607-C6C5-404C-A289-1D6954241A4C}" type="pres">
      <dgm:prSet presAssocID="{79AC9D46-1EF7-48D0-8BC6-81FBAACF32C4}" presName="rootComposite1" presStyleCnt="0"/>
      <dgm:spPr/>
    </dgm:pt>
    <dgm:pt modelId="{399D7F24-D00D-4680-B2F3-9E1960E2287E}" type="pres">
      <dgm:prSet presAssocID="{79AC9D46-1EF7-48D0-8BC6-81FBAACF32C4}" presName="rootText1" presStyleLbl="node0" presStyleIdx="0" presStyleCnt="2" custScaleX="63381">
        <dgm:presLayoutVars>
          <dgm:chPref val="3"/>
        </dgm:presLayoutVars>
      </dgm:prSet>
      <dgm:spPr/>
      <dgm:t>
        <a:bodyPr/>
        <a:lstStyle/>
        <a:p>
          <a:endParaRPr lang="id-ID"/>
        </a:p>
      </dgm:t>
    </dgm:pt>
    <dgm:pt modelId="{B1CC7F94-FC67-457A-8CB1-F04B135F4EBE}" type="pres">
      <dgm:prSet presAssocID="{79AC9D46-1EF7-48D0-8BC6-81FBAACF32C4}" presName="rootConnector1" presStyleLbl="node1" presStyleIdx="0" presStyleCnt="0"/>
      <dgm:spPr/>
    </dgm:pt>
    <dgm:pt modelId="{24472568-5490-4485-9576-1482CB191220}" type="pres">
      <dgm:prSet presAssocID="{79AC9D46-1EF7-48D0-8BC6-81FBAACF32C4}" presName="hierChild2" presStyleCnt="0"/>
      <dgm:spPr/>
    </dgm:pt>
    <dgm:pt modelId="{D9B53246-EFAC-495C-8F42-1AE2EF374AE6}" type="pres">
      <dgm:prSet presAssocID="{79AC9D46-1EF7-48D0-8BC6-81FBAACF32C4}" presName="hierChild3" presStyleCnt="0"/>
      <dgm:spPr/>
    </dgm:pt>
    <dgm:pt modelId="{CC8F222C-AF5B-49BA-B7BA-55D77233A82E}" type="pres">
      <dgm:prSet presAssocID="{4A6AFA90-6C6A-4B6F-AB76-CDE63D14A4FF}" presName="hierRoot1" presStyleCnt="0">
        <dgm:presLayoutVars>
          <dgm:hierBranch val="init"/>
        </dgm:presLayoutVars>
      </dgm:prSet>
      <dgm:spPr/>
    </dgm:pt>
    <dgm:pt modelId="{984F41A5-4A30-45B4-B189-9262F4C50727}" type="pres">
      <dgm:prSet presAssocID="{4A6AFA90-6C6A-4B6F-AB76-CDE63D14A4FF}" presName="rootComposite1" presStyleCnt="0"/>
      <dgm:spPr/>
    </dgm:pt>
    <dgm:pt modelId="{CE7549F8-79CE-44ED-A0F5-FCFCDFCD925F}" type="pres">
      <dgm:prSet presAssocID="{4A6AFA90-6C6A-4B6F-AB76-CDE63D14A4FF}" presName="rootText1" presStyleLbl="node0" presStyleIdx="1" presStyleCnt="2" custLinFactNeighborX="758">
        <dgm:presLayoutVars>
          <dgm:chPref val="3"/>
        </dgm:presLayoutVars>
      </dgm:prSet>
      <dgm:spPr/>
      <dgm:t>
        <a:bodyPr/>
        <a:lstStyle/>
        <a:p>
          <a:endParaRPr lang="id-ID"/>
        </a:p>
      </dgm:t>
    </dgm:pt>
    <dgm:pt modelId="{D985B4B9-B609-49CA-9BDA-4709654B07FD}" type="pres">
      <dgm:prSet presAssocID="{4A6AFA90-6C6A-4B6F-AB76-CDE63D14A4FF}" presName="rootConnector1" presStyleLbl="node1" presStyleIdx="0" presStyleCnt="0"/>
      <dgm:spPr/>
    </dgm:pt>
    <dgm:pt modelId="{1C85367A-C01A-49B6-83A2-8BDFA5C81A56}" type="pres">
      <dgm:prSet presAssocID="{4A6AFA90-6C6A-4B6F-AB76-CDE63D14A4FF}" presName="hierChild2" presStyleCnt="0"/>
      <dgm:spPr/>
    </dgm:pt>
    <dgm:pt modelId="{15F15383-E9C9-4769-B6F4-9A10BBC2EEA6}" type="pres">
      <dgm:prSet presAssocID="{4A6AFA90-6C6A-4B6F-AB76-CDE63D14A4FF}" presName="hierChild3" presStyleCnt="0"/>
      <dgm:spPr/>
    </dgm:pt>
  </dgm:ptLst>
  <dgm:cxnLst>
    <dgm:cxn modelId="{BB2B291E-B5F0-4A5C-AAC4-C85061BF03C5}" type="presOf" srcId="{79AC9D46-1EF7-48D0-8BC6-81FBAACF32C4}" destId="{B1CC7F94-FC67-457A-8CB1-F04B135F4EBE}" srcOrd="1" destOrd="0" presId="urn:microsoft.com/office/officeart/2005/8/layout/orgChart1"/>
    <dgm:cxn modelId="{72E6C2D1-C3EB-4CE4-A79C-E6B7F8BA3AF1}" type="presOf" srcId="{4A6AFA90-6C6A-4B6F-AB76-CDE63D14A4FF}" destId="{D985B4B9-B609-49CA-9BDA-4709654B07FD}" srcOrd="1" destOrd="0" presId="urn:microsoft.com/office/officeart/2005/8/layout/orgChart1"/>
    <dgm:cxn modelId="{2E5BDE6B-7CDB-4BB3-8902-57E0B41484DC}" type="presOf" srcId="{4A6AFA90-6C6A-4B6F-AB76-CDE63D14A4FF}" destId="{CE7549F8-79CE-44ED-A0F5-FCFCDFCD925F}" srcOrd="0" destOrd="0" presId="urn:microsoft.com/office/officeart/2005/8/layout/orgChart1"/>
    <dgm:cxn modelId="{E65ACFB4-B1E6-4D20-B96A-EEE48156B213}" srcId="{E846D900-4092-4E4F-953D-73DDBB5C02B1}" destId="{4A6AFA90-6C6A-4B6F-AB76-CDE63D14A4FF}" srcOrd="1" destOrd="0" parTransId="{897FF4BE-0794-45EB-9EFC-2A9FD6C47ED2}" sibTransId="{59813095-7540-46C7-9F11-1F2A646A356A}"/>
    <dgm:cxn modelId="{0387ADE6-94F9-4C60-A6D4-98F487D5931C}" srcId="{E846D900-4092-4E4F-953D-73DDBB5C02B1}" destId="{79AC9D46-1EF7-48D0-8BC6-81FBAACF32C4}" srcOrd="0" destOrd="0" parTransId="{2709E80A-0587-4547-AA54-CA9C5CD40D8E}" sibTransId="{0635A780-1597-4551-9A26-E42FF35E47BE}"/>
    <dgm:cxn modelId="{C56EA468-E0A6-4761-BADD-4D8E75BC1800}" type="presOf" srcId="{79AC9D46-1EF7-48D0-8BC6-81FBAACF32C4}" destId="{399D7F24-D00D-4680-B2F3-9E1960E2287E}" srcOrd="0" destOrd="0" presId="urn:microsoft.com/office/officeart/2005/8/layout/orgChart1"/>
    <dgm:cxn modelId="{5AF3035C-2A71-4A94-8131-C5FE149B0C33}" type="presOf" srcId="{E846D900-4092-4E4F-953D-73DDBB5C02B1}" destId="{28E84315-EDC0-4270-94AD-42B7A9949801}" srcOrd="0" destOrd="0" presId="urn:microsoft.com/office/officeart/2005/8/layout/orgChart1"/>
    <dgm:cxn modelId="{894C1B60-B6E1-460B-A198-2BCB4580A908}" type="presParOf" srcId="{28E84315-EDC0-4270-94AD-42B7A9949801}" destId="{95399FAE-DBB9-44A1-9D3F-D86361EC8A9F}" srcOrd="0" destOrd="0" presId="urn:microsoft.com/office/officeart/2005/8/layout/orgChart1"/>
    <dgm:cxn modelId="{9F235ADC-F64D-4FDD-A3E5-01EA28022096}" type="presParOf" srcId="{95399FAE-DBB9-44A1-9D3F-D86361EC8A9F}" destId="{F1AE2607-C6C5-404C-A289-1D6954241A4C}" srcOrd="0" destOrd="0" presId="urn:microsoft.com/office/officeart/2005/8/layout/orgChart1"/>
    <dgm:cxn modelId="{B37A73C0-E5C3-4FD0-BE6F-A932E859EB56}" type="presParOf" srcId="{F1AE2607-C6C5-404C-A289-1D6954241A4C}" destId="{399D7F24-D00D-4680-B2F3-9E1960E2287E}" srcOrd="0" destOrd="0" presId="urn:microsoft.com/office/officeart/2005/8/layout/orgChart1"/>
    <dgm:cxn modelId="{DA10B6DF-65A2-4216-A408-F0C420D8B3B7}" type="presParOf" srcId="{F1AE2607-C6C5-404C-A289-1D6954241A4C}" destId="{B1CC7F94-FC67-457A-8CB1-F04B135F4EBE}" srcOrd="1" destOrd="0" presId="urn:microsoft.com/office/officeart/2005/8/layout/orgChart1"/>
    <dgm:cxn modelId="{37ACAAD9-92D8-4AD7-9761-D229CB4444FF}" type="presParOf" srcId="{95399FAE-DBB9-44A1-9D3F-D86361EC8A9F}" destId="{24472568-5490-4485-9576-1482CB191220}" srcOrd="1" destOrd="0" presId="urn:microsoft.com/office/officeart/2005/8/layout/orgChart1"/>
    <dgm:cxn modelId="{D3D89695-1453-4D60-B30B-817B7A1AE52C}" type="presParOf" srcId="{95399FAE-DBB9-44A1-9D3F-D86361EC8A9F}" destId="{D9B53246-EFAC-495C-8F42-1AE2EF374AE6}" srcOrd="2" destOrd="0" presId="urn:microsoft.com/office/officeart/2005/8/layout/orgChart1"/>
    <dgm:cxn modelId="{77851578-8A4D-431C-92F2-17C570ED2FC7}" type="presParOf" srcId="{28E84315-EDC0-4270-94AD-42B7A9949801}" destId="{CC8F222C-AF5B-49BA-B7BA-55D77233A82E}" srcOrd="1" destOrd="0" presId="urn:microsoft.com/office/officeart/2005/8/layout/orgChart1"/>
    <dgm:cxn modelId="{0A0568C6-233E-4561-BF05-2B994A58BDC9}" type="presParOf" srcId="{CC8F222C-AF5B-49BA-B7BA-55D77233A82E}" destId="{984F41A5-4A30-45B4-B189-9262F4C50727}" srcOrd="0" destOrd="0" presId="urn:microsoft.com/office/officeart/2005/8/layout/orgChart1"/>
    <dgm:cxn modelId="{5198784B-3FF4-456F-96A7-35B020D086B5}" type="presParOf" srcId="{984F41A5-4A30-45B4-B189-9262F4C50727}" destId="{CE7549F8-79CE-44ED-A0F5-FCFCDFCD925F}" srcOrd="0" destOrd="0" presId="urn:microsoft.com/office/officeart/2005/8/layout/orgChart1"/>
    <dgm:cxn modelId="{1331713A-6E58-4127-8636-728FBB2D1B0D}" type="presParOf" srcId="{984F41A5-4A30-45B4-B189-9262F4C50727}" destId="{D985B4B9-B609-49CA-9BDA-4709654B07FD}" srcOrd="1" destOrd="0" presId="urn:microsoft.com/office/officeart/2005/8/layout/orgChart1"/>
    <dgm:cxn modelId="{71B6461C-7EAF-437B-A0DE-BCDD8FEAD5C4}" type="presParOf" srcId="{CC8F222C-AF5B-49BA-B7BA-55D77233A82E}" destId="{1C85367A-C01A-49B6-83A2-8BDFA5C81A56}" srcOrd="1" destOrd="0" presId="urn:microsoft.com/office/officeart/2005/8/layout/orgChart1"/>
    <dgm:cxn modelId="{617CF2F9-53A1-4668-AD32-2929551860CE}" type="presParOf" srcId="{CC8F222C-AF5B-49BA-B7BA-55D77233A82E}" destId="{15F15383-E9C9-4769-B6F4-9A10BBC2EEA6}"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009B5B-7E72-4749-B4AE-170829F9A60E}">
      <dsp:nvSpPr>
        <dsp:cNvPr id="0" name=""/>
        <dsp:cNvSpPr/>
      </dsp:nvSpPr>
      <dsp:spPr>
        <a:xfrm>
          <a:off x="0" y="2834976"/>
          <a:ext cx="1860708" cy="1860708"/>
        </a:xfrm>
        <a:prstGeom prst="roundRect">
          <a:avLst/>
        </a:prstGeom>
        <a:gradFill rotWithShape="1">
          <a:gsLst>
            <a:gs pos="0">
              <a:schemeClr val="accent3">
                <a:tint val="75000"/>
                <a:shade val="85000"/>
                <a:satMod val="230000"/>
              </a:schemeClr>
            </a:gs>
            <a:gs pos="25000">
              <a:schemeClr val="accent3">
                <a:tint val="90000"/>
                <a:shade val="70000"/>
                <a:satMod val="220000"/>
              </a:schemeClr>
            </a:gs>
            <a:gs pos="50000">
              <a:schemeClr val="accent3">
                <a:tint val="90000"/>
                <a:shade val="58000"/>
                <a:satMod val="225000"/>
              </a:schemeClr>
            </a:gs>
            <a:gs pos="65000">
              <a:schemeClr val="accent3">
                <a:tint val="90000"/>
                <a:shade val="58000"/>
                <a:satMod val="225000"/>
              </a:schemeClr>
            </a:gs>
            <a:gs pos="80000">
              <a:schemeClr val="accent3">
                <a:tint val="90000"/>
                <a:shade val="69000"/>
                <a:satMod val="220000"/>
              </a:schemeClr>
            </a:gs>
            <a:gs pos="100000">
              <a:schemeClr val="accent3">
                <a:tint val="77000"/>
                <a:shade val="80000"/>
                <a:satMod val="230000"/>
              </a:schemeClr>
            </a:gs>
          </a:gsLst>
          <a:lin ang="5400000" scaled="1"/>
        </a:gradFill>
        <a:ln w="10000" cap="flat" cmpd="sng" algn="ctr">
          <a:solidFill>
            <a:schemeClr val="accent3"/>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hemeClr val="accent3"/>
        </a:lnRef>
        <a:fillRef idx="3">
          <a:schemeClr val="accent3"/>
        </a:fillRef>
        <a:effectRef idx="2">
          <a:schemeClr val="accent3"/>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id-ID" sz="2400" kern="1200" dirty="0" smtClean="0"/>
            <a:t>Formulation Of The Problem</a:t>
          </a:r>
          <a:endParaRPr lang="id-ID" sz="2400" kern="1200" dirty="0"/>
        </a:p>
      </dsp:txBody>
      <dsp:txXfrm>
        <a:off x="90832" y="2925808"/>
        <a:ext cx="1679044" cy="1679044"/>
      </dsp:txXfrm>
    </dsp:sp>
    <dsp:sp modelId="{A4B40FA5-747E-4CB0-893A-F6D40AB5704B}">
      <dsp:nvSpPr>
        <dsp:cNvPr id="0" name=""/>
        <dsp:cNvSpPr/>
      </dsp:nvSpPr>
      <dsp:spPr>
        <a:xfrm rot="18545652">
          <a:off x="1443312" y="2324512"/>
          <a:ext cx="1315440" cy="0"/>
        </a:xfrm>
        <a:custGeom>
          <a:avLst/>
          <a:gdLst/>
          <a:ahLst/>
          <a:cxnLst/>
          <a:rect l="0" t="0" r="0" b="0"/>
          <a:pathLst>
            <a:path>
              <a:moveTo>
                <a:pt x="0" y="0"/>
              </a:moveTo>
              <a:lnTo>
                <a:pt x="131544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28C550-6AFC-40CC-8714-264197B0B132}">
      <dsp:nvSpPr>
        <dsp:cNvPr id="0" name=""/>
        <dsp:cNvSpPr/>
      </dsp:nvSpPr>
      <dsp:spPr>
        <a:xfrm>
          <a:off x="1391326" y="0"/>
          <a:ext cx="3722858" cy="1814049"/>
        </a:xfrm>
        <a:prstGeom prst="roundRect">
          <a:avLst/>
        </a:prstGeom>
        <a:gradFill rotWithShape="1">
          <a:gsLst>
            <a:gs pos="0">
              <a:schemeClr val="accent2">
                <a:tint val="75000"/>
                <a:shade val="85000"/>
                <a:satMod val="230000"/>
              </a:schemeClr>
            </a:gs>
            <a:gs pos="25000">
              <a:schemeClr val="accent2">
                <a:tint val="90000"/>
                <a:shade val="70000"/>
                <a:satMod val="220000"/>
              </a:schemeClr>
            </a:gs>
            <a:gs pos="50000">
              <a:schemeClr val="accent2">
                <a:tint val="90000"/>
                <a:shade val="58000"/>
                <a:satMod val="225000"/>
              </a:schemeClr>
            </a:gs>
            <a:gs pos="65000">
              <a:schemeClr val="accent2">
                <a:tint val="90000"/>
                <a:shade val="58000"/>
                <a:satMod val="225000"/>
              </a:schemeClr>
            </a:gs>
            <a:gs pos="80000">
              <a:schemeClr val="accent2">
                <a:tint val="90000"/>
                <a:shade val="69000"/>
                <a:satMod val="220000"/>
              </a:schemeClr>
            </a:gs>
            <a:gs pos="100000">
              <a:schemeClr val="accent2">
                <a:tint val="77000"/>
                <a:shade val="80000"/>
                <a:satMod val="230000"/>
              </a:schemeClr>
            </a:gs>
          </a:gsLst>
          <a:lin ang="5400000" scaled="1"/>
        </a:gradFill>
        <a:ln w="10000" cap="flat" cmpd="sng" algn="ctr">
          <a:solidFill>
            <a:schemeClr val="accent2"/>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hemeClr val="accent2"/>
        </a:lnRef>
        <a:fillRef idx="3">
          <a:schemeClr val="accent2"/>
        </a:fillRef>
        <a:effectRef idx="2">
          <a:schemeClr val="accent2"/>
        </a:effectRef>
        <a:fontRef idx="minor">
          <a:schemeClr val="lt1"/>
        </a:fontRef>
      </dsp:style>
      <dsp:txBody>
        <a:bodyPr spcFirstLastPara="0" vert="horz" wrap="square" lIns="43180" tIns="43180" rIns="43180" bIns="43180" numCol="1" spcCol="1270" anchor="ctr" anchorCtr="0">
          <a:noAutofit/>
        </a:bodyPr>
        <a:lstStyle/>
        <a:p>
          <a:pPr lvl="0" algn="just" defTabSz="755650">
            <a:lnSpc>
              <a:spcPct val="90000"/>
            </a:lnSpc>
            <a:spcBef>
              <a:spcPct val="0"/>
            </a:spcBef>
            <a:spcAft>
              <a:spcPct val="35000"/>
            </a:spcAft>
          </a:pPr>
          <a:r>
            <a:rPr lang="id-ID" sz="1700" b="0" kern="1200" dirty="0" smtClean="0">
              <a:solidFill>
                <a:schemeClr val="bg1"/>
              </a:solidFill>
            </a:rPr>
            <a:t>What causes the customer to make the decision to use the Murabahah contract in the transaction compared to the Mudharabah, Musyarakah contract, thereby increasing the potential Return on Assets (ROA) at  Syariah Bukopin  Bank Bekasi?</a:t>
          </a:r>
          <a:endParaRPr lang="id-ID" sz="1700" b="0" kern="1200" dirty="0">
            <a:solidFill>
              <a:schemeClr val="bg1"/>
            </a:solidFill>
          </a:endParaRPr>
        </a:p>
      </dsp:txBody>
      <dsp:txXfrm>
        <a:off x="1479881" y="88555"/>
        <a:ext cx="3545748" cy="1636939"/>
      </dsp:txXfrm>
    </dsp:sp>
    <dsp:sp modelId="{131C6175-60A4-495F-AAB0-02AE737FF9FE}">
      <dsp:nvSpPr>
        <dsp:cNvPr id="0" name=""/>
        <dsp:cNvSpPr/>
      </dsp:nvSpPr>
      <dsp:spPr>
        <a:xfrm rot="1131394">
          <a:off x="1824880" y="4298834"/>
          <a:ext cx="1335147" cy="0"/>
        </a:xfrm>
        <a:custGeom>
          <a:avLst/>
          <a:gdLst/>
          <a:ahLst/>
          <a:cxnLst/>
          <a:rect l="0" t="0" r="0" b="0"/>
          <a:pathLst>
            <a:path>
              <a:moveTo>
                <a:pt x="0" y="0"/>
              </a:moveTo>
              <a:lnTo>
                <a:pt x="133514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D00E56-E5BB-4277-A6B2-D74A756308AC}">
      <dsp:nvSpPr>
        <dsp:cNvPr id="0" name=""/>
        <dsp:cNvSpPr/>
      </dsp:nvSpPr>
      <dsp:spPr>
        <a:xfrm>
          <a:off x="3124199" y="4209163"/>
          <a:ext cx="3722858" cy="1882329"/>
        </a:xfrm>
        <a:prstGeom prst="roundRect">
          <a:avLst/>
        </a:prstGeom>
        <a:gradFill rotWithShape="1">
          <a:gsLst>
            <a:gs pos="0">
              <a:schemeClr val="accent2">
                <a:tint val="75000"/>
                <a:shade val="85000"/>
                <a:satMod val="230000"/>
              </a:schemeClr>
            </a:gs>
            <a:gs pos="25000">
              <a:schemeClr val="accent2">
                <a:tint val="90000"/>
                <a:shade val="70000"/>
                <a:satMod val="220000"/>
              </a:schemeClr>
            </a:gs>
            <a:gs pos="50000">
              <a:schemeClr val="accent2">
                <a:tint val="90000"/>
                <a:shade val="58000"/>
                <a:satMod val="225000"/>
              </a:schemeClr>
            </a:gs>
            <a:gs pos="65000">
              <a:schemeClr val="accent2">
                <a:tint val="90000"/>
                <a:shade val="58000"/>
                <a:satMod val="225000"/>
              </a:schemeClr>
            </a:gs>
            <a:gs pos="80000">
              <a:schemeClr val="accent2">
                <a:tint val="90000"/>
                <a:shade val="69000"/>
                <a:satMod val="220000"/>
              </a:schemeClr>
            </a:gs>
            <a:gs pos="100000">
              <a:schemeClr val="accent2">
                <a:tint val="77000"/>
                <a:shade val="80000"/>
                <a:satMod val="230000"/>
              </a:schemeClr>
            </a:gs>
          </a:gsLst>
          <a:lin ang="5400000" scaled="1"/>
        </a:gradFill>
        <a:ln w="10000" cap="flat" cmpd="sng" algn="ctr">
          <a:solidFill>
            <a:schemeClr val="accent2"/>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hemeClr val="accent2"/>
        </a:lnRef>
        <a:fillRef idx="3">
          <a:schemeClr val="accent2"/>
        </a:fillRef>
        <a:effectRef idx="2">
          <a:schemeClr val="accent2"/>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id-ID" sz="2000" kern="1200" dirty="0" smtClean="0"/>
            <a:t>What are the factors that make customers different in making a decision to choose a Murabahah, Mudharabah and Musyarakah contract at Syariah Bukopin Bank  Bekasi?</a:t>
          </a:r>
          <a:endParaRPr lang="id-ID" sz="2000" b="0" kern="1200" dirty="0">
            <a:solidFill>
              <a:schemeClr val="bg1"/>
            </a:solidFill>
          </a:endParaRPr>
        </a:p>
      </dsp:txBody>
      <dsp:txXfrm>
        <a:off x="3216087" y="4301051"/>
        <a:ext cx="3539082" cy="1698553"/>
      </dsp:txXfrm>
    </dsp:sp>
    <dsp:sp modelId="{63A1161F-CCCA-47B8-9396-0DC13872C903}">
      <dsp:nvSpPr>
        <dsp:cNvPr id="0" name=""/>
        <dsp:cNvSpPr/>
      </dsp:nvSpPr>
      <dsp:spPr>
        <a:xfrm rot="21092447">
          <a:off x="1844525" y="3408130"/>
          <a:ext cx="2975204" cy="0"/>
        </a:xfrm>
        <a:custGeom>
          <a:avLst/>
          <a:gdLst/>
          <a:ahLst/>
          <a:cxnLst/>
          <a:rect l="0" t="0" r="0" b="0"/>
          <a:pathLst>
            <a:path>
              <a:moveTo>
                <a:pt x="0" y="0"/>
              </a:moveTo>
              <a:lnTo>
                <a:pt x="297520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CC2869-58F2-4DC2-B39F-4FB815B50551}">
      <dsp:nvSpPr>
        <dsp:cNvPr id="0" name=""/>
        <dsp:cNvSpPr/>
      </dsp:nvSpPr>
      <dsp:spPr>
        <a:xfrm>
          <a:off x="4803545" y="2283665"/>
          <a:ext cx="3796224" cy="1246674"/>
        </a:xfrm>
        <a:prstGeom prst="roundRect">
          <a:avLst/>
        </a:prstGeom>
        <a:gradFill rotWithShape="1">
          <a:gsLst>
            <a:gs pos="0">
              <a:schemeClr val="accent2">
                <a:tint val="75000"/>
                <a:shade val="85000"/>
                <a:satMod val="230000"/>
              </a:schemeClr>
            </a:gs>
            <a:gs pos="25000">
              <a:schemeClr val="accent2">
                <a:tint val="90000"/>
                <a:shade val="70000"/>
                <a:satMod val="220000"/>
              </a:schemeClr>
            </a:gs>
            <a:gs pos="50000">
              <a:schemeClr val="accent2">
                <a:tint val="90000"/>
                <a:shade val="58000"/>
                <a:satMod val="225000"/>
              </a:schemeClr>
            </a:gs>
            <a:gs pos="65000">
              <a:schemeClr val="accent2">
                <a:tint val="90000"/>
                <a:shade val="58000"/>
                <a:satMod val="225000"/>
              </a:schemeClr>
            </a:gs>
            <a:gs pos="80000">
              <a:schemeClr val="accent2">
                <a:tint val="90000"/>
                <a:shade val="69000"/>
                <a:satMod val="220000"/>
              </a:schemeClr>
            </a:gs>
            <a:gs pos="100000">
              <a:schemeClr val="accent2">
                <a:tint val="77000"/>
                <a:shade val="80000"/>
                <a:satMod val="230000"/>
              </a:schemeClr>
            </a:gs>
          </a:gsLst>
          <a:lin ang="5400000" scaled="1"/>
        </a:gradFill>
        <a:ln w="10000" cap="flat" cmpd="sng" algn="ctr">
          <a:solidFill>
            <a:schemeClr val="accent2"/>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hemeClr val="accent2"/>
        </a:lnRef>
        <a:fillRef idx="3">
          <a:schemeClr val="accent2"/>
        </a:fillRef>
        <a:effectRef idx="2">
          <a:schemeClr val="accent2"/>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id-ID" sz="1600" kern="1200" dirty="0" smtClean="0"/>
            <a:t>Why are Mudharabah and Musyarakah contracts less attractive to customers, so there is a potential for a decrease in Return on Assets (ROA) at  Syariah Bukopin Bank Bekasi?</a:t>
          </a:r>
          <a:endParaRPr lang="id-ID" sz="1600" b="1" kern="1200" dirty="0">
            <a:solidFill>
              <a:schemeClr val="tx1"/>
            </a:solidFill>
          </a:endParaRPr>
        </a:p>
      </dsp:txBody>
      <dsp:txXfrm>
        <a:off x="4864403" y="2344523"/>
        <a:ext cx="3674508" cy="11249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5E518C-6504-42F4-A78E-7E29FD183826}">
      <dsp:nvSpPr>
        <dsp:cNvPr id="0" name=""/>
        <dsp:cNvSpPr/>
      </dsp:nvSpPr>
      <dsp:spPr>
        <a:xfrm>
          <a:off x="881" y="33272"/>
          <a:ext cx="1654224" cy="8271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id-ID" sz="1400" kern="1200" dirty="0" smtClean="0"/>
            <a:t>Phase 1:   </a:t>
          </a:r>
        </a:p>
        <a:p>
          <a:pPr lvl="0" algn="ctr" defTabSz="622300" rtl="0">
            <a:lnSpc>
              <a:spcPct val="90000"/>
            </a:lnSpc>
            <a:spcBef>
              <a:spcPct val="0"/>
            </a:spcBef>
            <a:spcAft>
              <a:spcPct val="35000"/>
            </a:spcAft>
          </a:pPr>
          <a:r>
            <a:rPr lang="id-ID" sz="1400" kern="1200" dirty="0" smtClean="0"/>
            <a:t>Model Contruction</a:t>
          </a:r>
          <a:r>
            <a:rPr lang="id-ID" sz="1400" kern="1200" dirty="0" smtClean="0"/>
            <a:t> </a:t>
          </a:r>
          <a:endParaRPr lang="id-ID" sz="1400" kern="1200" dirty="0"/>
        </a:p>
      </dsp:txBody>
      <dsp:txXfrm>
        <a:off x="881" y="33272"/>
        <a:ext cx="1654224" cy="827112"/>
      </dsp:txXfrm>
    </dsp:sp>
    <dsp:sp modelId="{FDDACF78-519B-48C1-B598-2D6B76533521}">
      <dsp:nvSpPr>
        <dsp:cNvPr id="0" name=""/>
        <dsp:cNvSpPr/>
      </dsp:nvSpPr>
      <dsp:spPr>
        <a:xfrm>
          <a:off x="2002493" y="33272"/>
          <a:ext cx="1654224" cy="8271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r>
            <a:rPr lang="id-ID" sz="1400" kern="1200" dirty="0" smtClean="0"/>
            <a:t>literature review, Indeept interview, </a:t>
          </a:r>
          <a:r>
            <a:rPr lang="id-ID" sz="1400" kern="1200" dirty="0" smtClean="0"/>
            <a:t>questionnaire</a:t>
          </a:r>
          <a:endParaRPr lang="id-ID" sz="1400" kern="1200" dirty="0" smtClean="0"/>
        </a:p>
        <a:p>
          <a:pPr lvl="0" algn="ctr" defTabSz="622300" rtl="0">
            <a:lnSpc>
              <a:spcPct val="90000"/>
            </a:lnSpc>
            <a:spcBef>
              <a:spcPct val="0"/>
            </a:spcBef>
            <a:spcAft>
              <a:spcPct val="35000"/>
            </a:spcAft>
          </a:pPr>
          <a:r>
            <a:rPr lang="id-ID" sz="1400" kern="1200" dirty="0" smtClean="0"/>
            <a:t>Model Construction</a:t>
          </a:r>
          <a:endParaRPr lang="id-ID" sz="1400" kern="1200" dirty="0"/>
        </a:p>
      </dsp:txBody>
      <dsp:txXfrm>
        <a:off x="2002493" y="33272"/>
        <a:ext cx="1654224" cy="8271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D7F24-D00D-4680-B2F3-9E1960E2287E}">
      <dsp:nvSpPr>
        <dsp:cNvPr id="0" name=""/>
        <dsp:cNvSpPr/>
      </dsp:nvSpPr>
      <dsp:spPr>
        <a:xfrm>
          <a:off x="1159" y="130845"/>
          <a:ext cx="1189836" cy="9386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id-ID" sz="1500" kern="1200" dirty="0" smtClean="0"/>
            <a:t>Phase 2:</a:t>
          </a:r>
        </a:p>
        <a:p>
          <a:pPr lvl="0" algn="ctr" defTabSz="666750" rtl="0">
            <a:lnSpc>
              <a:spcPct val="90000"/>
            </a:lnSpc>
            <a:spcBef>
              <a:spcPct val="0"/>
            </a:spcBef>
            <a:spcAft>
              <a:spcPct val="35000"/>
            </a:spcAft>
          </a:pPr>
          <a:r>
            <a:rPr lang="id-ID" sz="1500" kern="1200" dirty="0" smtClean="0"/>
            <a:t>Model Quantification</a:t>
          </a:r>
          <a:endParaRPr lang="id-ID" sz="1500" kern="1200" dirty="0"/>
        </a:p>
      </dsp:txBody>
      <dsp:txXfrm>
        <a:off x="1159" y="130845"/>
        <a:ext cx="1189836" cy="938638"/>
      </dsp:txXfrm>
    </dsp:sp>
    <dsp:sp modelId="{CE7549F8-79CE-44ED-A0F5-FCFCDFCD925F}">
      <dsp:nvSpPr>
        <dsp:cNvPr id="0" name=""/>
        <dsp:cNvSpPr/>
      </dsp:nvSpPr>
      <dsp:spPr>
        <a:xfrm>
          <a:off x="1586383" y="130845"/>
          <a:ext cx="1877276" cy="9386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rtl="0">
            <a:lnSpc>
              <a:spcPct val="90000"/>
            </a:lnSpc>
            <a:spcBef>
              <a:spcPct val="0"/>
            </a:spcBef>
            <a:spcAft>
              <a:spcPct val="35000"/>
            </a:spcAft>
          </a:pPr>
          <a:r>
            <a:rPr lang="id-ID" sz="1500" kern="1200" dirty="0" smtClean="0"/>
            <a:t>Validation/ Model Confirmation, preparation of the ANP questionnaire</a:t>
          </a:r>
          <a:endParaRPr lang="id-ID" sz="1500" kern="1200" dirty="0"/>
        </a:p>
      </dsp:txBody>
      <dsp:txXfrm>
        <a:off x="1586383" y="130845"/>
        <a:ext cx="1877276" cy="9386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D7F24-D00D-4680-B2F3-9E1960E2287E}">
      <dsp:nvSpPr>
        <dsp:cNvPr id="0" name=""/>
        <dsp:cNvSpPr/>
      </dsp:nvSpPr>
      <dsp:spPr>
        <a:xfrm>
          <a:off x="1159" y="130845"/>
          <a:ext cx="1189836" cy="9386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id-ID" sz="1600" kern="1200" dirty="0" smtClean="0"/>
            <a:t>Phase 3:</a:t>
          </a:r>
        </a:p>
        <a:p>
          <a:pPr lvl="0" algn="ctr" defTabSz="711200" rtl="0">
            <a:lnSpc>
              <a:spcPct val="90000"/>
            </a:lnSpc>
            <a:spcBef>
              <a:spcPct val="0"/>
            </a:spcBef>
            <a:spcAft>
              <a:spcPct val="35000"/>
            </a:spcAft>
          </a:pPr>
          <a:r>
            <a:rPr lang="id-ID" sz="1600" kern="1200" dirty="0" smtClean="0"/>
            <a:t>analysis of results</a:t>
          </a:r>
          <a:endParaRPr lang="id-ID" sz="1600" kern="1200" dirty="0"/>
        </a:p>
      </dsp:txBody>
      <dsp:txXfrm>
        <a:off x="1159" y="130845"/>
        <a:ext cx="1189836" cy="938638"/>
      </dsp:txXfrm>
    </dsp:sp>
    <dsp:sp modelId="{CE7549F8-79CE-44ED-A0F5-FCFCDFCD925F}">
      <dsp:nvSpPr>
        <dsp:cNvPr id="0" name=""/>
        <dsp:cNvSpPr/>
      </dsp:nvSpPr>
      <dsp:spPr>
        <a:xfrm>
          <a:off x="1586383" y="130845"/>
          <a:ext cx="1877276" cy="9386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id-ID" sz="1600" kern="1200" dirty="0" smtClean="0"/>
            <a:t>Data Analysis, Validation of Result,Interpretation of Result</a:t>
          </a:r>
          <a:endParaRPr lang="id-ID" sz="1600" kern="1200" dirty="0"/>
        </a:p>
      </dsp:txBody>
      <dsp:txXfrm>
        <a:off x="1586383" y="130845"/>
        <a:ext cx="1877276" cy="93863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0.04432</cdr:x>
      <cdr:y>0</cdr:y>
    </cdr:from>
    <cdr:to>
      <cdr:x>0.20099</cdr:x>
      <cdr:y>0.18912</cdr:y>
    </cdr:to>
    <cdr:sp macro="" textlink="">
      <cdr:nvSpPr>
        <cdr:cNvPr id="2" name="Text Box 2"/>
        <cdr:cNvSpPr txBox="1">
          <a:spLocks xmlns:a="http://schemas.openxmlformats.org/drawingml/2006/main" noChangeArrowheads="1"/>
        </cdr:cNvSpPr>
      </cdr:nvSpPr>
      <cdr:spPr bwMode="auto">
        <a:xfrm xmlns:a="http://schemas.openxmlformats.org/drawingml/2006/main">
          <a:off x="202644" y="0"/>
          <a:ext cx="716280" cy="51879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rot="0" vert="horz" wrap="square" lIns="91440" tIns="45720" rIns="91440" bIns="45720" anchor="t" anchorCtr="0">
          <a:spAutoFit/>
        </a:bodyPr>
        <a:lstStyle xmlns:a="http://schemas.openxmlformats.org/drawingml/2006/main"/>
        <a:p xmlns:a="http://schemas.openxmlformats.org/drawingml/2006/main">
          <a:pPr algn="ctr">
            <a:spcAft>
              <a:spcPts val="0"/>
            </a:spcAft>
          </a:pPr>
          <a:r>
            <a:rPr lang="id-ID" sz="900" b="1" dirty="0">
              <a:effectLst/>
              <a:latin typeface="Calibri"/>
              <a:ea typeface="Calibri"/>
              <a:cs typeface="Arial"/>
            </a:rPr>
            <a:t>Wp=0,316</a:t>
          </a:r>
          <a:endParaRPr lang="id-ID" sz="1100" dirty="0">
            <a:effectLst/>
            <a:latin typeface="Calibri"/>
            <a:ea typeface="Calibri"/>
            <a:cs typeface="Arial"/>
          </a:endParaRPr>
        </a:p>
        <a:p xmlns:a="http://schemas.openxmlformats.org/drawingml/2006/main">
          <a:pPr algn="ctr">
            <a:spcAft>
              <a:spcPts val="0"/>
            </a:spcAft>
          </a:pPr>
          <a:r>
            <a:rPr lang="id-ID" sz="900" b="1" dirty="0">
              <a:effectLst/>
              <a:latin typeface="Calibri"/>
              <a:ea typeface="Calibri"/>
              <a:cs typeface="Arial"/>
            </a:rPr>
            <a:t>We=0,834</a:t>
          </a:r>
          <a:endParaRPr lang="id-ID" sz="1100" dirty="0">
            <a:effectLst/>
            <a:latin typeface="Calibri"/>
            <a:ea typeface="Calibri"/>
            <a:cs typeface="Arial"/>
          </a:endParaRPr>
        </a:p>
        <a:p xmlns:a="http://schemas.openxmlformats.org/drawingml/2006/main">
          <a:pPr algn="ctr">
            <a:spcAft>
              <a:spcPts val="0"/>
            </a:spcAft>
          </a:pPr>
          <a:r>
            <a:rPr lang="id-ID" sz="900" b="1" dirty="0">
              <a:effectLst/>
              <a:latin typeface="Calibri"/>
              <a:ea typeface="Calibri"/>
              <a:cs typeface="Arial"/>
            </a:rPr>
            <a:t>W=0,154</a:t>
          </a:r>
          <a:endParaRPr lang="id-ID" sz="1100" dirty="0">
            <a:effectLst/>
            <a:latin typeface="Calibri"/>
            <a:ea typeface="Calibri"/>
            <a:cs typeface="Aria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0.03419</cdr:x>
      <cdr:y>0.02824</cdr:y>
    </cdr:from>
    <cdr:to>
      <cdr:x>0.19277</cdr:x>
      <cdr:y>0.22047</cdr:y>
    </cdr:to>
    <cdr:sp macro="" textlink="">
      <cdr:nvSpPr>
        <cdr:cNvPr id="2" name="Text Box 2"/>
        <cdr:cNvSpPr txBox="1">
          <a:spLocks xmlns:a="http://schemas.openxmlformats.org/drawingml/2006/main" noChangeArrowheads="1"/>
        </cdr:cNvSpPr>
      </cdr:nvSpPr>
      <cdr:spPr bwMode="auto">
        <a:xfrm xmlns:a="http://schemas.openxmlformats.org/drawingml/2006/main">
          <a:off x="154418" y="76200"/>
          <a:ext cx="716280" cy="51879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rot="0" vert="horz" wrap="square" lIns="91440" tIns="45720" rIns="91440" bIns="45720" anchor="t" anchorCtr="0">
          <a:spAutoFit/>
        </a:bodyPr>
        <a:lstStyle xmlns:a="http://schemas.openxmlformats.org/drawingml/2006/main"/>
        <a:p xmlns:a="http://schemas.openxmlformats.org/drawingml/2006/main">
          <a:pPr algn="ctr">
            <a:spcAft>
              <a:spcPts val="0"/>
            </a:spcAft>
          </a:pPr>
          <a:r>
            <a:rPr lang="id-ID" sz="900" b="1">
              <a:effectLst/>
              <a:latin typeface="Calibri"/>
              <a:ea typeface="Calibri"/>
              <a:cs typeface="Arial"/>
            </a:rPr>
            <a:t>Wp=0,677</a:t>
          </a:r>
          <a:endParaRPr lang="id-ID" sz="1100">
            <a:effectLst/>
            <a:latin typeface="Calibri"/>
            <a:ea typeface="Calibri"/>
            <a:cs typeface="Arial"/>
          </a:endParaRPr>
        </a:p>
        <a:p xmlns:a="http://schemas.openxmlformats.org/drawingml/2006/main">
          <a:pPr algn="ctr">
            <a:spcAft>
              <a:spcPts val="0"/>
            </a:spcAft>
          </a:pPr>
          <a:r>
            <a:rPr lang="id-ID" sz="900" b="1">
              <a:effectLst/>
              <a:latin typeface="Calibri"/>
              <a:ea typeface="Calibri"/>
              <a:cs typeface="Arial"/>
            </a:rPr>
            <a:t>We=0,219</a:t>
          </a:r>
          <a:endParaRPr lang="id-ID" sz="1100">
            <a:effectLst/>
            <a:latin typeface="Calibri"/>
            <a:ea typeface="Calibri"/>
            <a:cs typeface="Arial"/>
          </a:endParaRPr>
        </a:p>
        <a:p xmlns:a="http://schemas.openxmlformats.org/drawingml/2006/main">
          <a:pPr algn="ctr">
            <a:spcAft>
              <a:spcPts val="0"/>
            </a:spcAft>
          </a:pPr>
          <a:r>
            <a:rPr lang="id-ID" sz="900" b="1">
              <a:effectLst/>
              <a:latin typeface="Calibri"/>
              <a:ea typeface="Calibri"/>
              <a:cs typeface="Arial"/>
            </a:rPr>
            <a:t>W=0,195</a:t>
          </a:r>
          <a:endParaRPr lang="id-ID" sz="1100">
            <a:effectLst/>
            <a:latin typeface="Calibri"/>
            <a:ea typeface="Calibri"/>
            <a:cs typeface="Aria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0.08053</cdr:x>
      <cdr:y>0.01954</cdr:y>
    </cdr:from>
    <cdr:to>
      <cdr:x>0.22295</cdr:x>
      <cdr:y>0.17639</cdr:y>
    </cdr:to>
    <cdr:sp macro="" textlink="">
      <cdr:nvSpPr>
        <cdr:cNvPr id="2" name="Text Box 2"/>
        <cdr:cNvSpPr txBox="1">
          <a:spLocks xmlns:a="http://schemas.openxmlformats.org/drawingml/2006/main" noChangeArrowheads="1"/>
        </cdr:cNvSpPr>
      </cdr:nvSpPr>
      <cdr:spPr bwMode="auto">
        <a:xfrm xmlns:a="http://schemas.openxmlformats.org/drawingml/2006/main">
          <a:off x="404995" y="64643"/>
          <a:ext cx="716280" cy="51879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rot="0" vert="horz" wrap="square" lIns="91440" tIns="45720" rIns="91440" bIns="45720" anchor="t" anchorCtr="0">
          <a:spAutoFit/>
        </a:bodyPr>
        <a:lstStyle xmlns:a="http://schemas.openxmlformats.org/drawingml/2006/main"/>
        <a:p xmlns:a="http://schemas.openxmlformats.org/drawingml/2006/main">
          <a:pPr algn="ctr">
            <a:spcAft>
              <a:spcPts val="0"/>
            </a:spcAft>
          </a:pPr>
          <a:r>
            <a:rPr lang="id-ID" sz="900" b="1">
              <a:effectLst/>
              <a:latin typeface="Calibri"/>
              <a:ea typeface="Calibri"/>
              <a:cs typeface="Arial"/>
            </a:rPr>
            <a:t>Wp=0,894</a:t>
          </a:r>
          <a:endParaRPr lang="id-ID" sz="1100">
            <a:effectLst/>
            <a:latin typeface="Calibri"/>
            <a:ea typeface="Calibri"/>
            <a:cs typeface="Arial"/>
          </a:endParaRPr>
        </a:p>
        <a:p xmlns:a="http://schemas.openxmlformats.org/drawingml/2006/main">
          <a:pPr algn="ctr">
            <a:spcAft>
              <a:spcPts val="0"/>
            </a:spcAft>
          </a:pPr>
          <a:r>
            <a:rPr lang="id-ID" sz="900" b="1">
              <a:effectLst/>
              <a:latin typeface="Calibri"/>
              <a:ea typeface="Calibri"/>
              <a:cs typeface="Arial"/>
            </a:rPr>
            <a:t>We=0,726</a:t>
          </a:r>
          <a:endParaRPr lang="id-ID" sz="1100">
            <a:effectLst/>
            <a:latin typeface="Calibri"/>
            <a:ea typeface="Calibri"/>
            <a:cs typeface="Arial"/>
          </a:endParaRPr>
        </a:p>
        <a:p xmlns:a="http://schemas.openxmlformats.org/drawingml/2006/main">
          <a:pPr algn="ctr">
            <a:spcAft>
              <a:spcPts val="0"/>
            </a:spcAft>
          </a:pPr>
          <a:r>
            <a:rPr lang="id-ID" sz="900" b="1">
              <a:effectLst/>
              <a:latin typeface="Calibri"/>
              <a:ea typeface="Calibri"/>
              <a:cs typeface="Arial"/>
            </a:rPr>
            <a:t>W=0,137</a:t>
          </a:r>
          <a:endParaRPr lang="id-ID" sz="1100">
            <a:effectLst/>
            <a:latin typeface="Calibri"/>
            <a:ea typeface="Calibri"/>
            <a:cs typeface="Aria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0.04454</cdr:x>
      <cdr:y>0.02196</cdr:y>
    </cdr:from>
    <cdr:to>
      <cdr:x>0.20121</cdr:x>
      <cdr:y>0.17145</cdr:y>
    </cdr:to>
    <cdr:sp macro="" textlink="">
      <cdr:nvSpPr>
        <cdr:cNvPr id="2" name="Text Box 2"/>
        <cdr:cNvSpPr txBox="1">
          <a:spLocks xmlns:a="http://schemas.openxmlformats.org/drawingml/2006/main" noChangeArrowheads="1"/>
        </cdr:cNvSpPr>
      </cdr:nvSpPr>
      <cdr:spPr bwMode="auto">
        <a:xfrm xmlns:a="http://schemas.openxmlformats.org/drawingml/2006/main">
          <a:off x="203646" y="76200"/>
          <a:ext cx="716280" cy="51879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rot="0" vert="horz" wrap="square" lIns="91440" tIns="45720" rIns="91440" bIns="45720" anchor="t" anchorCtr="0">
          <a:spAutoFit/>
        </a:bodyPr>
        <a:lstStyle xmlns:a="http://schemas.openxmlformats.org/drawingml/2006/main"/>
        <a:p xmlns:a="http://schemas.openxmlformats.org/drawingml/2006/main">
          <a:pPr algn="ctr">
            <a:spcAft>
              <a:spcPts val="0"/>
            </a:spcAft>
          </a:pPr>
          <a:r>
            <a:rPr lang="id-ID" sz="900" b="1">
              <a:effectLst/>
              <a:latin typeface="Calibri"/>
              <a:ea typeface="Calibri"/>
              <a:cs typeface="Arial"/>
            </a:rPr>
            <a:t>Wp=0,389</a:t>
          </a:r>
          <a:endParaRPr lang="id-ID" sz="1100">
            <a:effectLst/>
            <a:latin typeface="Calibri"/>
            <a:ea typeface="Calibri"/>
            <a:cs typeface="Arial"/>
          </a:endParaRPr>
        </a:p>
        <a:p xmlns:a="http://schemas.openxmlformats.org/drawingml/2006/main">
          <a:pPr algn="ctr">
            <a:spcAft>
              <a:spcPts val="0"/>
            </a:spcAft>
          </a:pPr>
          <a:r>
            <a:rPr lang="id-ID" sz="900" b="1">
              <a:effectLst/>
              <a:latin typeface="Calibri"/>
              <a:ea typeface="Calibri"/>
              <a:cs typeface="Arial"/>
            </a:rPr>
            <a:t>We=0,726</a:t>
          </a:r>
          <a:endParaRPr lang="id-ID" sz="1100">
            <a:effectLst/>
            <a:latin typeface="Calibri"/>
            <a:ea typeface="Calibri"/>
            <a:cs typeface="Arial"/>
          </a:endParaRPr>
        </a:p>
        <a:p xmlns:a="http://schemas.openxmlformats.org/drawingml/2006/main">
          <a:pPr algn="ctr">
            <a:spcAft>
              <a:spcPts val="0"/>
            </a:spcAft>
          </a:pPr>
          <a:r>
            <a:rPr lang="id-ID" sz="900" b="1">
              <a:effectLst/>
              <a:latin typeface="Calibri"/>
              <a:ea typeface="Calibri"/>
              <a:cs typeface="Arial"/>
            </a:rPr>
            <a:t>W=0,218</a:t>
          </a:r>
          <a:endParaRPr lang="id-ID" sz="1100">
            <a:effectLst/>
            <a:latin typeface="Calibri"/>
            <a:ea typeface="Calibri"/>
            <a:cs typeface="Aria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3CDF011-4E63-49CE-924B-28DE3CA121A0}" type="datetimeFigureOut">
              <a:rPr lang="en-US" smtClean="0"/>
              <a:t>2/16/2020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C4BED2A-FBAB-4191-A44B-CA25348101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CDF011-4E63-49CE-924B-28DE3CA121A0}" type="datetimeFigureOut">
              <a:rPr lang="en-US" smtClean="0"/>
              <a:t>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BED2A-FBAB-4191-A44B-CA25348101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CDF011-4E63-49CE-924B-28DE3CA121A0}" type="datetimeFigureOut">
              <a:rPr lang="en-US" smtClean="0"/>
              <a:t>2/16/2020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BED2A-FBAB-4191-A44B-CA25348101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3CDF011-4E63-49CE-924B-28DE3CA121A0}" type="datetimeFigureOut">
              <a:rPr lang="en-US" smtClean="0"/>
              <a:t>2/16/2020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C4BED2A-FBAB-4191-A44B-CA25348101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3CDF011-4E63-49CE-924B-28DE3CA121A0}" type="datetimeFigureOut">
              <a:rPr lang="en-US" smtClean="0"/>
              <a:t>2/16/2020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C4BED2A-FBAB-4191-A44B-CA25348101C6}"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3CDF011-4E63-49CE-924B-28DE3CA121A0}" type="datetimeFigureOut">
              <a:rPr lang="en-US" smtClean="0"/>
              <a:t>2/16/2020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C4BED2A-FBAB-4191-A44B-CA25348101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3CDF011-4E63-49CE-924B-28DE3CA121A0}" type="datetimeFigureOut">
              <a:rPr lang="en-US" smtClean="0"/>
              <a:t>2/16/2020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C4BED2A-FBAB-4191-A44B-CA25348101C6}"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3CDF011-4E63-49CE-924B-28DE3CA121A0}" type="datetimeFigureOut">
              <a:rPr lang="en-US" smtClean="0"/>
              <a:t>2/16/2020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BED2A-FBAB-4191-A44B-CA25348101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3CDF011-4E63-49CE-924B-28DE3CA121A0}" type="datetimeFigureOut">
              <a:rPr lang="en-US" smtClean="0"/>
              <a:t>2/16/2020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BED2A-FBAB-4191-A44B-CA25348101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3CDF011-4E63-49CE-924B-28DE3CA121A0}" type="datetimeFigureOut">
              <a:rPr lang="en-US" smtClean="0"/>
              <a:t>2/16/2020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BED2A-FBAB-4191-A44B-CA25348101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3CDF011-4E63-49CE-924B-28DE3CA121A0}" type="datetimeFigureOut">
              <a:rPr lang="en-US" smtClean="0"/>
              <a:t>2/16/2020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C4BED2A-FBAB-4191-A44B-CA25348101C6}"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3CDF011-4E63-49CE-924B-28DE3CA121A0}" type="datetimeFigureOut">
              <a:rPr lang="en-US" smtClean="0"/>
              <a:t>2/16/2020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C4BED2A-FBAB-4191-A44B-CA25348101C6}"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image" Target="../media/image4.png"/><Relationship Id="rId16" Type="http://schemas.openxmlformats.org/officeDocument/2006/relationships/diagramColors" Target="../diagrams/colors4.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575" y="5015355"/>
            <a:ext cx="8458200" cy="1222375"/>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INSTITUT TEKNOLOGI DAN BISNIS</a:t>
            </a:r>
            <a:b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AHMAD DAHLAN JAKARTA</a:t>
            </a:r>
            <a:b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S2 KEUANGAN SYARIAH</a:t>
            </a:r>
            <a:b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id-ID" sz="1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2020</a:t>
            </a:r>
            <a: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id-ID"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en-US"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en-US"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a:xfrm>
            <a:off x="638175" y="754707"/>
            <a:ext cx="8001000" cy="1254202"/>
          </a:xfrm>
          <a:scene3d>
            <a:camera prst="orthographicFront"/>
            <a:lightRig rig="threePt" dir="t"/>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p>
            <a:pPr algn="ct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d-ID" sz="8000" b="1" dirty="0">
                <a:solidFill>
                  <a:srgbClr val="222222"/>
                </a:solidFill>
                <a:latin typeface="Times New Roman"/>
                <a:ea typeface="Times New Roman"/>
                <a:cs typeface="Arial"/>
              </a:rPr>
              <a:t>Decision Support System for Return On Assets (ROA) Decision in Mudharabah, Musyarakah and Murabahah Using Analytic Network Process (ANP) Method</a:t>
            </a:r>
            <a:endParaRPr lang="id-ID" sz="7200" dirty="0">
              <a:latin typeface="Calibri"/>
              <a:ea typeface="Calibri"/>
              <a:cs typeface="Arial"/>
            </a:endParaRPr>
          </a:p>
          <a:p>
            <a:pPr algn="ctr">
              <a:lnSpc>
                <a:spcPct val="115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d-ID" sz="8000" b="1" dirty="0">
                <a:solidFill>
                  <a:srgbClr val="222222"/>
                </a:solidFill>
                <a:latin typeface="Times New Roman"/>
                <a:ea typeface="Times New Roman"/>
                <a:cs typeface="Arial"/>
              </a:rPr>
              <a:t>(Case </a:t>
            </a:r>
            <a:r>
              <a:rPr lang="id-ID" sz="8000" b="1" dirty="0" smtClean="0">
                <a:solidFill>
                  <a:srgbClr val="222222"/>
                </a:solidFill>
                <a:latin typeface="Times New Roman"/>
                <a:ea typeface="Times New Roman"/>
                <a:cs typeface="Arial"/>
              </a:rPr>
              <a:t>Study: Bukopin Syariah Bank Bekasi</a:t>
            </a:r>
            <a:r>
              <a:rPr lang="id-ID" sz="8000" b="1" dirty="0">
                <a:solidFill>
                  <a:srgbClr val="222222"/>
                </a:solidFill>
                <a:latin typeface="Times New Roman"/>
                <a:ea typeface="Times New Roman"/>
                <a:cs typeface="Arial"/>
              </a:rPr>
              <a:t>)</a:t>
            </a:r>
            <a:endParaRPr lang="id-ID" sz="7200" dirty="0">
              <a:effectLst/>
              <a:latin typeface="Calibri"/>
              <a:ea typeface="Calibri"/>
              <a:cs typeface="Arial"/>
            </a:endParaRPr>
          </a:p>
        </p:txBody>
      </p:sp>
      <p:sp>
        <p:nvSpPr>
          <p:cNvPr id="5" name="Rectangle 4"/>
          <p:cNvSpPr/>
          <p:nvPr/>
        </p:nvSpPr>
        <p:spPr>
          <a:xfrm>
            <a:off x="3076575" y="2818102"/>
            <a:ext cx="3124200" cy="707886"/>
          </a:xfrm>
          <a:prstGeom prst="rect">
            <a:avLst/>
          </a:prstGeom>
        </p:spPr>
        <p:txBody>
          <a:bodyPr wrap="square">
            <a:spAutoFit/>
          </a:bodyPr>
          <a:lstStyle/>
          <a:p>
            <a:pPr algn="ctr"/>
            <a:r>
              <a:rPr lang="en-ID" sz="2000" b="1" dirty="0" smtClean="0">
                <a:latin typeface="Times New Roman" pitchFamily="18" charset="0"/>
                <a:cs typeface="Times New Roman" pitchFamily="18" charset="0"/>
              </a:rPr>
              <a:t>Nam</a:t>
            </a:r>
            <a:r>
              <a:rPr lang="id-ID" sz="2000" b="1" dirty="0" smtClean="0">
                <a:latin typeface="Times New Roman" pitchFamily="18" charset="0"/>
                <a:cs typeface="Times New Roman" pitchFamily="18" charset="0"/>
              </a:rPr>
              <a:t>e</a:t>
            </a:r>
            <a:r>
              <a:rPr lang="en-ID" sz="2000" b="1" dirty="0" smtClean="0">
                <a:latin typeface="Times New Roman" pitchFamily="18" charset="0"/>
                <a:cs typeface="Times New Roman" pitchFamily="18" charset="0"/>
              </a:rPr>
              <a:t> </a:t>
            </a:r>
            <a:r>
              <a:rPr lang="en-ID" sz="2000" b="1" dirty="0">
                <a:latin typeface="Times New Roman" pitchFamily="18" charset="0"/>
                <a:cs typeface="Times New Roman" pitchFamily="18" charset="0"/>
              </a:rPr>
              <a:t>: Harun</a:t>
            </a:r>
            <a:endParaRPr lang="en-US" sz="2000" dirty="0">
              <a:latin typeface="Times New Roman" pitchFamily="18" charset="0"/>
              <a:cs typeface="Times New Roman" pitchFamily="18" charset="0"/>
            </a:endParaRPr>
          </a:p>
          <a:p>
            <a:pPr algn="ctr"/>
            <a:r>
              <a:rPr lang="en-ID" sz="2000" b="1" dirty="0" smtClean="0">
                <a:latin typeface="Times New Roman" pitchFamily="18" charset="0"/>
                <a:cs typeface="Times New Roman" pitchFamily="18" charset="0"/>
              </a:rPr>
              <a:t>N</a:t>
            </a:r>
            <a:r>
              <a:rPr lang="id-ID" sz="2000" b="1" dirty="0" smtClean="0">
                <a:latin typeface="Times New Roman" pitchFamily="18" charset="0"/>
                <a:cs typeface="Times New Roman" pitchFamily="18" charset="0"/>
              </a:rPr>
              <a:t>IM</a:t>
            </a:r>
            <a:r>
              <a:rPr lang="en-ID" sz="2000" b="1" dirty="0" smtClean="0">
                <a:latin typeface="Times New Roman" pitchFamily="18" charset="0"/>
                <a:cs typeface="Times New Roman" pitchFamily="18" charset="0"/>
              </a:rPr>
              <a:t>   </a:t>
            </a:r>
            <a:r>
              <a:rPr lang="en-ID" sz="2000" b="1" dirty="0" smtClean="0">
                <a:latin typeface="Times New Roman" pitchFamily="18" charset="0"/>
                <a:cs typeface="Times New Roman" pitchFamily="18" charset="0"/>
              </a:rPr>
              <a:t>:</a:t>
            </a:r>
            <a:r>
              <a:rPr lang="id-ID" sz="2000" b="1" dirty="0">
                <a:latin typeface="Times New Roman" pitchFamily="18" charset="0"/>
                <a:cs typeface="Times New Roman" pitchFamily="18" charset="0"/>
              </a:rPr>
              <a:t> </a:t>
            </a:r>
            <a:r>
              <a:rPr lang="id-ID" sz="2000" b="1" dirty="0" smtClean="0">
                <a:latin typeface="Times New Roman" pitchFamily="18" charset="0"/>
                <a:cs typeface="Times New Roman" pitchFamily="18" charset="0"/>
              </a:rPr>
              <a:t>2018 1145 </a:t>
            </a:r>
            <a:r>
              <a:rPr lang="id-ID" sz="2000" b="1" dirty="0" smtClean="0">
                <a:latin typeface="Times New Roman" pitchFamily="18" charset="0"/>
                <a:cs typeface="Times New Roman" pitchFamily="18" charset="0"/>
              </a:rPr>
              <a:t>20019</a:t>
            </a:r>
            <a:endParaRPr lang="en-US" sz="2000" dirty="0">
              <a:latin typeface="Times New Roman" pitchFamily="18" charset="0"/>
              <a:cs typeface="Times New Roman" pitchFamily="18" charset="0"/>
            </a:endParaRPr>
          </a:p>
        </p:txBody>
      </p:sp>
      <p:sp>
        <p:nvSpPr>
          <p:cNvPr id="6" name="Rectangle 5"/>
          <p:cNvSpPr/>
          <p:nvPr/>
        </p:nvSpPr>
        <p:spPr>
          <a:xfrm>
            <a:off x="3055230" y="4304205"/>
            <a:ext cx="3106620" cy="535531"/>
          </a:xfrm>
          <a:prstGeom prst="rect">
            <a:avLst/>
          </a:prstGeom>
        </p:spPr>
        <p:txBody>
          <a:bodyPr wrap="none">
            <a:spAutoFit/>
          </a:bodyPr>
          <a:lstStyle/>
          <a:p>
            <a:pPr algn="ctr">
              <a:lnSpc>
                <a:spcPct val="80000"/>
              </a:lnSpc>
              <a:defRPr/>
            </a:pPr>
            <a:r>
              <a:rPr lang="it-IT" b="1" dirty="0">
                <a:latin typeface="Times New Roman" pitchFamily="18" charset="0"/>
                <a:cs typeface="Times New Roman" pitchFamily="18" charset="0"/>
              </a:rPr>
              <a:t>Program </a:t>
            </a:r>
            <a:r>
              <a:rPr lang="id-ID" b="1" dirty="0" smtClean="0">
                <a:latin typeface="Times New Roman" pitchFamily="18" charset="0"/>
                <a:cs typeface="Times New Roman" pitchFamily="18" charset="0"/>
              </a:rPr>
              <a:t>Pascasarana </a:t>
            </a:r>
          </a:p>
          <a:p>
            <a:pPr algn="ctr">
              <a:lnSpc>
                <a:spcPct val="80000"/>
              </a:lnSpc>
              <a:defRPr/>
            </a:pPr>
            <a:r>
              <a:rPr lang="id-ID" b="1" dirty="0" smtClean="0">
                <a:latin typeface="Times New Roman" pitchFamily="18" charset="0"/>
                <a:cs typeface="Times New Roman" pitchFamily="18" charset="0"/>
              </a:rPr>
              <a:t> S2  KEUANGAN SYARIAH</a:t>
            </a:r>
            <a:r>
              <a:rPr lang="it-IT" b="1" dirty="0" smtClean="0">
                <a:latin typeface="Times New Roman" pitchFamily="18" charset="0"/>
                <a:cs typeface="Times New Roman" pitchFamily="18" charset="0"/>
              </a:rPr>
              <a:t> </a:t>
            </a:r>
            <a:endParaRPr lang="en-US" b="1" dirty="0">
              <a:solidFill>
                <a:schemeClr val="accent1"/>
              </a:solidFill>
              <a:latin typeface="Times New Roman" pitchFamily="18" charset="0"/>
              <a:cs typeface="Times New Roman" pitchFamily="18" charset="0"/>
            </a:endParaRPr>
          </a:p>
        </p:txBody>
      </p:sp>
      <p:cxnSp>
        <p:nvCxnSpPr>
          <p:cNvPr id="8" name="Straight Connector 7"/>
          <p:cNvCxnSpPr/>
          <p:nvPr/>
        </p:nvCxnSpPr>
        <p:spPr>
          <a:xfrm>
            <a:off x="394845" y="408710"/>
            <a:ext cx="2408838"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9" name="Straight Connector 8"/>
          <p:cNvCxnSpPr/>
          <p:nvPr/>
        </p:nvCxnSpPr>
        <p:spPr>
          <a:xfrm>
            <a:off x="6449475" y="394850"/>
            <a:ext cx="2408838"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Straight Connector 10"/>
          <p:cNvCxnSpPr/>
          <p:nvPr/>
        </p:nvCxnSpPr>
        <p:spPr>
          <a:xfrm>
            <a:off x="8839200" y="1676400"/>
            <a:ext cx="0" cy="4953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Straight Connector 11"/>
          <p:cNvCxnSpPr/>
          <p:nvPr/>
        </p:nvCxnSpPr>
        <p:spPr>
          <a:xfrm>
            <a:off x="8908470" y="1593265"/>
            <a:ext cx="0" cy="4953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14" name="Straight Connector 13"/>
          <p:cNvCxnSpPr/>
          <p:nvPr/>
        </p:nvCxnSpPr>
        <p:spPr>
          <a:xfrm>
            <a:off x="1323130" y="6587830"/>
            <a:ext cx="760614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6" name="Straight Connector 15"/>
          <p:cNvCxnSpPr/>
          <p:nvPr/>
        </p:nvCxnSpPr>
        <p:spPr>
          <a:xfrm>
            <a:off x="1226140" y="6657100"/>
            <a:ext cx="7606140" cy="0"/>
          </a:xfrm>
          <a:prstGeom prst="line">
            <a:avLst/>
          </a:prstGeom>
        </p:spPr>
        <p:style>
          <a:lnRef idx="3">
            <a:schemeClr val="accent3"/>
          </a:lnRef>
          <a:fillRef idx="0">
            <a:schemeClr val="accent3"/>
          </a:fillRef>
          <a:effectRef idx="2">
            <a:schemeClr val="accent3"/>
          </a:effectRef>
          <a:fontRef idx="minor">
            <a:schemeClr val="tx1"/>
          </a:fontRef>
        </p:style>
      </p:cxnSp>
      <p:sp>
        <p:nvSpPr>
          <p:cNvPr id="17" name="7-Point Star 16"/>
          <p:cNvSpPr/>
          <p:nvPr/>
        </p:nvSpPr>
        <p:spPr>
          <a:xfrm>
            <a:off x="8222675" y="6054435"/>
            <a:ext cx="533400" cy="450265"/>
          </a:xfrm>
          <a:prstGeom prst="star7">
            <a:avLst/>
          </a:prstGeom>
          <a:scene3d>
            <a:camera prst="orthographicFront"/>
            <a:lightRig rig="threePt" dir="t"/>
          </a:scene3d>
          <a:sp3d>
            <a:bevelT w="139700" h="139700" prst="divot"/>
          </a:sp3d>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pic>
        <p:nvPicPr>
          <p:cNvPr id="15" name="Picture 14" descr="D:\Zeby4\IMG-20181125-WA00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698143"/>
            <a:ext cx="2057400" cy="18738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362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12672" y="184142"/>
            <a:ext cx="3450432" cy="369332"/>
          </a:xfrm>
          <a:prstGeom prst="rect">
            <a:avLst/>
          </a:prstGeom>
        </p:spPr>
        <p:txBody>
          <a:bodyPr wrap="none">
            <a:spAutoFit/>
          </a:bodyPr>
          <a:lstStyle/>
          <a:p>
            <a:r>
              <a:rPr lang="id-ID" b="1" dirty="0"/>
              <a:t>Figure 3: Geometric Priority Mean</a:t>
            </a:r>
            <a:endParaRPr lang="id-ID" dirty="0"/>
          </a:p>
        </p:txBody>
      </p:sp>
      <p:graphicFrame>
        <p:nvGraphicFramePr>
          <p:cNvPr id="5" name="Chart 4"/>
          <p:cNvGraphicFramePr/>
          <p:nvPr>
            <p:extLst>
              <p:ext uri="{D42A27DB-BD31-4B8C-83A1-F6EECF244321}">
                <p14:modId xmlns:p14="http://schemas.microsoft.com/office/powerpoint/2010/main" val="2051796270"/>
              </p:ext>
            </p:extLst>
          </p:nvPr>
        </p:nvGraphicFramePr>
        <p:xfrm>
          <a:off x="2151888" y="14478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457200" y="4191000"/>
            <a:ext cx="8458200" cy="2308324"/>
          </a:xfrm>
          <a:prstGeom prst="rect">
            <a:avLst/>
          </a:prstGeom>
        </p:spPr>
        <p:txBody>
          <a:bodyPr wrap="square">
            <a:spAutoFit/>
          </a:bodyPr>
          <a:lstStyle/>
          <a:p>
            <a:r>
              <a:rPr lang="id-ID" dirty="0"/>
              <a:t>T</a:t>
            </a:r>
            <a:r>
              <a:rPr lang="id-ID" dirty="0" smtClean="0"/>
              <a:t>he </a:t>
            </a:r>
            <a:r>
              <a:rPr lang="id-ID" dirty="0"/>
              <a:t>results of the experts show that the problem and the solution are the two most important aspects, with a substantial rater agreement (We = 0.834). As for practitioners, the most important aspect is the aspect of problems and solutions, with a lower rater agreement value (Wp = 0.316).</a:t>
            </a:r>
          </a:p>
          <a:p>
            <a:r>
              <a:rPr lang="id-ID" dirty="0"/>
              <a:t>Overall, as the results of the experts show the problem aspect as the most important aspect that must be considered from the problem of the contract development, followed by the solution aspect and the contract aspect, with the rater agreement level (W = 0.154).</a:t>
            </a:r>
          </a:p>
        </p:txBody>
      </p:sp>
    </p:spTree>
    <p:extLst>
      <p:ext uri="{BB962C8B-B14F-4D97-AF65-F5344CB8AC3E}">
        <p14:creationId xmlns:p14="http://schemas.microsoft.com/office/powerpoint/2010/main" val="1679196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609600"/>
            <a:ext cx="3903120" cy="369332"/>
          </a:xfrm>
          <a:prstGeom prst="rect">
            <a:avLst/>
          </a:prstGeom>
        </p:spPr>
        <p:txBody>
          <a:bodyPr wrap="none">
            <a:spAutoFit/>
          </a:bodyPr>
          <a:lstStyle/>
          <a:p>
            <a:r>
              <a:rPr lang="id-ID" b="1" dirty="0"/>
              <a:t>Figure 4: Priority for Contracts Aspects</a:t>
            </a:r>
            <a:endParaRPr lang="id-ID" dirty="0"/>
          </a:p>
        </p:txBody>
      </p:sp>
      <p:graphicFrame>
        <p:nvGraphicFramePr>
          <p:cNvPr id="5" name="Chart 4"/>
          <p:cNvGraphicFramePr/>
          <p:nvPr>
            <p:extLst>
              <p:ext uri="{D42A27DB-BD31-4B8C-83A1-F6EECF244321}">
                <p14:modId xmlns:p14="http://schemas.microsoft.com/office/powerpoint/2010/main" val="324701242"/>
              </p:ext>
            </p:extLst>
          </p:nvPr>
        </p:nvGraphicFramePr>
        <p:xfrm>
          <a:off x="2207782" y="1143000"/>
          <a:ext cx="4955018"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457200" y="4267200"/>
            <a:ext cx="8229600" cy="2308324"/>
          </a:xfrm>
          <a:prstGeom prst="rect">
            <a:avLst/>
          </a:prstGeom>
        </p:spPr>
        <p:txBody>
          <a:bodyPr wrap="square">
            <a:spAutoFit/>
          </a:bodyPr>
          <a:lstStyle/>
          <a:p>
            <a:r>
              <a:rPr lang="id-ID" dirty="0"/>
              <a:t>In the aspect of the problem, as shown in Figure 4.3, both experts and practitioners agree that there is indeed a crucial problem in the contract aspect, with a high rater agreement value of (Wp = 0.677) and (We = 0.219</a:t>
            </a:r>
            <a:r>
              <a:rPr lang="id-ID" dirty="0" smtClean="0"/>
              <a:t>).</a:t>
            </a:r>
          </a:p>
          <a:p>
            <a:endParaRPr lang="id-ID" dirty="0"/>
          </a:p>
          <a:p>
            <a:r>
              <a:rPr lang="id-ID" dirty="0"/>
              <a:t>The thing that is of concern to both is the lack of understanding and commitment. Likewise as a whole, the next most crucial problem is the Mudharabah and Murabahah contracts with a high rater agreement value of (W = 0.154).</a:t>
            </a:r>
          </a:p>
          <a:p>
            <a:r>
              <a:rPr lang="id-ID" dirty="0"/>
              <a:t> </a:t>
            </a:r>
          </a:p>
        </p:txBody>
      </p:sp>
    </p:spTree>
    <p:extLst>
      <p:ext uri="{BB962C8B-B14F-4D97-AF65-F5344CB8AC3E}">
        <p14:creationId xmlns:p14="http://schemas.microsoft.com/office/powerpoint/2010/main" val="3907422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136" y="4572000"/>
            <a:ext cx="8458200" cy="1754326"/>
          </a:xfrm>
          <a:prstGeom prst="rect">
            <a:avLst/>
          </a:prstGeom>
        </p:spPr>
        <p:txBody>
          <a:bodyPr wrap="square">
            <a:spAutoFit/>
          </a:bodyPr>
          <a:lstStyle/>
          <a:p>
            <a:pPr algn="just"/>
            <a:r>
              <a:rPr lang="id-ID" dirty="0"/>
              <a:t>T</a:t>
            </a:r>
            <a:r>
              <a:rPr lang="id-ID" dirty="0" smtClean="0"/>
              <a:t>he </a:t>
            </a:r>
            <a:r>
              <a:rPr lang="id-ID" dirty="0"/>
              <a:t>experts argue that the most important problem lies in terms of the level of risk with value (We = 0.726).</a:t>
            </a:r>
          </a:p>
          <a:p>
            <a:pPr algn="just"/>
            <a:r>
              <a:rPr lang="id-ID" dirty="0"/>
              <a:t>Whereas practitioners believe that the level of risk and lack of customer knowledge remains a major problem with a greater rater agreement value (Wp = 0.894). Overall, the level of risk is a problem of more concern than the opinions of experts and practitioners with (W = 0.137).</a:t>
            </a:r>
          </a:p>
        </p:txBody>
      </p:sp>
      <p:sp>
        <p:nvSpPr>
          <p:cNvPr id="5" name="Rectangle 4"/>
          <p:cNvSpPr/>
          <p:nvPr/>
        </p:nvSpPr>
        <p:spPr>
          <a:xfrm>
            <a:off x="2538595" y="152400"/>
            <a:ext cx="4079002" cy="369332"/>
          </a:xfrm>
          <a:prstGeom prst="rect">
            <a:avLst/>
          </a:prstGeom>
        </p:spPr>
        <p:txBody>
          <a:bodyPr wrap="none">
            <a:spAutoFit/>
          </a:bodyPr>
          <a:lstStyle/>
          <a:p>
            <a:r>
              <a:rPr lang="id-ID" b="1" dirty="0"/>
              <a:t>Figure 5: Priority Aspects of the Problem</a:t>
            </a:r>
            <a:endParaRPr lang="id-ID" dirty="0"/>
          </a:p>
        </p:txBody>
      </p:sp>
      <p:graphicFrame>
        <p:nvGraphicFramePr>
          <p:cNvPr id="6" name="Chart 5"/>
          <p:cNvGraphicFramePr/>
          <p:nvPr>
            <p:extLst>
              <p:ext uri="{D42A27DB-BD31-4B8C-83A1-F6EECF244321}">
                <p14:modId xmlns:p14="http://schemas.microsoft.com/office/powerpoint/2010/main" val="2715209404"/>
              </p:ext>
            </p:extLst>
          </p:nvPr>
        </p:nvGraphicFramePr>
        <p:xfrm>
          <a:off x="2133600" y="1230757"/>
          <a:ext cx="5029200" cy="33077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4394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744" y="4343400"/>
            <a:ext cx="8610600" cy="2308324"/>
          </a:xfrm>
          <a:prstGeom prst="rect">
            <a:avLst/>
          </a:prstGeom>
        </p:spPr>
        <p:txBody>
          <a:bodyPr wrap="square">
            <a:spAutoFit/>
          </a:bodyPr>
          <a:lstStyle/>
          <a:p>
            <a:pPr algn="just"/>
            <a:r>
              <a:rPr lang="id-ID" dirty="0"/>
              <a:t>T</a:t>
            </a:r>
            <a:r>
              <a:rPr lang="id-ID" dirty="0" smtClean="0"/>
              <a:t>he </a:t>
            </a:r>
            <a:r>
              <a:rPr lang="id-ID" dirty="0"/>
              <a:t>aspect of solutions the experts consider that the most problematic aspect is product innovation with a rater agreement value We = 0.726.</a:t>
            </a:r>
          </a:p>
          <a:p>
            <a:pPr algn="just"/>
            <a:r>
              <a:rPr lang="id-ID" dirty="0"/>
              <a:t>Neither is based on the results for practitioners that product innovation is also the most important, followed by socialization and promotion with a higher rater agreement value of (Wp = 0.389).</a:t>
            </a:r>
          </a:p>
          <a:p>
            <a:pPr algn="just"/>
            <a:r>
              <a:rPr lang="id-ID" dirty="0"/>
              <a:t>Overall, experts and practitioners stated that product innovation was also the most important followed by socialization and promotion with a relatively low rater agreement (W = 0.218) meaning that the answers of respondents tended to be the same.</a:t>
            </a:r>
          </a:p>
        </p:txBody>
      </p:sp>
      <p:sp>
        <p:nvSpPr>
          <p:cNvPr id="3" name="Rectangle 2"/>
          <p:cNvSpPr/>
          <p:nvPr/>
        </p:nvSpPr>
        <p:spPr>
          <a:xfrm>
            <a:off x="2834070" y="281678"/>
            <a:ext cx="3768468" cy="369332"/>
          </a:xfrm>
          <a:prstGeom prst="rect">
            <a:avLst/>
          </a:prstGeom>
        </p:spPr>
        <p:txBody>
          <a:bodyPr wrap="none">
            <a:spAutoFit/>
          </a:bodyPr>
          <a:lstStyle/>
          <a:p>
            <a:r>
              <a:rPr lang="id-ID" b="1" dirty="0"/>
              <a:t>Figure 6: Priority for Solution Aspects</a:t>
            </a:r>
            <a:endParaRPr lang="id-ID" dirty="0"/>
          </a:p>
        </p:txBody>
      </p:sp>
      <p:graphicFrame>
        <p:nvGraphicFramePr>
          <p:cNvPr id="4" name="Chart 3"/>
          <p:cNvGraphicFramePr/>
          <p:nvPr>
            <p:extLst>
              <p:ext uri="{D42A27DB-BD31-4B8C-83A1-F6EECF244321}">
                <p14:modId xmlns:p14="http://schemas.microsoft.com/office/powerpoint/2010/main" val="123327636"/>
              </p:ext>
            </p:extLst>
          </p:nvPr>
        </p:nvGraphicFramePr>
        <p:xfrm>
          <a:off x="2272284" y="838200"/>
          <a:ext cx="4572000" cy="3470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9148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228600"/>
            <a:ext cx="2143215" cy="369332"/>
          </a:xfrm>
          <a:prstGeom prst="rect">
            <a:avLst/>
          </a:prstGeom>
        </p:spPr>
        <p:txBody>
          <a:bodyPr wrap="none">
            <a:spAutoFit/>
          </a:bodyPr>
          <a:lstStyle/>
          <a:p>
            <a:r>
              <a:rPr lang="id-ID" b="1" dirty="0"/>
              <a:t>Summary of Results</a:t>
            </a:r>
            <a:endParaRPr lang="id-ID" dirty="0"/>
          </a:p>
        </p:txBody>
      </p:sp>
      <p:sp>
        <p:nvSpPr>
          <p:cNvPr id="5" name="Rectangle 4"/>
          <p:cNvSpPr/>
          <p:nvPr/>
        </p:nvSpPr>
        <p:spPr>
          <a:xfrm>
            <a:off x="438912" y="1566267"/>
            <a:ext cx="8385048" cy="4247317"/>
          </a:xfrm>
          <a:prstGeom prst="rect">
            <a:avLst/>
          </a:prstGeom>
        </p:spPr>
        <p:txBody>
          <a:bodyPr wrap="square">
            <a:spAutoFit/>
          </a:bodyPr>
          <a:lstStyle/>
          <a:p>
            <a:pPr algn="just"/>
            <a:r>
              <a:rPr lang="id-ID" dirty="0"/>
              <a:t>This study explains that the results show the level of appropriateness of aspects among respondents both experts and practitioners as a whole is relatively low, with a coefficient value (W = 0.137). However, a greater level of concordance among respondents to experts was (We = 0.834) compared to the level of concordance between practitioners (Wp = 0.316</a:t>
            </a:r>
            <a:r>
              <a:rPr lang="id-ID" dirty="0" smtClean="0"/>
              <a:t>).</a:t>
            </a:r>
          </a:p>
          <a:p>
            <a:pPr algn="just"/>
            <a:endParaRPr lang="id-ID" dirty="0"/>
          </a:p>
          <a:p>
            <a:pPr algn="just"/>
            <a:r>
              <a:rPr lang="id-ID" dirty="0"/>
              <a:t>The experts have the highest level of conformity in the aspect of solutions that is product innovation of (We = 0.726). In detail, the expert agrees that the issue of risk level becomes a problem that concerns more than the opinion of experts and practitioners with (W = 0.137). Product innovation is also the most important, followed by socialization and promotion with a higher rater agreement value (Wp = 0.389). Overall, all respondents had the highest level of appropriateness in the aspect of solutions, namely product innovation (W = 0.218) and the level of risk became a problem of more concern than the opinions of experts and practitioners with (W = 0.137).</a:t>
            </a:r>
          </a:p>
        </p:txBody>
      </p:sp>
    </p:spTree>
    <p:extLst>
      <p:ext uri="{BB962C8B-B14F-4D97-AF65-F5344CB8AC3E}">
        <p14:creationId xmlns:p14="http://schemas.microsoft.com/office/powerpoint/2010/main" val="1579521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821473345"/>
              </p:ext>
            </p:extLst>
          </p:nvPr>
        </p:nvGraphicFramePr>
        <p:xfrm>
          <a:off x="2285999" y="762000"/>
          <a:ext cx="4572000" cy="356933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855568" y="228600"/>
            <a:ext cx="3432863" cy="369332"/>
          </a:xfrm>
          <a:prstGeom prst="rect">
            <a:avLst/>
          </a:prstGeom>
        </p:spPr>
        <p:txBody>
          <a:bodyPr wrap="none">
            <a:spAutoFit/>
          </a:bodyPr>
          <a:lstStyle/>
          <a:p>
            <a:r>
              <a:rPr lang="id-ID" b="1" dirty="0"/>
              <a:t>Figure 7: Priority Geometric Mean</a:t>
            </a:r>
            <a:endParaRPr lang="id-ID" dirty="0"/>
          </a:p>
        </p:txBody>
      </p:sp>
      <p:sp>
        <p:nvSpPr>
          <p:cNvPr id="6" name="Rectangle 5"/>
          <p:cNvSpPr/>
          <p:nvPr/>
        </p:nvSpPr>
        <p:spPr>
          <a:xfrm>
            <a:off x="1752600" y="4596384"/>
            <a:ext cx="5181600" cy="1477328"/>
          </a:xfrm>
          <a:prstGeom prst="rect">
            <a:avLst/>
          </a:prstGeom>
        </p:spPr>
        <p:txBody>
          <a:bodyPr wrap="square">
            <a:spAutoFit/>
          </a:bodyPr>
          <a:lstStyle/>
          <a:p>
            <a:pPr algn="just"/>
            <a:r>
              <a:rPr lang="id-ID" dirty="0"/>
              <a:t>T</a:t>
            </a:r>
            <a:r>
              <a:rPr lang="id-ID" dirty="0" smtClean="0"/>
              <a:t>he </a:t>
            </a:r>
            <a:r>
              <a:rPr lang="id-ID" dirty="0"/>
              <a:t>mean geometric results of all respondents show priority order of aspects, i.e. 1) Problem Aspects; 2) Solution aspects; 3) Contractual Aspects. The following results are a comparison of all elements contained in the problem aspect.</a:t>
            </a:r>
            <a:endParaRPr lang="id-ID" dirty="0"/>
          </a:p>
        </p:txBody>
      </p:sp>
    </p:spTree>
    <p:extLst>
      <p:ext uri="{BB962C8B-B14F-4D97-AF65-F5344CB8AC3E}">
        <p14:creationId xmlns:p14="http://schemas.microsoft.com/office/powerpoint/2010/main" val="3111266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87844" y="328101"/>
            <a:ext cx="3804888" cy="369332"/>
          </a:xfrm>
          <a:prstGeom prst="rect">
            <a:avLst/>
          </a:prstGeom>
        </p:spPr>
        <p:txBody>
          <a:bodyPr wrap="none">
            <a:spAutoFit/>
          </a:bodyPr>
          <a:lstStyle/>
          <a:p>
            <a:r>
              <a:rPr lang="id-ID" b="1" dirty="0"/>
              <a:t>Figure 8: Priority Problem Description</a:t>
            </a:r>
            <a:endParaRPr lang="id-ID" dirty="0"/>
          </a:p>
        </p:txBody>
      </p:sp>
      <p:graphicFrame>
        <p:nvGraphicFramePr>
          <p:cNvPr id="5" name="Chart 4"/>
          <p:cNvGraphicFramePr/>
          <p:nvPr>
            <p:extLst>
              <p:ext uri="{D42A27DB-BD31-4B8C-83A1-F6EECF244321}">
                <p14:modId xmlns:p14="http://schemas.microsoft.com/office/powerpoint/2010/main" val="1342521543"/>
              </p:ext>
            </p:extLst>
          </p:nvPr>
        </p:nvGraphicFramePr>
        <p:xfrm>
          <a:off x="2209800" y="1080247"/>
          <a:ext cx="45720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65847" y="4114800"/>
            <a:ext cx="8851392" cy="2246769"/>
          </a:xfrm>
          <a:prstGeom prst="rect">
            <a:avLst/>
          </a:prstGeom>
        </p:spPr>
        <p:txBody>
          <a:bodyPr wrap="square">
            <a:spAutoFit/>
          </a:bodyPr>
          <a:lstStyle/>
          <a:p>
            <a:pPr algn="just"/>
            <a:r>
              <a:rPr lang="id-ID" sz="1400" dirty="0"/>
              <a:t>Based on the results above, it can be seen the contribution of each element in each aspect. If the elements of the problem in an effort to improve the development of Mudarabah, Musyarakah and Murabahah schemes as a whole are combined in order to increase Return On Assets (ROA), then the following priority sequence will be generated:</a:t>
            </a:r>
          </a:p>
          <a:p>
            <a:pPr algn="just"/>
            <a:r>
              <a:rPr lang="id-ID" sz="1400" dirty="0"/>
              <a:t>a) Lack of commitment / commitment (lack of commitment)</a:t>
            </a:r>
          </a:p>
          <a:p>
            <a:pPr algn="just"/>
            <a:r>
              <a:rPr lang="id-ID" sz="1400" dirty="0"/>
              <a:t>b) Lack of understanding</a:t>
            </a:r>
          </a:p>
          <a:p>
            <a:pPr algn="just"/>
            <a:r>
              <a:rPr lang="id-ID" sz="1400" dirty="0"/>
              <a:t>c) Lack of knowledge</a:t>
            </a:r>
          </a:p>
          <a:p>
            <a:pPr algn="just"/>
            <a:r>
              <a:rPr lang="id-ID" sz="1400" dirty="0"/>
              <a:t>d) Risk level	</a:t>
            </a:r>
          </a:p>
          <a:p>
            <a:pPr algn="just"/>
            <a:r>
              <a:rPr lang="id-ID" sz="1400" dirty="0"/>
              <a:t>e) Intensive, directed and integrated socialization</a:t>
            </a:r>
          </a:p>
          <a:p>
            <a:pPr algn="just"/>
            <a:r>
              <a:rPr lang="id-ID" sz="1400" dirty="0"/>
              <a:t>f) Product innovation in all contracts and time periods</a:t>
            </a:r>
          </a:p>
          <a:p>
            <a:pPr algn="just"/>
            <a:r>
              <a:rPr lang="id-ID" sz="1400" dirty="0"/>
              <a:t>g) Marketing, especially promotional activities</a:t>
            </a:r>
          </a:p>
        </p:txBody>
      </p:sp>
    </p:spTree>
    <p:extLst>
      <p:ext uri="{BB962C8B-B14F-4D97-AF65-F5344CB8AC3E}">
        <p14:creationId xmlns:p14="http://schemas.microsoft.com/office/powerpoint/2010/main" val="2217575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106" y="762000"/>
            <a:ext cx="8534400" cy="5909310"/>
          </a:xfrm>
          <a:prstGeom prst="rect">
            <a:avLst/>
          </a:prstGeom>
        </p:spPr>
        <p:txBody>
          <a:bodyPr wrap="square">
            <a:spAutoFit/>
          </a:bodyPr>
          <a:lstStyle/>
          <a:p>
            <a:pPr algn="just"/>
            <a:r>
              <a:rPr lang="id-ID" dirty="0"/>
              <a:t>This research shows the results that the problems that arise consist of 3 important aspects, namely contract, problem and solution. The issues raised in an effort to increase Return on Assets (ROA) in Mudharabah, Musyarakah and Murabahah contracts as a whole are outlined, resulting in a priority order: 1) lack of consistency / commitment (lack of comitment), 2) lack of understanding (lack of understanding), 3) lack of knowledge, 4) risk level, 5) Socialization 6) Product innovation 7) Marketing (promotion).</a:t>
            </a:r>
          </a:p>
          <a:p>
            <a:pPr algn="just"/>
            <a:r>
              <a:rPr lang="id-ID" dirty="0"/>
              <a:t>This study explains that the results show the level of appropriateness of aspects among respondents both experts and practitioners as a whole is relatively low, with a coefficient value (W = 0.137). However, a greater level of concordance among respondents to experts was (We = 0.834) compared to the level of concordance between practitioners (Wp = 0.316).</a:t>
            </a:r>
          </a:p>
          <a:p>
            <a:pPr algn="just"/>
            <a:r>
              <a:rPr lang="id-ID" dirty="0"/>
              <a:t>The experts have the highest level of conformity in the aspect of solutions that is product innovation of (We = 0.726). In detail, the expert agrees that the issue of risk level becomes a problem that concerns more than the opinion of experts and practitioners with (W = 0.137). Product innovation is also the most important, followed by socialization and promotion with a higher rater agreement value (Wp = 0.389). Overall, all respondents had the highest level of appropriateness in the aspect of solutions, namely product innovation (W = 0.218) and the level of risk became a problem of more concern than the opinions of experts and practitioners with (W = 0.137).</a:t>
            </a:r>
          </a:p>
        </p:txBody>
      </p:sp>
      <p:sp>
        <p:nvSpPr>
          <p:cNvPr id="5" name="Rectangle 4"/>
          <p:cNvSpPr/>
          <p:nvPr/>
        </p:nvSpPr>
        <p:spPr>
          <a:xfrm>
            <a:off x="3581400" y="228600"/>
            <a:ext cx="1486048" cy="369332"/>
          </a:xfrm>
          <a:prstGeom prst="rect">
            <a:avLst/>
          </a:prstGeom>
        </p:spPr>
        <p:txBody>
          <a:bodyPr wrap="none">
            <a:spAutoFit/>
          </a:bodyPr>
          <a:lstStyle/>
          <a:p>
            <a:r>
              <a:rPr lang="id-ID" b="1" dirty="0"/>
              <a:t>CONCLUSION</a:t>
            </a:r>
            <a:endParaRPr lang="id-ID" dirty="0"/>
          </a:p>
        </p:txBody>
      </p:sp>
    </p:spTree>
    <p:extLst>
      <p:ext uri="{BB962C8B-B14F-4D97-AF65-F5344CB8AC3E}">
        <p14:creationId xmlns:p14="http://schemas.microsoft.com/office/powerpoint/2010/main" val="2279681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31595" y="1080645"/>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5" name="Straight Connector 4"/>
          <p:cNvCxnSpPr/>
          <p:nvPr/>
        </p:nvCxnSpPr>
        <p:spPr>
          <a:xfrm>
            <a:off x="214720" y="1149915"/>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6" name="Straight Connector 5"/>
          <p:cNvCxnSpPr/>
          <p:nvPr/>
        </p:nvCxnSpPr>
        <p:spPr>
          <a:xfrm>
            <a:off x="228580" y="6470065"/>
            <a:ext cx="5721935"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7" name="Straight Connector 6"/>
          <p:cNvCxnSpPr/>
          <p:nvPr/>
        </p:nvCxnSpPr>
        <p:spPr>
          <a:xfrm>
            <a:off x="145445" y="6400785"/>
            <a:ext cx="5721935" cy="0"/>
          </a:xfrm>
          <a:prstGeom prst="line">
            <a:avLst/>
          </a:prstGeom>
        </p:spPr>
        <p:style>
          <a:lnRef idx="3">
            <a:schemeClr val="accent3"/>
          </a:lnRef>
          <a:fillRef idx="0">
            <a:schemeClr val="accent3"/>
          </a:fillRef>
          <a:effectRef idx="2">
            <a:schemeClr val="accent3"/>
          </a:effectRef>
          <a:fontRef idx="minor">
            <a:schemeClr val="tx1"/>
          </a:fontRef>
        </p:style>
      </p:cxnSp>
      <p:sp>
        <p:nvSpPr>
          <p:cNvPr id="8" name="Rectangle 7"/>
          <p:cNvSpPr/>
          <p:nvPr/>
        </p:nvSpPr>
        <p:spPr>
          <a:xfrm>
            <a:off x="7024262" y="6243821"/>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sp>
        <p:nvSpPr>
          <p:cNvPr id="9" name="Rectangle 8"/>
          <p:cNvSpPr/>
          <p:nvPr/>
        </p:nvSpPr>
        <p:spPr>
          <a:xfrm>
            <a:off x="286851" y="500181"/>
            <a:ext cx="8727161" cy="5909310"/>
          </a:xfrm>
          <a:prstGeom prst="rect">
            <a:avLst/>
          </a:prstGeom>
        </p:spPr>
        <p:txBody>
          <a:bodyPr wrap="square">
            <a:spAutoFit/>
          </a:bodyPr>
          <a:lstStyle/>
          <a:p>
            <a:r>
              <a:rPr lang="id-ID" sz="1200" b="1" dirty="0" smtClean="0"/>
              <a:t>References</a:t>
            </a:r>
          </a:p>
          <a:p>
            <a:endParaRPr lang="id-ID" sz="1200" b="1" dirty="0"/>
          </a:p>
          <a:p>
            <a:pPr marL="228600" indent="-228600">
              <a:buAutoNum type="arabicPeriod"/>
            </a:pPr>
            <a:r>
              <a:rPr lang="id-ID" sz="1200" dirty="0" smtClean="0"/>
              <a:t>Afif, Muhammad Amirillah. 2010. </a:t>
            </a:r>
            <a:r>
              <a:rPr lang="id-ID" sz="1200" i="1" dirty="0" smtClean="0"/>
              <a:t>Efisiensi Perbankan Syariah Di Indonesia, </a:t>
            </a:r>
            <a:r>
              <a:rPr lang="id-ID" sz="1200" dirty="0" smtClean="0"/>
              <a:t>TESIS</a:t>
            </a:r>
            <a:r>
              <a:rPr lang="id-ID" sz="1200" i="1" dirty="0" smtClean="0"/>
              <a:t>, </a:t>
            </a:r>
            <a:r>
              <a:rPr lang="id-ID" sz="1200" dirty="0" smtClean="0"/>
              <a:t>Magister Ilmu Ekonomi dan Studi Pembangunan, Universitas Diponegoro Semarang.</a:t>
            </a:r>
          </a:p>
          <a:p>
            <a:pPr marL="228600" indent="-228600">
              <a:buAutoNum type="arabicPeriod"/>
            </a:pPr>
            <a:r>
              <a:rPr lang="id-ID" sz="1200" dirty="0" smtClean="0"/>
              <a:t>Bank </a:t>
            </a:r>
            <a:r>
              <a:rPr lang="id-ID" sz="1200" dirty="0"/>
              <a:t>Syariah Bukopin. 2018. </a:t>
            </a:r>
            <a:r>
              <a:rPr lang="id-ID" sz="1200" i="1" dirty="0"/>
              <a:t>Laporan Tahunan 2018, </a:t>
            </a:r>
            <a:r>
              <a:rPr lang="id-ID" sz="1200" dirty="0" smtClean="0"/>
              <a:t>Jakarta</a:t>
            </a:r>
          </a:p>
          <a:p>
            <a:pPr marL="228600" indent="-228600">
              <a:buAutoNum type="arabicPeriod"/>
            </a:pPr>
            <a:r>
              <a:rPr lang="id-ID" sz="1200" dirty="0" smtClean="0"/>
              <a:t>Kasmir</a:t>
            </a:r>
            <a:r>
              <a:rPr lang="id-ID" sz="1200" dirty="0"/>
              <a:t>. (2010). </a:t>
            </a:r>
            <a:r>
              <a:rPr lang="id-ID" sz="1200" i="1" dirty="0"/>
              <a:t>Pengantar Manajemen Keuangan</a:t>
            </a:r>
            <a:r>
              <a:rPr lang="id-ID" sz="1200" dirty="0"/>
              <a:t>. Jakarta: Kencana Prenada Media Group</a:t>
            </a:r>
            <a:r>
              <a:rPr lang="id-ID" sz="1200" dirty="0" smtClean="0"/>
              <a:t>.</a:t>
            </a:r>
          </a:p>
          <a:p>
            <a:pPr marL="228600" indent="-228600">
              <a:buAutoNum type="arabicPeriod"/>
            </a:pPr>
            <a:r>
              <a:rPr lang="id-ID" sz="1200" dirty="0" smtClean="0"/>
              <a:t>Nurhasanah</a:t>
            </a:r>
            <a:r>
              <a:rPr lang="id-ID" sz="1200" dirty="0"/>
              <a:t>, Ayu. 2005. </a:t>
            </a:r>
            <a:r>
              <a:rPr lang="id-ID" sz="1200" i="1" dirty="0"/>
              <a:t>Pelaksanaan Peranian Pembiayaan Dengan Prinsip Bagi Hasil (Al-Mudharabah) Pada Bank Syariah Mandiri Cabang Pontianak</a:t>
            </a:r>
            <a:r>
              <a:rPr lang="id-ID" sz="1200" dirty="0"/>
              <a:t>. Tesis. Magister Kenotariatan, Universitas Diponegoro, </a:t>
            </a:r>
            <a:r>
              <a:rPr lang="id-ID" sz="1200" dirty="0" smtClean="0"/>
              <a:t>Semarang</a:t>
            </a:r>
          </a:p>
          <a:p>
            <a:pPr marL="228600" indent="-228600">
              <a:buAutoNum type="arabicPeriod"/>
            </a:pPr>
            <a:r>
              <a:rPr lang="id-ID" sz="1200" dirty="0" smtClean="0"/>
              <a:t>Ernomo</a:t>
            </a:r>
            <a:r>
              <a:rPr lang="id-ID" sz="1200" dirty="0"/>
              <a:t>, Meliana. 2013. </a:t>
            </a:r>
            <a:r>
              <a:rPr lang="id-ID" sz="1200" i="1" dirty="0"/>
              <a:t>Analisis Metode Pengakuan Keuntungan Pembiayaan Murabaha pada PT. Bank Syariah Mandiri</a:t>
            </a:r>
            <a:r>
              <a:rPr lang="id-ID" sz="1200" dirty="0"/>
              <a:t>. Skripsi. Universitas Islam Negeri Syarif Hidayatullah, </a:t>
            </a:r>
            <a:r>
              <a:rPr lang="id-ID" sz="1200" dirty="0" smtClean="0"/>
              <a:t>Jakarta</a:t>
            </a:r>
          </a:p>
          <a:p>
            <a:pPr marL="228600" indent="-228600">
              <a:buAutoNum type="arabicPeriod"/>
            </a:pPr>
            <a:r>
              <a:rPr lang="id-ID" sz="1200" dirty="0" smtClean="0"/>
              <a:t>Ascarya</a:t>
            </a:r>
            <a:r>
              <a:rPr lang="id-ID" sz="1200" i="1" dirty="0"/>
              <a:t>, </a:t>
            </a:r>
            <a:r>
              <a:rPr lang="id-ID" sz="1200" dirty="0"/>
              <a:t>2011. </a:t>
            </a:r>
            <a:r>
              <a:rPr lang="id-ID" sz="1200" i="1" dirty="0"/>
              <a:t>The Development Of Islamic Financial System In Indonesia And The Way Forward. Paper to be published as Occasional Paper</a:t>
            </a:r>
            <a:r>
              <a:rPr lang="id-ID" sz="1200" dirty="0"/>
              <a:t>, Bank Indonesia.  </a:t>
            </a:r>
            <a:endParaRPr lang="id-ID" sz="1200" dirty="0" smtClean="0"/>
          </a:p>
          <a:p>
            <a:pPr marL="228600" indent="-228600">
              <a:buAutoNum type="arabicPeriod"/>
            </a:pPr>
            <a:r>
              <a:rPr lang="id-ID" sz="1200" dirty="0" smtClean="0"/>
              <a:t>Khaira</a:t>
            </a:r>
            <a:r>
              <a:rPr lang="id-ID" sz="1200" dirty="0"/>
              <a:t>, Fathya Ummah dan Edy Suprapto. 2015. </a:t>
            </a:r>
            <a:r>
              <a:rPr lang="id-ID" sz="1200" i="1" dirty="0"/>
              <a:t>Faktor-Faktor yang Mempengaruhi Profitabilitas Pada Bank Muamalat Indonesia</a:t>
            </a:r>
            <a:r>
              <a:rPr lang="id-ID" sz="1200" dirty="0"/>
              <a:t>.  Jurnal Ekonomi dan Perbankan Syariah,</a:t>
            </a:r>
            <a:r>
              <a:rPr lang="id-ID" sz="1200" i="1" dirty="0"/>
              <a:t> </a:t>
            </a:r>
            <a:r>
              <a:rPr lang="id-ID" sz="1200" dirty="0"/>
              <a:t>Vol.3 No. 2, Oktober </a:t>
            </a:r>
            <a:r>
              <a:rPr lang="id-ID" sz="1200" dirty="0" smtClean="0"/>
              <a:t>2015</a:t>
            </a:r>
          </a:p>
          <a:p>
            <a:pPr marL="228600" indent="-228600">
              <a:buAutoNum type="arabicPeriod"/>
            </a:pPr>
            <a:r>
              <a:rPr lang="id-ID" sz="1200" dirty="0" smtClean="0"/>
              <a:t>Ubaidillah</a:t>
            </a:r>
            <a:r>
              <a:rPr lang="id-ID" sz="1200" dirty="0"/>
              <a:t>. 2016.  </a:t>
            </a:r>
            <a:r>
              <a:rPr lang="id-ID" sz="1200" i="1" dirty="0"/>
              <a:t>Analisis Faktor-Faktor yang Mempengaruhi Profitabilitas Bank Syariah Di Indonesia</a:t>
            </a:r>
            <a:r>
              <a:rPr lang="id-ID" sz="1200" dirty="0"/>
              <a:t>.  Jurnal Ekonomi Islam El-Jizya</a:t>
            </a:r>
            <a:r>
              <a:rPr lang="id-ID" sz="1200" i="1" dirty="0"/>
              <a:t>, </a:t>
            </a:r>
            <a:r>
              <a:rPr lang="id-ID" sz="1200" dirty="0"/>
              <a:t>Vol.4 </a:t>
            </a:r>
            <a:r>
              <a:rPr lang="id-ID" sz="1200" dirty="0" smtClean="0"/>
              <a:t>No.1</a:t>
            </a:r>
          </a:p>
          <a:p>
            <a:pPr marL="228600" indent="-228600">
              <a:buAutoNum type="arabicPeriod"/>
            </a:pPr>
            <a:r>
              <a:rPr lang="id-ID" sz="1200" dirty="0" smtClean="0"/>
              <a:t>Nur</a:t>
            </a:r>
            <a:r>
              <a:rPr lang="id-ID" sz="1200" dirty="0"/>
              <a:t>, Anisa Rahmah. 2018. </a:t>
            </a:r>
            <a:r>
              <a:rPr lang="id-ID" sz="1200" i="1" dirty="0"/>
              <a:t>Analisa Pengaruh CAR, FDR, NPF dan BOPO Terhadap Profitabilitas Return On Assets (ROA) Pada Bank Syariah Mandiri Taun 2013-2017</a:t>
            </a:r>
            <a:r>
              <a:rPr lang="id-ID" sz="1200" dirty="0"/>
              <a:t>. Skripsi. IAIN </a:t>
            </a:r>
            <a:r>
              <a:rPr lang="id-ID" sz="1200" dirty="0" smtClean="0"/>
              <a:t>Purwokerto</a:t>
            </a:r>
          </a:p>
          <a:p>
            <a:pPr marL="228600" indent="-228600">
              <a:buAutoNum type="arabicPeriod"/>
            </a:pPr>
            <a:r>
              <a:rPr lang="id-ID" sz="1200" dirty="0" smtClean="0"/>
              <a:t>Antonio</a:t>
            </a:r>
            <a:r>
              <a:rPr lang="id-ID" sz="1200" dirty="0"/>
              <a:t>, Muhammad Syafi’i. 2010. </a:t>
            </a:r>
            <a:r>
              <a:rPr lang="id-ID" sz="1200" i="1" dirty="0"/>
              <a:t>Bank Syari’ah dari Teori Ke Praktek. </a:t>
            </a:r>
            <a:r>
              <a:rPr lang="id-ID" sz="1200" dirty="0"/>
              <a:t>Jakarta: Gema Insani </a:t>
            </a:r>
            <a:r>
              <a:rPr lang="id-ID" sz="1200" dirty="0" smtClean="0"/>
              <a:t>Press</a:t>
            </a:r>
          </a:p>
          <a:p>
            <a:pPr marL="228600" indent="-228600">
              <a:buAutoNum type="arabicPeriod"/>
            </a:pPr>
            <a:r>
              <a:rPr lang="id-ID" sz="1200" dirty="0" smtClean="0"/>
              <a:t>Muhammad</a:t>
            </a:r>
            <a:r>
              <a:rPr lang="id-ID" sz="1200" dirty="0"/>
              <a:t>. 2005. </a:t>
            </a:r>
            <a:r>
              <a:rPr lang="id-ID" sz="1200" i="1" dirty="0"/>
              <a:t>Manajemen Pembiayaan Bank Syariah. </a:t>
            </a:r>
            <a:r>
              <a:rPr lang="id-ID" sz="1200" dirty="0"/>
              <a:t>Yogyakarta: UPP </a:t>
            </a:r>
            <a:r>
              <a:rPr lang="id-ID" sz="1200" dirty="0" smtClean="0"/>
              <a:t>YKPN</a:t>
            </a:r>
          </a:p>
          <a:p>
            <a:pPr marL="228600" indent="-228600">
              <a:buAutoNum type="arabicPeriod"/>
            </a:pPr>
            <a:r>
              <a:rPr lang="id-ID" sz="1200" i="1" dirty="0" smtClean="0"/>
              <a:t>Peraturan </a:t>
            </a:r>
            <a:r>
              <a:rPr lang="id-ID" sz="1200" i="1" dirty="0"/>
              <a:t>Bank Indonesia Nomor: </a:t>
            </a:r>
            <a:r>
              <a:rPr lang="id-ID" sz="1200" dirty="0"/>
              <a:t>8/21/PBI/2006 tentang Pembiayaan </a:t>
            </a:r>
            <a:r>
              <a:rPr lang="id-ID" sz="1200" i="1" dirty="0" smtClean="0"/>
              <a:t>Musyarakah</a:t>
            </a:r>
          </a:p>
          <a:p>
            <a:pPr marL="228600" indent="-228600">
              <a:buAutoNum type="arabicPeriod"/>
            </a:pPr>
            <a:r>
              <a:rPr lang="id-ID" sz="1200" dirty="0" smtClean="0"/>
              <a:t>Harun</a:t>
            </a:r>
            <a:r>
              <a:rPr lang="id-ID" sz="1200" dirty="0"/>
              <a:t>. 2018. </a:t>
            </a:r>
            <a:r>
              <a:rPr lang="id-ID" sz="1200" i="1" dirty="0"/>
              <a:t>Pengaruh Musyarakah dan Murabahah Terhadap Pendapatan Bank Pembiayaan Rakyat Syariah (BPRS) Patriot Bekasi Tahun 2009-2017</a:t>
            </a:r>
            <a:r>
              <a:rPr lang="id-ID" sz="1200" dirty="0"/>
              <a:t>. Skripsi. Institut Bisnis Muammadiyah </a:t>
            </a:r>
            <a:r>
              <a:rPr lang="id-ID" sz="1200" dirty="0" smtClean="0"/>
              <a:t>Bekasi</a:t>
            </a:r>
          </a:p>
          <a:p>
            <a:pPr marL="228600" indent="-228600">
              <a:buAutoNum type="arabicPeriod"/>
            </a:pPr>
            <a:r>
              <a:rPr lang="id-ID" sz="1200" dirty="0" smtClean="0"/>
              <a:t>Sugiono</a:t>
            </a:r>
            <a:r>
              <a:rPr lang="id-ID" sz="1200" dirty="0"/>
              <a:t>. 2010. Metode Penelitian Tindakan Kelas Pendekatan Kuantitatif, Kualitatif, dan R&amp;D, Bandung: </a:t>
            </a:r>
            <a:r>
              <a:rPr lang="id-ID" sz="1200" dirty="0" smtClean="0"/>
              <a:t>Alfabeta</a:t>
            </a:r>
          </a:p>
          <a:p>
            <a:pPr marL="228600" indent="-228600">
              <a:buAutoNum type="arabicPeriod"/>
            </a:pPr>
            <a:r>
              <a:rPr lang="id-ID" sz="1200" dirty="0" smtClean="0"/>
              <a:t>Anwar </a:t>
            </a:r>
            <a:r>
              <a:rPr lang="id-ID" sz="1200" dirty="0"/>
              <a:t>Sanusi, 2011, Metode Penelitian Bisnis, Salemba Empat, </a:t>
            </a:r>
            <a:r>
              <a:rPr lang="id-ID" sz="1200" dirty="0" smtClean="0"/>
              <a:t>Jakarta</a:t>
            </a:r>
          </a:p>
          <a:p>
            <a:pPr marL="228600" indent="-228600">
              <a:buAutoNum type="arabicPeriod"/>
            </a:pPr>
            <a:r>
              <a:rPr lang="id-ID" sz="1200" dirty="0" smtClean="0"/>
              <a:t>Jonathan</a:t>
            </a:r>
            <a:r>
              <a:rPr lang="id-ID" sz="1200" dirty="0"/>
              <a:t>, Sarwono. 2006. </a:t>
            </a:r>
            <a:r>
              <a:rPr lang="id-ID" sz="1200" i="1" dirty="0"/>
              <a:t>Metode Penelitian Kuantitatif dan Kualitatif</a:t>
            </a:r>
            <a:r>
              <a:rPr lang="id-ID" sz="1200" dirty="0"/>
              <a:t>. Yogyakarta: Graha </a:t>
            </a:r>
            <a:r>
              <a:rPr lang="id-ID" sz="1200" dirty="0" smtClean="0"/>
              <a:t>Ilmu</a:t>
            </a:r>
          </a:p>
          <a:p>
            <a:pPr marL="228600" indent="-228600">
              <a:buAutoNum type="arabicPeriod"/>
            </a:pPr>
            <a:r>
              <a:rPr lang="id-ID" sz="1200" dirty="0" smtClean="0"/>
              <a:t>Hasan</a:t>
            </a:r>
            <a:r>
              <a:rPr lang="id-ID" sz="1200" dirty="0"/>
              <a:t>, M. Iqbal. 2002. </a:t>
            </a:r>
            <a:r>
              <a:rPr lang="id-ID" sz="1200" i="1" dirty="0"/>
              <a:t>Pokok-pokok Materi Metodologi Penelitian dan Aplikasinya. </a:t>
            </a:r>
            <a:r>
              <a:rPr lang="id-ID" sz="1200" dirty="0"/>
              <a:t>Bogor: Ghalia </a:t>
            </a:r>
            <a:r>
              <a:rPr lang="id-ID" sz="1200" dirty="0" smtClean="0"/>
              <a:t>Indonesia</a:t>
            </a:r>
          </a:p>
          <a:p>
            <a:pPr marL="228600" indent="-228600">
              <a:buAutoNum type="arabicPeriod"/>
            </a:pPr>
            <a:r>
              <a:rPr lang="id-ID" sz="1200" dirty="0" smtClean="0"/>
              <a:t>Saaty</a:t>
            </a:r>
            <a:r>
              <a:rPr lang="id-ID" sz="1200" dirty="0"/>
              <a:t>, T.L. 2004. </a:t>
            </a:r>
            <a:r>
              <a:rPr lang="id-ID" sz="1200" i="1" dirty="0"/>
              <a:t>Fundamental of the analyitic network process dependence and feedback in decision-making with a single network. </a:t>
            </a:r>
            <a:r>
              <a:rPr lang="id-ID" sz="1200" dirty="0"/>
              <a:t>Pittsburgh : RWS </a:t>
            </a:r>
            <a:r>
              <a:rPr lang="id-ID" sz="1200" dirty="0" smtClean="0"/>
              <a:t>Publication</a:t>
            </a:r>
            <a:endParaRPr lang="id-ID" sz="1200" dirty="0"/>
          </a:p>
          <a:p>
            <a:r>
              <a:rPr lang="id-ID" dirty="0"/>
              <a:t> </a:t>
            </a:r>
          </a:p>
        </p:txBody>
      </p:sp>
    </p:spTree>
    <p:extLst>
      <p:ext uri="{BB962C8B-B14F-4D97-AF65-F5344CB8AC3E}">
        <p14:creationId xmlns:p14="http://schemas.microsoft.com/office/powerpoint/2010/main" val="1737210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4267200"/>
            <a:ext cx="6864925" cy="838200"/>
          </a:xfrm>
          <a:effectLst>
            <a:innerShdw blurRad="63500" dist="50800" dir="2700000">
              <a:prstClr val="black">
                <a:alpha val="50000"/>
              </a:prstClr>
            </a:innerShdw>
          </a:effectLst>
          <a:scene3d>
            <a:camera prst="orthographicFront"/>
            <a:lightRig rig="soft" dir="tl">
              <a:rot lat="0" lon="0" rev="0"/>
            </a:lightRig>
          </a:scene3d>
          <a:sp3d>
            <a:bevelT w="139700" h="139700" prst="divot"/>
          </a:sp3d>
        </p:spPr>
        <p:style>
          <a:lnRef idx="1">
            <a:schemeClr val="accent4"/>
          </a:lnRef>
          <a:fillRef idx="2">
            <a:schemeClr val="accent4"/>
          </a:fillRef>
          <a:effectRef idx="1">
            <a:schemeClr val="accent4"/>
          </a:effectRef>
          <a:fontRef idx="minor">
            <a:schemeClr val="dk1"/>
          </a:fontRef>
        </p:style>
        <p:txBody>
          <a:bodyPr>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a:t>
            </a:r>
            <a:r>
              <a:rPr lang="id-ID"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HANK YOU</a:t>
            </a:r>
            <a:endPar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8" name="Straight Connector 7"/>
          <p:cNvCxnSpPr/>
          <p:nvPr/>
        </p:nvCxnSpPr>
        <p:spPr>
          <a:xfrm>
            <a:off x="214745" y="5957455"/>
            <a:ext cx="647700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9" name="Straight Connector 8"/>
          <p:cNvCxnSpPr/>
          <p:nvPr/>
        </p:nvCxnSpPr>
        <p:spPr>
          <a:xfrm>
            <a:off x="131610" y="6012870"/>
            <a:ext cx="647700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Straight Connector 10"/>
          <p:cNvCxnSpPr/>
          <p:nvPr/>
        </p:nvCxnSpPr>
        <p:spPr>
          <a:xfrm>
            <a:off x="131610" y="1371595"/>
            <a:ext cx="0" cy="4648200"/>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Straight Connector 11"/>
          <p:cNvCxnSpPr/>
          <p:nvPr/>
        </p:nvCxnSpPr>
        <p:spPr>
          <a:xfrm>
            <a:off x="200880" y="1288460"/>
            <a:ext cx="0" cy="4648200"/>
          </a:xfrm>
          <a:prstGeom prst="line">
            <a:avLst/>
          </a:prstGeom>
        </p:spPr>
        <p:style>
          <a:lnRef idx="3">
            <a:schemeClr val="accent3"/>
          </a:lnRef>
          <a:fillRef idx="0">
            <a:schemeClr val="accent3"/>
          </a:fillRef>
          <a:effectRef idx="2">
            <a:schemeClr val="accent3"/>
          </a:effectRef>
          <a:fontRef idx="minor">
            <a:schemeClr val="tx1"/>
          </a:fontRef>
        </p:style>
      </p:cxnSp>
      <p:sp>
        <p:nvSpPr>
          <p:cNvPr id="13" name="Rectangle 12"/>
          <p:cNvSpPr/>
          <p:nvPr/>
        </p:nvSpPr>
        <p:spPr>
          <a:xfrm>
            <a:off x="7051971" y="5957455"/>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pic>
        <p:nvPicPr>
          <p:cNvPr id="14" name="Picture 13" descr="D:\Zeby4\IMG-20181125-WA00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4027" y="1721385"/>
            <a:ext cx="2057400" cy="18738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63578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685800"/>
          </a:xfrm>
          <a:scene3d>
            <a:camera prst="orthographicFront"/>
            <a:lightRig rig="soft" dir="tl">
              <a:rot lat="0" lon="0" rev="0"/>
            </a:lightRig>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a:sp3d contourW="25400" prstMaterial="matte">
              <a:bevelT w="25400" h="55880" prst="artDeco"/>
              <a:contourClr>
                <a:schemeClr val="accent2">
                  <a:tint val="20000"/>
                </a:schemeClr>
              </a:contourClr>
            </a:sp3d>
          </a:bodyPr>
          <a:lstStyle/>
          <a:p>
            <a:pPr algn="ctr"/>
            <a:r>
              <a:rPr lang="id-ID" sz="1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BACKGROUND OF PROBLEMS</a:t>
            </a:r>
            <a:endParaRPr lang="en-US" sz="1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381000" y="1143000"/>
            <a:ext cx="8458200" cy="4937126"/>
          </a:xfrm>
          <a:ln>
            <a:solidFill>
              <a:schemeClr val="accent2">
                <a:lumMod val="75000"/>
              </a:schemeClr>
            </a:solidFill>
          </a:ln>
          <a:scene3d>
            <a:camera prst="obliqueTopRight"/>
            <a:lightRig rig="threePt" dir="t"/>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lnSpcReduction="10000"/>
          </a:bodyPr>
          <a:lstStyle/>
          <a:p>
            <a:endParaRPr lang="en-US" sz="2400" dirty="0" smtClean="0">
              <a:solidFill>
                <a:schemeClr val="tx1"/>
              </a:solidFill>
            </a:endParaRPr>
          </a:p>
          <a:p>
            <a:pPr algn="just"/>
            <a:r>
              <a:rPr lang="id-ID" sz="2800" b="1" dirty="0">
                <a:latin typeface="Times New Roman" panose="02020603050405020304" pitchFamily="18" charset="0"/>
                <a:cs typeface="Times New Roman" panose="02020603050405020304" pitchFamily="18" charset="0"/>
              </a:rPr>
              <a:t>Problems which according to the author really need to be investigated, namely</a:t>
            </a:r>
            <a:r>
              <a:rPr lang="id-ID" sz="2800" b="1" dirty="0" smtClean="0">
                <a:latin typeface="Times New Roman" panose="02020603050405020304" pitchFamily="18" charset="0"/>
                <a:cs typeface="Times New Roman" panose="02020603050405020304" pitchFamily="18" charset="0"/>
              </a:rPr>
              <a:t>:</a:t>
            </a:r>
          </a:p>
          <a:p>
            <a:pPr marL="0" indent="0">
              <a:buNone/>
            </a:pPr>
            <a:endParaRPr lang="id-ID" sz="2000" dirty="0" smtClean="0">
              <a:latin typeface="Times New Roman" panose="02020603050405020304" pitchFamily="18" charset="0"/>
              <a:cs typeface="Times New Roman" panose="02020603050405020304" pitchFamily="18" charset="0"/>
            </a:endParaRPr>
          </a:p>
          <a:p>
            <a:pPr algn="just">
              <a:buAutoNum type="alphaLcParenR"/>
            </a:pPr>
            <a:r>
              <a:rPr lang="id-ID" sz="2000" dirty="0" smtClean="0">
                <a:latin typeface="Times New Roman" panose="02020603050405020304" pitchFamily="18" charset="0"/>
                <a:cs typeface="Times New Roman" panose="02020603050405020304" pitchFamily="18" charset="0"/>
              </a:rPr>
              <a:t>Murabahah </a:t>
            </a:r>
            <a:r>
              <a:rPr lang="id-ID" sz="2000" dirty="0">
                <a:latin typeface="Times New Roman" panose="02020603050405020304" pitchFamily="18" charset="0"/>
                <a:cs typeface="Times New Roman" panose="02020603050405020304" pitchFamily="18" charset="0"/>
              </a:rPr>
              <a:t>contract is much in demand by consumers / customers in the transaction compared to Mudharabah and Musyarakah contracts. What caused the customer to make that decision? As a result of the large number of customers making Murabahah contracts, the products offered in the form of Mudharabah and Musyarakah contracts are less desirable</a:t>
            </a:r>
            <a:r>
              <a:rPr lang="id-ID" sz="2000" dirty="0" smtClean="0">
                <a:latin typeface="Times New Roman" panose="02020603050405020304" pitchFamily="18" charset="0"/>
                <a:cs typeface="Times New Roman" panose="02020603050405020304" pitchFamily="18" charset="0"/>
              </a:rPr>
              <a:t>.</a:t>
            </a:r>
          </a:p>
          <a:p>
            <a:pPr marL="0" indent="0" algn="just">
              <a:buNone/>
            </a:pPr>
            <a:endParaRPr lang="id-ID" sz="2000" dirty="0" smtClean="0">
              <a:latin typeface="Times New Roman" panose="02020603050405020304" pitchFamily="18" charset="0"/>
              <a:cs typeface="Times New Roman" panose="02020603050405020304" pitchFamily="18" charset="0"/>
            </a:endParaRPr>
          </a:p>
          <a:p>
            <a:pPr algn="just">
              <a:buAutoNum type="alphaLcParenR"/>
            </a:pPr>
            <a:r>
              <a:rPr lang="id-ID" sz="2000" dirty="0" smtClean="0">
                <a:latin typeface="Times New Roman" panose="02020603050405020304" pitchFamily="18" charset="0"/>
                <a:cs typeface="Times New Roman" panose="02020603050405020304" pitchFamily="18" charset="0"/>
              </a:rPr>
              <a:t>Return </a:t>
            </a:r>
            <a:r>
              <a:rPr lang="id-ID" sz="2000" dirty="0">
                <a:latin typeface="Times New Roman" panose="02020603050405020304" pitchFamily="18" charset="0"/>
                <a:cs typeface="Times New Roman" panose="02020603050405020304" pitchFamily="18" charset="0"/>
              </a:rPr>
              <a:t>on Assets (ROA) is a ratio to measure whether or not a bank is in carrying out its activities. The results obtained from Murabahah contract transactions are more dominant in providing income for Return on Assets (ROA), while the results obtained from Mudharabah and Musyarakah contract transactions do not provide significant results.</a:t>
            </a:r>
          </a:p>
          <a:p>
            <a:pPr marL="0" indent="0">
              <a:buNone/>
            </a:pPr>
            <a:endParaRPr lang="id-ID" sz="1400" dirty="0"/>
          </a:p>
          <a:p>
            <a:pPr marL="0" indent="0">
              <a:buNone/>
            </a:pPr>
            <a:endParaRPr lang="en-US" sz="1400" dirty="0"/>
          </a:p>
        </p:txBody>
      </p:sp>
      <p:cxnSp>
        <p:nvCxnSpPr>
          <p:cNvPr id="5" name="Straight Connector 4"/>
          <p:cNvCxnSpPr/>
          <p:nvPr/>
        </p:nvCxnSpPr>
        <p:spPr>
          <a:xfrm>
            <a:off x="187030" y="6192980"/>
            <a:ext cx="647700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6" name="Straight Connector 5"/>
          <p:cNvCxnSpPr/>
          <p:nvPr/>
        </p:nvCxnSpPr>
        <p:spPr>
          <a:xfrm>
            <a:off x="270155" y="6262250"/>
            <a:ext cx="6477000"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Straight Connector 10"/>
          <p:cNvCxnSpPr/>
          <p:nvPr/>
        </p:nvCxnSpPr>
        <p:spPr>
          <a:xfrm>
            <a:off x="284010" y="415635"/>
            <a:ext cx="0" cy="5846615"/>
          </a:xfrm>
          <a:prstGeom prst="line">
            <a:avLst/>
          </a:prstGeom>
        </p:spPr>
        <p:style>
          <a:lnRef idx="3">
            <a:schemeClr val="accent3"/>
          </a:lnRef>
          <a:fillRef idx="0">
            <a:schemeClr val="accent3"/>
          </a:fillRef>
          <a:effectRef idx="2">
            <a:schemeClr val="accent3"/>
          </a:effectRef>
          <a:fontRef idx="minor">
            <a:schemeClr val="tx1"/>
          </a:fontRef>
        </p:style>
      </p:cxnSp>
      <p:cxnSp>
        <p:nvCxnSpPr>
          <p:cNvPr id="12" name="Straight Connector 11"/>
          <p:cNvCxnSpPr/>
          <p:nvPr/>
        </p:nvCxnSpPr>
        <p:spPr>
          <a:xfrm>
            <a:off x="200875" y="346355"/>
            <a:ext cx="0" cy="5846615"/>
          </a:xfrm>
          <a:prstGeom prst="line">
            <a:avLst/>
          </a:prstGeom>
        </p:spPr>
        <p:style>
          <a:lnRef idx="3">
            <a:schemeClr val="accent3"/>
          </a:lnRef>
          <a:fillRef idx="0">
            <a:schemeClr val="accent3"/>
          </a:fillRef>
          <a:effectRef idx="2">
            <a:schemeClr val="accent3"/>
          </a:effectRef>
          <a:fontRef idx="minor">
            <a:schemeClr val="tx1"/>
          </a:fontRef>
        </p:style>
      </p:cxnSp>
      <p:sp>
        <p:nvSpPr>
          <p:cNvPr id="4" name="Rectangle 3"/>
          <p:cNvSpPr/>
          <p:nvPr/>
        </p:nvSpPr>
        <p:spPr>
          <a:xfrm>
            <a:off x="7079680" y="6091439"/>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3969541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786499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55814699"/>
              </p:ext>
            </p:extLst>
          </p:nvPr>
        </p:nvGraphicFramePr>
        <p:xfrm>
          <a:off x="228600" y="381000"/>
          <a:ext cx="8686800" cy="6202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9851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692727"/>
          </a:xfrm>
          <a:effectLst>
            <a:innerShdw blurRad="63500" dist="50800" dir="2700000">
              <a:prstClr val="black">
                <a:alpha val="50000"/>
              </a:prstClr>
            </a:innerShdw>
          </a:effectLst>
          <a:scene3d>
            <a:camera prst="orthographicFront"/>
            <a:lightRig rig="soft" dir="tl">
              <a:rot lat="0" lon="0" rev="0"/>
            </a:lightRig>
          </a:scene3d>
          <a:sp3d>
            <a:bevelT w="139700" h="139700" prst="divot"/>
          </a:sp3d>
        </p:spPr>
        <p:style>
          <a:lnRef idx="1">
            <a:schemeClr val="accent4"/>
          </a:lnRef>
          <a:fillRef idx="2">
            <a:schemeClr val="accent4"/>
          </a:fillRef>
          <a:effectRef idx="1">
            <a:schemeClr val="accent4"/>
          </a:effectRef>
          <a:fontRef idx="minor">
            <a:schemeClr val="dk1"/>
          </a:fontRef>
        </p:style>
        <p:txBody>
          <a:bodyPr>
            <a:sp3d contourW="25400" prstMaterial="matte">
              <a:bevelT w="25400" h="55880" prst="artDeco"/>
              <a:contourClr>
                <a:schemeClr val="accent2">
                  <a:tint val="20000"/>
                </a:schemeClr>
              </a:contourClr>
            </a:sp3d>
          </a:bodyPr>
          <a:lstStyle/>
          <a:p>
            <a:pPr algn="ctr"/>
            <a:r>
              <a:rPr lang="id-ID" b="1" dirty="0">
                <a:effectLst/>
              </a:rPr>
              <a:t>LITERATURE REVIEW AND BASIC THEORY</a:t>
            </a:r>
            <a:endPar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Content Placeholder 2"/>
          <p:cNvSpPr>
            <a:spLocks noGrp="1"/>
          </p:cNvSpPr>
          <p:nvPr>
            <p:ph idx="1"/>
          </p:nvPr>
        </p:nvSpPr>
        <p:spPr>
          <a:xfrm>
            <a:off x="381000" y="914400"/>
            <a:ext cx="8458200" cy="5233956"/>
          </a:xfrm>
          <a:effectLst>
            <a:innerShdw blurRad="63500" dist="50800" dir="2700000">
              <a:prstClr val="black">
                <a:alpha val="50000"/>
              </a:prstClr>
            </a:innerShdw>
          </a:effectLst>
          <a:scene3d>
            <a:camera prst="orthographicFront"/>
            <a:lightRig rig="threePt" dir="t"/>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a:bodyPr>
          <a:lstStyle/>
          <a:p>
            <a:pPr marL="0" lvl="2" indent="0">
              <a:buNone/>
            </a:pPr>
            <a:r>
              <a:rPr lang="en-US" sz="1600" b="1" dirty="0" smtClean="0">
                <a:solidFill>
                  <a:schemeClr val="tx1"/>
                </a:solidFill>
                <a:latin typeface="Times New Roman" pitchFamily="18" charset="0"/>
                <a:cs typeface="Times New Roman" pitchFamily="18" charset="0"/>
              </a:rPr>
              <a:t>A. </a:t>
            </a:r>
            <a:r>
              <a:rPr lang="id-ID" sz="1600" b="1" dirty="0">
                <a:solidFill>
                  <a:schemeClr val="tx1"/>
                </a:solidFill>
                <a:latin typeface="Times New Roman" pitchFamily="18" charset="0"/>
                <a:cs typeface="Times New Roman" pitchFamily="18" charset="0"/>
              </a:rPr>
              <a:t> </a:t>
            </a:r>
            <a:r>
              <a:rPr lang="id-ID" sz="1600" b="1" i="1" dirty="0" smtClean="0">
                <a:solidFill>
                  <a:schemeClr val="tx1"/>
                </a:solidFill>
                <a:latin typeface="Times New Roman" pitchFamily="18" charset="0"/>
                <a:cs typeface="Times New Roman" pitchFamily="18" charset="0"/>
              </a:rPr>
              <a:t>Return </a:t>
            </a:r>
            <a:r>
              <a:rPr lang="id-ID" sz="1600" b="1" i="1" dirty="0" smtClean="0">
                <a:solidFill>
                  <a:schemeClr val="tx1"/>
                </a:solidFill>
                <a:latin typeface="Times New Roman" pitchFamily="18" charset="0"/>
                <a:cs typeface="Times New Roman" pitchFamily="18" charset="0"/>
              </a:rPr>
              <a:t>On Assets </a:t>
            </a:r>
            <a:r>
              <a:rPr lang="id-ID" sz="1600" b="1" dirty="0" smtClean="0">
                <a:solidFill>
                  <a:schemeClr val="tx1"/>
                </a:solidFill>
                <a:latin typeface="Times New Roman" pitchFamily="18" charset="0"/>
                <a:cs typeface="Times New Roman" pitchFamily="18" charset="0"/>
              </a:rPr>
              <a:t>(ROA)</a:t>
            </a:r>
            <a:endParaRPr lang="en-US" sz="1600" b="1" dirty="0" smtClean="0">
              <a:solidFill>
                <a:schemeClr val="tx1"/>
              </a:solidFill>
              <a:latin typeface="Times New Roman" pitchFamily="18" charset="0"/>
              <a:cs typeface="Times New Roman" pitchFamily="18" charset="0"/>
            </a:endParaRPr>
          </a:p>
          <a:p>
            <a:pPr marL="0" indent="0">
              <a:buNone/>
            </a:pPr>
            <a:r>
              <a:rPr lang="id-ID" sz="1600" dirty="0"/>
              <a:t>The Return on Assets (ROA) ratio is used to measure bank profitability because Bank Indonesia as a bank supervisor and banking supervisor prefers the profitability of a bank as measured by assets whose funds are mostly from public savings </a:t>
            </a:r>
            <a:r>
              <a:rPr lang="id-ID" sz="1600" dirty="0" smtClean="0"/>
              <a:t>funds</a:t>
            </a:r>
          </a:p>
          <a:p>
            <a:pPr marL="0" indent="0">
              <a:buNone/>
            </a:pPr>
            <a:r>
              <a:rPr lang="id-ID" sz="1600" dirty="0" smtClean="0"/>
              <a:t> </a:t>
            </a:r>
            <a:endParaRPr lang="id-ID" sz="1600" dirty="0"/>
          </a:p>
          <a:p>
            <a:pPr marL="0" lvl="2" indent="0">
              <a:buNone/>
            </a:pPr>
            <a:r>
              <a:rPr lang="id-ID" sz="1600" b="1" dirty="0" smtClean="0">
                <a:solidFill>
                  <a:schemeClr val="tx1"/>
                </a:solidFill>
                <a:latin typeface="Times New Roman" pitchFamily="18" charset="0"/>
                <a:cs typeface="Times New Roman" pitchFamily="18" charset="0"/>
              </a:rPr>
              <a:t>B</a:t>
            </a:r>
            <a:r>
              <a:rPr lang="en-US" sz="1600" b="1" dirty="0" smtClean="0">
                <a:solidFill>
                  <a:schemeClr val="tx1"/>
                </a:solidFill>
                <a:latin typeface="Times New Roman" pitchFamily="18" charset="0"/>
                <a:cs typeface="Times New Roman" pitchFamily="18" charset="0"/>
              </a:rPr>
              <a:t>.</a:t>
            </a:r>
            <a:r>
              <a:rPr lang="id-ID" sz="1600" b="1" dirty="0" smtClean="0">
                <a:solidFill>
                  <a:schemeClr val="tx1"/>
                </a:solidFill>
                <a:latin typeface="Times New Roman" pitchFamily="18" charset="0"/>
                <a:cs typeface="Times New Roman" pitchFamily="18" charset="0"/>
              </a:rPr>
              <a:t>. </a:t>
            </a:r>
            <a:r>
              <a:rPr lang="id-ID" sz="1600" b="1" i="1" dirty="0" smtClean="0">
                <a:solidFill>
                  <a:schemeClr val="tx1"/>
                </a:solidFill>
                <a:latin typeface="Times New Roman" pitchFamily="18" charset="0"/>
                <a:cs typeface="Times New Roman" pitchFamily="18" charset="0"/>
              </a:rPr>
              <a:t>Mudharabah</a:t>
            </a:r>
            <a:endParaRPr lang="id-ID" sz="1600" b="1" i="1" dirty="0" smtClean="0">
              <a:solidFill>
                <a:schemeClr val="tx1"/>
              </a:solidFill>
              <a:latin typeface="Times New Roman" pitchFamily="18" charset="0"/>
              <a:cs typeface="Times New Roman" pitchFamily="18" charset="0"/>
            </a:endParaRPr>
          </a:p>
          <a:p>
            <a:pPr marL="0" lvl="2" indent="0" algn="just">
              <a:buNone/>
            </a:pPr>
            <a:r>
              <a:rPr lang="id-ID" sz="1600" dirty="0"/>
              <a:t>Mudharabah is a business cooperation agreement between two parties where the first party (shohibul maal) provides all (100%) of capital, while the other party becomes the manager of the </a:t>
            </a:r>
            <a:r>
              <a:rPr lang="id-ID" sz="1600" dirty="0" smtClean="0"/>
              <a:t>business</a:t>
            </a:r>
          </a:p>
          <a:p>
            <a:pPr marL="0" lvl="2" indent="0">
              <a:buNone/>
            </a:pPr>
            <a:endParaRPr lang="id-ID" sz="1600" b="1" i="1" dirty="0" smtClean="0">
              <a:solidFill>
                <a:schemeClr val="tx1"/>
              </a:solidFill>
              <a:latin typeface="Times New Roman" pitchFamily="18" charset="0"/>
              <a:cs typeface="Times New Roman" pitchFamily="18" charset="0"/>
            </a:endParaRPr>
          </a:p>
          <a:p>
            <a:pPr marL="0" lvl="2" indent="0">
              <a:buNone/>
            </a:pPr>
            <a:r>
              <a:rPr lang="id-ID" sz="1600" b="1" dirty="0" smtClean="0">
                <a:solidFill>
                  <a:schemeClr val="tx1"/>
                </a:solidFill>
                <a:latin typeface="Times New Roman" pitchFamily="18" charset="0"/>
                <a:cs typeface="Times New Roman" pitchFamily="18" charset="0"/>
              </a:rPr>
              <a:t>C</a:t>
            </a:r>
            <a:r>
              <a:rPr lang="en-US" sz="1600" b="1" dirty="0" smtClean="0">
                <a:solidFill>
                  <a:schemeClr val="tx1"/>
                </a:solidFill>
                <a:latin typeface="Times New Roman" pitchFamily="18" charset="0"/>
                <a:cs typeface="Times New Roman" pitchFamily="18" charset="0"/>
              </a:rPr>
              <a:t>. </a:t>
            </a:r>
            <a:r>
              <a:rPr lang="id-ID" sz="1600" b="1" i="1" dirty="0" smtClean="0">
                <a:solidFill>
                  <a:schemeClr val="tx1"/>
                </a:solidFill>
                <a:latin typeface="Times New Roman" pitchFamily="18" charset="0"/>
                <a:cs typeface="Times New Roman" pitchFamily="18" charset="0"/>
              </a:rPr>
              <a:t>Musyarakah</a:t>
            </a:r>
            <a:endParaRPr lang="id-ID" sz="1600" b="1" i="1" dirty="0" smtClean="0">
              <a:solidFill>
                <a:schemeClr val="tx1"/>
              </a:solidFill>
              <a:latin typeface="Times New Roman" pitchFamily="18" charset="0"/>
              <a:cs typeface="Times New Roman" pitchFamily="18" charset="0"/>
            </a:endParaRPr>
          </a:p>
          <a:p>
            <a:pPr marL="0" lvl="2" indent="0" algn="just">
              <a:buNone/>
            </a:pPr>
            <a:r>
              <a:rPr lang="id-ID" sz="1600" dirty="0" smtClean="0"/>
              <a:t>Musharakah </a:t>
            </a:r>
            <a:r>
              <a:rPr lang="id-ID" sz="1600" dirty="0"/>
              <a:t>financing is a partnership in which two or more entrepreneurs work together as business partners in business. Each party includes their capital and participates in managing the business. Profits and losses will be divided based on the percentage of equity investment</a:t>
            </a:r>
            <a:endParaRPr lang="id-ID" sz="1600" b="1" i="1" dirty="0">
              <a:solidFill>
                <a:schemeClr val="tx1"/>
              </a:solidFill>
              <a:latin typeface="Times New Roman" pitchFamily="18" charset="0"/>
              <a:cs typeface="Times New Roman" pitchFamily="18" charset="0"/>
            </a:endParaRPr>
          </a:p>
          <a:p>
            <a:pPr marL="0" lvl="2" indent="0">
              <a:buNone/>
            </a:pPr>
            <a:endParaRPr lang="id-ID" sz="1600" b="1" i="1" dirty="0" smtClean="0">
              <a:solidFill>
                <a:schemeClr val="tx1"/>
              </a:solidFill>
              <a:latin typeface="Times New Roman" pitchFamily="18" charset="0"/>
              <a:cs typeface="Times New Roman" pitchFamily="18" charset="0"/>
            </a:endParaRPr>
          </a:p>
          <a:p>
            <a:pPr marL="0" lvl="2" indent="0">
              <a:buNone/>
            </a:pPr>
            <a:r>
              <a:rPr lang="id-ID" sz="1600" b="1" i="1" dirty="0" smtClean="0">
                <a:solidFill>
                  <a:schemeClr val="tx1"/>
                </a:solidFill>
                <a:latin typeface="Times New Roman" pitchFamily="18" charset="0"/>
                <a:cs typeface="Times New Roman" pitchFamily="18" charset="0"/>
              </a:rPr>
              <a:t> D. Murabahah</a:t>
            </a:r>
          </a:p>
          <a:p>
            <a:pPr marL="0" lvl="2" indent="0">
              <a:buNone/>
            </a:pPr>
            <a:r>
              <a:rPr lang="id-ID" sz="1600" dirty="0" smtClean="0"/>
              <a:t>Murabahah </a:t>
            </a:r>
            <a:r>
              <a:rPr lang="id-ID" sz="1600" dirty="0"/>
              <a:t>is the sale and purchase of an item by confirming its purchase price (acquisition price) to the buyer and the buyer pays it at an excess price (margin) as profit according to the agreement of the parties</a:t>
            </a:r>
            <a:endParaRPr lang="id-ID" sz="1600" b="1" i="1" dirty="0" smtClean="0">
              <a:solidFill>
                <a:schemeClr val="tx1"/>
              </a:solidFill>
              <a:latin typeface="Times New Roman" pitchFamily="18" charset="0"/>
              <a:cs typeface="Times New Roman" pitchFamily="18" charset="0"/>
            </a:endParaRPr>
          </a:p>
          <a:p>
            <a:pPr marL="0" lvl="2" indent="0">
              <a:buNone/>
            </a:pPr>
            <a:endParaRPr lang="id-ID" sz="1600" b="1" i="1" dirty="0" smtClean="0">
              <a:solidFill>
                <a:schemeClr val="tx1"/>
              </a:solidFill>
              <a:latin typeface="Times New Roman" pitchFamily="18" charset="0"/>
              <a:cs typeface="Times New Roman" pitchFamily="18" charset="0"/>
            </a:endParaRPr>
          </a:p>
          <a:p>
            <a:pPr marL="0" lvl="2" indent="0">
              <a:buNone/>
            </a:pPr>
            <a:endParaRPr lang="en-US" sz="1600" dirty="0">
              <a:solidFill>
                <a:schemeClr val="tx1"/>
              </a:solidFill>
              <a:latin typeface="Times New Roman" pitchFamily="18" charset="0"/>
              <a:cs typeface="Times New Roman" pitchFamily="18" charset="0"/>
            </a:endParaRPr>
          </a:p>
        </p:txBody>
      </p:sp>
      <p:cxnSp>
        <p:nvCxnSpPr>
          <p:cNvPr id="4" name="Straight Connector 3"/>
          <p:cNvCxnSpPr/>
          <p:nvPr/>
        </p:nvCxnSpPr>
        <p:spPr>
          <a:xfrm>
            <a:off x="131595" y="1149920"/>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5" name="Straight Connector 4"/>
          <p:cNvCxnSpPr/>
          <p:nvPr/>
        </p:nvCxnSpPr>
        <p:spPr>
          <a:xfrm>
            <a:off x="214720" y="1233045"/>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6" name="Straight Connector 5"/>
          <p:cNvCxnSpPr/>
          <p:nvPr/>
        </p:nvCxnSpPr>
        <p:spPr>
          <a:xfrm>
            <a:off x="228580" y="6553195"/>
            <a:ext cx="5721935"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7" name="Straight Connector 6"/>
          <p:cNvCxnSpPr/>
          <p:nvPr/>
        </p:nvCxnSpPr>
        <p:spPr>
          <a:xfrm>
            <a:off x="145445" y="6483915"/>
            <a:ext cx="5721935" cy="0"/>
          </a:xfrm>
          <a:prstGeom prst="line">
            <a:avLst/>
          </a:prstGeom>
        </p:spPr>
        <p:style>
          <a:lnRef idx="3">
            <a:schemeClr val="accent3"/>
          </a:lnRef>
          <a:fillRef idx="0">
            <a:schemeClr val="accent3"/>
          </a:fillRef>
          <a:effectRef idx="2">
            <a:schemeClr val="accent3"/>
          </a:effectRef>
          <a:fontRef idx="minor">
            <a:schemeClr val="tx1"/>
          </a:fontRef>
        </p:style>
      </p:cxnSp>
      <p:sp>
        <p:nvSpPr>
          <p:cNvPr id="9" name="Rectangle 8"/>
          <p:cNvSpPr/>
          <p:nvPr/>
        </p:nvSpPr>
        <p:spPr>
          <a:xfrm>
            <a:off x="7079680" y="6326967"/>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3569503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3160" y="1039080"/>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5" name="Straight Connector 4"/>
          <p:cNvCxnSpPr/>
          <p:nvPr/>
        </p:nvCxnSpPr>
        <p:spPr>
          <a:xfrm>
            <a:off x="256285" y="1136060"/>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6" name="Straight Connector 5"/>
          <p:cNvCxnSpPr/>
          <p:nvPr/>
        </p:nvCxnSpPr>
        <p:spPr>
          <a:xfrm>
            <a:off x="187015" y="6386935"/>
            <a:ext cx="5721935"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7" name="Straight Connector 6"/>
          <p:cNvCxnSpPr/>
          <p:nvPr/>
        </p:nvCxnSpPr>
        <p:spPr>
          <a:xfrm>
            <a:off x="283995" y="6456205"/>
            <a:ext cx="5721935" cy="0"/>
          </a:xfrm>
          <a:prstGeom prst="line">
            <a:avLst/>
          </a:prstGeom>
        </p:spPr>
        <p:style>
          <a:lnRef idx="3">
            <a:schemeClr val="accent3"/>
          </a:lnRef>
          <a:fillRef idx="0">
            <a:schemeClr val="accent3"/>
          </a:fillRef>
          <a:effectRef idx="2">
            <a:schemeClr val="accent3"/>
          </a:effectRef>
          <a:fontRef idx="minor">
            <a:schemeClr val="tx1"/>
          </a:fontRef>
        </p:style>
      </p:cxnSp>
      <p:sp>
        <p:nvSpPr>
          <p:cNvPr id="8" name="Rectangle 7"/>
          <p:cNvSpPr/>
          <p:nvPr/>
        </p:nvSpPr>
        <p:spPr>
          <a:xfrm>
            <a:off x="7079679" y="6148428"/>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sp>
        <p:nvSpPr>
          <p:cNvPr id="21" name="Rectangle 14"/>
          <p:cNvSpPr>
            <a:spLocks noChangeArrowheads="1"/>
          </p:cNvSpPr>
          <p:nvPr/>
        </p:nvSpPr>
        <p:spPr bwMode="auto">
          <a:xfrm>
            <a:off x="422275"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altLang="id-ID"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id-ID"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id-ID" altLang="id-ID"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altLang="id-ID"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0"/>
          <p:cNvSpPr>
            <a:spLocks noChangeArrowheads="1"/>
          </p:cNvSpPr>
          <p:nvPr/>
        </p:nvSpPr>
        <p:spPr bwMode="auto">
          <a:xfrm>
            <a:off x="422275"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id-ID" alt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itle 1"/>
          <p:cNvSpPr>
            <a:spLocks noGrp="1"/>
          </p:cNvSpPr>
          <p:nvPr>
            <p:ph type="title"/>
          </p:nvPr>
        </p:nvSpPr>
        <p:spPr>
          <a:xfrm>
            <a:off x="381000" y="152400"/>
            <a:ext cx="8458200" cy="692727"/>
          </a:xfrm>
          <a:effectLst>
            <a:innerShdw blurRad="63500" dist="50800" dir="2700000">
              <a:prstClr val="black">
                <a:alpha val="50000"/>
              </a:prstClr>
            </a:innerShdw>
          </a:effectLst>
          <a:scene3d>
            <a:camera prst="orthographicFront"/>
            <a:lightRig rig="soft" dir="tl">
              <a:rot lat="0" lon="0" rev="0"/>
            </a:lightRig>
          </a:scene3d>
          <a:sp3d>
            <a:bevelT w="139700" h="139700" prst="divot"/>
          </a:sp3d>
        </p:spPr>
        <p:style>
          <a:lnRef idx="1">
            <a:schemeClr val="accent4"/>
          </a:lnRef>
          <a:fillRef idx="2">
            <a:schemeClr val="accent4"/>
          </a:fillRef>
          <a:effectRef idx="1">
            <a:schemeClr val="accent4"/>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d-ID"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RESEARCH METHOD</a:t>
            </a:r>
            <a:endPar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5" name="Rectangle 24"/>
          <p:cNvSpPr/>
          <p:nvPr/>
        </p:nvSpPr>
        <p:spPr>
          <a:xfrm>
            <a:off x="533400" y="1136060"/>
            <a:ext cx="3200400" cy="5078313"/>
          </a:xfrm>
          <a:prstGeom prst="rect">
            <a:avLst/>
          </a:prstGeom>
        </p:spPr>
        <p:txBody>
          <a:bodyPr wrap="square">
            <a:spAutoFit/>
          </a:bodyPr>
          <a:lstStyle/>
          <a:p>
            <a:r>
              <a:rPr lang="id-ID" b="1" dirty="0"/>
              <a:t>Types of </a:t>
            </a:r>
            <a:r>
              <a:rPr lang="id-ID" b="1" dirty="0" smtClean="0"/>
              <a:t>research</a:t>
            </a:r>
          </a:p>
          <a:p>
            <a:endParaRPr lang="id-ID" dirty="0"/>
          </a:p>
          <a:p>
            <a:pPr marL="342900" indent="-342900" algn="just">
              <a:buAutoNum type="arabicPeriod"/>
            </a:pPr>
            <a:r>
              <a:rPr lang="id-ID" dirty="0" smtClean="0"/>
              <a:t>The </a:t>
            </a:r>
            <a:r>
              <a:rPr lang="id-ID" dirty="0"/>
              <a:t>research used in this thesis is a </a:t>
            </a:r>
            <a:r>
              <a:rPr lang="id-ID" dirty="0" smtClean="0"/>
              <a:t>qualitative analysis </a:t>
            </a:r>
            <a:r>
              <a:rPr lang="id-ID" dirty="0"/>
              <a:t>research, which aims to capture a value or view represented by sharia experts and practitioners about the Mudharabah, Musyarakah, Murabahah and ROA contracts at </a:t>
            </a:r>
            <a:r>
              <a:rPr lang="id-ID" dirty="0" smtClean="0"/>
              <a:t>Syariah Bukopin  </a:t>
            </a:r>
            <a:r>
              <a:rPr lang="id-ID" dirty="0"/>
              <a:t>Bank Bekasi. </a:t>
            </a:r>
            <a:endParaRPr lang="id-ID" dirty="0" smtClean="0"/>
          </a:p>
          <a:p>
            <a:pPr marL="342900" indent="-342900" algn="just">
              <a:buAutoNum type="arabicPeriod"/>
            </a:pPr>
            <a:r>
              <a:rPr lang="id-ID" dirty="0" smtClean="0"/>
              <a:t>The </a:t>
            </a:r>
            <a:r>
              <a:rPr lang="id-ID" dirty="0"/>
              <a:t>analytical tool used is the Analytic Network Process (ANP) method and is processed using "Super Decision" software.</a:t>
            </a:r>
            <a:endParaRPr lang="id-ID" dirty="0"/>
          </a:p>
        </p:txBody>
      </p:sp>
      <p:sp>
        <p:nvSpPr>
          <p:cNvPr id="26" name="Rectangle 25"/>
          <p:cNvSpPr/>
          <p:nvPr/>
        </p:nvSpPr>
        <p:spPr>
          <a:xfrm>
            <a:off x="4038600" y="1155932"/>
            <a:ext cx="4572000" cy="5078313"/>
          </a:xfrm>
          <a:prstGeom prst="rect">
            <a:avLst/>
          </a:prstGeom>
        </p:spPr>
        <p:txBody>
          <a:bodyPr>
            <a:spAutoFit/>
          </a:bodyPr>
          <a:lstStyle/>
          <a:p>
            <a:pPr algn="just"/>
            <a:r>
              <a:rPr lang="id-ID" b="1" dirty="0"/>
              <a:t>Population, Samples and Sampling </a:t>
            </a:r>
            <a:r>
              <a:rPr lang="id-ID" b="1" dirty="0" smtClean="0"/>
              <a:t>Techniques</a:t>
            </a:r>
          </a:p>
          <a:p>
            <a:pPr algn="just"/>
            <a:endParaRPr lang="id-ID" dirty="0" smtClean="0"/>
          </a:p>
          <a:p>
            <a:pPr algn="just"/>
            <a:r>
              <a:rPr lang="id-ID" dirty="0" smtClean="0"/>
              <a:t>The </a:t>
            </a:r>
            <a:r>
              <a:rPr lang="id-ID" dirty="0"/>
              <a:t>number of respondents in this study consisted of five people, 1 expert and 4 practitioners with competent considerations. As for the valid respondents' requirements in the Analytic Network Process (ANP), they are people who are experts or experts in their fields. Therefore, the respondents chosen in this survey are Islamic economic experts / researchers and practitioners working at </a:t>
            </a:r>
            <a:r>
              <a:rPr lang="id-ID" dirty="0" smtClean="0"/>
              <a:t> </a:t>
            </a:r>
            <a:r>
              <a:rPr lang="id-ID" dirty="0"/>
              <a:t>Syariah </a:t>
            </a:r>
            <a:r>
              <a:rPr lang="id-ID" dirty="0" smtClean="0"/>
              <a:t>Bukopin Bank</a:t>
            </a:r>
            <a:r>
              <a:rPr lang="id-ID" dirty="0"/>
              <a:t>). The sampling technique is done by the method of purposive sampling, which is a method of sampling based on certain considerations, especially considerations given by a group of experts or experts</a:t>
            </a:r>
            <a:endParaRPr lang="id-ID" dirty="0"/>
          </a:p>
        </p:txBody>
      </p:sp>
    </p:spTree>
    <p:extLst>
      <p:ext uri="{BB962C8B-B14F-4D97-AF65-F5344CB8AC3E}">
        <p14:creationId xmlns:p14="http://schemas.microsoft.com/office/powerpoint/2010/main" val="2749148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200870" y="886675"/>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5" name="Straight Connector 4"/>
          <p:cNvCxnSpPr/>
          <p:nvPr/>
        </p:nvCxnSpPr>
        <p:spPr>
          <a:xfrm>
            <a:off x="117735" y="817395"/>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6" name="Straight Connector 5"/>
          <p:cNvCxnSpPr/>
          <p:nvPr/>
        </p:nvCxnSpPr>
        <p:spPr>
          <a:xfrm>
            <a:off x="131595" y="6151400"/>
            <a:ext cx="5721935"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7" name="Straight Connector 6"/>
          <p:cNvCxnSpPr/>
          <p:nvPr/>
        </p:nvCxnSpPr>
        <p:spPr>
          <a:xfrm>
            <a:off x="214720" y="6220670"/>
            <a:ext cx="5721935" cy="0"/>
          </a:xfrm>
          <a:prstGeom prst="line">
            <a:avLst/>
          </a:prstGeom>
        </p:spPr>
        <p:style>
          <a:lnRef idx="3">
            <a:schemeClr val="accent3"/>
          </a:lnRef>
          <a:fillRef idx="0">
            <a:schemeClr val="accent3"/>
          </a:fillRef>
          <a:effectRef idx="2">
            <a:schemeClr val="accent3"/>
          </a:effectRef>
          <a:fontRef idx="minor">
            <a:schemeClr val="tx1"/>
          </a:fontRef>
        </p:style>
      </p:cxnSp>
      <p:sp>
        <p:nvSpPr>
          <p:cNvPr id="9" name="Rectangle 8"/>
          <p:cNvSpPr/>
          <p:nvPr/>
        </p:nvSpPr>
        <p:spPr>
          <a:xfrm>
            <a:off x="7079680" y="6066781"/>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sp>
        <p:nvSpPr>
          <p:cNvPr id="11" name="Rectangle 10"/>
          <p:cNvSpPr/>
          <p:nvPr/>
        </p:nvSpPr>
        <p:spPr>
          <a:xfrm>
            <a:off x="685800" y="228600"/>
            <a:ext cx="2656689" cy="369332"/>
          </a:xfrm>
          <a:prstGeom prst="rect">
            <a:avLst/>
          </a:prstGeom>
        </p:spPr>
        <p:txBody>
          <a:bodyPr wrap="none">
            <a:spAutoFit/>
          </a:bodyPr>
          <a:lstStyle/>
          <a:p>
            <a:r>
              <a:rPr lang="id-ID" b="1" dirty="0"/>
              <a:t>Data collection technique</a:t>
            </a:r>
            <a:endParaRPr lang="id-ID" dirty="0"/>
          </a:p>
        </p:txBody>
      </p:sp>
      <p:pic>
        <p:nvPicPr>
          <p:cNvPr id="12" name="Picture 11" descr="C:\Users\Ust.Harun.SEI\Videos\YANG MAU DIOLAH TESIS\12.PNG"/>
          <p:cNvPicPr/>
          <p:nvPr/>
        </p:nvPicPr>
        <p:blipFill>
          <a:blip r:embed="rId2">
            <a:extLst>
              <a:ext uri="{28A0092B-C50C-407E-A947-70E740481C1C}">
                <a14:useLocalDpi xmlns:a14="http://schemas.microsoft.com/office/drawing/2010/main" val="0"/>
              </a:ext>
            </a:extLst>
          </a:blip>
          <a:srcRect/>
          <a:stretch>
            <a:fillRect/>
          </a:stretch>
        </p:blipFill>
        <p:spPr bwMode="auto">
          <a:xfrm>
            <a:off x="4038605" y="597932"/>
            <a:ext cx="5029200" cy="5468849"/>
          </a:xfrm>
          <a:prstGeom prst="rect">
            <a:avLst/>
          </a:prstGeom>
          <a:noFill/>
          <a:ln>
            <a:noFill/>
          </a:ln>
        </p:spPr>
      </p:pic>
      <p:graphicFrame>
        <p:nvGraphicFramePr>
          <p:cNvPr id="14" name="Diagram 13"/>
          <p:cNvGraphicFramePr/>
          <p:nvPr>
            <p:extLst>
              <p:ext uri="{D42A27DB-BD31-4B8C-83A1-F6EECF244321}">
                <p14:modId xmlns:p14="http://schemas.microsoft.com/office/powerpoint/2010/main" val="1082927320"/>
              </p:ext>
            </p:extLst>
          </p:nvPr>
        </p:nvGraphicFramePr>
        <p:xfrm>
          <a:off x="304800" y="1066800"/>
          <a:ext cx="3657600" cy="8936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Diagram 15"/>
          <p:cNvGraphicFramePr/>
          <p:nvPr>
            <p:extLst>
              <p:ext uri="{D42A27DB-BD31-4B8C-83A1-F6EECF244321}">
                <p14:modId xmlns:p14="http://schemas.microsoft.com/office/powerpoint/2010/main" val="1346341788"/>
              </p:ext>
            </p:extLst>
          </p:nvPr>
        </p:nvGraphicFramePr>
        <p:xfrm>
          <a:off x="381000" y="2284066"/>
          <a:ext cx="3463660" cy="120032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7" name="Diagram 16"/>
          <p:cNvGraphicFramePr/>
          <p:nvPr>
            <p:extLst>
              <p:ext uri="{D42A27DB-BD31-4B8C-83A1-F6EECF244321}">
                <p14:modId xmlns:p14="http://schemas.microsoft.com/office/powerpoint/2010/main" val="2370591963"/>
              </p:ext>
            </p:extLst>
          </p:nvPr>
        </p:nvGraphicFramePr>
        <p:xfrm>
          <a:off x="381000" y="3733800"/>
          <a:ext cx="3463660" cy="120032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2167421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602665" y="1219200"/>
            <a:ext cx="83135"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8" name="Straight Connector 7"/>
          <p:cNvCxnSpPr/>
          <p:nvPr/>
        </p:nvCxnSpPr>
        <p:spPr>
          <a:xfrm>
            <a:off x="526465" y="1122210"/>
            <a:ext cx="7620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10" name="Straight Connector 9"/>
          <p:cNvCxnSpPr/>
          <p:nvPr/>
        </p:nvCxnSpPr>
        <p:spPr>
          <a:xfrm>
            <a:off x="602665" y="6483920"/>
            <a:ext cx="5721935"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 name="Straight Connector 10"/>
          <p:cNvCxnSpPr/>
          <p:nvPr/>
        </p:nvCxnSpPr>
        <p:spPr>
          <a:xfrm>
            <a:off x="713500" y="6553190"/>
            <a:ext cx="5721935" cy="0"/>
          </a:xfrm>
          <a:prstGeom prst="line">
            <a:avLst/>
          </a:prstGeom>
        </p:spPr>
        <p:style>
          <a:lnRef idx="3">
            <a:schemeClr val="accent3"/>
          </a:lnRef>
          <a:fillRef idx="0">
            <a:schemeClr val="accent3"/>
          </a:fillRef>
          <a:effectRef idx="2">
            <a:schemeClr val="accent3"/>
          </a:effectRef>
          <a:fontRef idx="minor">
            <a:schemeClr val="tx1"/>
          </a:fontRef>
        </p:style>
      </p:cxnSp>
      <p:sp>
        <p:nvSpPr>
          <p:cNvPr id="12" name="Rectangle 11"/>
          <p:cNvSpPr/>
          <p:nvPr/>
        </p:nvSpPr>
        <p:spPr>
          <a:xfrm>
            <a:off x="7079680" y="6326967"/>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sp>
        <p:nvSpPr>
          <p:cNvPr id="2" name="Rectangle 1"/>
          <p:cNvSpPr/>
          <p:nvPr/>
        </p:nvSpPr>
        <p:spPr>
          <a:xfrm>
            <a:off x="685800" y="343253"/>
            <a:ext cx="8354300" cy="6001643"/>
          </a:xfrm>
          <a:prstGeom prst="rect">
            <a:avLst/>
          </a:prstGeom>
        </p:spPr>
        <p:txBody>
          <a:bodyPr wrap="square">
            <a:spAutoFit/>
          </a:bodyPr>
          <a:lstStyle/>
          <a:p>
            <a:r>
              <a:rPr lang="id-ID" sz="1600" b="1" dirty="0"/>
              <a:t>a) Model Construction</a:t>
            </a:r>
            <a:endParaRPr lang="id-ID" sz="1600" dirty="0"/>
          </a:p>
          <a:p>
            <a:pPr algn="just"/>
            <a:r>
              <a:rPr lang="id-ID" sz="1600" dirty="0"/>
              <a:t>The construction of the Analytic Network Process (ANP) model was compiled based on literature review in theory and empirically and gave questions to </a:t>
            </a:r>
            <a:r>
              <a:rPr lang="id-ID" sz="1600" dirty="0" smtClean="0"/>
              <a:t>Mudharabah, Musyarakah, Murabahah </a:t>
            </a:r>
            <a:r>
              <a:rPr lang="id-ID" sz="1600" dirty="0"/>
              <a:t>experts and practitioners as well as through in-depth interviews to examine information more deeply to obtain actual problems</a:t>
            </a:r>
            <a:r>
              <a:rPr lang="id-ID" sz="1600" dirty="0" smtClean="0"/>
              <a:t>.</a:t>
            </a:r>
          </a:p>
          <a:p>
            <a:endParaRPr lang="id-ID" sz="1600" dirty="0"/>
          </a:p>
          <a:p>
            <a:r>
              <a:rPr lang="id-ID" sz="1600" b="1" dirty="0"/>
              <a:t>b) Model Quantification</a:t>
            </a:r>
            <a:endParaRPr lang="id-ID" sz="1600" dirty="0"/>
          </a:p>
          <a:p>
            <a:pPr algn="just"/>
            <a:r>
              <a:rPr lang="id-ID" sz="1600" dirty="0"/>
              <a:t>The quantification stage of the model uses the questions in the Analytic Network Process (ANP) questionnaire in the form of pairwise comparison between elements in the cluster to find out which of the two has greater influence (more dominant) and how big the difference is through the numerical scale 1-9. The assessment data is then collected and inputted through the super decision software to be processed so as to produce output in the form of priority and super matrix. The results of each respondent will be inputted on a separate Analytic Network Process (ANP) network </a:t>
            </a:r>
            <a:r>
              <a:rPr lang="id-ID" sz="1600" dirty="0" smtClean="0"/>
              <a:t>.</a:t>
            </a:r>
          </a:p>
          <a:p>
            <a:endParaRPr lang="id-ID" sz="1600" dirty="0"/>
          </a:p>
          <a:p>
            <a:r>
              <a:rPr lang="id-ID" sz="1600" b="1" dirty="0"/>
              <a:t>c)  Synthesis and Analysis</a:t>
            </a:r>
            <a:endParaRPr lang="id-ID" sz="1600" dirty="0"/>
          </a:p>
          <a:p>
            <a:r>
              <a:rPr lang="id-ID" sz="1600" b="1" dirty="0"/>
              <a:t>     a. Geometric Mean</a:t>
            </a:r>
            <a:endParaRPr lang="id-ID" sz="1600" dirty="0"/>
          </a:p>
          <a:p>
            <a:pPr algn="just"/>
            <a:r>
              <a:rPr lang="id-ID" sz="1600" dirty="0"/>
              <a:t>To determine the results of individual assessments of the respondents and determine the results of opinions in one group carried out an assessment by calculating the geometric mean </a:t>
            </a:r>
            <a:endParaRPr lang="id-ID" sz="1600" dirty="0" smtClean="0"/>
          </a:p>
          <a:p>
            <a:r>
              <a:rPr lang="id-ID" sz="1600" b="1" dirty="0" smtClean="0"/>
              <a:t>     b</a:t>
            </a:r>
            <a:r>
              <a:rPr lang="id-ID" sz="1600" b="1" dirty="0"/>
              <a:t>. Rater Agreement</a:t>
            </a:r>
          </a:p>
          <a:p>
            <a:pPr algn="just"/>
            <a:r>
              <a:rPr lang="id-ID" sz="1600" dirty="0"/>
              <a:t>Rater agreement is a measure that shows the level of agreement (agreement) of the respondents (R1-Rn) to a problem in one cluster. The instrument used to measure the rater agreement is Kendall's Coefficient of Concordance (W; 0 &lt;W≤ 1). W = 1 shows perfect compatibility </a:t>
            </a:r>
            <a:endParaRPr lang="id-ID" sz="1600" dirty="0"/>
          </a:p>
        </p:txBody>
      </p:sp>
    </p:spTree>
    <p:extLst>
      <p:ext uri="{BB962C8B-B14F-4D97-AF65-F5344CB8AC3E}">
        <p14:creationId xmlns:p14="http://schemas.microsoft.com/office/powerpoint/2010/main" val="3977667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08690" y="105008"/>
            <a:ext cx="8458200" cy="504592"/>
          </a:xfrm>
          <a:effectLst>
            <a:innerShdw blurRad="63500" dist="50800" dir="2700000">
              <a:prstClr val="black">
                <a:alpha val="50000"/>
              </a:prstClr>
            </a:innerShdw>
          </a:effectLst>
          <a:scene3d>
            <a:camera prst="orthographicFront"/>
            <a:lightRig rig="soft" dir="tl">
              <a:rot lat="0" lon="0" rev="0"/>
            </a:lightRig>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t/>
            </a:r>
            <a:br>
              <a:rPr lang="en-US"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br>
            <a:r>
              <a:rPr lang="id-ID"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ANALYSIS AND DISCUSSION</a:t>
            </a:r>
            <a:r>
              <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t/>
            </a:r>
            <a:br>
              <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br>
            <a:endPar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5"/>
          <p:cNvSpPr/>
          <p:nvPr/>
        </p:nvSpPr>
        <p:spPr>
          <a:xfrm>
            <a:off x="368808" y="653534"/>
            <a:ext cx="2676117" cy="369332"/>
          </a:xfrm>
          <a:prstGeom prst="rect">
            <a:avLst/>
          </a:prstGeom>
        </p:spPr>
        <p:txBody>
          <a:bodyPr wrap="none">
            <a:spAutoFit/>
          </a:bodyPr>
          <a:lstStyle/>
          <a:p>
            <a:r>
              <a:rPr lang="id-ID" b="1" dirty="0"/>
              <a:t>Identification of Problems</a:t>
            </a:r>
            <a:endParaRPr lang="id-ID" dirty="0"/>
          </a:p>
        </p:txBody>
      </p:sp>
      <p:sp>
        <p:nvSpPr>
          <p:cNvPr id="7" name="Rectangle 6"/>
          <p:cNvSpPr/>
          <p:nvPr/>
        </p:nvSpPr>
        <p:spPr>
          <a:xfrm>
            <a:off x="118872" y="1143000"/>
            <a:ext cx="8839200" cy="4893647"/>
          </a:xfrm>
          <a:prstGeom prst="rect">
            <a:avLst/>
          </a:prstGeom>
        </p:spPr>
        <p:txBody>
          <a:bodyPr wrap="square">
            <a:spAutoFit/>
          </a:bodyPr>
          <a:lstStyle/>
          <a:p>
            <a:pPr marL="228600" indent="-228600" algn="just">
              <a:buAutoNum type="alphaLcParenR"/>
            </a:pPr>
            <a:r>
              <a:rPr lang="id-ID" sz="1200" b="1" dirty="0" smtClean="0"/>
              <a:t>The </a:t>
            </a:r>
            <a:r>
              <a:rPr lang="id-ID" sz="1200" b="1" dirty="0"/>
              <a:t>contract </a:t>
            </a:r>
            <a:r>
              <a:rPr lang="id-ID" sz="1200" b="1" dirty="0" smtClean="0"/>
              <a:t>aspect</a:t>
            </a:r>
          </a:p>
          <a:p>
            <a:pPr algn="just"/>
            <a:endParaRPr lang="id-ID" sz="1200" b="1" dirty="0" smtClean="0"/>
          </a:p>
          <a:p>
            <a:pPr marL="228600" indent="-228600" algn="just">
              <a:buAutoNum type="arabicParenR"/>
            </a:pPr>
            <a:r>
              <a:rPr lang="id-ID" sz="1200" dirty="0" smtClean="0"/>
              <a:t>Mudharabah </a:t>
            </a:r>
            <a:r>
              <a:rPr lang="id-ID" sz="1200" dirty="0"/>
              <a:t>is a contract of cooperation between the owner of the funds (Shahibul Maal) and the entrepreneur (mudharib) to conduct a joint business. The profits obtained are divided between the two with a ratio of agreed ratio beforehand</a:t>
            </a:r>
            <a:r>
              <a:rPr lang="id-ID" sz="1200" dirty="0" smtClean="0"/>
              <a:t>.</a:t>
            </a:r>
          </a:p>
          <a:p>
            <a:pPr marL="228600" indent="-228600" algn="just">
              <a:buAutoNum type="arabicParenR"/>
            </a:pPr>
            <a:r>
              <a:rPr lang="id-ID" sz="1200" dirty="0" smtClean="0"/>
              <a:t>Musyarakah </a:t>
            </a:r>
            <a:r>
              <a:rPr lang="id-ID" sz="1200" dirty="0"/>
              <a:t>is a partnership in which two or more entrepreneurs work together as business partners in business. Each party includes their capital and participates in managing the business. Profits and losses will be divided based on the percentage of equity investment.</a:t>
            </a:r>
          </a:p>
          <a:p>
            <a:pPr marL="228600" indent="-228600" algn="just">
              <a:buAutoNum type="arabicParenR" startAt="3"/>
            </a:pPr>
            <a:r>
              <a:rPr lang="id-ID" sz="1200" dirty="0" smtClean="0"/>
              <a:t>Murabaha </a:t>
            </a:r>
            <a:r>
              <a:rPr lang="id-ID" sz="1200" dirty="0"/>
              <a:t>is selling an item by confirming its purchase price to the buyer and the buyer pays it at a price more as profit</a:t>
            </a:r>
            <a:r>
              <a:rPr lang="id-ID" sz="1200" dirty="0" smtClean="0"/>
              <a:t>.</a:t>
            </a:r>
          </a:p>
          <a:p>
            <a:pPr algn="just"/>
            <a:endParaRPr lang="id-ID" sz="1200" dirty="0"/>
          </a:p>
          <a:p>
            <a:pPr algn="just"/>
            <a:r>
              <a:rPr lang="id-ID" sz="1200" b="1" dirty="0"/>
              <a:t>b) Aspect of the </a:t>
            </a:r>
            <a:r>
              <a:rPr lang="id-ID" sz="1200" b="1" dirty="0" smtClean="0"/>
              <a:t>Problem</a:t>
            </a:r>
          </a:p>
          <a:p>
            <a:pPr algn="just"/>
            <a:endParaRPr lang="id-ID" sz="1200" dirty="0"/>
          </a:p>
          <a:p>
            <a:pPr marL="228600" indent="-228600" algn="just">
              <a:buAutoNum type="arabicParenR"/>
            </a:pPr>
            <a:r>
              <a:rPr lang="id-ID" sz="1200" dirty="0" smtClean="0"/>
              <a:t>Lack </a:t>
            </a:r>
            <a:r>
              <a:rPr lang="id-ID" sz="1200" dirty="0"/>
              <a:t>of commitment, lack of commitment / consistency of customers in making contract transactions, namely Mudharabah, Musyarakah and Murabahah</a:t>
            </a:r>
            <a:r>
              <a:rPr lang="id-ID" sz="1200" dirty="0" smtClean="0"/>
              <a:t>.</a:t>
            </a:r>
          </a:p>
          <a:p>
            <a:pPr marL="228600" indent="-228600" algn="just">
              <a:buAutoNum type="arabicParenR"/>
            </a:pPr>
            <a:r>
              <a:rPr lang="id-ID" sz="1200" dirty="0" smtClean="0"/>
              <a:t>Lack </a:t>
            </a:r>
            <a:r>
              <a:rPr lang="id-ID" sz="1200" dirty="0"/>
              <a:t>of understanding; the lack of understanding of issuers which contributed to the lack of interest in issuing sukuk.</a:t>
            </a:r>
          </a:p>
          <a:p>
            <a:pPr marL="228600" indent="-228600" algn="just">
              <a:buAutoNum type="arabicParenR" startAt="3"/>
            </a:pPr>
            <a:r>
              <a:rPr lang="id-ID" sz="1200" dirty="0" smtClean="0"/>
              <a:t>Lack </a:t>
            </a:r>
            <a:r>
              <a:rPr lang="id-ID" sz="1200" dirty="0"/>
              <a:t>of knowledge; namely the lack of knowledge possessed by customers. In this case, the customer does not yet know the characteristics and advantages of the contract which are Mudharabah, Musyarakah and Murabahah</a:t>
            </a:r>
            <a:r>
              <a:rPr lang="id-ID" sz="1200" dirty="0" smtClean="0"/>
              <a:t>.</a:t>
            </a:r>
          </a:p>
          <a:p>
            <a:pPr marL="228600" indent="-228600" algn="just">
              <a:buAutoNum type="arabicParenR" startAt="3"/>
            </a:pPr>
            <a:r>
              <a:rPr lang="id-ID" sz="1200" dirty="0" smtClean="0"/>
              <a:t>Averse </a:t>
            </a:r>
            <a:r>
              <a:rPr lang="id-ID" sz="1200" dirty="0"/>
              <a:t>to risk; one of the risks considered by customers is the risk in dealing with contracts, namely Mudharabah, Musyarakah and Murabahah. Customers do not want to take a lot of risk by making transactions with the contract, so they prefer the best for the customer enough that the contract has been used first. </a:t>
            </a:r>
            <a:endParaRPr lang="id-ID" sz="1200" dirty="0" smtClean="0"/>
          </a:p>
          <a:p>
            <a:pPr algn="just"/>
            <a:endParaRPr lang="id-ID" sz="1200" dirty="0"/>
          </a:p>
          <a:p>
            <a:pPr algn="just"/>
            <a:r>
              <a:rPr lang="id-ID" sz="1200" b="1" dirty="0"/>
              <a:t>c) Aspect of Solution	</a:t>
            </a:r>
            <a:endParaRPr lang="id-ID" sz="1200" dirty="0"/>
          </a:p>
          <a:p>
            <a:pPr algn="just"/>
            <a:r>
              <a:rPr lang="id-ID" sz="1200" dirty="0"/>
              <a:t>     The alternative solutions that can be done include</a:t>
            </a:r>
            <a:r>
              <a:rPr lang="id-ID" sz="1200" dirty="0" smtClean="0"/>
              <a:t>:</a:t>
            </a:r>
            <a:endParaRPr lang="id-ID" sz="1200" dirty="0"/>
          </a:p>
          <a:p>
            <a:pPr algn="just"/>
            <a:r>
              <a:rPr lang="id-ID" sz="1200" b="1" dirty="0"/>
              <a:t>     Fundamental </a:t>
            </a:r>
            <a:r>
              <a:rPr lang="id-ID" sz="1200" b="1" dirty="0" smtClean="0"/>
              <a:t>Solutions</a:t>
            </a:r>
          </a:p>
          <a:p>
            <a:pPr marL="228600" indent="-228600" algn="just">
              <a:buAutoNum type="arabicParenR"/>
            </a:pPr>
            <a:r>
              <a:rPr lang="id-ID" sz="1200" dirty="0" smtClean="0"/>
              <a:t>Conduct </a:t>
            </a:r>
            <a:r>
              <a:rPr lang="id-ID" sz="1200" dirty="0"/>
              <a:t>intensive, directed and integrated socialization</a:t>
            </a:r>
            <a:r>
              <a:rPr lang="id-ID" sz="1200" dirty="0" smtClean="0"/>
              <a:t>.</a:t>
            </a:r>
          </a:p>
          <a:p>
            <a:pPr marL="228600" indent="-228600" algn="just">
              <a:buAutoNum type="arabicParenR"/>
            </a:pPr>
            <a:r>
              <a:rPr lang="id-ID" sz="1200" dirty="0" smtClean="0"/>
              <a:t>Conducting </a:t>
            </a:r>
            <a:r>
              <a:rPr lang="id-ID" sz="1200" dirty="0"/>
              <a:t>product innovations in terms of the type of contract and time period</a:t>
            </a:r>
            <a:r>
              <a:rPr lang="id-ID" sz="1200" dirty="0" smtClean="0"/>
              <a:t>.</a:t>
            </a:r>
          </a:p>
          <a:p>
            <a:pPr marL="228600" indent="-228600" algn="just">
              <a:buAutoNum type="arabicParenR"/>
            </a:pPr>
            <a:r>
              <a:rPr lang="id-ID" sz="1200" dirty="0" smtClean="0"/>
              <a:t>Marketing</a:t>
            </a:r>
            <a:r>
              <a:rPr lang="id-ID" sz="1200" dirty="0"/>
              <a:t>, especially promotional activities.</a:t>
            </a:r>
          </a:p>
        </p:txBody>
      </p:sp>
    </p:spTree>
    <p:extLst>
      <p:ext uri="{BB962C8B-B14F-4D97-AF65-F5344CB8AC3E}">
        <p14:creationId xmlns:p14="http://schemas.microsoft.com/office/powerpoint/2010/main" val="4257294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690" y="105008"/>
            <a:ext cx="8458200" cy="623464"/>
          </a:xfrm>
          <a:effectLst>
            <a:innerShdw blurRad="63500" dist="50800" dir="2700000">
              <a:prstClr val="black">
                <a:alpha val="50000"/>
              </a:prstClr>
            </a:innerShdw>
          </a:effectLst>
          <a:scene3d>
            <a:camera prst="orthographicFront"/>
            <a:lightRig rig="soft" dir="tl">
              <a:rot lat="0" lon="0" rev="0"/>
            </a:lightRig>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t/>
            </a:r>
            <a:br>
              <a:rPr lang="en-US"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br>
            <a:r>
              <a:rPr lang="id-ID"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Pairwise Comparison</a:t>
            </a:r>
            <a:r>
              <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t/>
            </a:r>
            <a:br>
              <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ebuchet MS" pitchFamily="34" charset="0"/>
              </a:rPr>
            </a:br>
            <a:endParaRPr lang="en-US"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cxnSp>
        <p:nvCxnSpPr>
          <p:cNvPr id="4" name="Straight Connector 3"/>
          <p:cNvCxnSpPr/>
          <p:nvPr/>
        </p:nvCxnSpPr>
        <p:spPr>
          <a:xfrm>
            <a:off x="200870" y="1080645"/>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5" name="Straight Connector 4"/>
          <p:cNvCxnSpPr/>
          <p:nvPr/>
        </p:nvCxnSpPr>
        <p:spPr>
          <a:xfrm>
            <a:off x="283995" y="1136060"/>
            <a:ext cx="0" cy="5334000"/>
          </a:xfrm>
          <a:prstGeom prst="line">
            <a:avLst/>
          </a:prstGeom>
        </p:spPr>
        <p:style>
          <a:lnRef idx="3">
            <a:schemeClr val="accent3"/>
          </a:lnRef>
          <a:fillRef idx="0">
            <a:schemeClr val="accent3"/>
          </a:fillRef>
          <a:effectRef idx="2">
            <a:schemeClr val="accent3"/>
          </a:effectRef>
          <a:fontRef idx="minor">
            <a:schemeClr val="tx1"/>
          </a:fontRef>
        </p:style>
      </p:cxnSp>
      <p:cxnSp>
        <p:nvCxnSpPr>
          <p:cNvPr id="6" name="Straight Connector 5"/>
          <p:cNvCxnSpPr/>
          <p:nvPr/>
        </p:nvCxnSpPr>
        <p:spPr>
          <a:xfrm>
            <a:off x="214725" y="6386935"/>
            <a:ext cx="5721935"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7" name="Straight Connector 6"/>
          <p:cNvCxnSpPr/>
          <p:nvPr/>
        </p:nvCxnSpPr>
        <p:spPr>
          <a:xfrm>
            <a:off x="297850" y="6456205"/>
            <a:ext cx="5721935" cy="0"/>
          </a:xfrm>
          <a:prstGeom prst="line">
            <a:avLst/>
          </a:prstGeom>
        </p:spPr>
        <p:style>
          <a:lnRef idx="3">
            <a:schemeClr val="accent3"/>
          </a:lnRef>
          <a:fillRef idx="0">
            <a:schemeClr val="accent3"/>
          </a:fillRef>
          <a:effectRef idx="2">
            <a:schemeClr val="accent3"/>
          </a:effectRef>
          <a:fontRef idx="minor">
            <a:schemeClr val="tx1"/>
          </a:fontRef>
        </p:style>
      </p:cxnSp>
      <p:sp>
        <p:nvSpPr>
          <p:cNvPr id="9" name="Rectangle 8"/>
          <p:cNvSpPr/>
          <p:nvPr/>
        </p:nvSpPr>
        <p:spPr>
          <a:xfrm>
            <a:off x="7079680" y="6182372"/>
            <a:ext cx="1218603" cy="307777"/>
          </a:xfrm>
          <a:prstGeom prst="rect">
            <a:avLst/>
          </a:prstGeom>
        </p:spPr>
        <p:txBody>
          <a:bodyPr wrap="none">
            <a:spAutoFit/>
          </a:bodyPr>
          <a:lstStyle/>
          <a:p>
            <a:r>
              <a:rPr lang="en-US" sz="1400" b="1" dirty="0" smtClean="0">
                <a:solidFill>
                  <a:srgbClr val="0000CC"/>
                </a:solidFill>
                <a:latin typeface="Times New Roman" pitchFamily="18" charset="0"/>
                <a:cs typeface="Times New Roman" pitchFamily="18" charset="0"/>
              </a:rPr>
              <a:t>I</a:t>
            </a:r>
            <a:r>
              <a:rPr lang="id-ID" sz="1400" b="1" dirty="0" smtClean="0">
                <a:solidFill>
                  <a:srgbClr val="0000CC"/>
                </a:solidFill>
                <a:latin typeface="Times New Roman" pitchFamily="18" charset="0"/>
                <a:cs typeface="Times New Roman" pitchFamily="18" charset="0"/>
              </a:rPr>
              <a:t>TB-AD</a:t>
            </a:r>
            <a:r>
              <a:rPr lang="en-US" sz="1400" b="1" dirty="0" smtClean="0">
                <a:solidFill>
                  <a:srgbClr val="0000CC"/>
                </a:solidFill>
                <a:latin typeface="Times New Roman" pitchFamily="18" charset="0"/>
                <a:cs typeface="Times New Roman" pitchFamily="18" charset="0"/>
              </a:rPr>
              <a:t> </a:t>
            </a:r>
            <a:r>
              <a:rPr lang="en-US" sz="1400" b="1" dirty="0" smtClean="0">
                <a:solidFill>
                  <a:srgbClr val="0000CC"/>
                </a:solidFill>
                <a:latin typeface="Times New Roman" pitchFamily="18" charset="0"/>
                <a:cs typeface="Times New Roman" pitchFamily="18" charset="0"/>
              </a:rPr>
              <a:t>20</a:t>
            </a:r>
            <a:r>
              <a:rPr lang="id-ID" sz="1400" b="1" dirty="0" smtClean="0">
                <a:solidFill>
                  <a:srgbClr val="0000CC"/>
                </a:solidFill>
                <a:latin typeface="Times New Roman" pitchFamily="18" charset="0"/>
                <a:cs typeface="Times New Roman" pitchFamily="18" charset="0"/>
              </a:rPr>
              <a:t>20</a:t>
            </a:r>
            <a:endParaRPr lang="en-US" sz="1400" b="1" dirty="0">
              <a:solidFill>
                <a:srgbClr val="0000CC"/>
              </a:solidFill>
              <a:latin typeface="Times New Roman" pitchFamily="18" charset="0"/>
              <a:cs typeface="Times New Roman" pitchFamily="18" charset="0"/>
            </a:endParaRPr>
          </a:p>
        </p:txBody>
      </p:sp>
      <p:pic>
        <p:nvPicPr>
          <p:cNvPr id="10" name="Picture 9" descr="C:\Users\Ust.Harun.SEI\Videos\YANG MAU DIOLAH TESIS\models.PNG"/>
          <p:cNvPicPr/>
          <p:nvPr/>
        </p:nvPicPr>
        <p:blipFill>
          <a:blip r:embed="rId2">
            <a:extLst>
              <a:ext uri="{28A0092B-C50C-407E-A947-70E740481C1C}">
                <a14:useLocalDpi xmlns:a14="http://schemas.microsoft.com/office/drawing/2010/main" val="0"/>
              </a:ext>
            </a:extLst>
          </a:blip>
          <a:srcRect/>
          <a:stretch>
            <a:fillRect/>
          </a:stretch>
        </p:blipFill>
        <p:spPr bwMode="auto">
          <a:xfrm>
            <a:off x="2057400" y="838200"/>
            <a:ext cx="5181600" cy="5344172"/>
          </a:xfrm>
          <a:prstGeom prst="rect">
            <a:avLst/>
          </a:prstGeom>
          <a:noFill/>
          <a:ln>
            <a:noFill/>
          </a:ln>
        </p:spPr>
      </p:pic>
    </p:spTree>
    <p:extLst>
      <p:ext uri="{BB962C8B-B14F-4D97-AF65-F5344CB8AC3E}">
        <p14:creationId xmlns:p14="http://schemas.microsoft.com/office/powerpoint/2010/main" val="2420584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1659</TotalTime>
  <Words>2717</Words>
  <Application>Microsoft Office PowerPoint</Application>
  <PresentationFormat>On-screen Show (4:3)</PresentationFormat>
  <Paragraphs>165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INSTITUT TEKNOLOGI DAN BISNIS AHMAD DAHLAN JAKARTA S2 KEUANGAN SYARIAH 2020  </vt:lpstr>
      <vt:lpstr>BACKGROUND OF PROBLEMS</vt:lpstr>
      <vt:lpstr>PowerPoint Presentation</vt:lpstr>
      <vt:lpstr>LITERATURE REVIEW AND BASIC THEORY</vt:lpstr>
      <vt:lpstr>RESEARCH METHOD</vt:lpstr>
      <vt:lpstr>PowerPoint Presentation</vt:lpstr>
      <vt:lpstr>PowerPoint Presentation</vt:lpstr>
      <vt:lpstr> ANALYSIS AND DISCUSSION </vt:lpstr>
      <vt:lpstr> Pairwise Comparison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Ust.Harun</dc:creator>
  <cp:lastModifiedBy>Ust.Harun.SEI</cp:lastModifiedBy>
  <cp:revision>181</cp:revision>
  <dcterms:created xsi:type="dcterms:W3CDTF">2018-02-07T07:38:18Z</dcterms:created>
  <dcterms:modified xsi:type="dcterms:W3CDTF">2020-02-16T11:49:52Z</dcterms:modified>
</cp:coreProperties>
</file>