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3BAC68D-C818-4FB1-B817-72E18A9D5AB9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5F6EC9C-90C8-40B3-8C9B-1131ADC577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C68D-C818-4FB1-B817-72E18A9D5AB9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6EC9C-90C8-40B3-8C9B-1131ADC577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C68D-C818-4FB1-B817-72E18A9D5AB9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6EC9C-90C8-40B3-8C9B-1131ADC577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C68D-C818-4FB1-B817-72E18A9D5AB9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6EC9C-90C8-40B3-8C9B-1131ADC577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C68D-C818-4FB1-B817-72E18A9D5AB9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6EC9C-90C8-40B3-8C9B-1131ADC577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C68D-C818-4FB1-B817-72E18A9D5AB9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6EC9C-90C8-40B3-8C9B-1131ADC577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3BAC68D-C818-4FB1-B817-72E18A9D5AB9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5F6EC9C-90C8-40B3-8C9B-1131ADC577B0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3BAC68D-C818-4FB1-B817-72E18A9D5AB9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5F6EC9C-90C8-40B3-8C9B-1131ADC577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C68D-C818-4FB1-B817-72E18A9D5AB9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6EC9C-90C8-40B3-8C9B-1131ADC577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C68D-C818-4FB1-B817-72E18A9D5AB9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6EC9C-90C8-40B3-8C9B-1131ADC577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C68D-C818-4FB1-B817-72E18A9D5AB9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6EC9C-90C8-40B3-8C9B-1131ADC577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3BAC68D-C818-4FB1-B817-72E18A9D5AB9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5F6EC9C-90C8-40B3-8C9B-1131ADC577B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8519864" cy="160032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ANALISIS DALAM MENERAPKAN PRINSIP KEHATI-HATIAN PADA PENYALURAN PEMBIAYAAN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DI </a:t>
            </a:r>
            <a:r>
              <a:rPr lang="en-US" dirty="0"/>
              <a:t>BAITUL TAMWIL MUHAMMADIYAH (BTM) BERKAH MENTARI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4293096"/>
            <a:ext cx="4953000" cy="1752600"/>
          </a:xfrm>
        </p:spPr>
        <p:txBody>
          <a:bodyPr/>
          <a:lstStyle/>
          <a:p>
            <a:r>
              <a:rPr lang="en-US" dirty="0" smtClean="0"/>
              <a:t>Presented by:</a:t>
            </a:r>
          </a:p>
          <a:p>
            <a:r>
              <a:rPr lang="en-US" dirty="0" err="1" smtClean="0"/>
              <a:t>Jonisar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63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809832"/>
          </a:xfrm>
        </p:spPr>
        <p:txBody>
          <a:bodyPr/>
          <a:lstStyle/>
          <a:p>
            <a:r>
              <a:rPr lang="en-US" dirty="0" err="1"/>
              <a:t>Berdasarkan</a:t>
            </a:r>
            <a:r>
              <a:rPr lang="en-US" dirty="0"/>
              <a:t> data </a:t>
            </a:r>
            <a:r>
              <a:rPr lang="en-US" dirty="0" err="1"/>
              <a:t>kolektibilitas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pembiayaan</a:t>
            </a:r>
            <a:r>
              <a:rPr lang="en-US" dirty="0"/>
              <a:t> yang </a:t>
            </a:r>
            <a:r>
              <a:rPr lang="en-US" dirty="0" err="1"/>
              <a:t>dimiliki</a:t>
            </a:r>
            <a:r>
              <a:rPr lang="en-US" dirty="0"/>
              <a:t> BTM </a:t>
            </a:r>
            <a:r>
              <a:rPr lang="en-US" dirty="0" err="1"/>
              <a:t>Berkah</a:t>
            </a:r>
            <a:r>
              <a:rPr lang="en-US" dirty="0"/>
              <a:t> </a:t>
            </a:r>
            <a:r>
              <a:rPr lang="en-US" dirty="0" err="1"/>
              <a:t>Mentari</a:t>
            </a:r>
            <a:r>
              <a:rPr lang="en-US" dirty="0"/>
              <a:t> </a:t>
            </a:r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/>
              <a:t>pembiayaan</a:t>
            </a:r>
            <a:r>
              <a:rPr lang="en-US" dirty="0"/>
              <a:t> </a:t>
            </a:r>
            <a:r>
              <a:rPr lang="en-US" dirty="0" err="1"/>
              <a:t>macet</a:t>
            </a:r>
            <a:r>
              <a:rPr lang="en-US" dirty="0"/>
              <a:t> </a:t>
            </a:r>
            <a:r>
              <a:rPr lang="en-US" dirty="0" err="1"/>
              <a:t>sebesar</a:t>
            </a:r>
            <a:r>
              <a:rPr lang="en-US" dirty="0"/>
              <a:t> 16,5 % yang </a:t>
            </a:r>
            <a:r>
              <a:rPr lang="en-US" dirty="0" err="1"/>
              <a:t>berpotensi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NPF </a:t>
            </a:r>
            <a:r>
              <a:rPr lang="en-US" i="1" dirty="0"/>
              <a:t>(Non Performing Fund) </a:t>
            </a:r>
            <a:r>
              <a:rPr lang="en-US" dirty="0" err="1"/>
              <a:t>dikemudian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. </a:t>
            </a:r>
            <a:r>
              <a:rPr lang="en-US" dirty="0" err="1"/>
              <a:t>Angka</a:t>
            </a:r>
            <a:r>
              <a:rPr lang="en-US" dirty="0"/>
              <a:t> </a:t>
            </a:r>
            <a:r>
              <a:rPr lang="en-US" dirty="0" err="1"/>
              <a:t>pembiayaan</a:t>
            </a:r>
            <a:r>
              <a:rPr lang="en-US" dirty="0"/>
              <a:t> </a:t>
            </a:r>
            <a:r>
              <a:rPr lang="en-US" dirty="0" err="1"/>
              <a:t>macet</a:t>
            </a:r>
            <a:r>
              <a:rPr lang="en-US" dirty="0"/>
              <a:t> </a:t>
            </a:r>
            <a:r>
              <a:rPr lang="en-US" dirty="0" err="1"/>
              <a:t>sebesar</a:t>
            </a:r>
            <a:r>
              <a:rPr lang="en-US" dirty="0"/>
              <a:t> 14,6 %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jauh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perbankan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sebesar</a:t>
            </a:r>
            <a:r>
              <a:rPr lang="en-US" dirty="0"/>
              <a:t> 5 %. </a:t>
            </a:r>
          </a:p>
        </p:txBody>
      </p:sp>
    </p:spTree>
    <p:extLst>
      <p:ext uri="{BB962C8B-B14F-4D97-AF65-F5344CB8AC3E}">
        <p14:creationId xmlns:p14="http://schemas.microsoft.com/office/powerpoint/2010/main" val="377835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8915897"/>
              </p:ext>
            </p:extLst>
          </p:nvPr>
        </p:nvGraphicFramePr>
        <p:xfrm>
          <a:off x="395536" y="908720"/>
          <a:ext cx="8064897" cy="5400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87689"/>
                <a:gridCol w="2688604"/>
                <a:gridCol w="2688604"/>
              </a:tblGrid>
              <a:tr h="1539566"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PERTUMBUHAN  ASSET  DAN  HASIL USAHA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3956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TAHUN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ASSET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LABA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030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2016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Rp</a:t>
                      </a:r>
                      <a:r>
                        <a:rPr lang="en-US" sz="2000" dirty="0">
                          <a:effectLst/>
                        </a:rPr>
                        <a:t>. 2,601,570,635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Rp</a:t>
                      </a:r>
                      <a:r>
                        <a:rPr lang="en-US" sz="2000" dirty="0">
                          <a:effectLst/>
                        </a:rPr>
                        <a:t>. 130,964243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624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2017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Rp. 2,734,231,872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Rp</a:t>
                      </a:r>
                      <a:r>
                        <a:rPr lang="en-US" sz="2000" dirty="0">
                          <a:effectLst/>
                        </a:rPr>
                        <a:t>. 115,037,206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21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2018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Rp. 2,825,869,511</a:t>
                      </a:r>
                      <a:r>
                        <a:rPr lang="id-ID" sz="2000">
                          <a:effectLst/>
                        </a:rPr>
                        <a:t>,-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Rp</a:t>
                      </a:r>
                      <a:r>
                        <a:rPr lang="en-US" sz="2000" dirty="0">
                          <a:effectLst/>
                        </a:rPr>
                        <a:t>. 58.238.691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2767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8291264" cy="5593808"/>
          </a:xfrm>
        </p:spPr>
        <p:txBody>
          <a:bodyPr/>
          <a:lstStyle/>
          <a:p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 Asset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Usaha </a:t>
            </a:r>
            <a:r>
              <a:rPr lang="en-US" dirty="0" err="1"/>
              <a:t>dalam</a:t>
            </a:r>
            <a:r>
              <a:rPr lang="en-US" dirty="0"/>
              <a:t> 3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terakhir</a:t>
            </a:r>
            <a:r>
              <a:rPr lang="en-US" dirty="0"/>
              <a:t>, </a:t>
            </a:r>
            <a:r>
              <a:rPr lang="en-US" dirty="0" err="1"/>
              <a:t>yakni</a:t>
            </a:r>
            <a:r>
              <a:rPr lang="en-US" dirty="0"/>
              <a:t> 2016, 2017 </a:t>
            </a:r>
            <a:r>
              <a:rPr lang="en-US" dirty="0" err="1"/>
              <a:t>dan</a:t>
            </a:r>
            <a:r>
              <a:rPr lang="en-US" dirty="0"/>
              <a:t> 2018. Dari </a:t>
            </a:r>
            <a:r>
              <a:rPr lang="en-US" dirty="0" err="1"/>
              <a:t>sisi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 Asset </a:t>
            </a:r>
            <a:r>
              <a:rPr lang="en-US" dirty="0" err="1"/>
              <a:t>memang</a:t>
            </a:r>
            <a:r>
              <a:rPr lang="en-US" dirty="0"/>
              <a:t>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kenaikan</a:t>
            </a:r>
            <a:r>
              <a:rPr lang="en-US" dirty="0"/>
              <a:t> </a:t>
            </a:r>
            <a:r>
              <a:rPr lang="en-US" dirty="0" err="1"/>
              <a:t>tiap</a:t>
            </a:r>
            <a:r>
              <a:rPr lang="en-US" dirty="0"/>
              <a:t> </a:t>
            </a:r>
            <a:r>
              <a:rPr lang="en-US" dirty="0" err="1"/>
              <a:t>tahunnya</a:t>
            </a:r>
            <a:r>
              <a:rPr lang="en-US" dirty="0"/>
              <a:t> </a:t>
            </a:r>
            <a:r>
              <a:rPr lang="en-US" dirty="0" err="1"/>
              <a:t>meski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naik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signifikan</a:t>
            </a:r>
            <a:r>
              <a:rPr lang="en-US" dirty="0"/>
              <a:t>,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naik</a:t>
            </a:r>
            <a:r>
              <a:rPr lang="en-US" dirty="0"/>
              <a:t> </a:t>
            </a:r>
            <a:r>
              <a:rPr lang="en-US" dirty="0" err="1"/>
              <a:t>sekitar</a:t>
            </a:r>
            <a:r>
              <a:rPr lang="en-US" dirty="0"/>
              <a:t> 5 %. Akan </a:t>
            </a:r>
            <a:r>
              <a:rPr lang="en-US" dirty="0" err="1"/>
              <a:t>tetapi</a:t>
            </a:r>
            <a:r>
              <a:rPr lang="en-US" dirty="0"/>
              <a:t>,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sisi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laba</a:t>
            </a:r>
            <a:r>
              <a:rPr lang="en-US" dirty="0"/>
              <a:t> </a:t>
            </a:r>
            <a:r>
              <a:rPr lang="en-US" dirty="0" err="1"/>
              <a:t>justru</a:t>
            </a:r>
            <a:r>
              <a:rPr lang="en-US" dirty="0"/>
              <a:t>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penurunan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3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terakhir</a:t>
            </a:r>
            <a:r>
              <a:rPr lang="en-US" dirty="0"/>
              <a:t>. </a:t>
            </a:r>
            <a:r>
              <a:rPr lang="en-US" dirty="0" err="1"/>
              <a:t>Laba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2018 yang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penurunan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drastis</a:t>
            </a:r>
            <a:r>
              <a:rPr lang="en-US" dirty="0"/>
              <a:t>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sebesar</a:t>
            </a:r>
            <a:r>
              <a:rPr lang="en-US" dirty="0"/>
              <a:t> 50 % </a:t>
            </a:r>
            <a:r>
              <a:rPr lang="en-US" dirty="0" err="1"/>
              <a:t>dibandingkan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laba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2017</a:t>
            </a:r>
          </a:p>
        </p:txBody>
      </p:sp>
    </p:spTree>
    <p:extLst>
      <p:ext uri="{BB962C8B-B14F-4D97-AF65-F5344CB8AC3E}">
        <p14:creationId xmlns:p14="http://schemas.microsoft.com/office/powerpoint/2010/main" val="192801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809832"/>
          </a:xfrm>
        </p:spPr>
        <p:txBody>
          <a:bodyPr/>
          <a:lstStyle/>
          <a:p>
            <a:r>
              <a:rPr lang="en-US" dirty="0" err="1"/>
              <a:t>Jika</a:t>
            </a:r>
            <a:r>
              <a:rPr lang="en-US" dirty="0"/>
              <a:t> di </a:t>
            </a:r>
            <a:r>
              <a:rPr lang="en-US" dirty="0" err="1"/>
              <a:t>analisa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neraca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laba</a:t>
            </a:r>
            <a:r>
              <a:rPr lang="en-US" dirty="0"/>
              <a:t> </a:t>
            </a:r>
            <a:r>
              <a:rPr lang="en-US" dirty="0" err="1"/>
              <a:t>rugi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2018,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sebabkan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: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err="1"/>
              <a:t>Penurunan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sebesar</a:t>
            </a:r>
            <a:r>
              <a:rPr lang="en-US" dirty="0"/>
              <a:t> 36 </a:t>
            </a:r>
            <a:r>
              <a:rPr lang="en-US" dirty="0" smtClean="0"/>
              <a:t>%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err="1"/>
              <a:t>Penurunan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lain-lain </a:t>
            </a:r>
            <a:r>
              <a:rPr lang="en-US" dirty="0" err="1"/>
              <a:t>sebesar</a:t>
            </a:r>
            <a:r>
              <a:rPr lang="en-US" dirty="0"/>
              <a:t> 98 %</a:t>
            </a:r>
          </a:p>
        </p:txBody>
      </p:sp>
    </p:spTree>
    <p:extLst>
      <p:ext uri="{BB962C8B-B14F-4D97-AF65-F5344CB8AC3E}">
        <p14:creationId xmlns:p14="http://schemas.microsoft.com/office/powerpoint/2010/main" val="959668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85845"/>
            <a:ext cx="8229600" cy="1066800"/>
          </a:xfrm>
        </p:spPr>
        <p:txBody>
          <a:bodyPr/>
          <a:lstStyle/>
          <a:p>
            <a:r>
              <a:rPr lang="en-US" dirty="0" err="1" smtClean="0"/>
              <a:t>Penerapan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Kehati-hatian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778157" y="2252645"/>
            <a:ext cx="1470443" cy="882266"/>
            <a:chOff x="4919" y="370499"/>
            <a:chExt cx="1470443" cy="882266"/>
          </a:xfrm>
        </p:grpSpPr>
        <p:sp>
          <p:nvSpPr>
            <p:cNvPr id="30" name="Rounded Rectangle 29"/>
            <p:cNvSpPr/>
            <p:nvPr/>
          </p:nvSpPr>
          <p:spPr>
            <a:xfrm>
              <a:off x="4919" y="370499"/>
              <a:ext cx="1470443" cy="882266"/>
            </a:xfrm>
            <a:prstGeom prst="roundRect">
              <a:avLst>
                <a:gd name="adj" fmla="val 10000"/>
              </a:avLst>
            </a:prstGeom>
            <a:solidFill>
              <a:srgbClr val="4F81BD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31" name="Rounded Rectangle 4"/>
            <p:cNvSpPr/>
            <p:nvPr/>
          </p:nvSpPr>
          <p:spPr>
            <a:xfrm>
              <a:off x="30760" y="396340"/>
              <a:ext cx="1418761" cy="8305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300" kern="1200" dirty="0" err="1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Melengkapi</a:t>
              </a:r>
              <a:r>
                <a:rPr lang="en-US" sz="1300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 </a:t>
              </a:r>
              <a:r>
                <a:rPr lang="en-US" sz="1300" kern="1200" dirty="0" err="1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persyaraan</a:t>
              </a:r>
              <a:endParaRPr lang="en-US" sz="1300" kern="1200" dirty="0">
                <a:solidFill>
                  <a:sysClr val="window" lastClr="FFFFFF"/>
                </a:solidFill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378000" y="2511443"/>
            <a:ext cx="311734" cy="364670"/>
            <a:chOff x="1604762" y="629297"/>
            <a:chExt cx="311734" cy="364670"/>
          </a:xfrm>
        </p:grpSpPr>
        <p:sp>
          <p:nvSpPr>
            <p:cNvPr id="28" name="Right Arrow 27"/>
            <p:cNvSpPr/>
            <p:nvPr/>
          </p:nvSpPr>
          <p:spPr>
            <a:xfrm>
              <a:off x="1604762" y="629297"/>
              <a:ext cx="311734" cy="364670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4F81BD">
                <a:tint val="60000"/>
                <a:hueOff val="0"/>
                <a:satOff val="0"/>
                <a:lumOff val="0"/>
                <a:alphaOff val="0"/>
              </a:srgbClr>
            </a:solidFill>
            <a:ln>
              <a:noFill/>
            </a:ln>
            <a:effectLst/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9" name="Right Arrow 6"/>
            <p:cNvSpPr/>
            <p:nvPr/>
          </p:nvSpPr>
          <p:spPr>
            <a:xfrm>
              <a:off x="1604762" y="702231"/>
              <a:ext cx="218214" cy="2188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100" kern="1200">
                <a:solidFill>
                  <a:sysClr val="window" lastClr="FFFFFF"/>
                </a:solidFill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836778" y="2252645"/>
            <a:ext cx="1470443" cy="882266"/>
            <a:chOff x="2063540" y="370499"/>
            <a:chExt cx="1470443" cy="882266"/>
          </a:xfrm>
        </p:grpSpPr>
        <p:sp>
          <p:nvSpPr>
            <p:cNvPr id="26" name="Rounded Rectangle 25"/>
            <p:cNvSpPr/>
            <p:nvPr/>
          </p:nvSpPr>
          <p:spPr>
            <a:xfrm>
              <a:off x="2063540" y="370499"/>
              <a:ext cx="1470443" cy="882266"/>
            </a:xfrm>
            <a:prstGeom prst="roundRect">
              <a:avLst>
                <a:gd name="adj" fmla="val 10000"/>
              </a:avLst>
            </a:prstGeom>
            <a:solidFill>
              <a:srgbClr val="4F81BD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7" name="Rounded Rectangle 8"/>
            <p:cNvSpPr/>
            <p:nvPr/>
          </p:nvSpPr>
          <p:spPr>
            <a:xfrm>
              <a:off x="2089381" y="396340"/>
              <a:ext cx="1418761" cy="8305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300" kern="1200" dirty="0" err="1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Mengisi</a:t>
              </a:r>
              <a:r>
                <a:rPr lang="en-US" sz="1300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 </a:t>
              </a:r>
              <a:r>
                <a:rPr lang="en-US" sz="1300" kern="1200" dirty="0" err="1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formulir</a:t>
              </a:r>
              <a:r>
                <a:rPr lang="en-US" sz="1300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 </a:t>
              </a:r>
              <a:r>
                <a:rPr lang="en-US" sz="1300" kern="1200" dirty="0" err="1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pembiayaan</a:t>
              </a:r>
              <a:endParaRPr lang="en-US" sz="1300" kern="1200" dirty="0">
                <a:solidFill>
                  <a:sysClr val="window" lastClr="FFFFFF"/>
                </a:solidFill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436621" y="2511443"/>
            <a:ext cx="311734" cy="364670"/>
            <a:chOff x="3663383" y="629297"/>
            <a:chExt cx="311734" cy="364670"/>
          </a:xfrm>
        </p:grpSpPr>
        <p:sp>
          <p:nvSpPr>
            <p:cNvPr id="24" name="Right Arrow 23"/>
            <p:cNvSpPr/>
            <p:nvPr/>
          </p:nvSpPr>
          <p:spPr>
            <a:xfrm>
              <a:off x="3663383" y="629297"/>
              <a:ext cx="311734" cy="364670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4F81BD">
                <a:tint val="60000"/>
                <a:hueOff val="0"/>
                <a:satOff val="0"/>
                <a:lumOff val="0"/>
                <a:alphaOff val="0"/>
              </a:srgbClr>
            </a:solidFill>
            <a:ln>
              <a:noFill/>
            </a:ln>
            <a:effectLst/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5" name="Right Arrow 10"/>
            <p:cNvSpPr/>
            <p:nvPr/>
          </p:nvSpPr>
          <p:spPr>
            <a:xfrm>
              <a:off x="3663383" y="702231"/>
              <a:ext cx="218214" cy="2188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100" kern="1200">
                <a:solidFill>
                  <a:sysClr val="window" lastClr="FFFFFF"/>
                </a:solidFill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895399" y="2252645"/>
            <a:ext cx="1470443" cy="882266"/>
            <a:chOff x="4122161" y="370499"/>
            <a:chExt cx="1470443" cy="882266"/>
          </a:xfrm>
        </p:grpSpPr>
        <p:sp>
          <p:nvSpPr>
            <p:cNvPr id="22" name="Rounded Rectangle 21"/>
            <p:cNvSpPr/>
            <p:nvPr/>
          </p:nvSpPr>
          <p:spPr>
            <a:xfrm>
              <a:off x="4122161" y="370499"/>
              <a:ext cx="1470443" cy="882266"/>
            </a:xfrm>
            <a:prstGeom prst="roundRect">
              <a:avLst>
                <a:gd name="adj" fmla="val 10000"/>
              </a:avLst>
            </a:prstGeom>
            <a:solidFill>
              <a:srgbClr val="4F81BD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3" name="Rounded Rectangle 12"/>
            <p:cNvSpPr/>
            <p:nvPr/>
          </p:nvSpPr>
          <p:spPr>
            <a:xfrm>
              <a:off x="4148002" y="396340"/>
              <a:ext cx="1418761" cy="8305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300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Survey </a:t>
              </a:r>
              <a:r>
                <a:rPr lang="en-US" sz="1300" kern="1200" dirty="0" err="1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dan</a:t>
              </a:r>
              <a:r>
                <a:rPr lang="en-US" sz="1300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 </a:t>
              </a:r>
              <a:r>
                <a:rPr lang="en-US" sz="1300" kern="1200" dirty="0" err="1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Analisa</a:t>
              </a:r>
              <a:r>
                <a:rPr lang="en-US" sz="1300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 AO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448286" y="3264310"/>
            <a:ext cx="364670" cy="311734"/>
            <a:chOff x="4675048" y="1382164"/>
            <a:chExt cx="364670" cy="311734"/>
          </a:xfrm>
        </p:grpSpPr>
        <p:sp>
          <p:nvSpPr>
            <p:cNvPr id="20" name="Right Arrow 19"/>
            <p:cNvSpPr/>
            <p:nvPr/>
          </p:nvSpPr>
          <p:spPr>
            <a:xfrm rot="5400000">
              <a:off x="4701516" y="1355696"/>
              <a:ext cx="311734" cy="364670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4F81BD">
                <a:tint val="60000"/>
                <a:hueOff val="0"/>
                <a:satOff val="0"/>
                <a:lumOff val="0"/>
                <a:alphaOff val="0"/>
              </a:srgbClr>
            </a:solidFill>
            <a:ln>
              <a:noFill/>
            </a:ln>
            <a:effectLst/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1" name="Right Arrow 14"/>
            <p:cNvSpPr/>
            <p:nvPr/>
          </p:nvSpPr>
          <p:spPr>
            <a:xfrm>
              <a:off x="4747982" y="1382164"/>
              <a:ext cx="218802" cy="2182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100" kern="1200">
                <a:solidFill>
                  <a:sysClr val="window" lastClr="FFFFFF"/>
                </a:solidFill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895399" y="3723088"/>
            <a:ext cx="1470443" cy="882266"/>
            <a:chOff x="4122161" y="1840942"/>
            <a:chExt cx="1470443" cy="882266"/>
          </a:xfrm>
        </p:grpSpPr>
        <p:sp>
          <p:nvSpPr>
            <p:cNvPr id="18" name="Rounded Rectangle 17"/>
            <p:cNvSpPr/>
            <p:nvPr/>
          </p:nvSpPr>
          <p:spPr>
            <a:xfrm>
              <a:off x="4122161" y="1840942"/>
              <a:ext cx="1470443" cy="882266"/>
            </a:xfrm>
            <a:prstGeom prst="roundRect">
              <a:avLst>
                <a:gd name="adj" fmla="val 10000"/>
              </a:avLst>
            </a:prstGeom>
            <a:solidFill>
              <a:srgbClr val="4F81BD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9" name="Rounded Rectangle 16"/>
            <p:cNvSpPr/>
            <p:nvPr/>
          </p:nvSpPr>
          <p:spPr>
            <a:xfrm>
              <a:off x="4148002" y="1866783"/>
              <a:ext cx="1418761" cy="8305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300" kern="1200" dirty="0" err="1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Pengajuan</a:t>
              </a:r>
              <a:r>
                <a:rPr lang="en-US" sz="1300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 </a:t>
              </a:r>
              <a:r>
                <a:rPr lang="en-US" sz="1300" kern="1200" dirty="0" err="1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putusan</a:t>
              </a:r>
              <a:r>
                <a:rPr lang="en-US" sz="1300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 </a:t>
              </a:r>
              <a:r>
                <a:rPr lang="en-US" sz="1300" kern="1200" dirty="0" err="1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pembiayaan</a:t>
              </a:r>
              <a:r>
                <a:rPr lang="en-US" sz="1300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 </a:t>
              </a:r>
              <a:r>
                <a:rPr lang="en-US" sz="1300" kern="1200" dirty="0" err="1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ke</a:t>
              </a:r>
              <a:r>
                <a:rPr lang="en-US" sz="1300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 manager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454266" y="3981886"/>
            <a:ext cx="311734" cy="364670"/>
            <a:chOff x="3681028" y="2099740"/>
            <a:chExt cx="311734" cy="364670"/>
          </a:xfrm>
        </p:grpSpPr>
        <p:sp>
          <p:nvSpPr>
            <p:cNvPr id="16" name="Right Arrow 15"/>
            <p:cNvSpPr/>
            <p:nvPr/>
          </p:nvSpPr>
          <p:spPr>
            <a:xfrm rot="10800000">
              <a:off x="3681028" y="2099740"/>
              <a:ext cx="311734" cy="364670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4F81BD">
                <a:tint val="60000"/>
                <a:hueOff val="0"/>
                <a:satOff val="0"/>
                <a:lumOff val="0"/>
                <a:alphaOff val="0"/>
              </a:srgbClr>
            </a:solidFill>
            <a:ln>
              <a:noFill/>
            </a:ln>
            <a:effectLst/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7" name="Right Arrow 18"/>
            <p:cNvSpPr/>
            <p:nvPr/>
          </p:nvSpPr>
          <p:spPr>
            <a:xfrm rot="21600000">
              <a:off x="3774548" y="2172674"/>
              <a:ext cx="218214" cy="2188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100" kern="1200">
                <a:solidFill>
                  <a:sysClr val="window" lastClr="FFFFFF"/>
                </a:solidFill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836778" y="3723088"/>
            <a:ext cx="1470443" cy="882266"/>
            <a:chOff x="2063540" y="1840942"/>
            <a:chExt cx="1470443" cy="882266"/>
          </a:xfrm>
        </p:grpSpPr>
        <p:sp>
          <p:nvSpPr>
            <p:cNvPr id="14" name="Rounded Rectangle 13"/>
            <p:cNvSpPr/>
            <p:nvPr/>
          </p:nvSpPr>
          <p:spPr>
            <a:xfrm>
              <a:off x="2063540" y="1840942"/>
              <a:ext cx="1470443" cy="882266"/>
            </a:xfrm>
            <a:prstGeom prst="roundRect">
              <a:avLst>
                <a:gd name="adj" fmla="val 10000"/>
              </a:avLst>
            </a:prstGeom>
            <a:solidFill>
              <a:srgbClr val="4F81BD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5" name="Rounded Rectangle 20"/>
            <p:cNvSpPr/>
            <p:nvPr/>
          </p:nvSpPr>
          <p:spPr>
            <a:xfrm>
              <a:off x="2089381" y="1866783"/>
              <a:ext cx="1418761" cy="8305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300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1. </a:t>
              </a:r>
              <a:r>
                <a:rPr lang="en-US" sz="1300" kern="1200" dirty="0" err="1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Disetujui</a:t>
              </a:r>
              <a:r>
                <a:rPr lang="en-US" sz="1300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, </a:t>
              </a:r>
              <a:r>
                <a:rPr lang="en-US" sz="1300" kern="1200" dirty="0" err="1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lanjut</a:t>
              </a:r>
              <a:r>
                <a:rPr lang="en-US" sz="1300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 proses </a:t>
              </a:r>
              <a:r>
                <a:rPr lang="en-US" sz="1300" kern="1200" dirty="0" err="1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akad</a:t>
              </a:r>
              <a:r>
                <a:rPr lang="en-US" sz="1300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 </a:t>
              </a:r>
              <a:r>
                <a:rPr lang="en-US" sz="1300" kern="1200" dirty="0" err="1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kredit</a:t>
              </a:r>
              <a:endParaRPr lang="en-US" sz="1300" kern="1200" dirty="0">
                <a:solidFill>
                  <a:sysClr val="window" lastClr="FFFFFF"/>
                </a:solidFill>
                <a:latin typeface="Calibri"/>
                <a:ea typeface="+mn-ea"/>
                <a:cs typeface="+mn-cs"/>
              </a:endParaRPr>
            </a:p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300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2. </a:t>
              </a:r>
              <a:r>
                <a:rPr lang="en-US" sz="1300" kern="1200" dirty="0" err="1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Tidak</a:t>
              </a:r>
              <a:r>
                <a:rPr lang="en-US" sz="1300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 di </a:t>
              </a:r>
              <a:r>
                <a:rPr lang="en-US" sz="1300" kern="1200" dirty="0" err="1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setujui</a:t>
              </a:r>
              <a:endParaRPr lang="en-US" sz="1300" kern="1200" dirty="0">
                <a:solidFill>
                  <a:sysClr val="window" lastClr="FFFFFF"/>
                </a:solidFill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59324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93808"/>
          </a:xfrm>
        </p:spPr>
        <p:txBody>
          <a:bodyPr/>
          <a:lstStyle/>
          <a:p>
            <a:r>
              <a:rPr lang="en-US" dirty="0"/>
              <a:t>Saran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agar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kelangsungan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, </a:t>
            </a:r>
            <a:r>
              <a:rPr lang="en-US" dirty="0" err="1"/>
              <a:t>sebaiknya</a:t>
            </a:r>
            <a:r>
              <a:rPr lang="en-US" dirty="0"/>
              <a:t> BTM </a:t>
            </a:r>
            <a:r>
              <a:rPr lang="en-US" dirty="0" err="1"/>
              <a:t>Berkah</a:t>
            </a:r>
            <a:r>
              <a:rPr lang="en-US" dirty="0"/>
              <a:t> </a:t>
            </a:r>
            <a:r>
              <a:rPr lang="en-US" dirty="0" err="1"/>
              <a:t>Mentari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prosedurnya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survey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berkala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mencegah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pembiayaan</a:t>
            </a:r>
            <a:r>
              <a:rPr lang="en-US" dirty="0"/>
              <a:t> </a:t>
            </a:r>
            <a:r>
              <a:rPr lang="en-US" dirty="0" err="1"/>
              <a:t>macet</a:t>
            </a:r>
            <a:r>
              <a:rPr lang="en-US" dirty="0"/>
              <a:t>, </a:t>
            </a:r>
            <a:r>
              <a:rPr lang="en-US" dirty="0" err="1"/>
              <a:t>meski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pengajuan</a:t>
            </a:r>
            <a:r>
              <a:rPr lang="en-US" dirty="0"/>
              <a:t> </a:t>
            </a:r>
            <a:r>
              <a:rPr lang="en-US" dirty="0" err="1"/>
              <a:t>pembiayaan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Koperasi</a:t>
            </a:r>
            <a:r>
              <a:rPr lang="en-US" dirty="0"/>
              <a:t> </a:t>
            </a:r>
            <a:r>
              <a:rPr lang="en-US" dirty="0" err="1"/>
              <a:t>Berkah</a:t>
            </a:r>
            <a:r>
              <a:rPr lang="en-US" dirty="0"/>
              <a:t> </a:t>
            </a:r>
            <a:r>
              <a:rPr lang="en-US" dirty="0" err="1"/>
              <a:t>Mentari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18527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Kesimpulan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Saran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penyaluran</a:t>
            </a:r>
            <a:r>
              <a:rPr lang="en-US" dirty="0"/>
              <a:t> </a:t>
            </a:r>
            <a:r>
              <a:rPr lang="en-US" dirty="0" err="1"/>
              <a:t>pembiayaannya</a:t>
            </a:r>
            <a:r>
              <a:rPr lang="en-US" dirty="0"/>
              <a:t>, BTM </a:t>
            </a:r>
            <a:r>
              <a:rPr lang="en-US" dirty="0" err="1"/>
              <a:t>Berkah</a:t>
            </a:r>
            <a:r>
              <a:rPr lang="en-US" dirty="0"/>
              <a:t> </a:t>
            </a:r>
            <a:r>
              <a:rPr lang="en-US" dirty="0" err="1"/>
              <a:t>Madani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menerapkan</a:t>
            </a:r>
            <a:r>
              <a:rPr lang="en-US" dirty="0"/>
              <a:t> </a:t>
            </a:r>
            <a:r>
              <a:rPr lang="en-US" dirty="0" err="1"/>
              <a:t>prinsip-prinsip</a:t>
            </a:r>
            <a:r>
              <a:rPr lang="en-US" dirty="0"/>
              <a:t> </a:t>
            </a:r>
            <a:r>
              <a:rPr lang="en-US" dirty="0" err="1"/>
              <a:t>kehati-hatian</a:t>
            </a:r>
            <a:r>
              <a:rPr lang="en-US" dirty="0"/>
              <a:t> agar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pembiayaan</a:t>
            </a:r>
            <a:r>
              <a:rPr lang="en-US" dirty="0"/>
              <a:t> </a:t>
            </a:r>
            <a:r>
              <a:rPr lang="en-US" dirty="0" err="1"/>
              <a:t>bermasalah</a:t>
            </a:r>
            <a:r>
              <a:rPr lang="en-US" dirty="0"/>
              <a:t> di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.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pola-pola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ditetapkan</a:t>
            </a:r>
            <a:r>
              <a:rPr lang="en-US" dirty="0"/>
              <a:t>. </a:t>
            </a:r>
            <a:r>
              <a:rPr lang="en-US" dirty="0" err="1"/>
              <a:t>Namun</a:t>
            </a:r>
            <a:r>
              <a:rPr lang="en-US" dirty="0"/>
              <a:t>,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nya</a:t>
            </a:r>
            <a:r>
              <a:rPr lang="en-US" dirty="0"/>
              <a:t> BTM </a:t>
            </a:r>
            <a:r>
              <a:rPr lang="en-US" dirty="0" err="1"/>
              <a:t>Berkah</a:t>
            </a:r>
            <a:r>
              <a:rPr lang="en-US" dirty="0"/>
              <a:t> </a:t>
            </a:r>
            <a:r>
              <a:rPr lang="en-US" dirty="0" err="1"/>
              <a:t>Mentari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NPF </a:t>
            </a:r>
            <a:r>
              <a:rPr lang="en-US" i="1" dirty="0"/>
              <a:t>(Non </a:t>
            </a:r>
            <a:r>
              <a:rPr lang="en-US" i="1" dirty="0" err="1"/>
              <a:t>Perfoming</a:t>
            </a:r>
            <a:r>
              <a:rPr lang="en-US" i="1" dirty="0"/>
              <a:t> Finance) </a:t>
            </a:r>
            <a:r>
              <a:rPr lang="en-US" dirty="0"/>
              <a:t>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hingga</a:t>
            </a:r>
            <a:r>
              <a:rPr lang="en-US" dirty="0"/>
              <a:t> 10 %.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dikarenakan</a:t>
            </a:r>
            <a:r>
              <a:rPr lang="en-US" dirty="0"/>
              <a:t> BTM </a:t>
            </a:r>
            <a:r>
              <a:rPr lang="en-US" dirty="0" err="1"/>
              <a:t>Berkah</a:t>
            </a:r>
            <a:r>
              <a:rPr lang="en-US" dirty="0"/>
              <a:t> </a:t>
            </a:r>
            <a:r>
              <a:rPr lang="en-US" dirty="0" err="1"/>
              <a:t>Mentari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i="1" dirty="0" err="1"/>
              <a:t>usaha</a:t>
            </a:r>
            <a:r>
              <a:rPr lang="en-US" i="1" dirty="0"/>
              <a:t> sector </a:t>
            </a:r>
            <a:r>
              <a:rPr lang="en-US" i="1" dirty="0" err="1"/>
              <a:t>riil</a:t>
            </a:r>
            <a:r>
              <a:rPr lang="en-US" i="1" dirty="0"/>
              <a:t>,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dipengaruhi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i="1" dirty="0"/>
              <a:t>performance </a:t>
            </a:r>
            <a:r>
              <a:rPr lang="en-US" dirty="0" err="1"/>
              <a:t>lembaga-lembaga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di BTM </a:t>
            </a:r>
            <a:r>
              <a:rPr lang="en-US" dirty="0" err="1"/>
              <a:t>Berkah</a:t>
            </a:r>
            <a:r>
              <a:rPr lang="en-US" dirty="0"/>
              <a:t> </a:t>
            </a:r>
            <a:r>
              <a:rPr lang="en-US" dirty="0" err="1"/>
              <a:t>Mentari</a:t>
            </a:r>
            <a:r>
              <a:rPr lang="en-US" dirty="0"/>
              <a:t>.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mitra</a:t>
            </a:r>
            <a:r>
              <a:rPr lang="en-US" dirty="0"/>
              <a:t> </a:t>
            </a:r>
            <a:r>
              <a:rPr lang="en-US" dirty="0" err="1"/>
              <a:t>pembiayaan</a:t>
            </a:r>
            <a:r>
              <a:rPr lang="en-US" dirty="0"/>
              <a:t> BTM </a:t>
            </a:r>
            <a:r>
              <a:rPr lang="en-US" dirty="0" err="1"/>
              <a:t>Berkah</a:t>
            </a:r>
            <a:r>
              <a:rPr lang="en-US" dirty="0"/>
              <a:t> </a:t>
            </a:r>
            <a:r>
              <a:rPr lang="en-US" dirty="0" err="1"/>
              <a:t>Mentari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34683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950296"/>
          </a:xfrm>
        </p:spPr>
        <p:txBody>
          <a:bodyPr/>
          <a:lstStyle/>
          <a:p>
            <a:pPr algn="ctr"/>
            <a:r>
              <a:rPr lang="en-US" b="1" i="1" dirty="0" smtClean="0"/>
              <a:t>SEKIAN</a:t>
            </a:r>
            <a:br>
              <a:rPr lang="en-US" b="1" i="1" dirty="0" smtClean="0"/>
            </a:br>
            <a:r>
              <a:rPr lang="en-US" b="1" i="1" dirty="0" smtClean="0"/>
              <a:t>TERIMA KASIH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238561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066800"/>
          </a:xfrm>
        </p:spPr>
        <p:txBody>
          <a:bodyPr/>
          <a:lstStyle/>
          <a:p>
            <a:r>
              <a:rPr lang="en-US" dirty="0" smtClean="0"/>
              <a:t>PENDAHULUAN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95536" y="1772816"/>
            <a:ext cx="2232248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Resesi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1997 , </a:t>
            </a:r>
            <a:r>
              <a:rPr lang="en-US" dirty="0" err="1" smtClean="0"/>
              <a:t>korporasi</a:t>
            </a:r>
            <a:r>
              <a:rPr lang="en-US" dirty="0" smtClean="0"/>
              <a:t> </a:t>
            </a:r>
            <a:r>
              <a:rPr lang="en-US" dirty="0" err="1" smtClean="0"/>
              <a:t>menguasai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347864" y="1775198"/>
            <a:ext cx="2232248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Korporasi</a:t>
            </a:r>
            <a:r>
              <a:rPr lang="en-US" dirty="0" smtClean="0"/>
              <a:t> </a:t>
            </a:r>
            <a:r>
              <a:rPr lang="en-US" dirty="0" err="1" smtClean="0"/>
              <a:t>tumbang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UMKM </a:t>
            </a:r>
            <a:r>
              <a:rPr lang="en-US" dirty="0" err="1" smtClean="0"/>
              <a:t>bertahan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228184" y="1746132"/>
            <a:ext cx="2232248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UMKM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potensi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28184" y="4293096"/>
            <a:ext cx="2232248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UMKM </a:t>
            </a:r>
            <a:r>
              <a:rPr lang="en-US" dirty="0" err="1" smtClean="0"/>
              <a:t>banyak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bankable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347864" y="4271142"/>
            <a:ext cx="2232248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LKM/BTM </a:t>
            </a:r>
            <a:r>
              <a:rPr lang="en-US" dirty="0" err="1" smtClean="0"/>
              <a:t>tumbuh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UMKM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62622" y="4293096"/>
            <a:ext cx="2232248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BTM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menerapkan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kehati-hatian</a:t>
            </a: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2709945" y="2290852"/>
            <a:ext cx="508978" cy="42272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5647198" y="2317536"/>
            <a:ext cx="508978" cy="42272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 rot="5400000">
            <a:off x="7068496" y="3524793"/>
            <a:ext cx="758329" cy="42272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 rot="10800000">
            <a:off x="5652121" y="4806471"/>
            <a:ext cx="508978" cy="42272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10800000">
            <a:off x="2728077" y="4747507"/>
            <a:ext cx="508978" cy="42272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625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066800"/>
          </a:xfrm>
        </p:spPr>
        <p:txBody>
          <a:bodyPr/>
          <a:lstStyle/>
          <a:p>
            <a:r>
              <a:rPr lang="en-US" dirty="0" smtClean="0"/>
              <a:t>TINJAUAN PUSTAKA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539552" y="1844824"/>
            <a:ext cx="3168352" cy="201622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Baitul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Maal</a:t>
            </a:r>
            <a:r>
              <a:rPr lang="en-US" dirty="0" smtClean="0">
                <a:solidFill>
                  <a:schemeClr val="tx1"/>
                </a:solidFill>
              </a:rPr>
              <a:t> : </a:t>
            </a:r>
            <a:r>
              <a:rPr lang="en-US" dirty="0" err="1" smtClean="0">
                <a:solidFill>
                  <a:schemeClr val="tx1"/>
                </a:solidFill>
              </a:rPr>
              <a:t>Rumah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Harta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Baitut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Tamwil</a:t>
            </a:r>
            <a:r>
              <a:rPr lang="en-US" dirty="0" smtClean="0">
                <a:solidFill>
                  <a:schemeClr val="tx1"/>
                </a:solidFill>
              </a:rPr>
              <a:t> : </a:t>
            </a:r>
            <a:r>
              <a:rPr lang="en-US" dirty="0" err="1" smtClean="0">
                <a:solidFill>
                  <a:schemeClr val="tx1"/>
                </a:solidFill>
              </a:rPr>
              <a:t>Rumah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Perniagaan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427984" y="1812210"/>
            <a:ext cx="3096344" cy="201622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Fungsi</a:t>
            </a:r>
            <a:r>
              <a:rPr lang="en-US" dirty="0" smtClean="0">
                <a:solidFill>
                  <a:schemeClr val="tx1"/>
                </a:solidFill>
              </a:rPr>
              <a:t> BTM :</a:t>
            </a:r>
          </a:p>
          <a:p>
            <a:pPr marL="342900" indent="-342900" algn="ctr"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Penghimpunan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penyaluran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dana</a:t>
            </a:r>
            <a:endParaRPr lang="en-US" dirty="0" smtClean="0">
              <a:solidFill>
                <a:schemeClr val="tx1"/>
              </a:solidFill>
            </a:endParaRPr>
          </a:p>
          <a:p>
            <a:pPr marL="342900" indent="-342900" algn="ctr">
              <a:buAutoNum type="arabicPeriod"/>
            </a:pPr>
            <a:r>
              <a:rPr lang="en-US" dirty="0" err="1">
                <a:solidFill>
                  <a:schemeClr val="tx1"/>
                </a:solidFill>
              </a:rPr>
              <a:t>Pemberi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informasi</a:t>
            </a:r>
            <a:endParaRPr lang="en-US" dirty="0" smtClean="0">
              <a:solidFill>
                <a:schemeClr val="tx1"/>
              </a:solidFill>
            </a:endParaRPr>
          </a:p>
          <a:p>
            <a:pPr marL="342900" indent="-342900" algn="ctr">
              <a:buAutoNum type="arabicPeriod"/>
            </a:pPr>
            <a:r>
              <a:rPr lang="en-US" dirty="0" err="1">
                <a:solidFill>
                  <a:schemeClr val="tx1"/>
                </a:solidFill>
              </a:rPr>
              <a:t>Sumber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pendapatan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39552" y="4014048"/>
            <a:ext cx="3168352" cy="265531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Akad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Produk</a:t>
            </a:r>
            <a:r>
              <a:rPr lang="en-US" dirty="0" smtClean="0">
                <a:solidFill>
                  <a:schemeClr val="tx1"/>
                </a:solidFill>
              </a:rPr>
              <a:t> :</a:t>
            </a:r>
          </a:p>
          <a:p>
            <a:pPr marL="342900" indent="-342900" algn="ctr"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Produk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Penghimpunan</a:t>
            </a:r>
            <a:r>
              <a:rPr lang="en-US" dirty="0">
                <a:solidFill>
                  <a:schemeClr val="tx1"/>
                </a:solidFill>
              </a:rPr>
              <a:t> Dana </a:t>
            </a:r>
            <a:r>
              <a:rPr lang="en-US" i="1" dirty="0">
                <a:solidFill>
                  <a:schemeClr val="tx1"/>
                </a:solidFill>
              </a:rPr>
              <a:t>(funding</a:t>
            </a:r>
            <a:r>
              <a:rPr lang="en-US" i="1" dirty="0" smtClean="0">
                <a:solidFill>
                  <a:schemeClr val="tx1"/>
                </a:solidFill>
              </a:rPr>
              <a:t>)</a:t>
            </a:r>
          </a:p>
          <a:p>
            <a:pPr marL="342900" indent="-342900" algn="ctr">
              <a:buAutoNum type="arabicPeriod"/>
            </a:pPr>
            <a:r>
              <a:rPr lang="en-US" dirty="0" err="1">
                <a:solidFill>
                  <a:schemeClr val="tx1"/>
                </a:solidFill>
              </a:rPr>
              <a:t>Produk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Penyaluran</a:t>
            </a:r>
            <a:r>
              <a:rPr lang="en-US" dirty="0">
                <a:solidFill>
                  <a:schemeClr val="tx1"/>
                </a:solidFill>
              </a:rPr>
              <a:t> Dana </a:t>
            </a:r>
            <a:r>
              <a:rPr lang="en-US" i="1" dirty="0">
                <a:solidFill>
                  <a:schemeClr val="tx1"/>
                </a:solidFill>
              </a:rPr>
              <a:t>(lending</a:t>
            </a:r>
            <a:r>
              <a:rPr lang="en-US" i="1" dirty="0" smtClean="0">
                <a:solidFill>
                  <a:schemeClr val="tx1"/>
                </a:solidFill>
              </a:rPr>
              <a:t>)</a:t>
            </a:r>
          </a:p>
          <a:p>
            <a:pPr marL="342900" indent="-342900" algn="ctr">
              <a:buAutoNum type="arabicPeriod"/>
            </a:pPr>
            <a:r>
              <a:rPr lang="en-US" dirty="0" err="1">
                <a:solidFill>
                  <a:schemeClr val="tx1"/>
                </a:solidFill>
              </a:rPr>
              <a:t>Produk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Jasa</a:t>
            </a:r>
            <a:endParaRPr lang="en-US" dirty="0" smtClean="0">
              <a:solidFill>
                <a:schemeClr val="tx1"/>
              </a:solidFill>
            </a:endParaRPr>
          </a:p>
          <a:p>
            <a:pPr marL="342900" indent="-342900" algn="ctr">
              <a:buAutoNum type="arabicPeriod"/>
            </a:pPr>
            <a:r>
              <a:rPr lang="en-US" dirty="0" err="1">
                <a:solidFill>
                  <a:schemeClr val="tx1"/>
                </a:solidFill>
              </a:rPr>
              <a:t>Produk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Tabarru</a:t>
            </a:r>
            <a:r>
              <a:rPr lang="en-US" i="1" dirty="0">
                <a:solidFill>
                  <a:schemeClr val="tx1"/>
                </a:solidFill>
              </a:rPr>
              <a:t>’: </a:t>
            </a:r>
            <a:r>
              <a:rPr lang="en-US" i="1" dirty="0" smtClean="0">
                <a:solidFill>
                  <a:schemeClr val="tx1"/>
                </a:solidFill>
              </a:rPr>
              <a:t>ZISWAH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424303" y="4149080"/>
            <a:ext cx="3096344" cy="237626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Pembinaan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Pengawasan</a:t>
            </a:r>
            <a:endParaRPr lang="en-US" dirty="0" smtClean="0">
              <a:solidFill>
                <a:schemeClr val="tx1"/>
              </a:solidFill>
            </a:endParaRPr>
          </a:p>
          <a:p>
            <a:pPr marL="342900" indent="-342900" algn="ctr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Internal : </a:t>
            </a:r>
            <a:r>
              <a:rPr lang="en-US" dirty="0" err="1" smtClean="0">
                <a:solidFill>
                  <a:schemeClr val="tx1"/>
                </a:solidFill>
              </a:rPr>
              <a:t>Rapat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Anggota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Pengurus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Pengawas</a:t>
            </a:r>
            <a:endParaRPr lang="en-US" dirty="0" smtClean="0">
              <a:solidFill>
                <a:schemeClr val="tx1"/>
              </a:solidFill>
            </a:endParaRPr>
          </a:p>
          <a:p>
            <a:pPr marL="342900" indent="-342900" algn="ctr"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Ekternal</a:t>
            </a:r>
            <a:r>
              <a:rPr lang="en-US" dirty="0" smtClean="0">
                <a:solidFill>
                  <a:schemeClr val="tx1"/>
                </a:solidFill>
              </a:rPr>
              <a:t> : </a:t>
            </a:r>
            <a:r>
              <a:rPr lang="en-US" dirty="0" err="1" smtClean="0">
                <a:solidFill>
                  <a:schemeClr val="tx1"/>
                </a:solidFill>
              </a:rPr>
              <a:t>Dinas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Koperasi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038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struktur organisasi BMT menurut PINBU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836712"/>
            <a:ext cx="6934200" cy="5200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3475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/>
          <a:lstStyle/>
          <a:p>
            <a:r>
              <a:rPr lang="en-US" b="1" dirty="0" err="1"/>
              <a:t>Penilaian</a:t>
            </a:r>
            <a:r>
              <a:rPr lang="en-US" b="1" dirty="0"/>
              <a:t> </a:t>
            </a:r>
            <a:r>
              <a:rPr lang="en-US" b="1" dirty="0" err="1"/>
              <a:t>Kesehatan</a:t>
            </a:r>
            <a:r>
              <a:rPr lang="en-US" b="1" dirty="0"/>
              <a:t> BTM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323528" y="1962972"/>
            <a:ext cx="3960440" cy="41044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en-US" dirty="0" err="1" smtClean="0"/>
              <a:t>Sehat</a:t>
            </a:r>
            <a:r>
              <a:rPr lang="en-US" dirty="0" smtClean="0"/>
              <a:t> </a:t>
            </a:r>
          </a:p>
          <a:p>
            <a:pPr marL="342900" indent="-342900" algn="ctr">
              <a:buAutoNum type="arabicPeriod"/>
            </a:pP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endParaRPr lang="en-US" dirty="0" smtClean="0"/>
          </a:p>
          <a:p>
            <a:pPr marL="342900" indent="-342900" algn="ctr">
              <a:buAutoNum type="arabicPeriod"/>
            </a:pP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endParaRPr lang="en-US" dirty="0" smtClean="0"/>
          </a:p>
          <a:p>
            <a:pPr marL="342900" indent="-342900" algn="ctr">
              <a:buAutoNum type="arabicPeriod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endParaRPr lang="en-US" dirty="0" smtClean="0"/>
          </a:p>
          <a:p>
            <a:pPr marL="342900" indent="-342900" algn="ctr">
              <a:buAutoNum type="arabicPeriod"/>
            </a:pP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endParaRPr lang="en-US" dirty="0" smtClean="0"/>
          </a:p>
          <a:p>
            <a:pPr marL="342900" indent="-342900" algn="ctr">
              <a:buAutoNum type="arabicPeriod"/>
            </a:pPr>
            <a:endParaRPr lang="en-US" dirty="0"/>
          </a:p>
          <a:p>
            <a:pPr marL="342900" indent="-342900" algn="ctr">
              <a:buAutoNum type="arabicPeriod"/>
            </a:pPr>
            <a:endParaRPr lang="en-US" dirty="0" smtClean="0"/>
          </a:p>
          <a:p>
            <a:pPr marL="342900" indent="-342900" algn="ctr">
              <a:buAutoNum type="arabicPeriod"/>
            </a:pPr>
            <a:endParaRPr lang="en-US" dirty="0"/>
          </a:p>
          <a:p>
            <a:pPr marL="342900" indent="-342900" algn="ctr">
              <a:buAutoNum type="arabicPeriod"/>
            </a:pPr>
            <a:endParaRPr lang="en-US" dirty="0"/>
          </a:p>
        </p:txBody>
      </p:sp>
      <p:sp>
        <p:nvSpPr>
          <p:cNvPr id="5" name="Isosceles Triangle 4"/>
          <p:cNvSpPr/>
          <p:nvPr/>
        </p:nvSpPr>
        <p:spPr>
          <a:xfrm>
            <a:off x="4644008" y="1962972"/>
            <a:ext cx="3960440" cy="4104456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en-US" dirty="0" err="1" smtClean="0">
                <a:solidFill>
                  <a:srgbClr val="FF0000"/>
                </a:solidFill>
              </a:rPr>
              <a:t>Permodalan</a:t>
            </a:r>
            <a:endParaRPr lang="en-US" dirty="0" smtClean="0">
              <a:solidFill>
                <a:srgbClr val="FF0000"/>
              </a:solidFill>
            </a:endParaRPr>
          </a:p>
          <a:p>
            <a:pPr marL="342900" indent="-342900" algn="ctr">
              <a:buAutoNum type="arabicPeriod"/>
            </a:pPr>
            <a:r>
              <a:rPr lang="en-US" dirty="0" err="1">
                <a:solidFill>
                  <a:srgbClr val="FF0000"/>
                </a:solidFill>
              </a:rPr>
              <a:t>Kualitas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aktiva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produktif</a:t>
            </a:r>
            <a:endParaRPr lang="en-US" dirty="0" smtClean="0">
              <a:solidFill>
                <a:srgbClr val="FF0000"/>
              </a:solidFill>
            </a:endParaRPr>
          </a:p>
          <a:p>
            <a:pPr marL="342900" indent="-342900" algn="ctr">
              <a:buAutoNum type="arabicPeriod"/>
            </a:pPr>
            <a:r>
              <a:rPr lang="en-US" dirty="0" err="1" smtClean="0">
                <a:solidFill>
                  <a:srgbClr val="FF0000"/>
                </a:solidFill>
              </a:rPr>
              <a:t>Manajemen</a:t>
            </a:r>
            <a:endParaRPr lang="en-US" dirty="0" smtClean="0">
              <a:solidFill>
                <a:srgbClr val="FF0000"/>
              </a:solidFill>
            </a:endParaRPr>
          </a:p>
          <a:p>
            <a:pPr marL="342900" indent="-342900" algn="ctr">
              <a:buAutoNum type="arabicPeriod"/>
            </a:pPr>
            <a:r>
              <a:rPr lang="en-US" dirty="0" err="1">
                <a:solidFill>
                  <a:srgbClr val="FF0000"/>
                </a:solidFill>
              </a:rPr>
              <a:t>Efisiensi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pPr marL="342900" indent="-342900" algn="ctr">
              <a:buAutoNum type="arabicPeriod"/>
            </a:pPr>
            <a:r>
              <a:rPr lang="en-US" dirty="0" err="1" smtClean="0">
                <a:solidFill>
                  <a:srgbClr val="FF0000"/>
                </a:solidFill>
              </a:rPr>
              <a:t>Likuiditas</a:t>
            </a:r>
            <a:endParaRPr lang="en-US" dirty="0" smtClean="0">
              <a:solidFill>
                <a:srgbClr val="FF0000"/>
              </a:solidFill>
            </a:endParaRPr>
          </a:p>
          <a:p>
            <a:pPr marL="342900" indent="-342900" algn="ctr">
              <a:buAutoNum type="arabicPeriod"/>
            </a:pPr>
            <a:r>
              <a:rPr lang="en-US" dirty="0" err="1">
                <a:solidFill>
                  <a:srgbClr val="FF0000"/>
                </a:solidFill>
              </a:rPr>
              <a:t>Kemandirian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Pertumbuhan</a:t>
            </a:r>
            <a:endParaRPr lang="en-US" dirty="0" smtClean="0">
              <a:solidFill>
                <a:srgbClr val="FF0000"/>
              </a:solidFill>
            </a:endParaRPr>
          </a:p>
          <a:p>
            <a:pPr marL="342900" indent="-342900" algn="ctr">
              <a:buAutoNum type="arabicPeriod"/>
            </a:pPr>
            <a:r>
              <a:rPr lang="en-US" dirty="0" err="1" smtClean="0">
                <a:solidFill>
                  <a:srgbClr val="FF0000"/>
                </a:solidFill>
              </a:rPr>
              <a:t>Jatidiri</a:t>
            </a:r>
            <a:endParaRPr lang="en-US" dirty="0" smtClean="0">
              <a:solidFill>
                <a:srgbClr val="FF0000"/>
              </a:solidFill>
            </a:endParaRPr>
          </a:p>
          <a:p>
            <a:pPr marL="342900" indent="-342900" algn="ctr">
              <a:buAutoNum type="arabicPeriod"/>
            </a:pPr>
            <a:endParaRPr lang="en-US" dirty="0">
              <a:solidFill>
                <a:srgbClr val="FF0000"/>
              </a:solidFill>
            </a:endParaRPr>
          </a:p>
          <a:p>
            <a:pPr marL="342900" indent="-342900" algn="ctr">
              <a:buAutoNum type="arabicPeriod"/>
            </a:pPr>
            <a:endParaRPr lang="en-US" dirty="0" smtClean="0"/>
          </a:p>
          <a:p>
            <a:pPr marL="342900" indent="-342900" algn="ctr">
              <a:buAutoNum type="arabicPeriod"/>
            </a:pPr>
            <a:endParaRPr lang="en-US" dirty="0"/>
          </a:p>
          <a:p>
            <a:pPr marL="342900" indent="-342900" algn="ctr">
              <a:buAutoNum type="arabicPeriod"/>
            </a:pPr>
            <a:endParaRPr lang="en-US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148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err="1" smtClean="0"/>
              <a:t>Konsep</a:t>
            </a:r>
            <a:r>
              <a:rPr lang="en-US" sz="5400" b="1" dirty="0" smtClean="0"/>
              <a:t> 5 C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en-US" sz="4000" dirty="0" smtClean="0"/>
              <a:t>Character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4000" dirty="0" smtClean="0"/>
              <a:t>Capacity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4000" dirty="0" smtClean="0"/>
              <a:t>Condition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4000" dirty="0" smtClean="0"/>
              <a:t>Capital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4000" dirty="0" smtClean="0"/>
              <a:t>Collateral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02916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METODE PENELITIAN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yang </a:t>
            </a:r>
            <a:r>
              <a:rPr lang="en-US" dirty="0" err="1"/>
              <a:t>penulis</a:t>
            </a:r>
            <a:r>
              <a:rPr lang="en-US" dirty="0"/>
              <a:t> </a:t>
            </a:r>
            <a:r>
              <a:rPr lang="en-US" dirty="0" err="1"/>
              <a:t>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menganalisa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Ekplanatoris</a:t>
            </a:r>
            <a:r>
              <a:rPr lang="en-US" dirty="0" smtClean="0"/>
              <a:t>.</a:t>
            </a:r>
          </a:p>
          <a:p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bertujuan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mengemukakan</a:t>
            </a:r>
            <a:r>
              <a:rPr lang="en-US" dirty="0"/>
              <a:t> </a:t>
            </a:r>
            <a:r>
              <a:rPr lang="en-US" dirty="0" err="1"/>
              <a:t>penjelasan-penjelasan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rangkaian</a:t>
            </a:r>
            <a:r>
              <a:rPr lang="en-US" dirty="0"/>
              <a:t> 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penjelasan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diterapkan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tertentu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816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229600" cy="1066800"/>
          </a:xfrm>
        </p:spPr>
        <p:txBody>
          <a:bodyPr/>
          <a:lstStyle/>
          <a:p>
            <a:r>
              <a:rPr lang="en-US" b="1" dirty="0"/>
              <a:t>HASIL &amp; PEMBAHASAN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45736"/>
          </a:xfrm>
        </p:spPr>
        <p:txBody>
          <a:bodyPr/>
          <a:lstStyle/>
          <a:p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pembiayaan</a:t>
            </a:r>
            <a:r>
              <a:rPr lang="en-US" dirty="0"/>
              <a:t> BTM </a:t>
            </a:r>
            <a:r>
              <a:rPr lang="en-US" dirty="0" err="1"/>
              <a:t>Berkah</a:t>
            </a:r>
            <a:r>
              <a:rPr lang="en-US" dirty="0"/>
              <a:t> </a:t>
            </a:r>
            <a:r>
              <a:rPr lang="en-US" dirty="0" err="1"/>
              <a:t>Madani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ourstanding</a:t>
            </a:r>
            <a:r>
              <a:rPr lang="en-US" dirty="0"/>
              <a:t> </a:t>
            </a:r>
            <a:r>
              <a:rPr lang="en-US" dirty="0" err="1"/>
              <a:t>sebesar</a:t>
            </a:r>
            <a:r>
              <a:rPr lang="en-US" dirty="0"/>
              <a:t> </a:t>
            </a:r>
            <a:r>
              <a:rPr lang="en-US" dirty="0" err="1"/>
              <a:t>Rp</a:t>
            </a:r>
            <a:r>
              <a:rPr lang="en-US" dirty="0"/>
              <a:t>. 1.813.711.781,- 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sebesar</a:t>
            </a:r>
            <a:r>
              <a:rPr lang="en-US" dirty="0"/>
              <a:t> 64,2 % </a:t>
            </a:r>
            <a:r>
              <a:rPr lang="en-US" dirty="0" err="1"/>
              <a:t>dari</a:t>
            </a:r>
            <a:r>
              <a:rPr lang="en-US" dirty="0"/>
              <a:t> total Asset yang </a:t>
            </a:r>
            <a:r>
              <a:rPr lang="en-US" dirty="0" err="1"/>
              <a:t>ada</a:t>
            </a:r>
            <a:r>
              <a:rPr lang="en-US" dirty="0"/>
              <a:t> di BTM </a:t>
            </a:r>
            <a:r>
              <a:rPr lang="en-US" dirty="0" err="1"/>
              <a:t>Berkah</a:t>
            </a:r>
            <a:r>
              <a:rPr lang="en-US" dirty="0"/>
              <a:t> </a:t>
            </a:r>
            <a:r>
              <a:rPr lang="en-US" dirty="0" err="1"/>
              <a:t>Mentari</a:t>
            </a:r>
            <a:r>
              <a:rPr lang="en-US" dirty="0"/>
              <a:t> </a:t>
            </a:r>
            <a:r>
              <a:rPr lang="en-US" dirty="0" err="1"/>
              <a:t>tersalurkan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 smtClean="0"/>
              <a:t>pembiayaan</a:t>
            </a:r>
            <a:r>
              <a:rPr lang="en-US" dirty="0" smtClean="0"/>
              <a:t>.</a:t>
            </a:r>
          </a:p>
          <a:p>
            <a:r>
              <a:rPr lang="en-US" dirty="0"/>
              <a:t>Dari total outstanding </a:t>
            </a:r>
            <a:r>
              <a:rPr lang="en-US" dirty="0" err="1"/>
              <a:t>pembiayaan</a:t>
            </a:r>
            <a:r>
              <a:rPr lang="en-US" dirty="0"/>
              <a:t> yang </a:t>
            </a:r>
            <a:r>
              <a:rPr lang="en-US" dirty="0" err="1"/>
              <a:t>dimiliki</a:t>
            </a:r>
            <a:r>
              <a:rPr lang="en-US" dirty="0"/>
              <a:t> BTM </a:t>
            </a:r>
            <a:r>
              <a:rPr lang="en-US" dirty="0" err="1"/>
              <a:t>Berkah</a:t>
            </a:r>
            <a:r>
              <a:rPr lang="en-US" dirty="0"/>
              <a:t> </a:t>
            </a:r>
            <a:r>
              <a:rPr lang="en-US" dirty="0" err="1"/>
              <a:t>Mentari</a:t>
            </a:r>
            <a:r>
              <a:rPr lang="en-US" dirty="0"/>
              <a:t>,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pembiayaan</a:t>
            </a:r>
            <a:r>
              <a:rPr lang="en-US" dirty="0"/>
              <a:t> </a:t>
            </a:r>
            <a:r>
              <a:rPr lang="en-US" dirty="0" err="1"/>
              <a:t>Murabahah</a:t>
            </a:r>
            <a:r>
              <a:rPr lang="en-US" dirty="0"/>
              <a:t> yang paling </a:t>
            </a:r>
            <a:r>
              <a:rPr lang="en-US" dirty="0" err="1"/>
              <a:t>diminati</a:t>
            </a:r>
            <a:r>
              <a:rPr lang="en-US" dirty="0"/>
              <a:t> </a:t>
            </a:r>
            <a:r>
              <a:rPr lang="en-US" dirty="0" err="1"/>
              <a:t>sebesar</a:t>
            </a:r>
            <a:r>
              <a:rPr lang="en-US" dirty="0"/>
              <a:t> 67,2 </a:t>
            </a:r>
            <a:r>
              <a:rPr lang="en-US" dirty="0" smtClean="0"/>
              <a:t>%.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781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2625388"/>
              </p:ext>
            </p:extLst>
          </p:nvPr>
        </p:nvGraphicFramePr>
        <p:xfrm>
          <a:off x="323528" y="1268760"/>
          <a:ext cx="7848872" cy="48245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7103"/>
                <a:gridCol w="2199433"/>
                <a:gridCol w="2106679"/>
                <a:gridCol w="1756988"/>
                <a:gridCol w="1058669"/>
              </a:tblGrid>
              <a:tr h="1069266">
                <a:tc>
                  <a:txBody>
                    <a:bodyPr/>
                    <a:lstStyle/>
                    <a:p>
                      <a:pPr marL="901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No.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Kolektibilitas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Nilai</a:t>
                      </a:r>
                      <a:r>
                        <a:rPr lang="en-US" sz="1600" dirty="0">
                          <a:effectLst/>
                        </a:rPr>
                        <a:t> Outstanding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Jumlah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</a:p>
                    <a:p>
                      <a:pPr marL="901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Nasabah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%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4392">
                <a:tc>
                  <a:txBody>
                    <a:bodyPr/>
                    <a:lstStyle/>
                    <a:p>
                      <a:pPr marL="901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Lancar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     1.452.222.631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99 Orang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80 %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38610">
                <a:tc>
                  <a:txBody>
                    <a:bodyPr/>
                    <a:lstStyle/>
                    <a:p>
                      <a:pPr marL="901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Kurang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Lancar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           76.062.456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 Orang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4,4 %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38610">
                <a:tc>
                  <a:txBody>
                    <a:bodyPr/>
                    <a:lstStyle/>
                    <a:p>
                      <a:pPr marL="901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Diragukan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           19.574.484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 Orang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1 %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69266">
                <a:tc>
                  <a:txBody>
                    <a:bodyPr/>
                    <a:lstStyle/>
                    <a:p>
                      <a:pPr marL="901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Macet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        265.852.210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103 orang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14,6 %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4392">
                <a:tc>
                  <a:txBody>
                    <a:bodyPr/>
                    <a:lstStyle/>
                    <a:p>
                      <a:pPr marL="901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Total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     1.813.711.781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217 Orang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100 %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7926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119</TotalTime>
  <Words>606</Words>
  <Application>Microsoft Office PowerPoint</Application>
  <PresentationFormat>On-screen Show (4:3)</PresentationFormat>
  <Paragraphs>119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Urban</vt:lpstr>
      <vt:lpstr>ANALISIS DALAM MENERAPKAN PRINSIP KEHATI-HATIAN PADA PENYALURAN PEMBIAYAAN  DI BAITUL TAMWIL MUHAMMADIYAH (BTM) BERKAH MENTARI</vt:lpstr>
      <vt:lpstr>PENDAHULUAN</vt:lpstr>
      <vt:lpstr>TINJAUAN PUSTAKA</vt:lpstr>
      <vt:lpstr>PowerPoint Presentation</vt:lpstr>
      <vt:lpstr>Penilaian Kesehatan BTM</vt:lpstr>
      <vt:lpstr>Konsep 5 C</vt:lpstr>
      <vt:lpstr>METODE PENELITIAN</vt:lpstr>
      <vt:lpstr>HASIL &amp; PEMBAHASAN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Penerapan Prinsip Kehati-hatian</vt:lpstr>
      <vt:lpstr>PowerPoint Presentation</vt:lpstr>
      <vt:lpstr>Kesimpulan dan Saran</vt:lpstr>
      <vt:lpstr>SEKIAN 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ANALISIS DALAM MENERAPKAN PRINSIP KEHATI-HATIAN PADA PENYALURAN PEMBIAYAAN DI BAITUL TAMWIL MUHAMMADIYAH (BTM) BERKAH MENTARI</dc:title>
  <dc:creator>bmtdt.tsl@gmail.com</dc:creator>
  <cp:lastModifiedBy>bmtdt.tsl@gmail.com</cp:lastModifiedBy>
  <cp:revision>11</cp:revision>
  <dcterms:created xsi:type="dcterms:W3CDTF">2020-02-18T02:41:25Z</dcterms:created>
  <dcterms:modified xsi:type="dcterms:W3CDTF">2020-02-18T04:42:01Z</dcterms:modified>
</cp:coreProperties>
</file>