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BAC68D-C818-4FB1-B817-72E18A9D5AB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5F6EC9C-90C8-40B3-8C9B-1131ADC577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519864" cy="160032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ANALISIS DALAM MENERAPKAN PRINSIP KEHATI-HATIAN PADA PENYALURAN PEMBIAYAAN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 </a:t>
            </a:r>
            <a:r>
              <a:rPr lang="en-US" dirty="0"/>
              <a:t>BAITUL TAMWIL MUHAMMADIYAH (BTM) BERKAH MENTARI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293096"/>
            <a:ext cx="4953000" cy="1752600"/>
          </a:xfrm>
        </p:spPr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err="1" smtClean="0"/>
              <a:t>Jonisar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3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r>
              <a:rPr lang="en-US" dirty="0" err="1"/>
              <a:t>Berdasarkan</a:t>
            </a:r>
            <a:r>
              <a:rPr lang="en-US" dirty="0"/>
              <a:t> data </a:t>
            </a:r>
            <a:r>
              <a:rPr lang="en-US" dirty="0" err="1"/>
              <a:t>kolektibilitas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macet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16,5 % yang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NPF </a:t>
            </a:r>
            <a:r>
              <a:rPr lang="en-US" i="1" dirty="0"/>
              <a:t>(Non Performing Fund) </a:t>
            </a:r>
            <a:r>
              <a:rPr lang="en-US" dirty="0" err="1"/>
              <a:t>dikemudian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macet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14,6 %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5 %. </a:t>
            </a:r>
          </a:p>
        </p:txBody>
      </p:sp>
    </p:spTree>
    <p:extLst>
      <p:ext uri="{BB962C8B-B14F-4D97-AF65-F5344CB8AC3E}">
        <p14:creationId xmlns:p14="http://schemas.microsoft.com/office/powerpoint/2010/main" val="37783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915897"/>
              </p:ext>
            </p:extLst>
          </p:nvPr>
        </p:nvGraphicFramePr>
        <p:xfrm>
          <a:off x="395536" y="908720"/>
          <a:ext cx="8064897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7689"/>
                <a:gridCol w="2688604"/>
                <a:gridCol w="2688604"/>
              </a:tblGrid>
              <a:tr h="1539566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PERTUMBUHAN  ASSET  DAN  HASIL USAHA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5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TAHUN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ASSET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LABA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3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Rp</a:t>
                      </a:r>
                      <a:r>
                        <a:rPr lang="en-US" sz="2000" dirty="0">
                          <a:effectLst/>
                        </a:rPr>
                        <a:t>. 2,601,570,635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Rp</a:t>
                      </a:r>
                      <a:r>
                        <a:rPr lang="en-US" sz="2000" dirty="0">
                          <a:effectLst/>
                        </a:rPr>
                        <a:t>. 130,964243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62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Rp. 2,734,231,872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Rp</a:t>
                      </a:r>
                      <a:r>
                        <a:rPr lang="en-US" sz="2000" dirty="0">
                          <a:effectLst/>
                        </a:rPr>
                        <a:t>. 115,037,206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1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Rp. 2,825,869,511</a:t>
                      </a:r>
                      <a:r>
                        <a:rPr lang="id-ID" sz="2000">
                          <a:effectLst/>
                        </a:rPr>
                        <a:t>,-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Rp</a:t>
                      </a:r>
                      <a:r>
                        <a:rPr lang="en-US" sz="2000" dirty="0">
                          <a:effectLst/>
                        </a:rPr>
                        <a:t>. 58.238.691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76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593808"/>
          </a:xfrm>
        </p:spPr>
        <p:txBody>
          <a:bodyPr/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Asset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Usaha </a:t>
            </a:r>
            <a:r>
              <a:rPr lang="en-US" dirty="0" err="1"/>
              <a:t>dalam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2016, 2017 </a:t>
            </a:r>
            <a:r>
              <a:rPr lang="en-US" dirty="0" err="1"/>
              <a:t>dan</a:t>
            </a:r>
            <a:r>
              <a:rPr lang="en-US" dirty="0"/>
              <a:t> 2018. Dari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Asset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tahunnya</a:t>
            </a:r>
            <a:r>
              <a:rPr lang="en-US" dirty="0"/>
              <a:t> </a:t>
            </a:r>
            <a:r>
              <a:rPr lang="en-US" dirty="0" err="1"/>
              <a:t>meski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5 %. Akan </a:t>
            </a:r>
            <a:r>
              <a:rPr lang="en-US" dirty="0" err="1"/>
              <a:t>tetapi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justru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.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2018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drastis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50 %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19280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di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2018,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36 </a:t>
            </a:r>
            <a:r>
              <a:rPr lang="en-US" dirty="0" smtClean="0"/>
              <a:t>%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lain-lain </a:t>
            </a:r>
            <a:r>
              <a:rPr lang="en-US" dirty="0" err="1"/>
              <a:t>sebesar</a:t>
            </a:r>
            <a:r>
              <a:rPr lang="en-US" dirty="0"/>
              <a:t> 98 %</a:t>
            </a:r>
          </a:p>
        </p:txBody>
      </p:sp>
    </p:spTree>
    <p:extLst>
      <p:ext uri="{BB962C8B-B14F-4D97-AF65-F5344CB8AC3E}">
        <p14:creationId xmlns:p14="http://schemas.microsoft.com/office/powerpoint/2010/main" val="9596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5845"/>
            <a:ext cx="8229600" cy="1066800"/>
          </a:xfrm>
        </p:spPr>
        <p:txBody>
          <a:bodyPr/>
          <a:lstStyle/>
          <a:p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Kehati-hatian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78157" y="2252645"/>
            <a:ext cx="1470443" cy="882266"/>
            <a:chOff x="4919" y="370499"/>
            <a:chExt cx="1470443" cy="882266"/>
          </a:xfrm>
        </p:grpSpPr>
        <p:sp>
          <p:nvSpPr>
            <p:cNvPr id="30" name="Rounded Rectangle 29"/>
            <p:cNvSpPr/>
            <p:nvPr/>
          </p:nvSpPr>
          <p:spPr>
            <a:xfrm>
              <a:off x="4919" y="370499"/>
              <a:ext cx="1470443" cy="882266"/>
            </a:xfrm>
            <a:prstGeom prst="roundRect">
              <a:avLst>
                <a:gd name="adj" fmla="val 10000"/>
              </a:avLst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0760" y="396340"/>
              <a:ext cx="1418761" cy="830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Melengkapi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persyaraan</a:t>
              </a:r>
              <a:endParaRPr lang="en-US" sz="13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378000" y="2511443"/>
            <a:ext cx="311734" cy="364670"/>
            <a:chOff x="1604762" y="629297"/>
            <a:chExt cx="311734" cy="364670"/>
          </a:xfrm>
        </p:grpSpPr>
        <p:sp>
          <p:nvSpPr>
            <p:cNvPr id="28" name="Right Arrow 27"/>
            <p:cNvSpPr/>
            <p:nvPr/>
          </p:nvSpPr>
          <p:spPr>
            <a:xfrm>
              <a:off x="1604762" y="629297"/>
              <a:ext cx="311734" cy="36467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ight Arrow 6"/>
            <p:cNvSpPr/>
            <p:nvPr/>
          </p:nvSpPr>
          <p:spPr>
            <a:xfrm>
              <a:off x="1604762" y="702231"/>
              <a:ext cx="218214" cy="218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36778" y="2252645"/>
            <a:ext cx="1470443" cy="882266"/>
            <a:chOff x="2063540" y="370499"/>
            <a:chExt cx="1470443" cy="882266"/>
          </a:xfrm>
        </p:grpSpPr>
        <p:sp>
          <p:nvSpPr>
            <p:cNvPr id="26" name="Rounded Rectangle 25"/>
            <p:cNvSpPr/>
            <p:nvPr/>
          </p:nvSpPr>
          <p:spPr>
            <a:xfrm>
              <a:off x="2063540" y="370499"/>
              <a:ext cx="1470443" cy="882266"/>
            </a:xfrm>
            <a:prstGeom prst="roundRect">
              <a:avLst>
                <a:gd name="adj" fmla="val 10000"/>
              </a:avLst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7" name="Rounded Rectangle 8"/>
            <p:cNvSpPr/>
            <p:nvPr/>
          </p:nvSpPr>
          <p:spPr>
            <a:xfrm>
              <a:off x="2089381" y="396340"/>
              <a:ext cx="1418761" cy="830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Mengisi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formulir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pembiayaan</a:t>
              </a:r>
              <a:endParaRPr lang="en-US" sz="13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436621" y="2511443"/>
            <a:ext cx="311734" cy="364670"/>
            <a:chOff x="3663383" y="629297"/>
            <a:chExt cx="311734" cy="364670"/>
          </a:xfrm>
        </p:grpSpPr>
        <p:sp>
          <p:nvSpPr>
            <p:cNvPr id="24" name="Right Arrow 23"/>
            <p:cNvSpPr/>
            <p:nvPr/>
          </p:nvSpPr>
          <p:spPr>
            <a:xfrm>
              <a:off x="3663383" y="629297"/>
              <a:ext cx="311734" cy="36467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5" name="Right Arrow 10"/>
            <p:cNvSpPr/>
            <p:nvPr/>
          </p:nvSpPr>
          <p:spPr>
            <a:xfrm>
              <a:off x="3663383" y="702231"/>
              <a:ext cx="218214" cy="218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95399" y="2252645"/>
            <a:ext cx="1470443" cy="882266"/>
            <a:chOff x="4122161" y="370499"/>
            <a:chExt cx="1470443" cy="882266"/>
          </a:xfrm>
        </p:grpSpPr>
        <p:sp>
          <p:nvSpPr>
            <p:cNvPr id="22" name="Rounded Rectangle 21"/>
            <p:cNvSpPr/>
            <p:nvPr/>
          </p:nvSpPr>
          <p:spPr>
            <a:xfrm>
              <a:off x="4122161" y="370499"/>
              <a:ext cx="1470443" cy="882266"/>
            </a:xfrm>
            <a:prstGeom prst="roundRect">
              <a:avLst>
                <a:gd name="adj" fmla="val 10000"/>
              </a:avLst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ounded Rectangle 12"/>
            <p:cNvSpPr/>
            <p:nvPr/>
          </p:nvSpPr>
          <p:spPr>
            <a:xfrm>
              <a:off x="4148002" y="396340"/>
              <a:ext cx="1418761" cy="830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Survey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dan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Analisa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AO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48286" y="3264310"/>
            <a:ext cx="364670" cy="311734"/>
            <a:chOff x="4675048" y="1382164"/>
            <a:chExt cx="364670" cy="311734"/>
          </a:xfrm>
        </p:grpSpPr>
        <p:sp>
          <p:nvSpPr>
            <p:cNvPr id="20" name="Right Arrow 19"/>
            <p:cNvSpPr/>
            <p:nvPr/>
          </p:nvSpPr>
          <p:spPr>
            <a:xfrm rot="5400000">
              <a:off x="4701516" y="1355696"/>
              <a:ext cx="311734" cy="36467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ight Arrow 14"/>
            <p:cNvSpPr/>
            <p:nvPr/>
          </p:nvSpPr>
          <p:spPr>
            <a:xfrm>
              <a:off x="4747982" y="1382164"/>
              <a:ext cx="218802" cy="218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95399" y="3723088"/>
            <a:ext cx="1470443" cy="882266"/>
            <a:chOff x="4122161" y="1840942"/>
            <a:chExt cx="1470443" cy="882266"/>
          </a:xfrm>
        </p:grpSpPr>
        <p:sp>
          <p:nvSpPr>
            <p:cNvPr id="18" name="Rounded Rectangle 17"/>
            <p:cNvSpPr/>
            <p:nvPr/>
          </p:nvSpPr>
          <p:spPr>
            <a:xfrm>
              <a:off x="4122161" y="1840942"/>
              <a:ext cx="1470443" cy="882266"/>
            </a:xfrm>
            <a:prstGeom prst="roundRect">
              <a:avLst>
                <a:gd name="adj" fmla="val 10000"/>
              </a:avLst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9" name="Rounded Rectangle 16"/>
            <p:cNvSpPr/>
            <p:nvPr/>
          </p:nvSpPr>
          <p:spPr>
            <a:xfrm>
              <a:off x="4148002" y="1866783"/>
              <a:ext cx="1418761" cy="830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Pengajuan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putusan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pembiayaan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ke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manager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54266" y="3981886"/>
            <a:ext cx="311734" cy="364670"/>
            <a:chOff x="3681028" y="2099740"/>
            <a:chExt cx="311734" cy="364670"/>
          </a:xfrm>
        </p:grpSpPr>
        <p:sp>
          <p:nvSpPr>
            <p:cNvPr id="16" name="Right Arrow 15"/>
            <p:cNvSpPr/>
            <p:nvPr/>
          </p:nvSpPr>
          <p:spPr>
            <a:xfrm rot="10800000">
              <a:off x="3681028" y="2099740"/>
              <a:ext cx="311734" cy="36467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7" name="Right Arrow 18"/>
            <p:cNvSpPr/>
            <p:nvPr/>
          </p:nvSpPr>
          <p:spPr>
            <a:xfrm rot="21600000">
              <a:off x="3774548" y="2172674"/>
              <a:ext cx="218214" cy="2188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836778" y="3723088"/>
            <a:ext cx="1470443" cy="882266"/>
            <a:chOff x="2063540" y="1840942"/>
            <a:chExt cx="1470443" cy="882266"/>
          </a:xfrm>
        </p:grpSpPr>
        <p:sp>
          <p:nvSpPr>
            <p:cNvPr id="14" name="Rounded Rectangle 13"/>
            <p:cNvSpPr/>
            <p:nvPr/>
          </p:nvSpPr>
          <p:spPr>
            <a:xfrm>
              <a:off x="2063540" y="1840942"/>
              <a:ext cx="1470443" cy="882266"/>
            </a:xfrm>
            <a:prstGeom prst="roundRect">
              <a:avLst>
                <a:gd name="adj" fmla="val 10000"/>
              </a:avLst>
            </a:pr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Rounded Rectangle 20"/>
            <p:cNvSpPr/>
            <p:nvPr/>
          </p:nvSpPr>
          <p:spPr>
            <a:xfrm>
              <a:off x="2089381" y="1866783"/>
              <a:ext cx="1418761" cy="830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1.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Disetujui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,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lanjut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proses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akad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kredit</a:t>
              </a:r>
              <a:endParaRPr lang="en-US" sz="13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2.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Tidak</a:t>
              </a:r>
              <a:r>
                <a:rPr lang="en-US" sz="1300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 di </a:t>
              </a:r>
              <a:r>
                <a:rPr lang="en-US" sz="1300" kern="1200" dirty="0" err="1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setujui</a:t>
              </a:r>
              <a:endParaRPr lang="en-US" sz="1300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93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/>
          <a:lstStyle/>
          <a:p>
            <a:r>
              <a:rPr lang="en-US" dirty="0"/>
              <a:t>Saran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agar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sebaiknya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prosedurnya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survey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macet</a:t>
            </a:r>
            <a:r>
              <a:rPr lang="en-US" dirty="0"/>
              <a:t>, </a:t>
            </a:r>
            <a:r>
              <a:rPr lang="en-US" dirty="0" err="1"/>
              <a:t>meski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Koperasi</a:t>
            </a:r>
            <a:r>
              <a:rPr lang="en-US" dirty="0"/>
              <a:t>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852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penyaluran</a:t>
            </a:r>
            <a:r>
              <a:rPr lang="en-US" dirty="0"/>
              <a:t> </a:t>
            </a:r>
            <a:r>
              <a:rPr lang="en-US" dirty="0" err="1"/>
              <a:t>pembiayaannya</a:t>
            </a:r>
            <a:r>
              <a:rPr lang="en-US" dirty="0"/>
              <a:t>,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Madani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kehati-hatian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bermasalah</a:t>
            </a:r>
            <a:r>
              <a:rPr lang="en-US" dirty="0"/>
              <a:t> di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pola-pola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NPF </a:t>
            </a:r>
            <a:r>
              <a:rPr lang="en-US" i="1" dirty="0"/>
              <a:t>(Non </a:t>
            </a:r>
            <a:r>
              <a:rPr lang="en-US" i="1" dirty="0" err="1"/>
              <a:t>Perfoming</a:t>
            </a:r>
            <a:r>
              <a:rPr lang="en-US" i="1" dirty="0"/>
              <a:t> Finance) </a:t>
            </a:r>
            <a:r>
              <a:rPr lang="en-US" dirty="0"/>
              <a:t>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10 %.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dikarenakan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i="1" dirty="0" err="1"/>
              <a:t>usaha</a:t>
            </a:r>
            <a:r>
              <a:rPr lang="en-US" i="1" dirty="0"/>
              <a:t> sector </a:t>
            </a:r>
            <a:r>
              <a:rPr lang="en-US" i="1" dirty="0" err="1"/>
              <a:t>riil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i="1" dirty="0"/>
              <a:t>performance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468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950296"/>
          </a:xfrm>
        </p:spPr>
        <p:txBody>
          <a:bodyPr/>
          <a:lstStyle/>
          <a:p>
            <a:pPr algn="ctr"/>
            <a:r>
              <a:rPr lang="en-US" b="1" i="1" dirty="0" smtClean="0"/>
              <a:t>SEKIAN</a:t>
            </a:r>
            <a:br>
              <a:rPr lang="en-US" b="1" i="1" dirty="0" smtClean="0"/>
            </a:br>
            <a:r>
              <a:rPr lang="en-US" b="1" i="1" dirty="0" smtClean="0"/>
              <a:t>TERIMA KASIH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3856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r>
              <a:rPr lang="en-US" dirty="0" smtClean="0"/>
              <a:t>PENDAHULUAN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536" y="1772816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Resesi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1997 , </a:t>
            </a:r>
            <a:r>
              <a:rPr lang="en-US" dirty="0" err="1" smtClean="0"/>
              <a:t>korporasi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47864" y="1775198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Korporasi</a:t>
            </a:r>
            <a:r>
              <a:rPr lang="en-US" dirty="0" smtClean="0"/>
              <a:t> </a:t>
            </a:r>
            <a:r>
              <a:rPr lang="en-US" dirty="0" err="1" smtClean="0"/>
              <a:t>tumbang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UMKM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28184" y="1746132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UMKM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28184" y="4293096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UMKM </a:t>
            </a:r>
            <a:r>
              <a:rPr lang="en-US" dirty="0" err="1" smtClean="0"/>
              <a:t>banyak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bankable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47864" y="4271142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LKM/BTM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UMKM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2622" y="4293096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BTM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kehati-hatian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709945" y="2290852"/>
            <a:ext cx="508978" cy="4227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647198" y="2317536"/>
            <a:ext cx="508978" cy="4227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5400000">
            <a:off x="7068496" y="3524793"/>
            <a:ext cx="758329" cy="4227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5652121" y="4806471"/>
            <a:ext cx="508978" cy="4227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2728077" y="4747507"/>
            <a:ext cx="508978" cy="4227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2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en-US" dirty="0" smtClean="0"/>
              <a:t>TINJAUAN PUSTAKA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9552" y="1844824"/>
            <a:ext cx="3168352" cy="20162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Baitul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Maal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Rumah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Harta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Baitut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Tamwil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Rumah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Perniagaan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27984" y="1812210"/>
            <a:ext cx="3096344" cy="20162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Fungsi</a:t>
            </a:r>
            <a:r>
              <a:rPr lang="en-US" dirty="0" smtClean="0">
                <a:solidFill>
                  <a:schemeClr val="tx1"/>
                </a:solidFill>
              </a:rPr>
              <a:t> BTM :</a:t>
            </a: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Penghimpunan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penyaluran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dana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Pemberi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informasi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2" y="4014048"/>
            <a:ext cx="3168352" cy="26553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Akad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Produk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Penghimpunan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i="1" dirty="0">
                <a:solidFill>
                  <a:schemeClr val="tx1"/>
                </a:solidFill>
              </a:rPr>
              <a:t>(funding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Produk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Penyaluran</a:t>
            </a:r>
            <a:r>
              <a:rPr lang="en-US" dirty="0">
                <a:solidFill>
                  <a:schemeClr val="tx1"/>
                </a:solidFill>
              </a:rPr>
              <a:t> Dana </a:t>
            </a:r>
            <a:r>
              <a:rPr lang="en-US" i="1" dirty="0">
                <a:solidFill>
                  <a:schemeClr val="tx1"/>
                </a:solidFill>
              </a:rPr>
              <a:t>(lending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Produk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Jasa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Produk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Tabarru</a:t>
            </a:r>
            <a:r>
              <a:rPr lang="en-US" i="1" dirty="0">
                <a:solidFill>
                  <a:schemeClr val="tx1"/>
                </a:solidFill>
              </a:rPr>
              <a:t>’: </a:t>
            </a:r>
            <a:r>
              <a:rPr lang="en-US" i="1" dirty="0" smtClean="0">
                <a:solidFill>
                  <a:schemeClr val="tx1"/>
                </a:solidFill>
              </a:rPr>
              <a:t>ZISWAH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24303" y="4149080"/>
            <a:ext cx="3096344" cy="23762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Pembinaan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Pengawasan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Internal : </a:t>
            </a:r>
            <a:r>
              <a:rPr lang="en-US" dirty="0" err="1" smtClean="0">
                <a:solidFill>
                  <a:schemeClr val="tx1"/>
                </a:solidFill>
              </a:rPr>
              <a:t>Rapat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Anggota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Pengurus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Pengawas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Ekternal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Dinas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Koperasi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3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ruktur organisasi BMT menurut PINBU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47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BTM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23528" y="1962972"/>
            <a:ext cx="3960440" cy="41044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err="1" smtClean="0"/>
              <a:t>Sehat</a:t>
            </a:r>
            <a:r>
              <a:rPr lang="en-US" dirty="0" smtClean="0"/>
              <a:t> </a:t>
            </a:r>
          </a:p>
          <a:p>
            <a:pPr marL="342900" indent="-342900" algn="ctr">
              <a:buAutoNum type="arabicPeriod"/>
            </a:pP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342900" indent="-342900" algn="ctr">
              <a:buAutoNum type="arabicPeriod"/>
            </a:pP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342900" indent="-342900" algn="ctr"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342900" indent="-342900" algn="ctr">
              <a:buAutoNum type="arabicPeriod"/>
            </a:pP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342900" indent="-342900" algn="ctr">
              <a:buAutoNum type="arabicPeriod"/>
            </a:pPr>
            <a:endParaRPr lang="en-US" dirty="0" smtClean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342900" indent="-342900" algn="ctr">
              <a:buAutoNum type="arabicPeriod"/>
            </a:pP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4644008" y="1962972"/>
            <a:ext cx="3960440" cy="4104456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Permodalan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Kualitas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aktiva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produktif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Manajemen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Efisiensi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Likuiditas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Kemandirian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Pertumbuhan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Jatidiri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US" dirty="0" smtClean="0"/>
          </a:p>
          <a:p>
            <a:pPr marL="342900" indent="-342900" algn="ctr">
              <a:buAutoNum type="arabicPeriod"/>
            </a:pPr>
            <a:endParaRPr lang="en-US" dirty="0"/>
          </a:p>
          <a:p>
            <a:pPr marL="342900" indent="-342900" algn="ctr">
              <a:buAutoNum type="arabicPeriod"/>
            </a:pP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/>
              <a:t>Konsep</a:t>
            </a:r>
            <a:r>
              <a:rPr lang="en-US" sz="5400" b="1" dirty="0" smtClean="0"/>
              <a:t> 5 C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4000" dirty="0" smtClean="0"/>
              <a:t>Character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000" dirty="0" smtClean="0"/>
              <a:t>Capacity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000" dirty="0" smtClean="0"/>
              <a:t>Condition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000" dirty="0" smtClean="0"/>
              <a:t>Capital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000" dirty="0" smtClean="0"/>
              <a:t>Collateral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291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METODE 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Ekplanatoris</a:t>
            </a:r>
            <a:r>
              <a:rPr lang="en-US" dirty="0" smtClean="0"/>
              <a:t>.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penjelasan-penjelasan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1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/>
          <a:lstStyle/>
          <a:p>
            <a:r>
              <a:rPr lang="en-US" b="1" dirty="0"/>
              <a:t>HASIL &amp; PEMBAHASAN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Madani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ourstanding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. 1.813.711.781,-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64,2 % </a:t>
            </a:r>
            <a:r>
              <a:rPr lang="en-US" dirty="0" err="1"/>
              <a:t>dari</a:t>
            </a:r>
            <a:r>
              <a:rPr lang="en-US" dirty="0"/>
              <a:t> total Asset yang </a:t>
            </a:r>
            <a:r>
              <a:rPr lang="en-US" dirty="0" err="1"/>
              <a:t>ada</a:t>
            </a:r>
            <a:r>
              <a:rPr lang="en-US" dirty="0"/>
              <a:t> di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 </a:t>
            </a:r>
            <a:r>
              <a:rPr lang="en-US" dirty="0" err="1"/>
              <a:t>tersalurkan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pembiayaan</a:t>
            </a:r>
            <a:r>
              <a:rPr lang="en-US" dirty="0" smtClean="0"/>
              <a:t>.</a:t>
            </a:r>
          </a:p>
          <a:p>
            <a:r>
              <a:rPr lang="en-US" dirty="0"/>
              <a:t>Dari total outstanding </a:t>
            </a:r>
            <a:r>
              <a:rPr lang="en-US" dirty="0" err="1"/>
              <a:t>pembiayaan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BTM </a:t>
            </a:r>
            <a:r>
              <a:rPr lang="en-US" dirty="0" err="1"/>
              <a:t>Berkah</a:t>
            </a:r>
            <a:r>
              <a:rPr lang="en-US" dirty="0"/>
              <a:t> </a:t>
            </a:r>
            <a:r>
              <a:rPr lang="en-US" dirty="0" err="1"/>
              <a:t>Mentari</a:t>
            </a:r>
            <a:r>
              <a:rPr lang="en-US" dirty="0"/>
              <a:t>,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Murabahah</a:t>
            </a:r>
            <a:r>
              <a:rPr lang="en-US" dirty="0"/>
              <a:t> yang paling </a:t>
            </a:r>
            <a:r>
              <a:rPr lang="en-US" dirty="0" err="1"/>
              <a:t>diminati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67,2 </a:t>
            </a:r>
            <a:r>
              <a:rPr lang="en-US" dirty="0" smtClean="0"/>
              <a:t>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8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625388"/>
              </p:ext>
            </p:extLst>
          </p:nvPr>
        </p:nvGraphicFramePr>
        <p:xfrm>
          <a:off x="323528" y="1268760"/>
          <a:ext cx="7848872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103"/>
                <a:gridCol w="2199433"/>
                <a:gridCol w="2106679"/>
                <a:gridCol w="1756988"/>
                <a:gridCol w="1058669"/>
              </a:tblGrid>
              <a:tr h="1069266"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Kolektibilitas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Nilai</a:t>
                      </a:r>
                      <a:r>
                        <a:rPr lang="en-US" sz="1600" dirty="0">
                          <a:effectLst/>
                        </a:rPr>
                        <a:t> Outstanding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Jumlah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Nasabah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392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Lancar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     1.452.222.631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99 Orang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80 %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61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Kurang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Lancar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           76.062.456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 Orang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4,4 %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61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Diragukan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           19.574.484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Orang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266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Macet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        265.852.210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103 orang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14,6 %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392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     1.813.711.781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217 Orang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100 %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92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</TotalTime>
  <Words>606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ANALISIS DALAM MENERAPKAN PRINSIP KEHATI-HATIAN PADA PENYALURAN PEMBIAYAAN  DI BAITUL TAMWIL MUHAMMADIYAH (BTM) BERKAH MENTARI</vt:lpstr>
      <vt:lpstr>PENDAHULUAN</vt:lpstr>
      <vt:lpstr>TINJAUAN PUSTAKA</vt:lpstr>
      <vt:lpstr>PowerPoint Presentation</vt:lpstr>
      <vt:lpstr>Penilaian Kesehatan BTM</vt:lpstr>
      <vt:lpstr>Konsep 5 C</vt:lpstr>
      <vt:lpstr>METODE PENELITIAN</vt:lpstr>
      <vt:lpstr>HASIL &amp; PEMBAHASAN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Penerapan Prinsip Kehati-hatian</vt:lpstr>
      <vt:lpstr>PowerPoint Presentation</vt:lpstr>
      <vt:lpstr>Kesimpulan dan Saran</vt:lpstr>
      <vt:lpstr>SEKIAN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DALAM MENERAPKAN PRINSIP KEHATI-HATIAN PADA PENYALURAN PEMBIAYAAN DI BAITUL TAMWIL MUHAMMADIYAH (BTM) BERKAH MENTARI</dc:title>
  <dc:creator>bmtdt.tsl@gmail.com</dc:creator>
  <cp:lastModifiedBy>bmtdt.tsl@gmail.com</cp:lastModifiedBy>
  <cp:revision>11</cp:revision>
  <dcterms:created xsi:type="dcterms:W3CDTF">2020-02-18T02:41:25Z</dcterms:created>
  <dcterms:modified xsi:type="dcterms:W3CDTF">2020-02-18T04:42:01Z</dcterms:modified>
</cp:coreProperties>
</file>