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handoutMasterIdLst>
    <p:handoutMasterId r:id="rId15"/>
  </p:handoutMasterIdLst>
  <p:sldIdLst>
    <p:sldId id="256" r:id="rId2"/>
    <p:sldId id="257" r:id="rId3"/>
    <p:sldId id="261" r:id="rId4"/>
    <p:sldId id="273" r:id="rId5"/>
    <p:sldId id="274" r:id="rId6"/>
    <p:sldId id="275" r:id="rId7"/>
    <p:sldId id="276" r:id="rId8"/>
    <p:sldId id="277" r:id="rId9"/>
    <p:sldId id="278" r:id="rId10"/>
    <p:sldId id="279" r:id="rId11"/>
    <p:sldId id="280" r:id="rId12"/>
    <p:sldId id="265" r:id="rId13"/>
  </p:sldIdLst>
  <p:sldSz cx="9144000" cy="6858000" type="screen4x3"/>
  <p:notesSz cx="6858000" cy="99456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4660"/>
  </p:normalViewPr>
  <p:slideViewPr>
    <p:cSldViewPr>
      <p:cViewPr varScale="1">
        <p:scale>
          <a:sx n="81" d="100"/>
          <a:sy n="81" d="100"/>
        </p:scale>
        <p:origin x="109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96888"/>
          </a:xfrm>
          <a:prstGeom prst="rect">
            <a:avLst/>
          </a:prstGeom>
        </p:spPr>
        <p:txBody>
          <a:bodyPr vert="horz" lIns="91440" tIns="45720" rIns="91440" bIns="45720" rtlCol="0"/>
          <a:lstStyle>
            <a:lvl1pPr algn="r">
              <a:defRPr sz="1200"/>
            </a:lvl1pPr>
          </a:lstStyle>
          <a:p>
            <a:fld id="{02AE160F-0A4E-4316-95BF-C527C79243C5}" type="datetimeFigureOut">
              <a:rPr lang="en-US" smtClean="0"/>
              <a:pPr/>
              <a:t>2/18/2020</a:t>
            </a:fld>
            <a:endParaRPr lang="en-US"/>
          </a:p>
        </p:txBody>
      </p:sp>
      <p:sp>
        <p:nvSpPr>
          <p:cNvPr id="4" name="Footer Placeholder 3"/>
          <p:cNvSpPr>
            <a:spLocks noGrp="1"/>
          </p:cNvSpPr>
          <p:nvPr>
            <p:ph type="ftr" sz="quarter" idx="2"/>
          </p:nvPr>
        </p:nvSpPr>
        <p:spPr>
          <a:xfrm>
            <a:off x="0" y="9447213"/>
            <a:ext cx="2971800" cy="4968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9447213"/>
            <a:ext cx="2971800" cy="496887"/>
          </a:xfrm>
          <a:prstGeom prst="rect">
            <a:avLst/>
          </a:prstGeom>
        </p:spPr>
        <p:txBody>
          <a:bodyPr vert="horz" lIns="91440" tIns="45720" rIns="91440" bIns="45720" rtlCol="0" anchor="b"/>
          <a:lstStyle>
            <a:lvl1pPr algn="r">
              <a:defRPr sz="1200"/>
            </a:lvl1pPr>
          </a:lstStyle>
          <a:p>
            <a:fld id="{78A508A6-5E0C-4DF3-95CE-EED7408E794D}" type="slidenum">
              <a:rPr lang="en-US" smtClean="0"/>
              <a:pPr/>
              <a:t>‹#›</a:t>
            </a:fld>
            <a:endParaRPr lang="en-US"/>
          </a:p>
        </p:txBody>
      </p:sp>
    </p:spTree>
    <p:extLst>
      <p:ext uri="{BB962C8B-B14F-4D97-AF65-F5344CB8AC3E}">
        <p14:creationId xmlns:p14="http://schemas.microsoft.com/office/powerpoint/2010/main" val="8695097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96888"/>
          </a:xfrm>
          <a:prstGeom prst="rect">
            <a:avLst/>
          </a:prstGeom>
        </p:spPr>
        <p:txBody>
          <a:bodyPr vert="horz" lIns="91440" tIns="45720" rIns="91440" bIns="45720" rtlCol="0"/>
          <a:lstStyle>
            <a:lvl1pPr algn="r">
              <a:defRPr sz="1200"/>
            </a:lvl1pPr>
          </a:lstStyle>
          <a:p>
            <a:fld id="{E285AF3F-A9D3-405A-9C5A-501B28AF88CF}" type="datetimeFigureOut">
              <a:rPr lang="id-ID" smtClean="0"/>
              <a:pPr/>
              <a:t>18/02/2020</a:t>
            </a:fld>
            <a:endParaRPr lang="id-ID"/>
          </a:p>
        </p:txBody>
      </p:sp>
      <p:sp>
        <p:nvSpPr>
          <p:cNvPr id="4" name="Slide Image Placeholder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724400"/>
            <a:ext cx="5486400" cy="44751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9447213"/>
            <a:ext cx="2971800" cy="496887"/>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9447213"/>
            <a:ext cx="2971800" cy="496887"/>
          </a:xfrm>
          <a:prstGeom prst="rect">
            <a:avLst/>
          </a:prstGeom>
        </p:spPr>
        <p:txBody>
          <a:bodyPr vert="horz" lIns="91440" tIns="45720" rIns="91440" bIns="45720" rtlCol="0" anchor="b"/>
          <a:lstStyle>
            <a:lvl1pPr algn="r">
              <a:defRPr sz="1200"/>
            </a:lvl1pPr>
          </a:lstStyle>
          <a:p>
            <a:fld id="{BF8C3A97-58FD-41D5-B802-CE5FBB33416C}" type="slidenum">
              <a:rPr lang="id-ID" smtClean="0"/>
              <a:pPr/>
              <a:t>‹#›</a:t>
            </a:fld>
            <a:endParaRPr lang="id-ID"/>
          </a:p>
        </p:txBody>
      </p:sp>
    </p:spTree>
    <p:extLst>
      <p:ext uri="{BB962C8B-B14F-4D97-AF65-F5344CB8AC3E}">
        <p14:creationId xmlns:p14="http://schemas.microsoft.com/office/powerpoint/2010/main" val="3182414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90626" y="1346947"/>
            <a:ext cx="7667244" cy="80683"/>
          </a:xfrm>
          <a:prstGeom prst="rect">
            <a:avLst/>
          </a:prstGeom>
          <a:blipFill dpi="0" rotWithShape="1">
            <a:blip r:embed="rId2">
              <a:alphaModFix amt="85000"/>
              <a:lum bright="70000" contrast="-70000"/>
              <a:extLs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90626" y="4299697"/>
            <a:ext cx="7667244" cy="80683"/>
          </a:xfrm>
          <a:prstGeom prst="rect">
            <a:avLst/>
          </a:prstGeom>
          <a:blipFill dpi="0" rotWithShape="1">
            <a:blip r:embed="rId2">
              <a:alphaModFix amt="85000"/>
              <a:lum bright="70000" contrast="-70000"/>
              <a:extLs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690626" y="1484779"/>
            <a:ext cx="7667244" cy="2743200"/>
          </a:xfrm>
          <a:prstGeom prst="rect">
            <a:avLst/>
          </a:prstGeom>
          <a:blipFill dpi="0" rotWithShape="1">
            <a:blip r:embed="rId2">
              <a:alphaModFix amt="85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7236911" y="4068923"/>
            <a:ext cx="810678"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3">
                <a:duotone>
                  <a:schemeClr val="accent1">
                    <a:shade val="45000"/>
                    <a:satMod val="135000"/>
                  </a:schemeClr>
                  <a:prstClr val="white"/>
                </a:duotone>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788670" y="1432223"/>
            <a:ext cx="7475220" cy="3035808"/>
          </a:xfrm>
        </p:spPr>
        <p:txBody>
          <a:bodyPr anchor="ctr">
            <a:noAutofit/>
          </a:bodyPr>
          <a:lstStyle>
            <a:lvl1pPr algn="l">
              <a:lnSpc>
                <a:spcPct val="80000"/>
              </a:lnSpc>
              <a:defRPr sz="9600" cap="all" baseline="0">
                <a:blipFill dpi="0" rotWithShape="1">
                  <a:blip r:embed="rId3"/>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0292B88-AE40-414C-A541-E31C402A9502}" type="datetime1">
              <a:rPr lang="en-US" smtClean="0"/>
              <a:pPr/>
              <a:t>2/18/2020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194550" y="4289334"/>
            <a:ext cx="895401"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transition spd="med">
    <p:fade thruBlk="1"/>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3B8A8E0-B151-4574-9575-861F7D56D305}" type="datetime1">
              <a:rPr lang="en-US" smtClean="0"/>
              <a:pPr/>
              <a:t>2/18/2020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B3B391-409C-4B34-8A95-8D16DD364443}" type="slidenum">
              <a:rPr lang="en-US" smtClean="0"/>
              <a:pPr/>
              <a:t>‹#›</a:t>
            </a:fld>
            <a:endParaRPr lang="en-US"/>
          </a:p>
        </p:txBody>
      </p:sp>
    </p:spTree>
  </p:cSld>
  <p:clrMapOvr>
    <a:masterClrMapping/>
  </p:clrMapOvr>
  <p:transition spd="med">
    <p:fade thruBlk="1"/>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6105EF3-45A6-46CF-AB85-BA87D15989C2}" type="datetime1">
              <a:rPr lang="en-US" smtClean="0"/>
              <a:pPr/>
              <a:t>2/18/2020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B3B391-409C-4B34-8A95-8D16DD364443}" type="slidenum">
              <a:rPr lang="en-US" smtClean="0"/>
              <a:pPr/>
              <a:t>‹#›</a:t>
            </a:fld>
            <a:endParaRPr lang="en-US"/>
          </a:p>
        </p:txBody>
      </p:sp>
    </p:spTree>
  </p:cSld>
  <p:clrMapOvr>
    <a:masterClrMapping/>
  </p:clrMapOvr>
  <p:transition spd="med">
    <p:fade thruBlk="1"/>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80D2F6C-2AEF-454E-A9C3-F88EC183A6B6}" type="datetime1">
              <a:rPr lang="en-US" smtClean="0"/>
              <a:pPr/>
              <a:t>2/18/2020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B3B391-409C-4B34-8A95-8D16DD364443}" type="slidenum">
              <a:rPr lang="en-US" smtClean="0"/>
              <a:pPr/>
              <a:t>‹#›</a:t>
            </a:fld>
            <a:endParaRPr lang="en-US"/>
          </a:p>
        </p:txBody>
      </p:sp>
    </p:spTree>
  </p:cSld>
  <p:clrMapOvr>
    <a:masterClrMapping/>
  </p:clrMapOvr>
  <p:transition spd="med">
    <p:fade thruBlk="1"/>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9144000" cy="1940010"/>
          </a:xfrm>
          <a:prstGeom prst="rect">
            <a:avLst/>
          </a:prstGeom>
          <a:blipFill dpi="0" rotWithShape="1">
            <a:blip r:embed="rId2">
              <a:alphaModFix amt="85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5346" y="1225296"/>
            <a:ext cx="6960870" cy="3520440"/>
          </a:xfrm>
        </p:spPr>
        <p:txBody>
          <a:bodyPr anchor="ctr">
            <a:normAutofit/>
          </a:bodyPr>
          <a:lstStyle>
            <a:lvl1pPr>
              <a:lnSpc>
                <a:spcPct val="80000"/>
              </a:lnSpc>
              <a:defRPr sz="8000" b="0"/>
            </a:lvl1pPr>
          </a:lstStyle>
          <a:p>
            <a:r>
              <a:rPr lang="en-US" smtClean="0"/>
              <a:t>Click to edit Master title style</a:t>
            </a:r>
            <a:endParaRPr lang="en-US" dirty="0"/>
          </a:p>
        </p:txBody>
      </p:sp>
      <p:sp>
        <p:nvSpPr>
          <p:cNvPr id="3" name="Text Placeholder 2"/>
          <p:cNvSpPr>
            <a:spLocks noGrp="1"/>
          </p:cNvSpPr>
          <p:nvPr>
            <p:ph type="body" idx="1"/>
          </p:nvPr>
        </p:nvSpPr>
        <p:spPr>
          <a:xfrm>
            <a:off x="1624330" y="5020056"/>
            <a:ext cx="678942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445251" y="6272785"/>
            <a:ext cx="1983232" cy="365125"/>
          </a:xfrm>
        </p:spPr>
        <p:txBody>
          <a:bodyPr/>
          <a:lstStyle/>
          <a:p>
            <a:fld id="{5AE319AB-D0FA-46E8-A3AA-5B0B5EE09201}" type="datetime1">
              <a:rPr lang="en-US" smtClean="0"/>
              <a:pPr/>
              <a:t>2/18/2020</a:t>
            </a:fld>
            <a:endParaRPr lang="en-US" dirty="0"/>
          </a:p>
        </p:txBody>
      </p:sp>
      <p:sp>
        <p:nvSpPr>
          <p:cNvPr id="5" name="Footer Placeholder 4"/>
          <p:cNvSpPr>
            <a:spLocks noGrp="1"/>
          </p:cNvSpPr>
          <p:nvPr>
            <p:ph type="ftr" sz="quarter" idx="11"/>
          </p:nvPr>
        </p:nvSpPr>
        <p:spPr>
          <a:xfrm>
            <a:off x="1637031" y="6272785"/>
            <a:ext cx="4745736" cy="365125"/>
          </a:xfrm>
        </p:spPr>
        <p:txBody>
          <a:bodyPr/>
          <a:lstStyle/>
          <a:p>
            <a:endParaRPr lang="en-US" dirty="0"/>
          </a:p>
        </p:txBody>
      </p:sp>
      <p:grpSp>
        <p:nvGrpSpPr>
          <p:cNvPr id="8" name="Group 7"/>
          <p:cNvGrpSpPr/>
          <p:nvPr/>
        </p:nvGrpSpPr>
        <p:grpSpPr>
          <a:xfrm>
            <a:off x="673049" y="2325848"/>
            <a:ext cx="810678"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3">
                <a:duotone>
                  <a:schemeClr val="accent1">
                    <a:shade val="45000"/>
                    <a:satMod val="135000"/>
                  </a:schemeClr>
                  <a:prstClr val="white"/>
                </a:duotone>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632776" y="2506133"/>
            <a:ext cx="891224"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transition spd="med">
    <p:fade thruBlk="1"/>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02386" y="2194560"/>
            <a:ext cx="356616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73168" y="2194560"/>
            <a:ext cx="356616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5DC45D5-6EC2-4A18-9CDC-AE545E32EDFF}" type="datetime1">
              <a:rPr lang="en-US" smtClean="0"/>
              <a:pPr/>
              <a:t>2/18/2020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B3B391-409C-4B34-8A95-8D16DD364443}" type="slidenum">
              <a:rPr lang="en-US" smtClean="0"/>
              <a:pPr/>
              <a:t>‹#›</a:t>
            </a:fld>
            <a:endParaRPr lang="en-US"/>
          </a:p>
        </p:txBody>
      </p:sp>
    </p:spTree>
  </p:cSld>
  <p:clrMapOvr>
    <a:masterClrMapping/>
  </p:clrMapOvr>
  <p:transition spd="med">
    <p:fade thruBlk="1"/>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00100" y="2048256"/>
            <a:ext cx="356616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02386" y="2743200"/>
            <a:ext cx="356616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73168" y="2048256"/>
            <a:ext cx="356616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73168" y="2743200"/>
            <a:ext cx="356616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1505DE4-B352-432B-B02B-BC3B5A0D3E72}" type="datetime1">
              <a:rPr lang="en-US" smtClean="0"/>
              <a:pPr/>
              <a:t>2/18/2020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B3B391-409C-4B34-8A95-8D16DD364443}" type="slidenum">
              <a:rPr lang="en-US" smtClean="0"/>
              <a:pPr/>
              <a:t>‹#›</a:t>
            </a:fld>
            <a:endParaRPr lang="en-US"/>
          </a:p>
        </p:txBody>
      </p:sp>
    </p:spTree>
  </p:cSld>
  <p:clrMapOvr>
    <a:masterClrMapping/>
  </p:clrMapOvr>
  <p:transition spd="med">
    <p:fade thruBlk="1"/>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779773D-1112-4516-B122-0ABE40105CAA}" type="datetime1">
              <a:rPr lang="en-US" smtClean="0"/>
              <a:pPr/>
              <a:t>2/18/2020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B3B391-409C-4B34-8A95-8D16DD364443}" type="slidenum">
              <a:rPr lang="en-US" smtClean="0"/>
              <a:pPr/>
              <a:t>‹#›</a:t>
            </a:fld>
            <a:endParaRPr lang="en-US"/>
          </a:p>
        </p:txBody>
      </p:sp>
    </p:spTree>
  </p:cSld>
  <p:clrMapOvr>
    <a:masterClrMapping/>
  </p:clrMapOvr>
  <p:transition spd="med">
    <p:fade thruBlk="1"/>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2A7513-6CE3-427F-A180-729404395BA6}" type="datetime1">
              <a:rPr lang="en-US" smtClean="0"/>
              <a:pPr/>
              <a:t>2/18/2020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B3B391-409C-4B34-8A95-8D16DD364443}" type="slidenum">
              <a:rPr lang="en-US" smtClean="0"/>
              <a:pPr/>
              <a:t>‹#›</a:t>
            </a:fld>
            <a:endParaRPr lang="en-US"/>
          </a:p>
        </p:txBody>
      </p:sp>
    </p:spTree>
  </p:cSld>
  <p:clrMapOvr>
    <a:masterClrMapping/>
  </p:clrMapOvr>
  <p:transition spd="med">
    <p:fade thruBlk="1"/>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6227806" y="1"/>
            <a:ext cx="2916194"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105CF4-F7B6-4B00-8C12-DB5BF4176D19}" type="datetime1">
              <a:rPr lang="en-US" smtClean="0"/>
              <a:pPr/>
              <a:t>2/18/2020</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8551294" y="6229681"/>
            <a:ext cx="3429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3">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7BB3B391-409C-4B34-8A95-8D16DD364443}" type="slidenum">
              <a:rPr lang="en-US" smtClean="0"/>
              <a:pPr/>
              <a:t>‹#›</a:t>
            </a:fld>
            <a:endParaRPr lang="en-US"/>
          </a:p>
        </p:txBody>
      </p:sp>
    </p:spTree>
  </p:cSld>
  <p:clrMapOvr>
    <a:masterClrMapping/>
  </p:clrMapOvr>
  <p:transition spd="med">
    <p:fade thruBlk="1"/>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6227806" y="1"/>
            <a:ext cx="2916194"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6227805"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6BA172-E51D-4C49-9C53-A38147E3D88A}" type="datetime1">
              <a:rPr lang="en-US" smtClean="0"/>
              <a:pPr/>
              <a:t>2/18/2020</a:t>
            </a:fld>
            <a:endParaRPr lang="en-US"/>
          </a:p>
        </p:txBody>
      </p:sp>
      <p:grpSp>
        <p:nvGrpSpPr>
          <p:cNvPr id="6" name="Group 7"/>
          <p:cNvGrpSpPr>
            <a:grpSpLocks noChangeAspect="1"/>
          </p:cNvGrpSpPr>
          <p:nvPr/>
        </p:nvGrpSpPr>
        <p:grpSpPr>
          <a:xfrm>
            <a:off x="8551294" y="6229681"/>
            <a:ext cx="3429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3">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7BB3B391-409C-4B34-8A95-8D16DD364443}" type="slidenum">
              <a:rPr lang="en-US" smtClean="0"/>
              <a:pPr/>
              <a:t>‹#›</a:t>
            </a:fld>
            <a:endParaRPr lang="en-US"/>
          </a:p>
        </p:txBody>
      </p:sp>
    </p:spTree>
  </p:cSld>
  <p:clrMapOvr>
    <a:masterClrMapping/>
  </p:clrMapOvr>
  <p:transition spd="med">
    <p:fade thruBlk="1"/>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02386" y="484632"/>
            <a:ext cx="75438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02386" y="2121408"/>
            <a:ext cx="7543800" cy="405079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73318" y="6272785"/>
            <a:ext cx="2455164" cy="365125"/>
          </a:xfrm>
          <a:prstGeom prst="rect">
            <a:avLst/>
          </a:prstGeom>
        </p:spPr>
        <p:txBody>
          <a:bodyPr vert="horz" lIns="91440" tIns="45720" rIns="91440" bIns="45720" rtlCol="0" anchor="ctr"/>
          <a:lstStyle>
            <a:lvl1pPr algn="r">
              <a:defRPr sz="1100">
                <a:solidFill>
                  <a:schemeClr val="tx2"/>
                </a:solidFill>
              </a:defRPr>
            </a:lvl1pPr>
          </a:lstStyle>
          <a:p>
            <a:fld id="{600AC748-3E2E-40C7-9D72-7D63BE2BBAAF}" type="datetime1">
              <a:rPr lang="en-US" smtClean="0"/>
              <a:pPr/>
              <a:t>2/18/2020</a:t>
            </a:fld>
            <a:endParaRPr lang="en-US"/>
          </a:p>
        </p:txBody>
      </p:sp>
      <p:sp>
        <p:nvSpPr>
          <p:cNvPr id="5" name="Footer Placeholder 4"/>
          <p:cNvSpPr>
            <a:spLocks noGrp="1"/>
          </p:cNvSpPr>
          <p:nvPr>
            <p:ph type="ftr" sz="quarter" idx="3"/>
          </p:nvPr>
        </p:nvSpPr>
        <p:spPr>
          <a:xfrm>
            <a:off x="816102" y="6272785"/>
            <a:ext cx="4745736"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8551294" y="6229681"/>
            <a:ext cx="3429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8483346" y="6272785"/>
            <a:ext cx="48006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7BB3B391-409C-4B34-8A95-8D16DD36444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med">
    <p:fade thruBlk="1"/>
  </p:transition>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5400" kern="1200" cap="all" baseline="0">
          <a:blipFill>
            <a:blip r:embed="rId14">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Oka.widana@gmail.com" TargetMode="External"/><Relationship Id="rId2" Type="http://schemas.openxmlformats.org/officeDocument/2006/relationships/hyperlink" Target="mailto:marifatulhikmah1@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8670" y="428604"/>
            <a:ext cx="7475220" cy="5786477"/>
          </a:xfrm>
        </p:spPr>
        <p:txBody>
          <a:bodyPr/>
          <a:lstStyle/>
          <a:p>
            <a:pPr algn="ctr"/>
            <a:r>
              <a:rPr lang="id-ID" sz="3200" dirty="0" smtClean="0"/>
              <a:t/>
            </a:r>
            <a:br>
              <a:rPr lang="id-ID" sz="3200" dirty="0" smtClean="0"/>
            </a:br>
            <a:r>
              <a:rPr lang="en-US" sz="3200" dirty="0" smtClean="0"/>
              <a:t>Health level Analysis of </a:t>
            </a:r>
            <a:r>
              <a:rPr lang="en-US" sz="3200" dirty="0" smtClean="0"/>
              <a:t>commercial banks </a:t>
            </a:r>
            <a:r>
              <a:rPr lang="en-US" sz="3200" dirty="0" err="1" smtClean="0"/>
              <a:t>Syariah</a:t>
            </a:r>
            <a:r>
              <a:rPr lang="en-US" sz="3200" dirty="0" smtClean="0"/>
              <a:t> and conventional commercial bank in Indonesia based on the risk profile, good corporate governance, earnings and capital (RGEC) </a:t>
            </a:r>
            <a:br>
              <a:rPr lang="en-US" sz="3200" dirty="0" smtClean="0"/>
            </a:br>
            <a:r>
              <a:rPr lang="en-US" sz="3200" dirty="0" smtClean="0"/>
              <a:t/>
            </a:r>
            <a:br>
              <a:rPr lang="en-US" sz="3200" dirty="0" smtClean="0"/>
            </a:br>
            <a:r>
              <a:rPr lang="en-US" sz="3200" dirty="0" smtClean="0"/>
              <a:t/>
            </a:r>
            <a:br>
              <a:rPr lang="en-US" sz="3200" dirty="0" smtClean="0"/>
            </a:br>
            <a:r>
              <a:rPr lang="en-US" sz="3200" dirty="0" smtClean="0"/>
              <a:t/>
            </a:r>
            <a:br>
              <a:rPr lang="en-US" sz="3200" dirty="0" smtClean="0"/>
            </a:br>
            <a:r>
              <a:rPr lang="en-US" sz="2400" dirty="0" smtClean="0"/>
              <a:t/>
            </a:r>
            <a:br>
              <a:rPr lang="en-US" sz="2400" dirty="0" smtClean="0"/>
            </a:br>
            <a:r>
              <a:rPr lang="en-US" sz="2400" cap="none" dirty="0" err="1" smtClean="0"/>
              <a:t>Ma’rifatul</a:t>
            </a:r>
            <a:r>
              <a:rPr lang="en-US" sz="2400" cap="none" dirty="0" smtClean="0"/>
              <a:t> </a:t>
            </a:r>
            <a:r>
              <a:rPr lang="en-US" sz="2400" cap="none" dirty="0" err="1" smtClean="0"/>
              <a:t>Hikmah</a:t>
            </a:r>
            <a:r>
              <a:rPr lang="en-US" sz="2400" cap="none" dirty="0" smtClean="0"/>
              <a:t>, IGN Oka </a:t>
            </a:r>
            <a:r>
              <a:rPr lang="en-US" sz="2400" cap="none" dirty="0" err="1" smtClean="0"/>
              <a:t>Widana</a:t>
            </a:r>
            <a:r>
              <a:rPr lang="en-US" sz="2400" cap="none" dirty="0" smtClean="0"/>
              <a:t/>
            </a:r>
            <a:br>
              <a:rPr lang="en-US" sz="2400" cap="none" dirty="0" smtClean="0"/>
            </a:br>
            <a:r>
              <a:rPr lang="en-US" sz="2400" cap="none" dirty="0" smtClean="0"/>
              <a:t>ITB Ahmad </a:t>
            </a:r>
            <a:r>
              <a:rPr lang="en-US" sz="2400" cap="none" dirty="0" err="1" smtClean="0"/>
              <a:t>Dahlan</a:t>
            </a:r>
            <a:r>
              <a:rPr lang="en-US" sz="2400" cap="none" dirty="0" smtClean="0"/>
              <a:t> Jakarta, Indonesia</a:t>
            </a:r>
            <a:br>
              <a:rPr lang="en-US" sz="2400" cap="none" dirty="0" smtClean="0"/>
            </a:br>
            <a:r>
              <a:rPr lang="en-US" sz="2400" cap="none" dirty="0" smtClean="0"/>
              <a:t> Email; </a:t>
            </a:r>
            <a:r>
              <a:rPr lang="en-US" sz="2400" cap="none" dirty="0" smtClean="0">
                <a:hlinkClick r:id="rId2"/>
              </a:rPr>
              <a:t>Marifatulhikmah1@gmail.Com</a:t>
            </a:r>
            <a:r>
              <a:rPr lang="en-US" sz="2400" cap="none" dirty="0" smtClean="0"/>
              <a:t>, </a:t>
            </a:r>
            <a:r>
              <a:rPr lang="en-US" sz="2400" u="sng" cap="none" dirty="0" smtClean="0">
                <a:hlinkClick r:id="rId3"/>
              </a:rPr>
              <a:t>Oka.Widana@gmail.Com</a:t>
            </a:r>
            <a:r>
              <a:rPr lang="en-GB" sz="2400" dirty="0" smtClean="0"/>
              <a:t/>
            </a:r>
            <a:br>
              <a:rPr lang="en-GB" sz="2400" dirty="0" smtClean="0"/>
            </a:br>
            <a:endParaRPr lang="en-US" sz="2400" dirty="0"/>
          </a:p>
        </p:txBody>
      </p:sp>
      <p:sp>
        <p:nvSpPr>
          <p:cNvPr id="3" name="Slide Number Placeholder 2"/>
          <p:cNvSpPr>
            <a:spLocks noGrp="1"/>
          </p:cNvSpPr>
          <p:nvPr>
            <p:ph type="sldNum" sz="quarter" idx="12"/>
          </p:nvPr>
        </p:nvSpPr>
        <p:spPr/>
        <p:txBody>
          <a:bodyPr/>
          <a:lstStyle/>
          <a:p>
            <a:fld id="{4FAB73BC-B049-4115-A692-8D63A059BFB8}" type="slidenum">
              <a:rPr lang="en-US" smtClean="0"/>
              <a:pPr/>
              <a:t>1</a:t>
            </a:fld>
            <a:endParaRPr lang="en-US" dirty="0"/>
          </a:p>
        </p:txBody>
      </p:sp>
    </p:spTree>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 result</a:t>
            </a:r>
            <a:endParaRPr lang="id-ID" dirty="0"/>
          </a:p>
        </p:txBody>
      </p:sp>
      <p:sp>
        <p:nvSpPr>
          <p:cNvPr id="3" name="Content Placeholder 2"/>
          <p:cNvSpPr>
            <a:spLocks noGrp="1"/>
          </p:cNvSpPr>
          <p:nvPr>
            <p:ph idx="1"/>
          </p:nvPr>
        </p:nvSpPr>
        <p:spPr/>
        <p:txBody>
          <a:bodyPr/>
          <a:lstStyle/>
          <a:p>
            <a:pPr marL="0" lvl="0" indent="0">
              <a:buNone/>
            </a:pPr>
            <a:r>
              <a:rPr lang="en-US" dirty="0"/>
              <a:t>Capital Factors analysis, the results showed. In 2015, 2016 and 2017 show the CAR (Capital Adequacy Ratio) received a rating of 1 (very good) on the entire Bank, Commercial Bank both Conventional and Islamic Banks</a:t>
            </a:r>
            <a:endParaRPr lang="id-ID" dirty="0"/>
          </a:p>
          <a:p>
            <a:pPr marL="0" indent="0">
              <a:buNone/>
            </a:pPr>
            <a:endParaRPr lang="id-ID" dirty="0"/>
          </a:p>
        </p:txBody>
      </p:sp>
      <p:sp>
        <p:nvSpPr>
          <p:cNvPr id="4" name="Slide Number Placeholder 3"/>
          <p:cNvSpPr>
            <a:spLocks noGrp="1"/>
          </p:cNvSpPr>
          <p:nvPr>
            <p:ph type="sldNum" sz="quarter" idx="12"/>
          </p:nvPr>
        </p:nvSpPr>
        <p:spPr/>
        <p:txBody>
          <a:bodyPr/>
          <a:lstStyle/>
          <a:p>
            <a:fld id="{7BB3B391-409C-4B34-8A95-8D16DD364443}" type="slidenum">
              <a:rPr lang="en-US" smtClean="0"/>
              <a:pPr/>
              <a:t>10</a:t>
            </a:fld>
            <a:endParaRPr lang="en-US"/>
          </a:p>
        </p:txBody>
      </p:sp>
    </p:spTree>
    <p:extLst>
      <p:ext uri="{BB962C8B-B14F-4D97-AF65-F5344CB8AC3E}">
        <p14:creationId xmlns:p14="http://schemas.microsoft.com/office/powerpoint/2010/main" val="2394263024"/>
      </p:ext>
    </p:extLst>
  </p:cSld>
  <p:clrMapOvr>
    <a:masterClrMapping/>
  </p:clrMapOvr>
  <p:transition spd="med">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r>
              <a:rPr lang="id-ID" dirty="0"/>
              <a:t/>
            </a:r>
            <a:br>
              <a:rPr lang="id-ID" dirty="0"/>
            </a:br>
            <a:endParaRPr lang="id-ID" dirty="0"/>
          </a:p>
        </p:txBody>
      </p:sp>
      <p:sp>
        <p:nvSpPr>
          <p:cNvPr id="3" name="Content Placeholder 2"/>
          <p:cNvSpPr>
            <a:spLocks noGrp="1"/>
          </p:cNvSpPr>
          <p:nvPr>
            <p:ph idx="1"/>
          </p:nvPr>
        </p:nvSpPr>
        <p:spPr/>
        <p:txBody>
          <a:bodyPr/>
          <a:lstStyle/>
          <a:p>
            <a:pPr marL="0" indent="0">
              <a:buNone/>
            </a:pPr>
            <a:r>
              <a:rPr lang="id-ID" dirty="0"/>
              <a:t>The results of the analysis of the Bank Conventional and Islamic Banks show that, in 2015 the bank obtained composite rating of 1 or PK - 1 (very healthy), Bank BCA. 2016, the Bank BCA and Bank Mega. Whereas in 2017, Bank Mandiri, BCA and Bank Mega.</a:t>
            </a:r>
          </a:p>
          <a:p>
            <a:pPr marL="0" indent="0">
              <a:buNone/>
            </a:pPr>
            <a:endParaRPr lang="id-ID" dirty="0"/>
          </a:p>
        </p:txBody>
      </p:sp>
      <p:sp>
        <p:nvSpPr>
          <p:cNvPr id="4" name="Slide Number Placeholder 3"/>
          <p:cNvSpPr>
            <a:spLocks noGrp="1"/>
          </p:cNvSpPr>
          <p:nvPr>
            <p:ph type="sldNum" sz="quarter" idx="12"/>
          </p:nvPr>
        </p:nvSpPr>
        <p:spPr/>
        <p:txBody>
          <a:bodyPr/>
          <a:lstStyle/>
          <a:p>
            <a:fld id="{7BB3B391-409C-4B34-8A95-8D16DD364443}" type="slidenum">
              <a:rPr lang="en-US" smtClean="0"/>
              <a:pPr/>
              <a:t>11</a:t>
            </a:fld>
            <a:endParaRPr lang="en-US"/>
          </a:p>
        </p:txBody>
      </p:sp>
    </p:spTree>
    <p:extLst>
      <p:ext uri="{BB962C8B-B14F-4D97-AF65-F5344CB8AC3E}">
        <p14:creationId xmlns:p14="http://schemas.microsoft.com/office/powerpoint/2010/main" val="718263871"/>
      </p:ext>
    </p:extLst>
  </p:cSld>
  <p:clrMapOvr>
    <a:masterClrMapping/>
  </p:clrMapOvr>
  <p:transition spd="med">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8670" y="1432223"/>
            <a:ext cx="7475220" cy="353703"/>
          </a:xfrm>
        </p:spPr>
        <p:txBody>
          <a:bodyPr/>
          <a:lstStyle/>
          <a:p>
            <a:r>
              <a:rPr lang="id-ID" dirty="0" smtClean="0"/>
              <a:t>T</a:t>
            </a:r>
            <a:r>
              <a:rPr lang="en-US" dirty="0" smtClean="0"/>
              <a:t>hank you</a:t>
            </a: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12</a:t>
            </a:fld>
            <a:endParaRPr lang="en-US" dirty="0"/>
          </a:p>
        </p:txBody>
      </p:sp>
      <p:sp>
        <p:nvSpPr>
          <p:cNvPr id="5" name="Subtitle 4"/>
          <p:cNvSpPr>
            <a:spLocks noGrp="1"/>
          </p:cNvSpPr>
          <p:nvPr>
            <p:ph type="subTitle" idx="1"/>
          </p:nvPr>
        </p:nvSpPr>
        <p:spPr/>
        <p:txBody>
          <a:bodyPr/>
          <a:lstStyle/>
          <a:p>
            <a:endParaRPr lang="id-ID"/>
          </a:p>
        </p:txBody>
      </p:sp>
    </p:spTree>
  </p:cSld>
  <p:clrMapOvr>
    <a:masterClrMapping/>
  </p:clrMapOvr>
  <p:transition spd="med">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02386" y="-315416"/>
            <a:ext cx="7543800" cy="1609344"/>
          </a:xfrm>
        </p:spPr>
        <p:txBody>
          <a:bodyPr>
            <a:normAutofit/>
          </a:bodyPr>
          <a:lstStyle/>
          <a:p>
            <a:r>
              <a:rPr lang="en-GB" sz="3200" dirty="0" smtClean="0"/>
              <a:t>Background</a:t>
            </a:r>
            <a:endParaRPr lang="en-US" sz="3200" dirty="0"/>
          </a:p>
        </p:txBody>
      </p:sp>
      <p:sp>
        <p:nvSpPr>
          <p:cNvPr id="5" name="Content Placeholder 4"/>
          <p:cNvSpPr>
            <a:spLocks noGrp="1"/>
          </p:cNvSpPr>
          <p:nvPr>
            <p:ph idx="1"/>
          </p:nvPr>
        </p:nvSpPr>
        <p:spPr>
          <a:xfrm>
            <a:off x="802386" y="1117848"/>
            <a:ext cx="7543800" cy="5335488"/>
          </a:xfrm>
        </p:spPr>
        <p:txBody>
          <a:bodyPr>
            <a:noAutofit/>
          </a:bodyPr>
          <a:lstStyle/>
          <a:p>
            <a:pPr>
              <a:lnSpc>
                <a:spcPct val="100000"/>
              </a:lnSpc>
            </a:pPr>
            <a:r>
              <a:rPr lang="en-US" sz="1800" dirty="0" smtClean="0"/>
              <a:t>The Bank is an institution of trust, good bank performance can be measured through good service to its customers, both services in the form of funding, lending, and other financial transactions. (Princess, et al: 2018) explains, the Bank in addition to providing financial services to high-quality, banks must also be able to maintain public confidence and customers given that the bank is a business that is based on trust. the health level of a bank is a bank that can perform its functions properly, can maintain the trust of the public, intermediation function and help the payment traffic and can be used by the government in implementing policies, especially monetary policy. (</a:t>
            </a:r>
            <a:r>
              <a:rPr lang="en-US" sz="1800" dirty="0" err="1" smtClean="0"/>
              <a:t>Permana</a:t>
            </a:r>
            <a:r>
              <a:rPr lang="en-US" sz="1800" dirty="0" smtClean="0"/>
              <a:t> in Princess, et al: 2018). It can only be realized if a bank's financial performance and good health.</a:t>
            </a:r>
          </a:p>
          <a:p>
            <a:pPr>
              <a:lnSpc>
                <a:spcPct val="100000"/>
              </a:lnSpc>
            </a:pPr>
            <a:r>
              <a:rPr lang="en-US" sz="1800" dirty="0" smtClean="0"/>
              <a:t>POJK No. 4 / POJK.03 / 2016 Related Assessment for Commercial Banks and related POJK Islamic Bank Health Assessment No. 8 / POJK.03 / 2014And SE FSA No. 14 / SEOJK.03 / 2017 on Commercial Bank soundness rating, and SE FSA No. 10 / SEOJK.03 / 2014 on the rating of the Islamic banks and Islamic business units.</a:t>
            </a:r>
          </a:p>
        </p:txBody>
      </p:sp>
      <p:sp>
        <p:nvSpPr>
          <p:cNvPr id="3" name="Slide Number Placeholder 2"/>
          <p:cNvSpPr>
            <a:spLocks noGrp="1"/>
          </p:cNvSpPr>
          <p:nvPr>
            <p:ph type="sldNum" sz="quarter" idx="12"/>
          </p:nvPr>
        </p:nvSpPr>
        <p:spPr/>
        <p:txBody>
          <a:bodyPr/>
          <a:lstStyle/>
          <a:p>
            <a:fld id="{7BB3B391-409C-4B34-8A95-8D16DD364443}" type="slidenum">
              <a:rPr lang="en-US" smtClean="0"/>
              <a:pPr/>
              <a:t>2</a:t>
            </a:fld>
            <a:endParaRPr lang="en-US"/>
          </a:p>
        </p:txBody>
      </p:sp>
    </p:spTree>
  </p:cSld>
  <p:clrMapOvr>
    <a:masterClrMapping/>
  </p:clrMapOvr>
  <p:transition spd="med">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785786" y="412656"/>
            <a:ext cx="7553542" cy="640080"/>
          </a:xfrm>
        </p:spPr>
        <p:txBody>
          <a:bodyPr>
            <a:normAutofit/>
          </a:bodyPr>
          <a:lstStyle/>
          <a:p>
            <a:r>
              <a:rPr lang="en-US" sz="2800" dirty="0" smtClean="0">
                <a:latin typeface="+mj-lt"/>
              </a:rPr>
              <a:t>Research purposes</a:t>
            </a:r>
            <a:endParaRPr lang="en-GB" sz="2800" dirty="0">
              <a:latin typeface="+mj-lt"/>
            </a:endParaRPr>
          </a:p>
        </p:txBody>
      </p:sp>
      <p:sp>
        <p:nvSpPr>
          <p:cNvPr id="6" name="Content Placeholder 5"/>
          <p:cNvSpPr>
            <a:spLocks noGrp="1"/>
          </p:cNvSpPr>
          <p:nvPr>
            <p:ph sz="quarter" idx="4"/>
          </p:nvPr>
        </p:nvSpPr>
        <p:spPr>
          <a:xfrm>
            <a:off x="714348" y="1146404"/>
            <a:ext cx="7786742" cy="4854364"/>
          </a:xfrm>
        </p:spPr>
        <p:txBody>
          <a:bodyPr>
            <a:normAutofit/>
          </a:bodyPr>
          <a:lstStyle/>
          <a:p>
            <a:pPr marL="457200" indent="-457200">
              <a:buFont typeface="+mj-lt"/>
              <a:buAutoNum type="arabicParenR"/>
            </a:pPr>
            <a:r>
              <a:rPr lang="en-US" sz="1800" dirty="0" smtClean="0"/>
              <a:t>Analyzing Commercial Bank the health level of risk profile approach, good corporate governance, earnings and capital (RGEC).</a:t>
            </a:r>
            <a:endParaRPr lang="en-GB" sz="1800" dirty="0" smtClean="0"/>
          </a:p>
          <a:p>
            <a:pPr marL="457200" indent="-457200">
              <a:buFont typeface="+mj-lt"/>
              <a:buAutoNum type="arabicParenR"/>
            </a:pPr>
            <a:r>
              <a:rPr lang="en-US" sz="1800" dirty="0" smtClean="0"/>
              <a:t>Analyze the health level of Islamic Banks use the risk profile approach, good corporate governance, earnings and capital (RGEC).</a:t>
            </a:r>
            <a:endParaRPr lang="en-GB" sz="1800" dirty="0" smtClean="0"/>
          </a:p>
          <a:p>
            <a:pPr marL="457200" indent="-457200">
              <a:buFont typeface="+mj-lt"/>
              <a:buAutoNum type="arabicParenR"/>
            </a:pPr>
            <a:r>
              <a:rPr lang="en-US" sz="1800" dirty="0" smtClean="0"/>
              <a:t>Compare and rank the health level of the Conventional Commercial Bank and Commercial Bank </a:t>
            </a:r>
            <a:r>
              <a:rPr lang="en-US" sz="1800" dirty="0" err="1" smtClean="0"/>
              <a:t>Syariah</a:t>
            </a:r>
            <a:r>
              <a:rPr lang="en-US" sz="1800" dirty="0" smtClean="0"/>
              <a:t> based approach RGEC.</a:t>
            </a:r>
            <a:endParaRPr lang="en-GB" sz="1800" dirty="0" smtClean="0"/>
          </a:p>
          <a:p>
            <a:pPr marL="457200" indent="-457200">
              <a:buFont typeface="+mj-lt"/>
              <a:buAutoNum type="arabicParenR"/>
            </a:pPr>
            <a:r>
              <a:rPr lang="en-US" sz="1800" dirty="0" smtClean="0"/>
              <a:t>Knowing the differences in performance Conventional Commercial Banks and Islamic Banks use the RGEC approach.</a:t>
            </a:r>
            <a:endParaRPr lang="en-GB" sz="1800" dirty="0"/>
          </a:p>
        </p:txBody>
      </p:sp>
      <p:sp>
        <p:nvSpPr>
          <p:cNvPr id="7" name="Slide Number Placeholder 6"/>
          <p:cNvSpPr>
            <a:spLocks noGrp="1"/>
          </p:cNvSpPr>
          <p:nvPr>
            <p:ph type="sldNum" sz="quarter" idx="12"/>
          </p:nvPr>
        </p:nvSpPr>
        <p:spPr/>
        <p:txBody>
          <a:bodyPr/>
          <a:lstStyle/>
          <a:p>
            <a:fld id="{7BB3B391-409C-4B34-8A95-8D16DD364443}" type="slidenum">
              <a:rPr lang="en-US" smtClean="0"/>
              <a:pPr/>
              <a:t>3</a:t>
            </a:fld>
            <a:endParaRPr lang="en-US"/>
          </a:p>
        </p:txBody>
      </p:sp>
    </p:spTree>
  </p:cSld>
  <p:clrMapOvr>
    <a:masterClrMapping/>
  </p:clrMapOvr>
  <p:transition spd="slow">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d-ID" dirty="0"/>
              <a:t>Literature review</a:t>
            </a:r>
            <a:br>
              <a:rPr lang="id-ID" dirty="0"/>
            </a:br>
            <a:endParaRPr lang="id-ID" dirty="0"/>
          </a:p>
        </p:txBody>
      </p:sp>
      <p:sp>
        <p:nvSpPr>
          <p:cNvPr id="9" name="Content Placeholder 8"/>
          <p:cNvSpPr>
            <a:spLocks noGrp="1"/>
          </p:cNvSpPr>
          <p:nvPr>
            <p:ph idx="1"/>
          </p:nvPr>
        </p:nvSpPr>
        <p:spPr>
          <a:xfrm>
            <a:off x="802386" y="1628800"/>
            <a:ext cx="7543800" cy="4543400"/>
          </a:xfrm>
        </p:spPr>
        <p:txBody>
          <a:bodyPr>
            <a:normAutofit fontScale="85000" lnSpcReduction="10000"/>
          </a:bodyPr>
          <a:lstStyle/>
          <a:p>
            <a:pPr lvl="0"/>
            <a:r>
              <a:rPr lang="id-ID" dirty="0"/>
              <a:t>(Wong, 2015) explains, based on Bank Indonesia Regulation No. 9/1 / PBI / 2007 on the system rating of banks based on sharia principles explained that the health or financial and non financial bank based on sharia principles in the interest of all stakeholders, including owners , managers (management) of the bank, public service users bank, Bank Indonesia as the bank supervisory authority or other parties.</a:t>
            </a:r>
          </a:p>
          <a:p>
            <a:pPr lvl="0"/>
            <a:r>
              <a:rPr lang="id-ID" dirty="0"/>
              <a:t>according POJK No. 8 / POJK.03 / 2014, the health of banks is the result of the bank condition assessment conducted by the risks include risks related to the application of Islamic principles and the performance of the Bank or the so-called Risk Based Bank Rating. Assessment of the bank by using a risk-based and structured a comprehensive assessment of the results of the integration of risk and performance profiles that include the implementation of good governance, profitability, and capital.</a:t>
            </a:r>
          </a:p>
          <a:p>
            <a:pPr lvl="0"/>
            <a:r>
              <a:rPr lang="id-ID" dirty="0"/>
              <a:t>SEOJK 10 / SEOJK.03 / 2014, Measurement of the Bank is regulated by the Financial Services Authority (FSA), the Bank's soundness is determined based on the achievement of the composite of the bank, which is determined based on a comprehensive and structured analysis to rank the factors and with due regard to the general principle of assessment Bank soundness general</a:t>
            </a:r>
          </a:p>
          <a:p>
            <a:pPr marL="0" indent="0">
              <a:buNone/>
            </a:pPr>
            <a:endParaRPr lang="id-ID" dirty="0"/>
          </a:p>
        </p:txBody>
      </p:sp>
      <p:sp>
        <p:nvSpPr>
          <p:cNvPr id="7" name="Slide Number Placeholder 6"/>
          <p:cNvSpPr>
            <a:spLocks noGrp="1"/>
          </p:cNvSpPr>
          <p:nvPr>
            <p:ph type="sldNum" sz="quarter" idx="12"/>
          </p:nvPr>
        </p:nvSpPr>
        <p:spPr/>
        <p:txBody>
          <a:bodyPr/>
          <a:lstStyle/>
          <a:p>
            <a:fld id="{7BB3B391-409C-4B34-8A95-8D16DD364443}" type="slidenum">
              <a:rPr lang="en-US" smtClean="0"/>
              <a:pPr/>
              <a:t>4</a:t>
            </a:fld>
            <a:endParaRPr lang="en-US"/>
          </a:p>
        </p:txBody>
      </p:sp>
    </p:spTree>
    <p:extLst>
      <p:ext uri="{BB962C8B-B14F-4D97-AF65-F5344CB8AC3E}">
        <p14:creationId xmlns:p14="http://schemas.microsoft.com/office/powerpoint/2010/main" val="2719274908"/>
      </p:ext>
    </p:extLst>
  </p:cSld>
  <p:clrMapOvr>
    <a:masterClrMapping/>
  </p:clrMapOvr>
  <p:transition spd="med">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2386" y="332656"/>
            <a:ext cx="7543800" cy="1609344"/>
          </a:xfrm>
        </p:spPr>
        <p:txBody>
          <a:bodyPr/>
          <a:lstStyle/>
          <a:p>
            <a:r>
              <a:rPr lang="id-ID" dirty="0"/>
              <a:t>Assessment </a:t>
            </a:r>
            <a:r>
              <a:rPr lang="id-ID" dirty="0" smtClean="0"/>
              <a:t>methods</a:t>
            </a:r>
            <a:endParaRPr lang="id-ID" dirty="0"/>
          </a:p>
        </p:txBody>
      </p:sp>
      <p:sp>
        <p:nvSpPr>
          <p:cNvPr id="3" name="Content Placeholder 2"/>
          <p:cNvSpPr>
            <a:spLocks noGrp="1"/>
          </p:cNvSpPr>
          <p:nvPr>
            <p:ph idx="1"/>
          </p:nvPr>
        </p:nvSpPr>
        <p:spPr>
          <a:xfrm>
            <a:off x="802386" y="1844824"/>
            <a:ext cx="7543800" cy="4327376"/>
          </a:xfrm>
        </p:spPr>
        <p:txBody>
          <a:bodyPr/>
          <a:lstStyle/>
          <a:p>
            <a:pPr lvl="0"/>
            <a:r>
              <a:rPr lang="id-ID" dirty="0"/>
              <a:t>Using descriptive method</a:t>
            </a:r>
          </a:p>
          <a:p>
            <a:pPr lvl="0"/>
            <a:r>
              <a:rPr lang="id-ID" dirty="0"/>
              <a:t>The type and source of research data, namely the annual report, reports of good corporate governance, and report risk exposures of 5 and 5th Islamic Banks Commercial Bank during the period 2015 -2017.</a:t>
            </a:r>
          </a:p>
          <a:p>
            <a:pPr lvl="0"/>
            <a:r>
              <a:rPr lang="id-ID" dirty="0"/>
              <a:t>Measurement Index that is used, is </a:t>
            </a:r>
          </a:p>
          <a:p>
            <a:pPr lvl="0"/>
            <a:r>
              <a:rPr lang="id-ID" dirty="0"/>
              <a:t>Risk profile (credit risk and liquidity risk), the ratio used is the ratio of NPF / NPL and LDR</a:t>
            </a:r>
          </a:p>
          <a:p>
            <a:pPr lvl="0"/>
            <a:r>
              <a:rPr lang="id-ID" dirty="0"/>
              <a:t>GCG is based on self-assessment</a:t>
            </a:r>
          </a:p>
          <a:p>
            <a:pPr lvl="0"/>
            <a:r>
              <a:rPr lang="id-ID" dirty="0"/>
              <a:t>Earning (Profitability), using the ratio of ROA</a:t>
            </a:r>
          </a:p>
          <a:p>
            <a:pPr lvl="0"/>
            <a:r>
              <a:rPr lang="id-ID" dirty="0"/>
              <a:t>Capital (Capital) using CAR </a:t>
            </a:r>
          </a:p>
          <a:p>
            <a:pPr marL="0" indent="0">
              <a:buNone/>
            </a:pPr>
            <a:endParaRPr lang="id-ID" dirty="0"/>
          </a:p>
        </p:txBody>
      </p:sp>
      <p:sp>
        <p:nvSpPr>
          <p:cNvPr id="4" name="Slide Number Placeholder 3"/>
          <p:cNvSpPr>
            <a:spLocks noGrp="1"/>
          </p:cNvSpPr>
          <p:nvPr>
            <p:ph type="sldNum" sz="quarter" idx="12"/>
          </p:nvPr>
        </p:nvSpPr>
        <p:spPr/>
        <p:txBody>
          <a:bodyPr/>
          <a:lstStyle/>
          <a:p>
            <a:fld id="{7BB3B391-409C-4B34-8A95-8D16DD364443}" type="slidenum">
              <a:rPr lang="en-US" smtClean="0"/>
              <a:pPr/>
              <a:t>5</a:t>
            </a:fld>
            <a:endParaRPr lang="en-US"/>
          </a:p>
        </p:txBody>
      </p:sp>
    </p:spTree>
    <p:extLst>
      <p:ext uri="{BB962C8B-B14F-4D97-AF65-F5344CB8AC3E}">
        <p14:creationId xmlns:p14="http://schemas.microsoft.com/office/powerpoint/2010/main" val="102185567"/>
      </p:ext>
    </p:extLst>
  </p:cSld>
  <p:clrMapOvr>
    <a:masterClrMapping/>
  </p:clrMapOvr>
  <p:transition spd="med">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Research result</a:t>
            </a:r>
            <a:br>
              <a:rPr lang="id-ID" dirty="0"/>
            </a:br>
            <a:endParaRPr lang="id-ID" dirty="0"/>
          </a:p>
        </p:txBody>
      </p:sp>
      <p:sp>
        <p:nvSpPr>
          <p:cNvPr id="3" name="Content Placeholder 2"/>
          <p:cNvSpPr>
            <a:spLocks noGrp="1"/>
          </p:cNvSpPr>
          <p:nvPr>
            <p:ph idx="1"/>
          </p:nvPr>
        </p:nvSpPr>
        <p:spPr>
          <a:xfrm>
            <a:off x="802386" y="1628800"/>
            <a:ext cx="7543800" cy="4543400"/>
          </a:xfrm>
        </p:spPr>
        <p:txBody>
          <a:bodyPr>
            <a:normAutofit fontScale="92500" lnSpcReduction="10000"/>
          </a:bodyPr>
          <a:lstStyle/>
          <a:p>
            <a:pPr marL="0" lvl="0" indent="0">
              <a:buNone/>
            </a:pPr>
            <a:r>
              <a:rPr lang="en-US" dirty="0"/>
              <a:t>Factor analysis of risk profiles, based on the calculation NPL ratio, results showed:</a:t>
            </a:r>
            <a:endParaRPr lang="id-ID" dirty="0"/>
          </a:p>
          <a:p>
            <a:pPr lvl="0"/>
            <a:r>
              <a:rPr lang="en-US" dirty="0"/>
              <a:t>In 2015, the entire sample Commercial Bank obtained a composite ranking of 1 (very good), while 4 samples of Islamic Banks earn a composite score of 1 (very good) and the first Islamic Banks earn a composite score of 3 (quite good).</a:t>
            </a:r>
            <a:endParaRPr lang="id-ID" dirty="0"/>
          </a:p>
          <a:p>
            <a:pPr lvl="0"/>
            <a:r>
              <a:rPr lang="en-US" dirty="0"/>
              <a:t>In 2016, showed that, the bank that received the composite value of 1 is the Bank BRI, Bank BCA, Bank Mega, Bank </a:t>
            </a:r>
            <a:r>
              <a:rPr lang="en-US" dirty="0" err="1"/>
              <a:t>Syariah</a:t>
            </a:r>
            <a:r>
              <a:rPr lang="en-US" dirty="0"/>
              <a:t>, BNI </a:t>
            </a:r>
            <a:r>
              <a:rPr lang="en-US" dirty="0" err="1"/>
              <a:t>Syariah</a:t>
            </a:r>
            <a:r>
              <a:rPr lang="en-US" dirty="0"/>
              <a:t> and Bank BCA </a:t>
            </a:r>
            <a:r>
              <a:rPr lang="en-US" dirty="0" err="1"/>
              <a:t>Syariah</a:t>
            </a:r>
            <a:r>
              <a:rPr lang="en-US" dirty="0"/>
              <a:t>. While the bank that received a composite score of 2 (good) are Bank </a:t>
            </a:r>
            <a:r>
              <a:rPr lang="en-US" dirty="0" err="1"/>
              <a:t>Mandiri</a:t>
            </a:r>
            <a:r>
              <a:rPr lang="en-US" dirty="0"/>
              <a:t>, Bank BNI, Bank </a:t>
            </a:r>
            <a:r>
              <a:rPr lang="en-US" dirty="0" err="1"/>
              <a:t>Mandiri</a:t>
            </a:r>
            <a:r>
              <a:rPr lang="en-US" dirty="0"/>
              <a:t> </a:t>
            </a:r>
            <a:r>
              <a:rPr lang="en-US" dirty="0" err="1"/>
              <a:t>Syariah</a:t>
            </a:r>
            <a:r>
              <a:rPr lang="en-US" dirty="0"/>
              <a:t> and Bank </a:t>
            </a:r>
            <a:r>
              <a:rPr lang="en-US" dirty="0" err="1"/>
              <a:t>Muamalat</a:t>
            </a:r>
            <a:endParaRPr lang="id-ID" dirty="0"/>
          </a:p>
          <a:p>
            <a:pPr lvl="0"/>
            <a:r>
              <a:rPr lang="en-US" dirty="0"/>
              <a:t>In 2017, the entire sample studied Conventional Commercial Bank gained rank value 1, which is (very good). While NPF Islamic Banks in 2017 obtained diverse values, namely Bank </a:t>
            </a:r>
            <a:r>
              <a:rPr lang="en-US" dirty="0" err="1"/>
              <a:t>Mandiri</a:t>
            </a:r>
            <a:r>
              <a:rPr lang="en-US" dirty="0"/>
              <a:t> </a:t>
            </a:r>
            <a:r>
              <a:rPr lang="en-US" dirty="0" err="1"/>
              <a:t>Syariah</a:t>
            </a:r>
            <a:r>
              <a:rPr lang="en-US" dirty="0"/>
              <a:t> and Bank </a:t>
            </a:r>
            <a:r>
              <a:rPr lang="en-US" dirty="0" err="1"/>
              <a:t>Muamalat</a:t>
            </a:r>
            <a:r>
              <a:rPr lang="en-US" dirty="0"/>
              <a:t> which received a rating of 2 (good) while BTPN </a:t>
            </a:r>
            <a:r>
              <a:rPr lang="en-US" dirty="0" err="1"/>
              <a:t>Syariah</a:t>
            </a:r>
            <a:r>
              <a:rPr lang="en-US" dirty="0"/>
              <a:t>, BNI </a:t>
            </a:r>
            <a:r>
              <a:rPr lang="en-US" dirty="0" err="1"/>
              <a:t>Syariah</a:t>
            </a:r>
            <a:r>
              <a:rPr lang="en-US" dirty="0"/>
              <a:t> and Islamic Bank received a rating of 1 (very good).</a:t>
            </a:r>
            <a:endParaRPr lang="id-ID" dirty="0"/>
          </a:p>
          <a:p>
            <a:pPr marL="0" indent="0">
              <a:buNone/>
            </a:pPr>
            <a:endParaRPr lang="id-ID" dirty="0"/>
          </a:p>
        </p:txBody>
      </p:sp>
      <p:sp>
        <p:nvSpPr>
          <p:cNvPr id="4" name="Slide Number Placeholder 3"/>
          <p:cNvSpPr>
            <a:spLocks noGrp="1"/>
          </p:cNvSpPr>
          <p:nvPr>
            <p:ph type="sldNum" sz="quarter" idx="12"/>
          </p:nvPr>
        </p:nvSpPr>
        <p:spPr/>
        <p:txBody>
          <a:bodyPr/>
          <a:lstStyle/>
          <a:p>
            <a:fld id="{7BB3B391-409C-4B34-8A95-8D16DD364443}" type="slidenum">
              <a:rPr lang="en-US" smtClean="0"/>
              <a:pPr/>
              <a:t>6</a:t>
            </a:fld>
            <a:endParaRPr lang="en-US"/>
          </a:p>
        </p:txBody>
      </p:sp>
    </p:spTree>
    <p:extLst>
      <p:ext uri="{BB962C8B-B14F-4D97-AF65-F5344CB8AC3E}">
        <p14:creationId xmlns:p14="http://schemas.microsoft.com/office/powerpoint/2010/main" val="3292745847"/>
      </p:ext>
    </p:extLst>
  </p:cSld>
  <p:clrMapOvr>
    <a:masterClrMapping/>
  </p:clrMapOvr>
  <p:transition spd="med">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result</a:t>
            </a:r>
            <a:endParaRPr lang="id-ID" dirty="0"/>
          </a:p>
        </p:txBody>
      </p:sp>
      <p:sp>
        <p:nvSpPr>
          <p:cNvPr id="3" name="Content Placeholder 2"/>
          <p:cNvSpPr>
            <a:spLocks noGrp="1"/>
          </p:cNvSpPr>
          <p:nvPr>
            <p:ph idx="1"/>
          </p:nvPr>
        </p:nvSpPr>
        <p:spPr/>
        <p:txBody>
          <a:bodyPr>
            <a:normAutofit fontScale="85000" lnSpcReduction="10000"/>
          </a:bodyPr>
          <a:lstStyle/>
          <a:p>
            <a:pPr marL="0" lvl="0" indent="0">
              <a:buNone/>
            </a:pPr>
            <a:r>
              <a:rPr lang="en-US" b="1" dirty="0" smtClean="0"/>
              <a:t>Liquidity Profile Factor Analysis, the results showed;</a:t>
            </a:r>
            <a:endParaRPr lang="id-ID" b="1" dirty="0" smtClean="0"/>
          </a:p>
          <a:p>
            <a:pPr lvl="0"/>
            <a:r>
              <a:rPr lang="en-US" dirty="0" smtClean="0"/>
              <a:t>In </a:t>
            </a:r>
            <a:r>
              <a:rPr lang="en-US" dirty="0"/>
              <a:t>2015, LDR ratings indicate that the bank is predicate 1 (very good), Bank Mega. Banks that predicate 2 (good), Bank BCA and Bank </a:t>
            </a:r>
            <a:r>
              <a:rPr lang="en-US" dirty="0" err="1"/>
              <a:t>Muamalat</a:t>
            </a:r>
            <a:r>
              <a:rPr lang="en-US" dirty="0"/>
              <a:t>. Banks that predicate 3 (pretty good), namely Bank </a:t>
            </a:r>
            <a:r>
              <a:rPr lang="en-US" dirty="0" err="1"/>
              <a:t>Mandiri</a:t>
            </a:r>
            <a:r>
              <a:rPr lang="en-US" dirty="0"/>
              <a:t>, BRI, BNI, Bank BTPN, Bank BNI and Bank BCA. And there is one bank that predicate 5 (not good), Bank </a:t>
            </a:r>
            <a:r>
              <a:rPr lang="en-US" dirty="0" err="1"/>
              <a:t>Syariah</a:t>
            </a:r>
            <a:r>
              <a:rPr lang="en-US" dirty="0"/>
              <a:t> </a:t>
            </a:r>
            <a:r>
              <a:rPr lang="en-US" dirty="0" err="1"/>
              <a:t>Mandiri</a:t>
            </a:r>
            <a:r>
              <a:rPr lang="en-US" dirty="0"/>
              <a:t>.</a:t>
            </a:r>
            <a:endParaRPr lang="id-ID" dirty="0"/>
          </a:p>
          <a:p>
            <a:pPr lvl="0"/>
            <a:r>
              <a:rPr lang="en-US" dirty="0"/>
              <a:t>In 2016, LDR ratings indicate that the bank is predicate 1 (very good), Bank Mega. Banks that predicate 2 (good), Bank BCA, Bank </a:t>
            </a:r>
            <a:r>
              <a:rPr lang="en-US" dirty="0" err="1"/>
              <a:t>Syariah</a:t>
            </a:r>
            <a:r>
              <a:rPr lang="en-US" dirty="0"/>
              <a:t> </a:t>
            </a:r>
            <a:r>
              <a:rPr lang="en-US" dirty="0" err="1"/>
              <a:t>Mandiri</a:t>
            </a:r>
            <a:r>
              <a:rPr lang="en-US" dirty="0"/>
              <a:t>, Bank </a:t>
            </a:r>
            <a:r>
              <a:rPr lang="en-US" dirty="0" err="1"/>
              <a:t>Muamalat</a:t>
            </a:r>
            <a:r>
              <a:rPr lang="en-US" dirty="0"/>
              <a:t>, BNI </a:t>
            </a:r>
            <a:r>
              <a:rPr lang="en-US" dirty="0" err="1"/>
              <a:t>Syariah</a:t>
            </a:r>
            <a:r>
              <a:rPr lang="en-US" dirty="0"/>
              <a:t> and Bank BCA </a:t>
            </a:r>
            <a:r>
              <a:rPr lang="en-US" dirty="0" err="1"/>
              <a:t>Syariah</a:t>
            </a:r>
            <a:r>
              <a:rPr lang="en-US" dirty="0"/>
              <a:t>. Meanwhile, the bank that received the title of 3 (quite good), namely Bank </a:t>
            </a:r>
            <a:r>
              <a:rPr lang="en-US" dirty="0" err="1"/>
              <a:t>Mandiri</a:t>
            </a:r>
            <a:r>
              <a:rPr lang="en-US" dirty="0"/>
              <a:t>, Bank BRI and Bank BNI and Bank </a:t>
            </a:r>
            <a:r>
              <a:rPr lang="en-US" dirty="0" err="1"/>
              <a:t>Syariah</a:t>
            </a:r>
            <a:r>
              <a:rPr lang="en-US" dirty="0"/>
              <a:t> Bank.</a:t>
            </a:r>
            <a:endParaRPr lang="id-ID" dirty="0"/>
          </a:p>
          <a:p>
            <a:pPr lvl="0"/>
            <a:r>
              <a:rPr lang="en-US" dirty="0"/>
              <a:t>In 2017, indicating that the bank is predicate 1 (very good), Bank Mega. Banks that predicate 2 (good), Bank BCA, Bank </a:t>
            </a:r>
            <a:r>
              <a:rPr lang="en-US" dirty="0" err="1"/>
              <a:t>Syariah</a:t>
            </a:r>
            <a:r>
              <a:rPr lang="en-US" dirty="0"/>
              <a:t> </a:t>
            </a:r>
            <a:r>
              <a:rPr lang="en-US" dirty="0" err="1"/>
              <a:t>Mandiri</a:t>
            </a:r>
            <a:r>
              <a:rPr lang="en-US" dirty="0"/>
              <a:t>, Bank </a:t>
            </a:r>
            <a:r>
              <a:rPr lang="en-US" dirty="0" err="1"/>
              <a:t>Muamalat</a:t>
            </a:r>
            <a:r>
              <a:rPr lang="en-US" dirty="0"/>
              <a:t>, BNI </a:t>
            </a:r>
            <a:r>
              <a:rPr lang="en-US" dirty="0" err="1"/>
              <a:t>Syariah</a:t>
            </a:r>
            <a:r>
              <a:rPr lang="en-US" dirty="0"/>
              <a:t> and Bank BCA </a:t>
            </a:r>
            <a:r>
              <a:rPr lang="en-US" dirty="0" err="1"/>
              <a:t>Syariah</a:t>
            </a:r>
            <a:r>
              <a:rPr lang="en-US" dirty="0"/>
              <a:t> and the predicate 3 (pretty good), namely Bank </a:t>
            </a:r>
            <a:r>
              <a:rPr lang="en-US" dirty="0" err="1"/>
              <a:t>Mandiri</a:t>
            </a:r>
            <a:r>
              <a:rPr lang="en-US" dirty="0"/>
              <a:t>, BRI, BNI and Bank </a:t>
            </a:r>
            <a:r>
              <a:rPr lang="en-US" dirty="0" err="1"/>
              <a:t>Syariah</a:t>
            </a:r>
            <a:r>
              <a:rPr lang="en-US" dirty="0"/>
              <a:t>.</a:t>
            </a:r>
            <a:endParaRPr lang="id-ID" dirty="0"/>
          </a:p>
          <a:p>
            <a:endParaRPr lang="id-ID" dirty="0"/>
          </a:p>
        </p:txBody>
      </p:sp>
      <p:sp>
        <p:nvSpPr>
          <p:cNvPr id="4" name="Slide Number Placeholder 3"/>
          <p:cNvSpPr>
            <a:spLocks noGrp="1"/>
          </p:cNvSpPr>
          <p:nvPr>
            <p:ph type="sldNum" sz="quarter" idx="12"/>
          </p:nvPr>
        </p:nvSpPr>
        <p:spPr/>
        <p:txBody>
          <a:bodyPr/>
          <a:lstStyle/>
          <a:p>
            <a:fld id="{7BB3B391-409C-4B34-8A95-8D16DD364443}" type="slidenum">
              <a:rPr lang="en-US" smtClean="0"/>
              <a:pPr/>
              <a:t>7</a:t>
            </a:fld>
            <a:endParaRPr lang="en-US"/>
          </a:p>
        </p:txBody>
      </p:sp>
    </p:spTree>
    <p:extLst>
      <p:ext uri="{BB962C8B-B14F-4D97-AF65-F5344CB8AC3E}">
        <p14:creationId xmlns:p14="http://schemas.microsoft.com/office/powerpoint/2010/main" val="4101659214"/>
      </p:ext>
    </p:extLst>
  </p:cSld>
  <p:clrMapOvr>
    <a:masterClrMapping/>
  </p:clrMapOvr>
  <p:transition spd="med">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2386" y="116632"/>
            <a:ext cx="7543800" cy="1609344"/>
          </a:xfrm>
        </p:spPr>
        <p:txBody>
          <a:bodyPr/>
          <a:lstStyle/>
          <a:p>
            <a:r>
              <a:rPr lang="en-US" dirty="0"/>
              <a:t>Research result</a:t>
            </a:r>
            <a:endParaRPr lang="id-ID" dirty="0"/>
          </a:p>
        </p:txBody>
      </p:sp>
      <p:sp>
        <p:nvSpPr>
          <p:cNvPr id="3" name="Content Placeholder 2"/>
          <p:cNvSpPr>
            <a:spLocks noGrp="1"/>
          </p:cNvSpPr>
          <p:nvPr>
            <p:ph idx="1"/>
          </p:nvPr>
        </p:nvSpPr>
        <p:spPr>
          <a:xfrm>
            <a:off x="802386" y="1725976"/>
            <a:ext cx="7543800" cy="4446224"/>
          </a:xfrm>
        </p:spPr>
        <p:txBody>
          <a:bodyPr>
            <a:normAutofit fontScale="92500" lnSpcReduction="20000"/>
          </a:bodyPr>
          <a:lstStyle/>
          <a:p>
            <a:pPr marL="0" lvl="0" indent="0">
              <a:buNone/>
            </a:pPr>
            <a:r>
              <a:rPr lang="en-GB" b="1" dirty="0"/>
              <a:t>Factor Analysis of Good Corporate Governance, showing:</a:t>
            </a:r>
            <a:endParaRPr lang="id-ID" dirty="0"/>
          </a:p>
          <a:p>
            <a:pPr lvl="0"/>
            <a:r>
              <a:rPr lang="en-US" dirty="0"/>
              <a:t>In 2015, corporate governance (GCG) in 2015 assessed based assessment (self-assessment), it can be seen that the Bank that predicate 1 (very good), Bank BRI, Bank BCA and Bank BCA </a:t>
            </a:r>
            <a:r>
              <a:rPr lang="en-US" dirty="0" err="1"/>
              <a:t>Syariah</a:t>
            </a:r>
            <a:r>
              <a:rPr lang="en-US" dirty="0"/>
              <a:t>. Banks that predicate 2 (good), namely Bank </a:t>
            </a:r>
            <a:r>
              <a:rPr lang="en-US" dirty="0" err="1"/>
              <a:t>Mandiri</a:t>
            </a:r>
            <a:r>
              <a:rPr lang="en-US" dirty="0"/>
              <a:t>, Bank BNI, Bank </a:t>
            </a:r>
            <a:r>
              <a:rPr lang="en-US" dirty="0" err="1"/>
              <a:t>Syariah</a:t>
            </a:r>
            <a:r>
              <a:rPr lang="en-US" dirty="0"/>
              <a:t> </a:t>
            </a:r>
            <a:r>
              <a:rPr lang="en-US" dirty="0" err="1"/>
              <a:t>Mandiri</a:t>
            </a:r>
            <a:r>
              <a:rPr lang="en-US" dirty="0"/>
              <a:t>, Bank </a:t>
            </a:r>
            <a:r>
              <a:rPr lang="en-US" dirty="0" err="1"/>
              <a:t>Syariah</a:t>
            </a:r>
            <a:r>
              <a:rPr lang="en-US" dirty="0"/>
              <a:t>, and Bank BNI </a:t>
            </a:r>
            <a:r>
              <a:rPr lang="en-US" dirty="0" err="1"/>
              <a:t>Syariah</a:t>
            </a:r>
            <a:r>
              <a:rPr lang="en-US" dirty="0"/>
              <a:t>. While the predicate Bank 3 (quite well) that Bank Mega and Bank </a:t>
            </a:r>
            <a:r>
              <a:rPr lang="en-US" dirty="0" err="1"/>
              <a:t>Muamalat</a:t>
            </a:r>
            <a:r>
              <a:rPr lang="en-US" dirty="0"/>
              <a:t>.</a:t>
            </a:r>
            <a:endParaRPr lang="id-ID" dirty="0"/>
          </a:p>
          <a:p>
            <a:pPr lvl="0"/>
            <a:r>
              <a:rPr lang="en-US" dirty="0"/>
              <a:t>By 2016, it is known that the Bank whose grades 1 (very good), Bank BRI, Bank BCA, Bank BNI, Bank </a:t>
            </a:r>
            <a:r>
              <a:rPr lang="en-US" dirty="0" err="1"/>
              <a:t>Mandiri</a:t>
            </a:r>
            <a:r>
              <a:rPr lang="en-US" dirty="0"/>
              <a:t> </a:t>
            </a:r>
            <a:r>
              <a:rPr lang="en-US" dirty="0" err="1"/>
              <a:t>Syariah</a:t>
            </a:r>
            <a:r>
              <a:rPr lang="en-US" dirty="0"/>
              <a:t> and Bank BCA </a:t>
            </a:r>
            <a:r>
              <a:rPr lang="en-US" dirty="0" err="1"/>
              <a:t>Syariah</a:t>
            </a:r>
            <a:r>
              <a:rPr lang="en-US" dirty="0"/>
              <a:t>. Meanwhile, the Bank of predicate 2 (good), namely Bank </a:t>
            </a:r>
            <a:r>
              <a:rPr lang="en-US" dirty="0" err="1"/>
              <a:t>Mandiri</a:t>
            </a:r>
            <a:r>
              <a:rPr lang="en-US" dirty="0"/>
              <a:t>, Bank Mega </a:t>
            </a:r>
            <a:r>
              <a:rPr lang="en-US" dirty="0" err="1"/>
              <a:t>Syariah</a:t>
            </a:r>
            <a:r>
              <a:rPr lang="en-US" dirty="0"/>
              <a:t> Bank, Bank </a:t>
            </a:r>
            <a:r>
              <a:rPr lang="en-US" dirty="0" err="1"/>
              <a:t>Muamalat</a:t>
            </a:r>
            <a:r>
              <a:rPr lang="en-US" dirty="0"/>
              <a:t> and Bank BNI </a:t>
            </a:r>
            <a:r>
              <a:rPr lang="en-US" dirty="0" err="1"/>
              <a:t>Syariah</a:t>
            </a:r>
            <a:r>
              <a:rPr lang="en-US" dirty="0"/>
              <a:t>.</a:t>
            </a:r>
            <a:endParaRPr lang="id-ID" dirty="0"/>
          </a:p>
          <a:p>
            <a:pPr lvl="0"/>
            <a:r>
              <a:rPr lang="en-US" dirty="0"/>
              <a:t>In 2017, it is known that the bank obtained a value of 1 (very good), namely Bank </a:t>
            </a:r>
            <a:r>
              <a:rPr lang="en-US" dirty="0" err="1"/>
              <a:t>Mandiri</a:t>
            </a:r>
            <a:r>
              <a:rPr lang="en-US" dirty="0"/>
              <a:t>, Bank BRI, Bank BCA, Bank BNI, Bank </a:t>
            </a:r>
            <a:r>
              <a:rPr lang="en-US" dirty="0" err="1"/>
              <a:t>Mandiri</a:t>
            </a:r>
            <a:r>
              <a:rPr lang="en-US" dirty="0"/>
              <a:t> </a:t>
            </a:r>
            <a:r>
              <a:rPr lang="en-US" dirty="0" err="1"/>
              <a:t>Syariah</a:t>
            </a:r>
            <a:r>
              <a:rPr lang="en-US" dirty="0"/>
              <a:t> and Bank BCA </a:t>
            </a:r>
            <a:r>
              <a:rPr lang="en-US" dirty="0" err="1"/>
              <a:t>Syariah</a:t>
            </a:r>
            <a:r>
              <a:rPr lang="en-US" dirty="0"/>
              <a:t>. Banks that predicate 2 (good), Bank Mega, Bank </a:t>
            </a:r>
            <a:r>
              <a:rPr lang="en-US" dirty="0" err="1"/>
              <a:t>Syariah</a:t>
            </a:r>
            <a:r>
              <a:rPr lang="en-US" dirty="0"/>
              <a:t> and Bank BNI </a:t>
            </a:r>
            <a:r>
              <a:rPr lang="en-US" dirty="0" err="1"/>
              <a:t>Syariah</a:t>
            </a:r>
            <a:r>
              <a:rPr lang="en-US" dirty="0"/>
              <a:t>. Meanwhile, the Bank received a rating of 3 (quite good) is Bank </a:t>
            </a:r>
            <a:r>
              <a:rPr lang="en-US" dirty="0" err="1"/>
              <a:t>Muamalat</a:t>
            </a:r>
            <a:r>
              <a:rPr lang="en-US" dirty="0"/>
              <a:t>.</a:t>
            </a:r>
            <a:endParaRPr lang="id-ID" dirty="0"/>
          </a:p>
          <a:p>
            <a:endParaRPr lang="id-ID" dirty="0"/>
          </a:p>
        </p:txBody>
      </p:sp>
      <p:sp>
        <p:nvSpPr>
          <p:cNvPr id="4" name="Slide Number Placeholder 3"/>
          <p:cNvSpPr>
            <a:spLocks noGrp="1"/>
          </p:cNvSpPr>
          <p:nvPr>
            <p:ph type="sldNum" sz="quarter" idx="12"/>
          </p:nvPr>
        </p:nvSpPr>
        <p:spPr/>
        <p:txBody>
          <a:bodyPr/>
          <a:lstStyle/>
          <a:p>
            <a:fld id="{7BB3B391-409C-4B34-8A95-8D16DD364443}" type="slidenum">
              <a:rPr lang="en-US" smtClean="0"/>
              <a:pPr/>
              <a:t>8</a:t>
            </a:fld>
            <a:endParaRPr lang="en-US"/>
          </a:p>
        </p:txBody>
      </p:sp>
    </p:spTree>
    <p:extLst>
      <p:ext uri="{BB962C8B-B14F-4D97-AF65-F5344CB8AC3E}">
        <p14:creationId xmlns:p14="http://schemas.microsoft.com/office/powerpoint/2010/main" val="3217660703"/>
      </p:ext>
    </p:extLst>
  </p:cSld>
  <p:clrMapOvr>
    <a:masterClrMapping/>
  </p:clrMapOvr>
  <p:transition spd="med">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 result</a:t>
            </a:r>
            <a:endParaRPr lang="id-ID" dirty="0"/>
          </a:p>
        </p:txBody>
      </p:sp>
      <p:sp>
        <p:nvSpPr>
          <p:cNvPr id="3" name="Content Placeholder 2"/>
          <p:cNvSpPr>
            <a:spLocks noGrp="1"/>
          </p:cNvSpPr>
          <p:nvPr>
            <p:ph idx="1"/>
          </p:nvPr>
        </p:nvSpPr>
        <p:spPr/>
        <p:txBody>
          <a:bodyPr>
            <a:normAutofit fontScale="85000" lnSpcReduction="20000"/>
          </a:bodyPr>
          <a:lstStyle/>
          <a:p>
            <a:pPr marL="0" lvl="0" indent="0">
              <a:buNone/>
            </a:pPr>
            <a:r>
              <a:rPr lang="en-US" b="1" dirty="0"/>
              <a:t>Profitability Factor Analysis, shows:</a:t>
            </a:r>
            <a:endParaRPr lang="id-ID" b="1" dirty="0"/>
          </a:p>
          <a:p>
            <a:pPr lvl="0"/>
            <a:r>
              <a:rPr lang="en-US" dirty="0"/>
              <a:t>In 2015, the Bank received a rating of 1 (very good) are Bank </a:t>
            </a:r>
            <a:r>
              <a:rPr lang="en-US" dirty="0" err="1"/>
              <a:t>Mandiri</a:t>
            </a:r>
            <a:r>
              <a:rPr lang="en-US" dirty="0"/>
              <a:t>, Bank BRI, Bank BCA, Bank BNI and Bank </a:t>
            </a:r>
            <a:r>
              <a:rPr lang="en-US" dirty="0" err="1"/>
              <a:t>Syariah</a:t>
            </a:r>
            <a:r>
              <a:rPr lang="en-US" dirty="0"/>
              <a:t>. Banks that received a rating of 2 (Good), Bank Mega and Bank BNI </a:t>
            </a:r>
            <a:r>
              <a:rPr lang="en-US" dirty="0" err="1"/>
              <a:t>Syariah</a:t>
            </a:r>
            <a:r>
              <a:rPr lang="en-US" dirty="0"/>
              <a:t>. Banks that received a rating of 3 (quite well), namely Bank </a:t>
            </a:r>
            <a:r>
              <a:rPr lang="en-US" dirty="0" err="1"/>
              <a:t>Mandiri</a:t>
            </a:r>
            <a:r>
              <a:rPr lang="en-US" dirty="0"/>
              <a:t> </a:t>
            </a:r>
            <a:r>
              <a:rPr lang="en-US" dirty="0" err="1"/>
              <a:t>Syariah</a:t>
            </a:r>
            <a:r>
              <a:rPr lang="en-US" dirty="0"/>
              <a:t> and Bank BCA </a:t>
            </a:r>
            <a:r>
              <a:rPr lang="en-US" dirty="0" err="1"/>
              <a:t>Syariah</a:t>
            </a:r>
            <a:r>
              <a:rPr lang="en-US" dirty="0"/>
              <a:t>. Meanwhile, Bank </a:t>
            </a:r>
            <a:r>
              <a:rPr lang="en-US" dirty="0" err="1"/>
              <a:t>Muamalat</a:t>
            </a:r>
            <a:r>
              <a:rPr lang="en-US" dirty="0"/>
              <a:t> received a rating of 4 (less good).</a:t>
            </a:r>
            <a:endParaRPr lang="id-ID" dirty="0"/>
          </a:p>
          <a:p>
            <a:pPr lvl="0"/>
            <a:r>
              <a:rPr lang="en-US" dirty="0"/>
              <a:t>In 2016, the entire sample of conventional Commercial Bank received a rating of 1 (very good). While the achievements of Islamic Banks on ratings Ratios ROA is rated 1 (excellent) obtained BTPN Sharia, rank 2 (good) acquired BNI </a:t>
            </a:r>
            <a:r>
              <a:rPr lang="en-US" dirty="0" err="1"/>
              <a:t>Syariah</a:t>
            </a:r>
            <a:r>
              <a:rPr lang="en-US" dirty="0"/>
              <a:t>, No. 3 (quite well) obtained by Bank </a:t>
            </a:r>
            <a:r>
              <a:rPr lang="en-US" dirty="0" err="1"/>
              <a:t>Mandiri</a:t>
            </a:r>
            <a:r>
              <a:rPr lang="en-US" dirty="0"/>
              <a:t> </a:t>
            </a:r>
            <a:r>
              <a:rPr lang="en-US" dirty="0" err="1"/>
              <a:t>Syariah</a:t>
            </a:r>
            <a:r>
              <a:rPr lang="en-US" dirty="0"/>
              <a:t> and BCA </a:t>
            </a:r>
            <a:r>
              <a:rPr lang="en-US" dirty="0" err="1"/>
              <a:t>Syariah</a:t>
            </a:r>
            <a:r>
              <a:rPr lang="en-US" dirty="0"/>
              <a:t>, and a rating of 4 (less well) were obtained by Bank </a:t>
            </a:r>
            <a:r>
              <a:rPr lang="en-US" dirty="0" err="1"/>
              <a:t>Muamalat</a:t>
            </a:r>
            <a:r>
              <a:rPr lang="en-US" dirty="0"/>
              <a:t>.</a:t>
            </a:r>
            <a:endParaRPr lang="id-ID" dirty="0"/>
          </a:p>
          <a:p>
            <a:pPr lvl="0"/>
            <a:r>
              <a:rPr lang="en-US" dirty="0" smtClean="0"/>
              <a:t>In 2017</a:t>
            </a:r>
            <a:r>
              <a:rPr lang="en-US" dirty="0"/>
              <a:t>, the entire sample of conventional Commercial Bank received a rating of 1 (very good). While the achievements of Islamic Banks on ratings Ratios ROA is rated 1 (excellent) obtained BTPN Sharia, rank 2 (good) acquired BNI </a:t>
            </a:r>
            <a:r>
              <a:rPr lang="en-US" dirty="0" err="1"/>
              <a:t>Syariah</a:t>
            </a:r>
            <a:r>
              <a:rPr lang="en-US" dirty="0"/>
              <a:t>, No. 3 (quite well) obtained by Bank </a:t>
            </a:r>
            <a:r>
              <a:rPr lang="en-US" dirty="0" err="1"/>
              <a:t>Mandiri</a:t>
            </a:r>
            <a:r>
              <a:rPr lang="en-US" dirty="0"/>
              <a:t> </a:t>
            </a:r>
            <a:r>
              <a:rPr lang="en-US" dirty="0" err="1"/>
              <a:t>Syariah</a:t>
            </a:r>
            <a:r>
              <a:rPr lang="en-US" dirty="0"/>
              <a:t> and BCA </a:t>
            </a:r>
            <a:r>
              <a:rPr lang="en-US" dirty="0" err="1"/>
              <a:t>Syariah</a:t>
            </a:r>
            <a:r>
              <a:rPr lang="en-US" dirty="0"/>
              <a:t>, and a rating of 4 (less well) were obtained by Bank </a:t>
            </a:r>
            <a:r>
              <a:rPr lang="en-US" dirty="0" err="1"/>
              <a:t>Muamalat</a:t>
            </a:r>
            <a:r>
              <a:rPr lang="en-US" dirty="0"/>
              <a:t>.</a:t>
            </a:r>
            <a:endParaRPr lang="id-ID" dirty="0"/>
          </a:p>
          <a:p>
            <a:endParaRPr lang="id-ID" dirty="0"/>
          </a:p>
        </p:txBody>
      </p:sp>
      <p:sp>
        <p:nvSpPr>
          <p:cNvPr id="4" name="Slide Number Placeholder 3"/>
          <p:cNvSpPr>
            <a:spLocks noGrp="1"/>
          </p:cNvSpPr>
          <p:nvPr>
            <p:ph type="sldNum" sz="quarter" idx="12"/>
          </p:nvPr>
        </p:nvSpPr>
        <p:spPr/>
        <p:txBody>
          <a:bodyPr/>
          <a:lstStyle/>
          <a:p>
            <a:fld id="{7BB3B391-409C-4B34-8A95-8D16DD364443}" type="slidenum">
              <a:rPr lang="en-US" smtClean="0"/>
              <a:pPr/>
              <a:t>9</a:t>
            </a:fld>
            <a:endParaRPr lang="en-US"/>
          </a:p>
        </p:txBody>
      </p:sp>
    </p:spTree>
    <p:extLst>
      <p:ext uri="{BB962C8B-B14F-4D97-AF65-F5344CB8AC3E}">
        <p14:creationId xmlns:p14="http://schemas.microsoft.com/office/powerpoint/2010/main" val="1046554585"/>
      </p:ext>
    </p:extLst>
  </p:cSld>
  <p:clrMapOvr>
    <a:masterClrMapping/>
  </p:clrMapOvr>
  <p:transition spd="med">
    <p:fade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160164-tape-template-16x9</Template>
  <TotalTime>1609</TotalTime>
  <Words>1613</Words>
  <Application>Microsoft Office PowerPoint</Application>
  <PresentationFormat>On-screen Show (4:3)</PresentationFormat>
  <Paragraphs>58</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Calibri</vt:lpstr>
      <vt:lpstr>Rockwell</vt:lpstr>
      <vt:lpstr>Rockwell Condensed</vt:lpstr>
      <vt:lpstr>Wingdings</vt:lpstr>
      <vt:lpstr>Wood Type</vt:lpstr>
      <vt:lpstr> Health level Analysis of commercial banks Syariah and conventional commercial bank in Indonesia based on the risk profile, good corporate governance, earnings and capital (RGEC)      Ma’rifatul Hikmah, IGN Oka Widana ITB Ahmad Dahlan Jakarta, Indonesia  Email; Marifatulhikmah1@gmail.Com, Oka.Widana@gmail.Com </vt:lpstr>
      <vt:lpstr>Background</vt:lpstr>
      <vt:lpstr>PowerPoint Presentation</vt:lpstr>
      <vt:lpstr>Literature review </vt:lpstr>
      <vt:lpstr>Assessment methods</vt:lpstr>
      <vt:lpstr>Research result </vt:lpstr>
      <vt:lpstr>Research result</vt:lpstr>
      <vt:lpstr>Research result</vt:lpstr>
      <vt:lpstr>Research result</vt:lpstr>
      <vt:lpstr>Research result</vt:lpstr>
      <vt:lpstr>Conclusion </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Penerapan program anti pencucian uang (apu) &amp; pencegahan pendanaan terorisme (ppt)</dc:title>
  <dc:creator>PC-internal_audit</dc:creator>
  <cp:lastModifiedBy>nuruts tsani thohuro</cp:lastModifiedBy>
  <cp:revision>36</cp:revision>
  <dcterms:created xsi:type="dcterms:W3CDTF">2017-04-21T02:47:48Z</dcterms:created>
  <dcterms:modified xsi:type="dcterms:W3CDTF">2020-02-18T08:59:33Z</dcterms:modified>
</cp:coreProperties>
</file>