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2"/>
  </p:notesMasterIdLst>
  <p:sldIdLst>
    <p:sldId id="266" r:id="rId3"/>
    <p:sldId id="262" r:id="rId4"/>
    <p:sldId id="267" r:id="rId5"/>
    <p:sldId id="268" r:id="rId6"/>
    <p:sldId id="269" r:id="rId7"/>
    <p:sldId id="270" r:id="rId8"/>
    <p:sldId id="271" r:id="rId9"/>
    <p:sldId id="272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91D127-1582-4386-B54E-A840C4EEA21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CC14F-5FCC-40E2-A9E7-B250A178D293}">
      <dgm:prSet phldrT="[Text]" custT="1"/>
      <dgm:spPr>
        <a:solidFill>
          <a:schemeClr val="bg1">
            <a:lumMod val="8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700" dirty="0"/>
            <a:t>7</a:t>
          </a:r>
        </a:p>
        <a:p>
          <a:r>
            <a:rPr lang="en-US" sz="2800" b="1" dirty="0">
              <a:solidFill>
                <a:schemeClr val="tx1"/>
              </a:solidFill>
            </a:rPr>
            <a:t>KORPORASI PUBLIK</a:t>
          </a:r>
        </a:p>
      </dgm:t>
    </dgm:pt>
    <dgm:pt modelId="{0A8275D8-9EE4-4534-9630-62FB1CB79439}" type="parTrans" cxnId="{6D92E949-BEDA-4658-B13F-B288943CE46D}">
      <dgm:prSet/>
      <dgm:spPr/>
      <dgm:t>
        <a:bodyPr/>
        <a:lstStyle/>
        <a:p>
          <a:endParaRPr lang="en-US"/>
        </a:p>
      </dgm:t>
    </dgm:pt>
    <dgm:pt modelId="{0B922C98-ED1A-490A-8E53-9EAD445CD587}" type="sibTrans" cxnId="{6D92E949-BEDA-4658-B13F-B288943CE46D}">
      <dgm:prSet/>
      <dgm:spPr/>
      <dgm:t>
        <a:bodyPr/>
        <a:lstStyle/>
        <a:p>
          <a:endParaRPr lang="en-US"/>
        </a:p>
      </dgm:t>
    </dgm:pt>
    <dgm:pt modelId="{9073D7B2-C4C1-44D8-B8C0-78475DA6E097}">
      <dgm:prSet phldrT="[Text]" custT="1"/>
      <dgm:spPr>
        <a:solidFill>
          <a:schemeClr val="bg1">
            <a:lumMod val="95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2800" b="1" dirty="0" err="1">
              <a:solidFill>
                <a:schemeClr val="tx1"/>
              </a:solidFill>
            </a:rPr>
            <a:t>Korporasi</a:t>
          </a:r>
          <a:r>
            <a:rPr lang="en-US" sz="2800" b="1" dirty="0">
              <a:solidFill>
                <a:schemeClr val="tx1"/>
              </a:solidFill>
            </a:rPr>
            <a:t> Privat</a:t>
          </a:r>
        </a:p>
      </dgm:t>
    </dgm:pt>
    <dgm:pt modelId="{9398F325-3217-413C-BB6E-DAF3677706F8}" type="parTrans" cxnId="{D171266A-2664-4DDC-8E8A-7B1368924656}">
      <dgm:prSet/>
      <dgm:spPr/>
      <dgm:t>
        <a:bodyPr/>
        <a:lstStyle/>
        <a:p>
          <a:endParaRPr lang="en-US"/>
        </a:p>
      </dgm:t>
    </dgm:pt>
    <dgm:pt modelId="{2AEF8F55-0191-41C8-94EB-E30D33FC3EC7}" type="sibTrans" cxnId="{D171266A-2664-4DDC-8E8A-7B1368924656}">
      <dgm:prSet/>
      <dgm:spPr/>
      <dgm:t>
        <a:bodyPr/>
        <a:lstStyle/>
        <a:p>
          <a:endParaRPr lang="en-US"/>
        </a:p>
      </dgm:t>
    </dgm:pt>
    <dgm:pt modelId="{960642C7-0C2A-46CA-B8D1-489B8F5B23F0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00B050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KORPORASI PUBLIK CAMPURAN  </a:t>
          </a:r>
          <a:r>
            <a:rPr lang="en-US" sz="2000" dirty="0" err="1">
              <a:solidFill>
                <a:schemeClr val="tx1"/>
              </a:solidFill>
            </a:rPr>
            <a:t>atau</a:t>
          </a:r>
          <a:r>
            <a:rPr lang="en-US" sz="2000" dirty="0">
              <a:solidFill>
                <a:schemeClr val="tx1"/>
              </a:solidFill>
            </a:rPr>
            <a:t> QUASI</a:t>
          </a:r>
        </a:p>
      </dgm:t>
    </dgm:pt>
    <dgm:pt modelId="{A2361FFC-FDD3-42A1-807D-9B254AA7386C}" type="parTrans" cxnId="{1A373379-D10F-4BE5-8D16-0EF1FB0F33F6}">
      <dgm:prSet/>
      <dgm:spPr/>
      <dgm:t>
        <a:bodyPr/>
        <a:lstStyle/>
        <a:p>
          <a:endParaRPr lang="en-US"/>
        </a:p>
      </dgm:t>
    </dgm:pt>
    <dgm:pt modelId="{81B3CFF5-0489-420A-AB11-A750200CCDE4}" type="sibTrans" cxnId="{1A373379-D10F-4BE5-8D16-0EF1FB0F33F6}">
      <dgm:prSet/>
      <dgm:spPr/>
      <dgm:t>
        <a:bodyPr/>
        <a:lstStyle/>
        <a:p>
          <a:endParaRPr lang="en-US"/>
        </a:p>
      </dgm:t>
    </dgm:pt>
    <dgm:pt modelId="{112C98D1-BE71-48E0-8F46-D230943C77D4}" type="pres">
      <dgm:prSet presAssocID="{C991D127-1582-4386-B54E-A840C4EEA215}" presName="diagram" presStyleCnt="0">
        <dgm:presLayoutVars>
          <dgm:dir/>
          <dgm:resizeHandles val="exact"/>
        </dgm:presLayoutVars>
      </dgm:prSet>
      <dgm:spPr/>
    </dgm:pt>
    <dgm:pt modelId="{6E3FEA81-87B4-4D54-9E49-8ECA3C4EF432}" type="pres">
      <dgm:prSet presAssocID="{212CC14F-5FCC-40E2-A9E7-B250A178D293}" presName="node" presStyleLbl="node1" presStyleIdx="0" presStyleCnt="3">
        <dgm:presLayoutVars>
          <dgm:bulletEnabled val="1"/>
        </dgm:presLayoutVars>
      </dgm:prSet>
      <dgm:spPr/>
    </dgm:pt>
    <dgm:pt modelId="{A7B536FD-BE08-439E-A2AF-7677458FDFD2}" type="pres">
      <dgm:prSet presAssocID="{0B922C98-ED1A-490A-8E53-9EAD445CD587}" presName="sibTrans" presStyleCnt="0"/>
      <dgm:spPr/>
    </dgm:pt>
    <dgm:pt modelId="{1241CC14-1372-4B41-BB5B-4CD0052F2BEC}" type="pres">
      <dgm:prSet presAssocID="{9073D7B2-C4C1-44D8-B8C0-78475DA6E097}" presName="node" presStyleLbl="node1" presStyleIdx="1" presStyleCnt="3">
        <dgm:presLayoutVars>
          <dgm:bulletEnabled val="1"/>
        </dgm:presLayoutVars>
      </dgm:prSet>
      <dgm:spPr/>
    </dgm:pt>
    <dgm:pt modelId="{4E7FE408-BC98-43AA-B0C9-52CCA2066E20}" type="pres">
      <dgm:prSet presAssocID="{2AEF8F55-0191-41C8-94EB-E30D33FC3EC7}" presName="sibTrans" presStyleCnt="0"/>
      <dgm:spPr/>
    </dgm:pt>
    <dgm:pt modelId="{3C203645-D4C5-488E-973D-C016DF9C8CF8}" type="pres">
      <dgm:prSet presAssocID="{960642C7-0C2A-46CA-B8D1-489B8F5B23F0}" presName="node" presStyleLbl="node1" presStyleIdx="2" presStyleCnt="3">
        <dgm:presLayoutVars>
          <dgm:bulletEnabled val="1"/>
        </dgm:presLayoutVars>
      </dgm:prSet>
      <dgm:spPr/>
    </dgm:pt>
  </dgm:ptLst>
  <dgm:cxnLst>
    <dgm:cxn modelId="{9B08C536-70A1-4936-99BF-E384A9337DDE}" type="presOf" srcId="{212CC14F-5FCC-40E2-A9E7-B250A178D293}" destId="{6E3FEA81-87B4-4D54-9E49-8ECA3C4EF432}" srcOrd="0" destOrd="0" presId="urn:microsoft.com/office/officeart/2005/8/layout/default"/>
    <dgm:cxn modelId="{4B05695F-2974-462F-91F4-C3B853CC8147}" type="presOf" srcId="{960642C7-0C2A-46CA-B8D1-489B8F5B23F0}" destId="{3C203645-D4C5-488E-973D-C016DF9C8CF8}" srcOrd="0" destOrd="0" presId="urn:microsoft.com/office/officeart/2005/8/layout/default"/>
    <dgm:cxn modelId="{6D92E949-BEDA-4658-B13F-B288943CE46D}" srcId="{C991D127-1582-4386-B54E-A840C4EEA215}" destId="{212CC14F-5FCC-40E2-A9E7-B250A178D293}" srcOrd="0" destOrd="0" parTransId="{0A8275D8-9EE4-4534-9630-62FB1CB79439}" sibTransId="{0B922C98-ED1A-490A-8E53-9EAD445CD587}"/>
    <dgm:cxn modelId="{D171266A-2664-4DDC-8E8A-7B1368924656}" srcId="{C991D127-1582-4386-B54E-A840C4EEA215}" destId="{9073D7B2-C4C1-44D8-B8C0-78475DA6E097}" srcOrd="1" destOrd="0" parTransId="{9398F325-3217-413C-BB6E-DAF3677706F8}" sibTransId="{2AEF8F55-0191-41C8-94EB-E30D33FC3EC7}"/>
    <dgm:cxn modelId="{8E36FC6B-1895-4FB0-B344-6806F08587FB}" type="presOf" srcId="{C991D127-1582-4386-B54E-A840C4EEA215}" destId="{112C98D1-BE71-48E0-8F46-D230943C77D4}" srcOrd="0" destOrd="0" presId="urn:microsoft.com/office/officeart/2005/8/layout/default"/>
    <dgm:cxn modelId="{4418B06D-63D2-4F12-8738-9231FDD20D5B}" type="presOf" srcId="{9073D7B2-C4C1-44D8-B8C0-78475DA6E097}" destId="{1241CC14-1372-4B41-BB5B-4CD0052F2BEC}" srcOrd="0" destOrd="0" presId="urn:microsoft.com/office/officeart/2005/8/layout/default"/>
    <dgm:cxn modelId="{1A373379-D10F-4BE5-8D16-0EF1FB0F33F6}" srcId="{C991D127-1582-4386-B54E-A840C4EEA215}" destId="{960642C7-0C2A-46CA-B8D1-489B8F5B23F0}" srcOrd="2" destOrd="0" parTransId="{A2361FFC-FDD3-42A1-807D-9B254AA7386C}" sibTransId="{81B3CFF5-0489-420A-AB11-A750200CCDE4}"/>
    <dgm:cxn modelId="{5349F1CD-B224-456B-A88B-B6C05FFEC9A8}" type="presParOf" srcId="{112C98D1-BE71-48E0-8F46-D230943C77D4}" destId="{6E3FEA81-87B4-4D54-9E49-8ECA3C4EF432}" srcOrd="0" destOrd="0" presId="urn:microsoft.com/office/officeart/2005/8/layout/default"/>
    <dgm:cxn modelId="{9DAA3F39-FE8A-458A-923A-BE69634EE815}" type="presParOf" srcId="{112C98D1-BE71-48E0-8F46-D230943C77D4}" destId="{A7B536FD-BE08-439E-A2AF-7677458FDFD2}" srcOrd="1" destOrd="0" presId="urn:microsoft.com/office/officeart/2005/8/layout/default"/>
    <dgm:cxn modelId="{23FD26FA-3C59-4B94-81EB-260CED54BC95}" type="presParOf" srcId="{112C98D1-BE71-48E0-8F46-D230943C77D4}" destId="{1241CC14-1372-4B41-BB5B-4CD0052F2BEC}" srcOrd="2" destOrd="0" presId="urn:microsoft.com/office/officeart/2005/8/layout/default"/>
    <dgm:cxn modelId="{A4236B14-3769-4B4F-8ACD-C9BB5C75311A}" type="presParOf" srcId="{112C98D1-BE71-48E0-8F46-D230943C77D4}" destId="{4E7FE408-BC98-43AA-B0C9-52CCA2066E20}" srcOrd="3" destOrd="0" presId="urn:microsoft.com/office/officeart/2005/8/layout/default"/>
    <dgm:cxn modelId="{C3FE46B5-ECF4-430A-A3E1-4472319FE007}" type="presParOf" srcId="{112C98D1-BE71-48E0-8F46-D230943C77D4}" destId="{3C203645-D4C5-488E-973D-C016DF9C8CF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FEA81-87B4-4D54-9E49-8ECA3C4EF432}">
      <dsp:nvSpPr>
        <dsp:cNvPr id="0" name=""/>
        <dsp:cNvSpPr/>
      </dsp:nvSpPr>
      <dsp:spPr>
        <a:xfrm>
          <a:off x="460905" y="1046"/>
          <a:ext cx="3479899" cy="2087939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7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KORPORASI PUBLIK</a:t>
          </a:r>
        </a:p>
      </dsp:txBody>
      <dsp:txXfrm>
        <a:off x="460905" y="1046"/>
        <a:ext cx="3479899" cy="2087939"/>
      </dsp:txXfrm>
    </dsp:sp>
    <dsp:sp modelId="{1241CC14-1372-4B41-BB5B-4CD0052F2BEC}">
      <dsp:nvSpPr>
        <dsp:cNvPr id="0" name=""/>
        <dsp:cNvSpPr/>
      </dsp:nvSpPr>
      <dsp:spPr>
        <a:xfrm>
          <a:off x="4288794" y="1046"/>
          <a:ext cx="3479899" cy="2087939"/>
        </a:xfrm>
        <a:prstGeom prst="rect">
          <a:avLst/>
        </a:prstGeom>
        <a:solidFill>
          <a:schemeClr val="bg1">
            <a:lumMod val="95000"/>
          </a:schemeClr>
        </a:solidFill>
        <a:ln w="55000" cap="flat" cmpd="thickThin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2800" b="1" kern="1200" dirty="0" err="1">
              <a:solidFill>
                <a:schemeClr val="tx1"/>
              </a:solidFill>
            </a:rPr>
            <a:t>Korporasi</a:t>
          </a:r>
          <a:r>
            <a:rPr lang="en-US" sz="2800" b="1" kern="1200" dirty="0">
              <a:solidFill>
                <a:schemeClr val="tx1"/>
              </a:solidFill>
            </a:rPr>
            <a:t> Privat</a:t>
          </a:r>
        </a:p>
      </dsp:txBody>
      <dsp:txXfrm>
        <a:off x="4288794" y="1046"/>
        <a:ext cx="3479899" cy="2087939"/>
      </dsp:txXfrm>
    </dsp:sp>
    <dsp:sp modelId="{3C203645-D4C5-488E-973D-C016DF9C8CF8}">
      <dsp:nvSpPr>
        <dsp:cNvPr id="0" name=""/>
        <dsp:cNvSpPr/>
      </dsp:nvSpPr>
      <dsp:spPr>
        <a:xfrm>
          <a:off x="2374850" y="2436975"/>
          <a:ext cx="3479899" cy="2087939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55000" cap="flat" cmpd="thickThin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KORPORASI PUBLIK CAMPURAN  </a:t>
          </a:r>
          <a:r>
            <a:rPr lang="en-US" sz="2000" kern="1200" dirty="0" err="1">
              <a:solidFill>
                <a:schemeClr val="tx1"/>
              </a:solidFill>
            </a:rPr>
            <a:t>atau</a:t>
          </a:r>
          <a:r>
            <a:rPr lang="en-US" sz="2000" kern="1200" dirty="0">
              <a:solidFill>
                <a:schemeClr val="tx1"/>
              </a:solidFill>
            </a:rPr>
            <a:t> QUASI</a:t>
          </a:r>
        </a:p>
      </dsp:txBody>
      <dsp:txXfrm>
        <a:off x="2374850" y="2436975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5B2AC-ED84-44A6-BBA9-227C68364547}" type="datetimeFigureOut">
              <a:rPr lang="en-ID" smtClean="0"/>
              <a:t>18/02/2020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3791-255E-4A34-9383-DE950D8B6A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780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3791-255E-4A34-9383-DE950D8B6A73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764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C296C-18F9-40B4-9259-DEE9B4C30607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AA44-5543-4EE7-AFDF-9E25BC3D1B1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18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1BCB2-B2F9-4DF2-80AE-6EEBEBB34199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4CB8-491F-4E0F-A94D-35F2E4628AB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81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C58EE-6FF8-4785-B7A7-76553CE88D75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6F9F-F2FF-48AA-BB62-41CBFB3AF171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70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66D2-3005-4E82-B1AD-0A9437EEBB0C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734D1-5E1A-4308-88A0-A29598375B2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0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F7D68-E82F-4610-A4C9-EC505C2814B0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A9A2-F453-402A-9FB6-D849784464D2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19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060E0-998E-45AA-9B12-61433DDA0471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C3D7-715D-4C39-A85E-8EE7FF836D24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75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3C41-BBDC-4767-BECA-24985562EF66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D920-39F8-4DDD-AC96-29726120733D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394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06EC0-117D-4398-8D26-E97DB7ED4FBE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2A57D-4C66-424B-AC8B-D43619A16F8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0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33CB-38F7-4A6B-AEF2-B3BFABD97A0F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3531F-52D6-4943-8951-B11CB57AB08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53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C8C68-FBF6-4F45-9443-6635B2C53CFB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3250-AD15-489B-A4FA-C106FE53D49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52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16CEF-4F77-4849-822F-0C7FD2625C9F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5CC8-F8E2-40AD-B4E4-BB78977E18D4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0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AE2734-8119-4669-BA0C-0F8CB37D9E4C}" type="datetimeFigureOut">
              <a:rPr lang="id-ID" smtClean="0"/>
              <a:pPr/>
              <a:t>18/02/2020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0359AE-9872-458D-B422-737F17AE35B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F6292C-5143-46A0-920B-1D213A8BE468}" type="datetimeFigureOut">
              <a:rPr lang="en-US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2/18/2020</a:t>
            </a:fld>
            <a:endParaRPr lang="en-US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873EBD-5D2A-4CD9-845B-0C1B56CBB557}" type="slidenum">
              <a:rPr lang="en-US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44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E85EFA-B511-4939-B3F4-CE1510CDA20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Badan </a:t>
            </a:r>
            <a:r>
              <a:rPr lang="en-US" dirty="0" err="1"/>
              <a:t>Hukum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yang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non bank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dan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Lembaga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badan yang </a:t>
            </a:r>
            <a:r>
              <a:rPr lang="en-US" dirty="0" err="1"/>
              <a:t>terorganisir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menghimpun</a:t>
            </a:r>
            <a:r>
              <a:rPr lang="en-US" dirty="0"/>
              <a:t> dan </a:t>
            </a:r>
            <a:r>
              <a:rPr lang="en-US" dirty="0" err="1"/>
              <a:t>menyalurkan</a:t>
            </a:r>
            <a:r>
              <a:rPr lang="en-US" dirty="0"/>
              <a:t> dana </a:t>
            </a:r>
            <a:r>
              <a:rPr lang="en-US" dirty="0" err="1"/>
              <a:t>dari</a:t>
            </a:r>
            <a:r>
              <a:rPr lang="en-US" dirty="0"/>
              <a:t> dan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dimintakan</a:t>
            </a:r>
            <a:r>
              <a:rPr lang="en-US" dirty="0"/>
              <a:t> </a:t>
            </a:r>
            <a:r>
              <a:rPr lang="en-US" dirty="0" err="1"/>
              <a:t>pertanggungjawabannya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3D740D-9E13-41E0-809C-F7B64E960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id-ID" sz="3200" b="0" dirty="0">
                <a:effectLst/>
              </a:rPr>
              <a:t>PERTANGGUNGJAWABAN  KORPORASI DALAM BISNIS DI INDONESIA</a:t>
            </a:r>
            <a:endParaRPr lang="en-ID" sz="3200" b="0" dirty="0"/>
          </a:p>
        </p:txBody>
      </p:sp>
    </p:spTree>
    <p:extLst>
      <p:ext uri="{BB962C8B-B14F-4D97-AF65-F5344CB8AC3E}">
        <p14:creationId xmlns:p14="http://schemas.microsoft.com/office/powerpoint/2010/main" val="194629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16445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Penggolaongan</a:t>
            </a:r>
            <a:r>
              <a:rPr lang="en-US" dirty="0"/>
              <a:t> </a:t>
            </a:r>
            <a:r>
              <a:rPr lang="en-US" dirty="0" err="1"/>
              <a:t>Korporasi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8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F20BA5-8F2A-439B-A623-65C0A9998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4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Kekayaan</a:t>
            </a:r>
            <a:r>
              <a:rPr lang="en-US" sz="4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Dan </a:t>
            </a:r>
            <a:r>
              <a:rPr lang="en-US" sz="4000" dirty="0" err="1"/>
              <a:t>Kewajiban</a:t>
            </a:r>
            <a:endParaRPr lang="en-US" sz="4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Tertentu</a:t>
            </a:r>
            <a:endParaRPr lang="en-US" sz="4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err="1"/>
              <a:t>Kegiatannya</a:t>
            </a:r>
            <a:r>
              <a:rPr lang="en-US" sz="4000" dirty="0"/>
              <a:t> </a:t>
            </a:r>
            <a:r>
              <a:rPr lang="en-US" sz="4000" dirty="0" err="1"/>
              <a:t>berkesinambungan</a:t>
            </a:r>
            <a:r>
              <a:rPr lang="en-US" sz="4000" dirty="0"/>
              <a:t> </a:t>
            </a:r>
            <a:endParaRPr lang="en-ID" sz="4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2A46DE-7B10-48B4-AC3E-778A0E8119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0" dirty="0" err="1"/>
              <a:t>Ciri</a:t>
            </a:r>
            <a:r>
              <a:rPr lang="en-US" b="0" dirty="0"/>
              <a:t> </a:t>
            </a:r>
            <a:r>
              <a:rPr lang="en-US" b="0" dirty="0" err="1"/>
              <a:t>Korporasi</a:t>
            </a:r>
            <a:r>
              <a:rPr lang="en-US" b="0" dirty="0"/>
              <a:t> </a:t>
            </a:r>
            <a:r>
              <a:rPr lang="en-US" b="0" dirty="0" err="1"/>
              <a:t>Sebagai</a:t>
            </a:r>
            <a:r>
              <a:rPr lang="en-US" b="0" dirty="0"/>
              <a:t> Lembaga </a:t>
            </a:r>
            <a:r>
              <a:rPr lang="en-US" b="0" dirty="0" err="1"/>
              <a:t>Keuangan</a:t>
            </a:r>
            <a:r>
              <a:rPr lang="en-US" b="0" dirty="0"/>
              <a:t> </a:t>
            </a:r>
            <a:r>
              <a:rPr lang="en-US" b="0" dirty="0" err="1"/>
              <a:t>Dalam</a:t>
            </a:r>
            <a:r>
              <a:rPr lang="en-US" b="0" dirty="0"/>
              <a:t> </a:t>
            </a:r>
            <a:r>
              <a:rPr lang="en-US" b="0" dirty="0" err="1"/>
              <a:t>Bisnis</a:t>
            </a:r>
            <a:endParaRPr lang="en-ID" b="0" dirty="0"/>
          </a:p>
        </p:txBody>
      </p:sp>
    </p:spTree>
    <p:extLst>
      <p:ext uri="{BB962C8B-B14F-4D97-AF65-F5344CB8AC3E}">
        <p14:creationId xmlns:p14="http://schemas.microsoft.com/office/powerpoint/2010/main" val="32230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B01B45-1003-4216-8215-0D0E5F7E0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/>
          <a:lstStyle/>
          <a:p>
            <a:r>
              <a:rPr lang="en-US" dirty="0"/>
              <a:t>HUKUM BISNIS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.</a:t>
            </a:r>
          </a:p>
          <a:p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dan </a:t>
            </a:r>
            <a:r>
              <a:rPr lang="en-US" dirty="0" err="1"/>
              <a:t>kepastian</a:t>
            </a:r>
            <a:r>
              <a:rPr lang="en-US" dirty="0"/>
              <a:t>  </a:t>
            </a:r>
            <a:r>
              <a:rPr lang="en-US" dirty="0" err="1"/>
              <a:t>hukum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bertanggungjawab</a:t>
            </a:r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D59AE9-1564-404C-82CB-8CAA3FFED65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KORPORASI DALAM HUKUM BISNIS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7682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6B5336-0037-4BCE-9BB0-933F56887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79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Agung </a:t>
            </a:r>
            <a:r>
              <a:rPr lang="en-US" dirty="0" err="1"/>
              <a:t>Nomor</a:t>
            </a:r>
            <a:r>
              <a:rPr lang="en-US" dirty="0"/>
              <a:t> 13 </a:t>
            </a:r>
            <a:r>
              <a:rPr lang="en-US" dirty="0" err="1"/>
              <a:t>Tahun</a:t>
            </a:r>
            <a:r>
              <a:rPr lang="en-US" dirty="0"/>
              <a:t> 2016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Korporasi</a:t>
            </a:r>
            <a:r>
              <a:rPr lang="en-US" dirty="0"/>
              <a:t> 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9DA74F-F68B-43F4-B132-E0D59B81571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Korporasi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3737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FED5B1-83D8-43CB-BE87-81E7FF3D086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pPr marL="109728" indent="0">
              <a:buNone/>
            </a:pPr>
            <a:r>
              <a:rPr lang="en-US" dirty="0"/>
              <a:t>A. SECARA HUKUM PIDANA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	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dan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penyitaan</a:t>
            </a:r>
            <a:r>
              <a:rPr lang="en-US" dirty="0"/>
              <a:t>   	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Korporasi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B. SECARA HUKUM PERDATA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 dan </a:t>
            </a:r>
            <a:r>
              <a:rPr lang="en-US" dirty="0" err="1"/>
              <a:t>Penyitaan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pencabutan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Keperdataan</a:t>
            </a:r>
            <a:endParaRPr lang="en-ID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B4F226-A70E-4F88-9385-8FECC4EF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Pertanggungjawabannya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6129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1EFADE-9B25-4B06-8DB2-FC828A53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A.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Jiwasraya</a:t>
            </a:r>
            <a:r>
              <a:rPr lang="en-US" dirty="0"/>
              <a:t>:</a:t>
            </a:r>
          </a:p>
          <a:p>
            <a:pPr marL="109728" indent="0">
              <a:buNone/>
            </a:pPr>
            <a:r>
              <a:rPr lang="en-US" dirty="0"/>
              <a:t>	Negara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public yang </a:t>
            </a:r>
            <a:r>
              <a:rPr lang="en-US" dirty="0" err="1"/>
              <a:t>dilanggar</a:t>
            </a:r>
            <a:r>
              <a:rPr lang="en-US" dirty="0"/>
              <a:t> oleh PT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Jiwasraya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dana </a:t>
            </a:r>
            <a:r>
              <a:rPr lang="en-US" dirty="0" err="1"/>
              <a:t>masysrakat</a:t>
            </a:r>
            <a:r>
              <a:rPr lang="en-US" dirty="0"/>
              <a:t>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simpanan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pertanggungan</a:t>
            </a:r>
            <a:r>
              <a:rPr lang="en-US" dirty="0"/>
              <a:t>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dan oleh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Jaksa</a:t>
            </a:r>
            <a:r>
              <a:rPr lang="en-US" dirty="0"/>
              <a:t> Agung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negara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menghukum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dan </a:t>
            </a:r>
            <a:r>
              <a:rPr lang="en-US" dirty="0" err="1"/>
              <a:t>penyitaan</a:t>
            </a:r>
            <a:r>
              <a:rPr lang="en-US" dirty="0"/>
              <a:t> asset </a:t>
            </a:r>
            <a:r>
              <a:rPr lang="en-US" dirty="0" err="1"/>
              <a:t>asset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DCCA93-4B32-469F-9B86-59AAF8E7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Analisa </a:t>
            </a:r>
            <a:r>
              <a:rPr lang="en-US" dirty="0" err="1"/>
              <a:t>Kasus</a:t>
            </a:r>
            <a:r>
              <a:rPr lang="en-US" dirty="0"/>
              <a:t> 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280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2B7B55-28CA-40C2-9C5F-6C0D75C2B81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US" dirty="0"/>
              <a:t>B.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PT.First</a:t>
            </a:r>
            <a:r>
              <a:rPr lang="en-US" dirty="0"/>
              <a:t> </a:t>
            </a:r>
            <a:r>
              <a:rPr lang="en-US" dirty="0" err="1"/>
              <a:t>Trevel</a:t>
            </a:r>
            <a:r>
              <a:rPr lang="en-US" dirty="0"/>
              <a:t> :</a:t>
            </a:r>
          </a:p>
          <a:p>
            <a:pPr marL="109728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dan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:</a:t>
            </a:r>
          </a:p>
          <a:p>
            <a:pPr marL="109728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ingkar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(</a:t>
            </a:r>
            <a:r>
              <a:rPr lang="en-US" dirty="0" err="1"/>
              <a:t>wanprestasi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dirugikan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merugikan</a:t>
            </a:r>
            <a:r>
              <a:rPr lang="en-US" dirty="0"/>
              <a:t> (</a:t>
            </a:r>
            <a:r>
              <a:rPr lang="en-US" dirty="0" err="1"/>
              <a:t>PT.First</a:t>
            </a:r>
            <a:r>
              <a:rPr lang="en-US" dirty="0"/>
              <a:t> </a:t>
            </a:r>
            <a:r>
              <a:rPr lang="en-US" dirty="0" err="1"/>
              <a:t>Trevel</a:t>
            </a:r>
            <a:r>
              <a:rPr lang="en-US" dirty="0"/>
              <a:t>)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pengembalian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public yang </a:t>
            </a:r>
            <a:r>
              <a:rPr lang="en-US" dirty="0" err="1"/>
              <a:t>dirugikan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penipuan</a:t>
            </a:r>
            <a:r>
              <a:rPr lang="en-US" dirty="0"/>
              <a:t> dan </a:t>
            </a:r>
            <a:r>
              <a:rPr lang="en-US" dirty="0" err="1"/>
              <a:t>penggelapan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pelakukanya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dan </a:t>
            </a:r>
            <a:r>
              <a:rPr lang="en-US" dirty="0" err="1"/>
              <a:t>penyitaan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17D85B-F543-4051-9437-203329DC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Analisa </a:t>
            </a:r>
            <a:r>
              <a:rPr lang="en-US" dirty="0" err="1"/>
              <a:t>kasus</a:t>
            </a:r>
            <a:r>
              <a:rPr lang="en-US" dirty="0"/>
              <a:t> 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9781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1295400" y="762000"/>
            <a:ext cx="6858000" cy="5334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169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spc="-360">
                <a:ln w="57150" cap="sq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solidFill>
                  <a:srgbClr val="3333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Bookman Old Style"/>
              </a:rPr>
              <a:t>Terima Kasih</a:t>
            </a:r>
          </a:p>
        </p:txBody>
      </p:sp>
      <p:grpSp>
        <p:nvGrpSpPr>
          <p:cNvPr id="8195" name="Group 6"/>
          <p:cNvGrpSpPr>
            <a:grpSpLocks/>
          </p:cNvGrpSpPr>
          <p:nvPr/>
        </p:nvGrpSpPr>
        <p:grpSpPr bwMode="auto">
          <a:xfrm>
            <a:off x="0" y="6400800"/>
            <a:ext cx="685800" cy="457200"/>
            <a:chOff x="240" y="3744"/>
            <a:chExt cx="603" cy="407"/>
          </a:xfrm>
        </p:grpSpPr>
        <p:pic>
          <p:nvPicPr>
            <p:cNvPr id="8204" name="Picture 7" descr="DOORIN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3744"/>
              <a:ext cx="60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5" name="AutoShape 8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288" y="3744"/>
              <a:ext cx="528" cy="384"/>
            </a:xfrm>
            <a:prstGeom prst="actionButtonBackPrevious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white"/>
                </a:solidFill>
                <a:latin typeface="Arial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71600" y="533400"/>
            <a:ext cx="6705600" cy="6324600"/>
            <a:chOff x="816" y="336"/>
            <a:chExt cx="4416" cy="3984"/>
          </a:xfrm>
        </p:grpSpPr>
        <p:pic>
          <p:nvPicPr>
            <p:cNvPr id="8202" name="Picture 10" descr="GLOBE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336"/>
              <a:ext cx="3840" cy="3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3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912" y="576"/>
              <a:ext cx="4320" cy="3360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10319"/>
                  <a:gd name="adj2" fmla="val 1690"/>
                </a:avLst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spc="-360">
                  <a:ln w="57150" cap="sq">
                    <a:solidFill>
                      <a:srgbClr val="FFFF00"/>
                    </a:solidFill>
                    <a:round/>
                    <a:headEnd type="none" w="sm" len="sm"/>
                    <a:tailEnd type="none" w="sm" len="sm"/>
                  </a:ln>
                  <a:solidFill>
                    <a:srgbClr val="3333FF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Bookman Old Style"/>
                </a:rPr>
                <a:t>Terima Kasih</a:t>
              </a:r>
            </a:p>
          </p:txBody>
        </p:sp>
      </p:grpSp>
      <p:pic>
        <p:nvPicPr>
          <p:cNvPr id="8197" name="Picture 12" descr="COMICBIR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85800"/>
            <a:ext cx="3733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3" descr="KEET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400"/>
            <a:ext cx="2514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4" descr="ANIMDUC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105400"/>
            <a:ext cx="2438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1752600" y="6172200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</a:rPr>
              <a:t>MARYOGI</a:t>
            </a:r>
            <a:r>
              <a:rPr lang="en-US">
                <a:solidFill>
                  <a:prstClr val="white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YASIN SURATMAN,SH,MHum</a:t>
            </a:r>
          </a:p>
        </p:txBody>
      </p:sp>
      <p:sp>
        <p:nvSpPr>
          <p:cNvPr id="8201" name="TextBox 12"/>
          <p:cNvSpPr txBox="1">
            <a:spLocks noChangeArrowheads="1"/>
          </p:cNvSpPr>
          <p:nvPr/>
        </p:nvSpPr>
        <p:spPr bwMode="auto">
          <a:xfrm>
            <a:off x="4071938" y="214313"/>
            <a:ext cx="5286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white"/>
                </a:solidFill>
              </a:rPr>
              <a:t>Email:maryogipujakesuma@yahoo.co.id</a:t>
            </a:r>
          </a:p>
        </p:txBody>
      </p:sp>
    </p:spTree>
    <p:extLst>
      <p:ext uri="{BB962C8B-B14F-4D97-AF65-F5344CB8AC3E}">
        <p14:creationId xmlns:p14="http://schemas.microsoft.com/office/powerpoint/2010/main" val="159516387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327</TotalTime>
  <Words>403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Lucida Sans</vt:lpstr>
      <vt:lpstr>Lucida Sans Unicode</vt:lpstr>
      <vt:lpstr>Verdana</vt:lpstr>
      <vt:lpstr>Wingdings</vt:lpstr>
      <vt:lpstr>Wingdings 2</vt:lpstr>
      <vt:lpstr>Wingdings 3</vt:lpstr>
      <vt:lpstr>Concourse</vt:lpstr>
      <vt:lpstr>Apex</vt:lpstr>
      <vt:lpstr>PERTANGGUNGJAWABAN  KORPORASI DALAM BISNIS DI INDONESIA</vt:lpstr>
      <vt:lpstr>Penggolaongan Korporasi</vt:lpstr>
      <vt:lpstr>Ciri Korporasi Sebagai Lembaga Keuangan Dalam Bisnis</vt:lpstr>
      <vt:lpstr>KORPORASI DALAM HUKUM BISNIS</vt:lpstr>
      <vt:lpstr>Pihak Yang Bertanggungjawab Dalam Korporasi</vt:lpstr>
      <vt:lpstr>Bentuk Pertanggungjawabannya</vt:lpstr>
      <vt:lpstr>Analisa Kasus 1</vt:lpstr>
      <vt:lpstr>Analisa kasus 2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MARYOGI JASS</dc:creator>
  <cp:lastModifiedBy>yokorianggimaldini anggi</cp:lastModifiedBy>
  <cp:revision>24</cp:revision>
  <dcterms:created xsi:type="dcterms:W3CDTF">2012-03-15T11:58:41Z</dcterms:created>
  <dcterms:modified xsi:type="dcterms:W3CDTF">2020-02-17T23:57:17Z</dcterms:modified>
</cp:coreProperties>
</file>