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5" r:id="rId4"/>
  </p:sldMasterIdLst>
  <p:sldIdLst>
    <p:sldId id="343" r:id="rId5"/>
    <p:sldId id="257" r:id="rId6"/>
    <p:sldId id="350" r:id="rId7"/>
    <p:sldId id="284" r:id="rId8"/>
    <p:sldId id="267" r:id="rId9"/>
    <p:sldId id="342" r:id="rId10"/>
    <p:sldId id="259" r:id="rId11"/>
    <p:sldId id="283" r:id="rId12"/>
    <p:sldId id="264" r:id="rId13"/>
    <p:sldId id="351" r:id="rId14"/>
    <p:sldId id="341" r:id="rId15"/>
    <p:sldId id="352" r:id="rId16"/>
    <p:sldId id="353" r:id="rId17"/>
    <p:sldId id="354" r:id="rId18"/>
    <p:sldId id="355" r:id="rId19"/>
    <p:sldId id="285" r:id="rId20"/>
    <p:sldId id="356" r:id="rId21"/>
    <p:sldId id="357" r:id="rId22"/>
    <p:sldId id="358" r:id="rId23"/>
    <p:sldId id="359" r:id="rId24"/>
    <p:sldId id="34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FF7"/>
    <a:srgbClr val="D0D1D9"/>
    <a:srgbClr val="F6F9FF"/>
    <a:srgbClr val="19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34" autoAdjust="0"/>
  </p:normalViewPr>
  <p:slideViewPr>
    <p:cSldViewPr snapToGrid="0">
      <p:cViewPr>
        <p:scale>
          <a:sx n="70" d="100"/>
          <a:sy n="70" d="100"/>
        </p:scale>
        <p:origin x="6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1EA0F4-8BC7-46DE-A413-F7414B5CC7B8}" type="doc">
      <dgm:prSet loTypeId="urn:microsoft.com/office/officeart/2008/layout/VerticalCurvedList" loCatId="list" qsTypeId="urn:microsoft.com/office/officeart/2005/8/quickstyle/simple2" qsCatId="simple" csTypeId="urn:microsoft.com/office/officeart/2005/8/colors/accent0_1" csCatId="mainScheme" phldr="1"/>
      <dgm:spPr/>
      <dgm:t>
        <a:bodyPr/>
        <a:lstStyle/>
        <a:p>
          <a:endParaRPr lang="en-US"/>
        </a:p>
      </dgm:t>
    </dgm:pt>
    <dgm:pt modelId="{EA888671-B038-463F-AE34-7F8C4CAA017F}">
      <dgm:prSet phldrT="[Text]"/>
      <dgm:spPr/>
      <dgm:t>
        <a:bodyPr/>
        <a:lstStyle/>
        <a:p>
          <a:r>
            <a:rPr lang="en-US" u="none" dirty="0" smtClean="0"/>
            <a:t>Is there any effect of intellectual capital, audit quality, and leverage toward earnings management?</a:t>
          </a:r>
          <a:endParaRPr lang="en-US" dirty="0"/>
        </a:p>
      </dgm:t>
    </dgm:pt>
    <dgm:pt modelId="{6A796891-E692-4741-9324-6A59EB593ACF}" type="parTrans" cxnId="{C063B357-09FA-47E7-90C7-3CFD3F1C0FAE}">
      <dgm:prSet/>
      <dgm:spPr/>
      <dgm:t>
        <a:bodyPr/>
        <a:lstStyle/>
        <a:p>
          <a:endParaRPr lang="en-US"/>
        </a:p>
      </dgm:t>
    </dgm:pt>
    <dgm:pt modelId="{6AF2094A-96E7-426A-BD1E-A27AC8D2FC48}" type="sibTrans" cxnId="{C063B357-09FA-47E7-90C7-3CFD3F1C0FAE}">
      <dgm:prSet/>
      <dgm:spPr/>
      <dgm:t>
        <a:bodyPr/>
        <a:lstStyle/>
        <a:p>
          <a:endParaRPr lang="en-US"/>
        </a:p>
      </dgm:t>
    </dgm:pt>
    <dgm:pt modelId="{39001304-A287-48F1-9D8C-6A3296A1D246}">
      <dgm:prSet/>
      <dgm:spPr/>
      <dgm:t>
        <a:bodyPr/>
        <a:lstStyle/>
        <a:p>
          <a:r>
            <a:rPr lang="en-US" u="none" dirty="0" smtClean="0"/>
            <a:t>Is there any effect of intellectual capital partially toward earnings management?</a:t>
          </a:r>
          <a:endParaRPr lang="en-US" dirty="0"/>
        </a:p>
      </dgm:t>
    </dgm:pt>
    <dgm:pt modelId="{4BEDD9F8-2DA5-4B89-A5B5-3A94A39D3240}" type="parTrans" cxnId="{5F56FEA8-6A61-4CFE-BB15-0B360B746B4E}">
      <dgm:prSet/>
      <dgm:spPr/>
      <dgm:t>
        <a:bodyPr/>
        <a:lstStyle/>
        <a:p>
          <a:endParaRPr lang="en-US"/>
        </a:p>
      </dgm:t>
    </dgm:pt>
    <dgm:pt modelId="{BA6EB5C2-649A-4612-8CB1-D277F3EA7827}" type="sibTrans" cxnId="{5F56FEA8-6A61-4CFE-BB15-0B360B746B4E}">
      <dgm:prSet/>
      <dgm:spPr/>
      <dgm:t>
        <a:bodyPr/>
        <a:lstStyle/>
        <a:p>
          <a:endParaRPr lang="en-US"/>
        </a:p>
      </dgm:t>
    </dgm:pt>
    <dgm:pt modelId="{034BFC69-943D-4DBE-8F0B-ABA7078CA2F1}">
      <dgm:prSet/>
      <dgm:spPr/>
      <dgm:t>
        <a:bodyPr/>
        <a:lstStyle/>
        <a:p>
          <a:r>
            <a:rPr lang="en-US" u="none" dirty="0" smtClean="0"/>
            <a:t>Is there any effect of partial audit quality toward earnings management?</a:t>
          </a:r>
          <a:endParaRPr lang="en-US" dirty="0"/>
        </a:p>
      </dgm:t>
    </dgm:pt>
    <dgm:pt modelId="{48E2AF1E-464A-49D6-A9ED-CED96C709AF5}" type="parTrans" cxnId="{DA5F1B24-EF45-4211-BCAB-58A7334FF060}">
      <dgm:prSet/>
      <dgm:spPr/>
      <dgm:t>
        <a:bodyPr/>
        <a:lstStyle/>
        <a:p>
          <a:endParaRPr lang="en-US"/>
        </a:p>
      </dgm:t>
    </dgm:pt>
    <dgm:pt modelId="{E7736E81-BDC3-4A20-90EE-43EA57CCBBAB}" type="sibTrans" cxnId="{DA5F1B24-EF45-4211-BCAB-58A7334FF060}">
      <dgm:prSet/>
      <dgm:spPr/>
      <dgm:t>
        <a:bodyPr/>
        <a:lstStyle/>
        <a:p>
          <a:endParaRPr lang="en-US"/>
        </a:p>
      </dgm:t>
    </dgm:pt>
    <dgm:pt modelId="{57FB7F70-10DE-4FF3-9A12-D075018C3BE1}">
      <dgm:prSet/>
      <dgm:spPr/>
      <dgm:t>
        <a:bodyPr/>
        <a:lstStyle/>
        <a:p>
          <a:r>
            <a:rPr lang="en-US" u="none" dirty="0" smtClean="0"/>
            <a:t>Is there any effect of leverage partially toward earnings management?</a:t>
          </a:r>
          <a:endParaRPr lang="en-US" dirty="0"/>
        </a:p>
      </dgm:t>
    </dgm:pt>
    <dgm:pt modelId="{C17718AC-292B-488B-AD3F-986ADED24C1B}" type="parTrans" cxnId="{C9476512-923D-4075-86F3-3D42E71D6C76}">
      <dgm:prSet/>
      <dgm:spPr/>
      <dgm:t>
        <a:bodyPr/>
        <a:lstStyle/>
        <a:p>
          <a:endParaRPr lang="en-US"/>
        </a:p>
      </dgm:t>
    </dgm:pt>
    <dgm:pt modelId="{5052B40B-D49B-4B4A-96DD-B7CE0CF873C4}" type="sibTrans" cxnId="{C9476512-923D-4075-86F3-3D42E71D6C76}">
      <dgm:prSet/>
      <dgm:spPr/>
      <dgm:t>
        <a:bodyPr/>
        <a:lstStyle/>
        <a:p>
          <a:endParaRPr lang="en-US"/>
        </a:p>
      </dgm:t>
    </dgm:pt>
    <dgm:pt modelId="{D7C0DAA1-309E-4D0A-A7A2-C557BBA35188}" type="pres">
      <dgm:prSet presAssocID="{031EA0F4-8BC7-46DE-A413-F7414B5CC7B8}" presName="Name0" presStyleCnt="0">
        <dgm:presLayoutVars>
          <dgm:chMax val="7"/>
          <dgm:chPref val="7"/>
          <dgm:dir/>
        </dgm:presLayoutVars>
      </dgm:prSet>
      <dgm:spPr/>
      <dgm:t>
        <a:bodyPr/>
        <a:lstStyle/>
        <a:p>
          <a:endParaRPr lang="en-US"/>
        </a:p>
      </dgm:t>
    </dgm:pt>
    <dgm:pt modelId="{72ABFCF0-7C38-4ACE-A174-163CF0B4CE27}" type="pres">
      <dgm:prSet presAssocID="{031EA0F4-8BC7-46DE-A413-F7414B5CC7B8}" presName="Name1" presStyleCnt="0"/>
      <dgm:spPr/>
    </dgm:pt>
    <dgm:pt modelId="{D4F172E0-E310-4317-A683-28CBE98A9C9E}" type="pres">
      <dgm:prSet presAssocID="{031EA0F4-8BC7-46DE-A413-F7414B5CC7B8}" presName="cycle" presStyleCnt="0"/>
      <dgm:spPr/>
    </dgm:pt>
    <dgm:pt modelId="{BDDABD6C-DDA8-4C17-A4ED-07437F105B26}" type="pres">
      <dgm:prSet presAssocID="{031EA0F4-8BC7-46DE-A413-F7414B5CC7B8}" presName="srcNode" presStyleLbl="node1" presStyleIdx="0" presStyleCnt="4"/>
      <dgm:spPr/>
    </dgm:pt>
    <dgm:pt modelId="{D1D3A09E-F826-4D7E-88BC-F9C69FA21565}" type="pres">
      <dgm:prSet presAssocID="{031EA0F4-8BC7-46DE-A413-F7414B5CC7B8}" presName="conn" presStyleLbl="parChTrans1D2" presStyleIdx="0" presStyleCnt="1"/>
      <dgm:spPr/>
      <dgm:t>
        <a:bodyPr/>
        <a:lstStyle/>
        <a:p>
          <a:endParaRPr lang="en-US"/>
        </a:p>
      </dgm:t>
    </dgm:pt>
    <dgm:pt modelId="{97443C0A-0CEE-4727-8343-610E8F84F95E}" type="pres">
      <dgm:prSet presAssocID="{031EA0F4-8BC7-46DE-A413-F7414B5CC7B8}" presName="extraNode" presStyleLbl="node1" presStyleIdx="0" presStyleCnt="4"/>
      <dgm:spPr/>
    </dgm:pt>
    <dgm:pt modelId="{D11CAEDB-F846-4A5E-8D2D-09A916420C70}" type="pres">
      <dgm:prSet presAssocID="{031EA0F4-8BC7-46DE-A413-F7414B5CC7B8}" presName="dstNode" presStyleLbl="node1" presStyleIdx="0" presStyleCnt="4"/>
      <dgm:spPr/>
    </dgm:pt>
    <dgm:pt modelId="{9E1F46ED-102C-478B-9D55-57C30730E802}" type="pres">
      <dgm:prSet presAssocID="{EA888671-B038-463F-AE34-7F8C4CAA017F}" presName="text_1" presStyleLbl="node1" presStyleIdx="0" presStyleCnt="4">
        <dgm:presLayoutVars>
          <dgm:bulletEnabled val="1"/>
        </dgm:presLayoutVars>
      </dgm:prSet>
      <dgm:spPr/>
      <dgm:t>
        <a:bodyPr/>
        <a:lstStyle/>
        <a:p>
          <a:endParaRPr lang="en-US"/>
        </a:p>
      </dgm:t>
    </dgm:pt>
    <dgm:pt modelId="{593F2ED1-1E9F-4A2B-B972-D162C31F4CCF}" type="pres">
      <dgm:prSet presAssocID="{EA888671-B038-463F-AE34-7F8C4CAA017F}" presName="accent_1" presStyleCnt="0"/>
      <dgm:spPr/>
    </dgm:pt>
    <dgm:pt modelId="{624B5B4A-5D3D-4A46-BDC2-F41D7DF8BA6C}" type="pres">
      <dgm:prSet presAssocID="{EA888671-B038-463F-AE34-7F8C4CAA017F}" presName="accentRepeatNode" presStyleLbl="solidFgAcc1" presStyleIdx="0" presStyleCnt="4"/>
      <dgm:spPr/>
    </dgm:pt>
    <dgm:pt modelId="{56A1EC84-51A7-46AD-8108-F6B22259AA78}" type="pres">
      <dgm:prSet presAssocID="{39001304-A287-48F1-9D8C-6A3296A1D246}" presName="text_2" presStyleLbl="node1" presStyleIdx="1" presStyleCnt="4">
        <dgm:presLayoutVars>
          <dgm:bulletEnabled val="1"/>
        </dgm:presLayoutVars>
      </dgm:prSet>
      <dgm:spPr/>
      <dgm:t>
        <a:bodyPr/>
        <a:lstStyle/>
        <a:p>
          <a:endParaRPr lang="en-US"/>
        </a:p>
      </dgm:t>
    </dgm:pt>
    <dgm:pt modelId="{64A18507-438A-4ABF-B9E1-5F66E491B99D}" type="pres">
      <dgm:prSet presAssocID="{39001304-A287-48F1-9D8C-6A3296A1D246}" presName="accent_2" presStyleCnt="0"/>
      <dgm:spPr/>
    </dgm:pt>
    <dgm:pt modelId="{B618B10B-D8FE-4D94-8068-EA039BD5D333}" type="pres">
      <dgm:prSet presAssocID="{39001304-A287-48F1-9D8C-6A3296A1D246}" presName="accentRepeatNode" presStyleLbl="solidFgAcc1" presStyleIdx="1" presStyleCnt="4"/>
      <dgm:spPr/>
    </dgm:pt>
    <dgm:pt modelId="{F65A469C-3CDD-46AA-82C8-DB29AD637E56}" type="pres">
      <dgm:prSet presAssocID="{034BFC69-943D-4DBE-8F0B-ABA7078CA2F1}" presName="text_3" presStyleLbl="node1" presStyleIdx="2" presStyleCnt="4">
        <dgm:presLayoutVars>
          <dgm:bulletEnabled val="1"/>
        </dgm:presLayoutVars>
      </dgm:prSet>
      <dgm:spPr/>
      <dgm:t>
        <a:bodyPr/>
        <a:lstStyle/>
        <a:p>
          <a:endParaRPr lang="en-US"/>
        </a:p>
      </dgm:t>
    </dgm:pt>
    <dgm:pt modelId="{AC804A23-F709-40B2-B445-EC3CAE451556}" type="pres">
      <dgm:prSet presAssocID="{034BFC69-943D-4DBE-8F0B-ABA7078CA2F1}" presName="accent_3" presStyleCnt="0"/>
      <dgm:spPr/>
    </dgm:pt>
    <dgm:pt modelId="{AC537F09-1345-425E-A206-19AFC4FC36F2}" type="pres">
      <dgm:prSet presAssocID="{034BFC69-943D-4DBE-8F0B-ABA7078CA2F1}" presName="accentRepeatNode" presStyleLbl="solidFgAcc1" presStyleIdx="2" presStyleCnt="4"/>
      <dgm:spPr/>
    </dgm:pt>
    <dgm:pt modelId="{1A699B4E-84C4-4A4E-A2B8-18760B602F7D}" type="pres">
      <dgm:prSet presAssocID="{57FB7F70-10DE-4FF3-9A12-D075018C3BE1}" presName="text_4" presStyleLbl="node1" presStyleIdx="3" presStyleCnt="4">
        <dgm:presLayoutVars>
          <dgm:bulletEnabled val="1"/>
        </dgm:presLayoutVars>
      </dgm:prSet>
      <dgm:spPr/>
      <dgm:t>
        <a:bodyPr/>
        <a:lstStyle/>
        <a:p>
          <a:endParaRPr lang="en-US"/>
        </a:p>
      </dgm:t>
    </dgm:pt>
    <dgm:pt modelId="{1CA719FF-4BC4-41E5-B819-ADB6226B394F}" type="pres">
      <dgm:prSet presAssocID="{57FB7F70-10DE-4FF3-9A12-D075018C3BE1}" presName="accent_4" presStyleCnt="0"/>
      <dgm:spPr/>
    </dgm:pt>
    <dgm:pt modelId="{4065AC24-F71E-4DA0-811F-14B4D4E97105}" type="pres">
      <dgm:prSet presAssocID="{57FB7F70-10DE-4FF3-9A12-D075018C3BE1}" presName="accentRepeatNode" presStyleLbl="solidFgAcc1" presStyleIdx="3" presStyleCnt="4"/>
      <dgm:spPr/>
    </dgm:pt>
  </dgm:ptLst>
  <dgm:cxnLst>
    <dgm:cxn modelId="{DC14FCCE-BDE3-460A-81B0-C9AD8CD6E243}" type="presOf" srcId="{034BFC69-943D-4DBE-8F0B-ABA7078CA2F1}" destId="{F65A469C-3CDD-46AA-82C8-DB29AD637E56}" srcOrd="0" destOrd="0" presId="urn:microsoft.com/office/officeart/2008/layout/VerticalCurvedList"/>
    <dgm:cxn modelId="{C063B357-09FA-47E7-90C7-3CFD3F1C0FAE}" srcId="{031EA0F4-8BC7-46DE-A413-F7414B5CC7B8}" destId="{EA888671-B038-463F-AE34-7F8C4CAA017F}" srcOrd="0" destOrd="0" parTransId="{6A796891-E692-4741-9324-6A59EB593ACF}" sibTransId="{6AF2094A-96E7-426A-BD1E-A27AC8D2FC48}"/>
    <dgm:cxn modelId="{CC756B35-3629-4BA3-8A24-B7E9D7AB37EB}" type="presOf" srcId="{6AF2094A-96E7-426A-BD1E-A27AC8D2FC48}" destId="{D1D3A09E-F826-4D7E-88BC-F9C69FA21565}" srcOrd="0" destOrd="0" presId="urn:microsoft.com/office/officeart/2008/layout/VerticalCurvedList"/>
    <dgm:cxn modelId="{07B61BFF-DB77-4AB2-90B3-C8BE90A157D0}" type="presOf" srcId="{031EA0F4-8BC7-46DE-A413-F7414B5CC7B8}" destId="{D7C0DAA1-309E-4D0A-A7A2-C557BBA35188}" srcOrd="0" destOrd="0" presId="urn:microsoft.com/office/officeart/2008/layout/VerticalCurvedList"/>
    <dgm:cxn modelId="{5F56FEA8-6A61-4CFE-BB15-0B360B746B4E}" srcId="{031EA0F4-8BC7-46DE-A413-F7414B5CC7B8}" destId="{39001304-A287-48F1-9D8C-6A3296A1D246}" srcOrd="1" destOrd="0" parTransId="{4BEDD9F8-2DA5-4B89-A5B5-3A94A39D3240}" sibTransId="{BA6EB5C2-649A-4612-8CB1-D277F3EA7827}"/>
    <dgm:cxn modelId="{B4E6179A-D1FD-4B73-867C-6E0DD8668653}" type="presOf" srcId="{57FB7F70-10DE-4FF3-9A12-D075018C3BE1}" destId="{1A699B4E-84C4-4A4E-A2B8-18760B602F7D}" srcOrd="0" destOrd="0" presId="urn:microsoft.com/office/officeart/2008/layout/VerticalCurvedList"/>
    <dgm:cxn modelId="{81929AB1-2479-4FFF-9F77-42F04A5D4EA1}" type="presOf" srcId="{EA888671-B038-463F-AE34-7F8C4CAA017F}" destId="{9E1F46ED-102C-478B-9D55-57C30730E802}" srcOrd="0" destOrd="0" presId="urn:microsoft.com/office/officeart/2008/layout/VerticalCurvedList"/>
    <dgm:cxn modelId="{6ED39713-48E1-4630-8CE0-0171DFEF75F5}" type="presOf" srcId="{39001304-A287-48F1-9D8C-6A3296A1D246}" destId="{56A1EC84-51A7-46AD-8108-F6B22259AA78}" srcOrd="0" destOrd="0" presId="urn:microsoft.com/office/officeart/2008/layout/VerticalCurvedList"/>
    <dgm:cxn modelId="{DA5F1B24-EF45-4211-BCAB-58A7334FF060}" srcId="{031EA0F4-8BC7-46DE-A413-F7414B5CC7B8}" destId="{034BFC69-943D-4DBE-8F0B-ABA7078CA2F1}" srcOrd="2" destOrd="0" parTransId="{48E2AF1E-464A-49D6-A9ED-CED96C709AF5}" sibTransId="{E7736E81-BDC3-4A20-90EE-43EA57CCBBAB}"/>
    <dgm:cxn modelId="{C9476512-923D-4075-86F3-3D42E71D6C76}" srcId="{031EA0F4-8BC7-46DE-A413-F7414B5CC7B8}" destId="{57FB7F70-10DE-4FF3-9A12-D075018C3BE1}" srcOrd="3" destOrd="0" parTransId="{C17718AC-292B-488B-AD3F-986ADED24C1B}" sibTransId="{5052B40B-D49B-4B4A-96DD-B7CE0CF873C4}"/>
    <dgm:cxn modelId="{8EA14559-9742-4F37-A992-AEE1B2F8265C}" type="presParOf" srcId="{D7C0DAA1-309E-4D0A-A7A2-C557BBA35188}" destId="{72ABFCF0-7C38-4ACE-A174-163CF0B4CE27}" srcOrd="0" destOrd="0" presId="urn:microsoft.com/office/officeart/2008/layout/VerticalCurvedList"/>
    <dgm:cxn modelId="{375EA633-8812-4883-B6AB-0ACD31345231}" type="presParOf" srcId="{72ABFCF0-7C38-4ACE-A174-163CF0B4CE27}" destId="{D4F172E0-E310-4317-A683-28CBE98A9C9E}" srcOrd="0" destOrd="0" presId="urn:microsoft.com/office/officeart/2008/layout/VerticalCurvedList"/>
    <dgm:cxn modelId="{AA4BD934-8955-45CB-A5BE-C7885AFC2F90}" type="presParOf" srcId="{D4F172E0-E310-4317-A683-28CBE98A9C9E}" destId="{BDDABD6C-DDA8-4C17-A4ED-07437F105B26}" srcOrd="0" destOrd="0" presId="urn:microsoft.com/office/officeart/2008/layout/VerticalCurvedList"/>
    <dgm:cxn modelId="{A5B698AA-227D-42C2-97A1-372BAE562366}" type="presParOf" srcId="{D4F172E0-E310-4317-A683-28CBE98A9C9E}" destId="{D1D3A09E-F826-4D7E-88BC-F9C69FA21565}" srcOrd="1" destOrd="0" presId="urn:microsoft.com/office/officeart/2008/layout/VerticalCurvedList"/>
    <dgm:cxn modelId="{989DC696-0E95-436C-B338-EE31866EA2DE}" type="presParOf" srcId="{D4F172E0-E310-4317-A683-28CBE98A9C9E}" destId="{97443C0A-0CEE-4727-8343-610E8F84F95E}" srcOrd="2" destOrd="0" presId="urn:microsoft.com/office/officeart/2008/layout/VerticalCurvedList"/>
    <dgm:cxn modelId="{2C4253A0-CCB1-4E63-895F-7B5BB6578861}" type="presParOf" srcId="{D4F172E0-E310-4317-A683-28CBE98A9C9E}" destId="{D11CAEDB-F846-4A5E-8D2D-09A916420C70}" srcOrd="3" destOrd="0" presId="urn:microsoft.com/office/officeart/2008/layout/VerticalCurvedList"/>
    <dgm:cxn modelId="{44CB1FFB-9DE4-444F-AAED-AF32868F5FD5}" type="presParOf" srcId="{72ABFCF0-7C38-4ACE-A174-163CF0B4CE27}" destId="{9E1F46ED-102C-478B-9D55-57C30730E802}" srcOrd="1" destOrd="0" presId="urn:microsoft.com/office/officeart/2008/layout/VerticalCurvedList"/>
    <dgm:cxn modelId="{319C38A9-B2B1-487D-B492-1FEC1BE2C71E}" type="presParOf" srcId="{72ABFCF0-7C38-4ACE-A174-163CF0B4CE27}" destId="{593F2ED1-1E9F-4A2B-B972-D162C31F4CCF}" srcOrd="2" destOrd="0" presId="urn:microsoft.com/office/officeart/2008/layout/VerticalCurvedList"/>
    <dgm:cxn modelId="{FD30A047-C592-4FC2-9B94-15C2D06E15DD}" type="presParOf" srcId="{593F2ED1-1E9F-4A2B-B972-D162C31F4CCF}" destId="{624B5B4A-5D3D-4A46-BDC2-F41D7DF8BA6C}" srcOrd="0" destOrd="0" presId="urn:microsoft.com/office/officeart/2008/layout/VerticalCurvedList"/>
    <dgm:cxn modelId="{27EE61B2-2EB4-492B-9BFB-64DD2CDE5CC2}" type="presParOf" srcId="{72ABFCF0-7C38-4ACE-A174-163CF0B4CE27}" destId="{56A1EC84-51A7-46AD-8108-F6B22259AA78}" srcOrd="3" destOrd="0" presId="urn:microsoft.com/office/officeart/2008/layout/VerticalCurvedList"/>
    <dgm:cxn modelId="{07F41225-C1CA-42A9-8204-EAE216565B9E}" type="presParOf" srcId="{72ABFCF0-7C38-4ACE-A174-163CF0B4CE27}" destId="{64A18507-438A-4ABF-B9E1-5F66E491B99D}" srcOrd="4" destOrd="0" presId="urn:microsoft.com/office/officeart/2008/layout/VerticalCurvedList"/>
    <dgm:cxn modelId="{C377FA98-4489-4699-99F1-21807284D45E}" type="presParOf" srcId="{64A18507-438A-4ABF-B9E1-5F66E491B99D}" destId="{B618B10B-D8FE-4D94-8068-EA039BD5D333}" srcOrd="0" destOrd="0" presId="urn:microsoft.com/office/officeart/2008/layout/VerticalCurvedList"/>
    <dgm:cxn modelId="{D67A6DEC-3B31-409A-86EB-19414DB73DEE}" type="presParOf" srcId="{72ABFCF0-7C38-4ACE-A174-163CF0B4CE27}" destId="{F65A469C-3CDD-46AA-82C8-DB29AD637E56}" srcOrd="5" destOrd="0" presId="urn:microsoft.com/office/officeart/2008/layout/VerticalCurvedList"/>
    <dgm:cxn modelId="{1B45963D-6CA7-4911-9AD4-01EA2267BF39}" type="presParOf" srcId="{72ABFCF0-7C38-4ACE-A174-163CF0B4CE27}" destId="{AC804A23-F709-40B2-B445-EC3CAE451556}" srcOrd="6" destOrd="0" presId="urn:microsoft.com/office/officeart/2008/layout/VerticalCurvedList"/>
    <dgm:cxn modelId="{5DB57169-17A6-4443-B1D6-3F60618D669C}" type="presParOf" srcId="{AC804A23-F709-40B2-B445-EC3CAE451556}" destId="{AC537F09-1345-425E-A206-19AFC4FC36F2}" srcOrd="0" destOrd="0" presId="urn:microsoft.com/office/officeart/2008/layout/VerticalCurvedList"/>
    <dgm:cxn modelId="{B9E12C62-D899-46AD-A5D6-253A2D97989B}" type="presParOf" srcId="{72ABFCF0-7C38-4ACE-A174-163CF0B4CE27}" destId="{1A699B4E-84C4-4A4E-A2B8-18760B602F7D}" srcOrd="7" destOrd="0" presId="urn:microsoft.com/office/officeart/2008/layout/VerticalCurvedList"/>
    <dgm:cxn modelId="{A9B6F076-5B17-4088-938F-F098300991E3}" type="presParOf" srcId="{72ABFCF0-7C38-4ACE-A174-163CF0B4CE27}" destId="{1CA719FF-4BC4-41E5-B819-ADB6226B394F}" srcOrd="8" destOrd="0" presId="urn:microsoft.com/office/officeart/2008/layout/VerticalCurvedList"/>
    <dgm:cxn modelId="{95CAC627-A678-4348-A49C-A15923C3FDA8}" type="presParOf" srcId="{1CA719FF-4BC4-41E5-B819-ADB6226B394F}" destId="{4065AC24-F71E-4DA0-811F-14B4D4E9710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04CAB5-1181-4188-A78A-3C4155134505}" type="doc">
      <dgm:prSet loTypeId="urn:microsoft.com/office/officeart/2011/layout/CircleProcess" loCatId="process" qsTypeId="urn:microsoft.com/office/officeart/2005/8/quickstyle/simple4" qsCatId="simple" csTypeId="urn:microsoft.com/office/officeart/2005/8/colors/accent0_3" csCatId="mainScheme" phldr="1"/>
      <dgm:spPr/>
      <dgm:t>
        <a:bodyPr/>
        <a:lstStyle/>
        <a:p>
          <a:endParaRPr lang="en-US"/>
        </a:p>
      </dgm:t>
    </dgm:pt>
    <dgm:pt modelId="{25BE517D-CE06-468C-87E8-8127931BD1EC}">
      <dgm:prSet phldrT="[Text]"/>
      <dgm:spPr/>
      <dgm:t>
        <a:bodyPr/>
        <a:lstStyle/>
        <a:p>
          <a:r>
            <a:rPr lang="en-US" i="0" dirty="0" smtClean="0"/>
            <a:t>Intellectual Capital </a:t>
          </a:r>
        </a:p>
        <a:p>
          <a:r>
            <a:rPr lang="en-US" i="0" dirty="0" smtClean="0"/>
            <a:t>(</a:t>
          </a:r>
          <a:r>
            <a:rPr lang="en-US" i="0" dirty="0" err="1" smtClean="0"/>
            <a:t>Pulic</a:t>
          </a:r>
          <a:r>
            <a:rPr lang="en-US" i="0" dirty="0" smtClean="0"/>
            <a:t> Model/VAIC™)</a:t>
          </a:r>
          <a:endParaRPr lang="en-US" i="0" dirty="0"/>
        </a:p>
      </dgm:t>
    </dgm:pt>
    <dgm:pt modelId="{DE24BD7C-E178-49DA-BED4-8300110B13A0}" type="parTrans" cxnId="{DA9C74DE-AF55-45E2-BB24-155523D98DBB}">
      <dgm:prSet/>
      <dgm:spPr/>
      <dgm:t>
        <a:bodyPr/>
        <a:lstStyle/>
        <a:p>
          <a:endParaRPr lang="en-US" i="0"/>
        </a:p>
      </dgm:t>
    </dgm:pt>
    <dgm:pt modelId="{A0F372DD-B9AE-4F7A-B62A-00332C508214}" type="sibTrans" cxnId="{DA9C74DE-AF55-45E2-BB24-155523D98DBB}">
      <dgm:prSet/>
      <dgm:spPr/>
      <dgm:t>
        <a:bodyPr/>
        <a:lstStyle/>
        <a:p>
          <a:endParaRPr lang="en-US" i="0"/>
        </a:p>
      </dgm:t>
    </dgm:pt>
    <dgm:pt modelId="{9F9AE824-E2E4-40C6-B2AE-E4A1F9935D0D}">
      <dgm:prSet phldrT="[Text]"/>
      <dgm:spPr/>
      <dgm:t>
        <a:bodyPr/>
        <a:lstStyle/>
        <a:p>
          <a:r>
            <a:rPr lang="en-US" i="0" dirty="0" smtClean="0"/>
            <a:t>Audit Quality</a:t>
          </a:r>
          <a:endParaRPr lang="en-US" i="0" dirty="0" smtClean="0"/>
        </a:p>
        <a:p>
          <a:r>
            <a:rPr lang="en-US" i="0" dirty="0" smtClean="0"/>
            <a:t>(1 </a:t>
          </a:r>
          <a:r>
            <a:rPr lang="en-US" i="0" dirty="0" smtClean="0"/>
            <a:t>for Big </a:t>
          </a:r>
          <a:r>
            <a:rPr lang="en-US" i="0" dirty="0" smtClean="0"/>
            <a:t>4, </a:t>
          </a:r>
          <a:r>
            <a:rPr lang="en-US" i="0" dirty="0" smtClean="0"/>
            <a:t>0 for </a:t>
          </a:r>
          <a:r>
            <a:rPr lang="en-US" i="0" dirty="0" smtClean="0"/>
            <a:t>Non Big 4)</a:t>
          </a:r>
          <a:endParaRPr lang="en-US" i="0" dirty="0"/>
        </a:p>
      </dgm:t>
    </dgm:pt>
    <dgm:pt modelId="{AAE5C4B6-CEC2-48CE-AD61-4459B24D14C8}" type="parTrans" cxnId="{A90141A7-3F4E-4627-9BE3-F444742F2BF3}">
      <dgm:prSet/>
      <dgm:spPr/>
      <dgm:t>
        <a:bodyPr/>
        <a:lstStyle/>
        <a:p>
          <a:endParaRPr lang="en-US" i="0"/>
        </a:p>
      </dgm:t>
    </dgm:pt>
    <dgm:pt modelId="{96B9F709-44DE-432D-AA83-EE2A9647C03A}" type="sibTrans" cxnId="{A90141A7-3F4E-4627-9BE3-F444742F2BF3}">
      <dgm:prSet/>
      <dgm:spPr/>
      <dgm:t>
        <a:bodyPr/>
        <a:lstStyle/>
        <a:p>
          <a:endParaRPr lang="en-US" i="0"/>
        </a:p>
      </dgm:t>
    </dgm:pt>
    <dgm:pt modelId="{4B3882D4-85A1-4B7D-9C55-E38703ECFB15}">
      <dgm:prSet phldrT="[Text]"/>
      <dgm:spPr/>
      <dgm:t>
        <a:bodyPr/>
        <a:lstStyle/>
        <a:p>
          <a:r>
            <a:rPr lang="en-US" i="0" dirty="0" smtClean="0"/>
            <a:t>Leverage </a:t>
          </a:r>
        </a:p>
        <a:p>
          <a:r>
            <a:rPr lang="en-US" i="0" dirty="0" smtClean="0"/>
            <a:t>(Total Debt/Total Asset)</a:t>
          </a:r>
          <a:endParaRPr lang="en-US" i="0" dirty="0"/>
        </a:p>
      </dgm:t>
    </dgm:pt>
    <dgm:pt modelId="{A1E79996-6364-4703-ADF6-07043BBF02B7}" type="parTrans" cxnId="{8348269D-CC73-4D4C-A523-D783267BC008}">
      <dgm:prSet/>
      <dgm:spPr/>
      <dgm:t>
        <a:bodyPr/>
        <a:lstStyle/>
        <a:p>
          <a:endParaRPr lang="en-US" i="0"/>
        </a:p>
      </dgm:t>
    </dgm:pt>
    <dgm:pt modelId="{81F19FCF-B8A3-45E9-99C3-894CEBC02197}" type="sibTrans" cxnId="{8348269D-CC73-4D4C-A523-D783267BC008}">
      <dgm:prSet/>
      <dgm:spPr/>
      <dgm:t>
        <a:bodyPr/>
        <a:lstStyle/>
        <a:p>
          <a:endParaRPr lang="en-US" i="0"/>
        </a:p>
      </dgm:t>
    </dgm:pt>
    <dgm:pt modelId="{7290AC88-425C-4547-A8EE-816249EC37B5}">
      <dgm:prSet phldrT="[Text]"/>
      <dgm:spPr/>
      <dgm:t>
        <a:bodyPr/>
        <a:lstStyle/>
        <a:p>
          <a:r>
            <a:rPr lang="en-US" i="0" dirty="0" smtClean="0"/>
            <a:t>Earnings Management </a:t>
          </a:r>
          <a:endParaRPr lang="en-US" i="0" dirty="0" smtClean="0"/>
        </a:p>
        <a:p>
          <a:r>
            <a:rPr lang="en-US" i="0" dirty="0" smtClean="0"/>
            <a:t>(Modified Jones Model)</a:t>
          </a:r>
          <a:endParaRPr lang="en-US" i="0" dirty="0"/>
        </a:p>
      </dgm:t>
    </dgm:pt>
    <dgm:pt modelId="{FEB38ED5-781B-4522-B908-A1F713E60D75}" type="parTrans" cxnId="{BD50F5D9-9FD7-40A3-9E52-493E6DC29ABA}">
      <dgm:prSet/>
      <dgm:spPr/>
      <dgm:t>
        <a:bodyPr/>
        <a:lstStyle/>
        <a:p>
          <a:endParaRPr lang="en-US" i="0"/>
        </a:p>
      </dgm:t>
    </dgm:pt>
    <dgm:pt modelId="{4806327F-1107-4278-979C-035B9F1E2A33}" type="sibTrans" cxnId="{BD50F5D9-9FD7-40A3-9E52-493E6DC29ABA}">
      <dgm:prSet/>
      <dgm:spPr/>
      <dgm:t>
        <a:bodyPr/>
        <a:lstStyle/>
        <a:p>
          <a:endParaRPr lang="en-US" i="0"/>
        </a:p>
      </dgm:t>
    </dgm:pt>
    <dgm:pt modelId="{4B64EE31-F002-4A7C-88F9-70539A370A07}" type="pres">
      <dgm:prSet presAssocID="{4F04CAB5-1181-4188-A78A-3C4155134505}" presName="Name0" presStyleCnt="0">
        <dgm:presLayoutVars>
          <dgm:chMax val="11"/>
          <dgm:chPref val="11"/>
          <dgm:dir/>
          <dgm:resizeHandles/>
        </dgm:presLayoutVars>
      </dgm:prSet>
      <dgm:spPr/>
      <dgm:t>
        <a:bodyPr/>
        <a:lstStyle/>
        <a:p>
          <a:endParaRPr lang="en-US"/>
        </a:p>
      </dgm:t>
    </dgm:pt>
    <dgm:pt modelId="{D25E88D3-2228-4704-A36A-1745AFD2DECE}" type="pres">
      <dgm:prSet presAssocID="{7290AC88-425C-4547-A8EE-816249EC37B5}" presName="Accent4" presStyleCnt="0"/>
      <dgm:spPr/>
    </dgm:pt>
    <dgm:pt modelId="{FB924756-5C10-4BC9-AD73-AE98D8FEAC02}" type="pres">
      <dgm:prSet presAssocID="{7290AC88-425C-4547-A8EE-816249EC37B5}" presName="Accent" presStyleLbl="node1" presStyleIdx="0" presStyleCnt="4"/>
      <dgm:spPr/>
    </dgm:pt>
    <dgm:pt modelId="{4B37F04B-0004-48FB-9A81-B630D6BF8BC6}" type="pres">
      <dgm:prSet presAssocID="{7290AC88-425C-4547-A8EE-816249EC37B5}" presName="ParentBackground4" presStyleCnt="0"/>
      <dgm:spPr/>
    </dgm:pt>
    <dgm:pt modelId="{19FDC958-BA10-4DDB-B41B-C6C39E4ABD95}" type="pres">
      <dgm:prSet presAssocID="{7290AC88-425C-4547-A8EE-816249EC37B5}" presName="ParentBackground" presStyleLbl="fgAcc1" presStyleIdx="0" presStyleCnt="4"/>
      <dgm:spPr/>
      <dgm:t>
        <a:bodyPr/>
        <a:lstStyle/>
        <a:p>
          <a:endParaRPr lang="en-US"/>
        </a:p>
      </dgm:t>
    </dgm:pt>
    <dgm:pt modelId="{0C25E2EF-5780-4895-97E1-A85965DBC8CC}" type="pres">
      <dgm:prSet presAssocID="{7290AC88-425C-4547-A8EE-816249EC37B5}" presName="Parent4" presStyleLbl="revTx" presStyleIdx="0" presStyleCnt="0">
        <dgm:presLayoutVars>
          <dgm:chMax val="1"/>
          <dgm:chPref val="1"/>
          <dgm:bulletEnabled val="1"/>
        </dgm:presLayoutVars>
      </dgm:prSet>
      <dgm:spPr/>
      <dgm:t>
        <a:bodyPr/>
        <a:lstStyle/>
        <a:p>
          <a:endParaRPr lang="en-US"/>
        </a:p>
      </dgm:t>
    </dgm:pt>
    <dgm:pt modelId="{52AEC209-6E11-4887-88DF-54CAA3C70D8F}" type="pres">
      <dgm:prSet presAssocID="{4B3882D4-85A1-4B7D-9C55-E38703ECFB15}" presName="Accent3" presStyleCnt="0"/>
      <dgm:spPr/>
    </dgm:pt>
    <dgm:pt modelId="{D00DC117-D451-4BB6-A2BF-4A2F8FC13B4E}" type="pres">
      <dgm:prSet presAssocID="{4B3882D4-85A1-4B7D-9C55-E38703ECFB15}" presName="Accent" presStyleLbl="node1" presStyleIdx="1" presStyleCnt="4"/>
      <dgm:spPr/>
    </dgm:pt>
    <dgm:pt modelId="{D060A207-6407-4B50-8CBF-AAC34E219B92}" type="pres">
      <dgm:prSet presAssocID="{4B3882D4-85A1-4B7D-9C55-E38703ECFB15}" presName="ParentBackground3" presStyleCnt="0"/>
      <dgm:spPr/>
    </dgm:pt>
    <dgm:pt modelId="{9BFAF5EA-C465-4E59-8644-ED3A8074B74E}" type="pres">
      <dgm:prSet presAssocID="{4B3882D4-85A1-4B7D-9C55-E38703ECFB15}" presName="ParentBackground" presStyleLbl="fgAcc1" presStyleIdx="1" presStyleCnt="4"/>
      <dgm:spPr/>
      <dgm:t>
        <a:bodyPr/>
        <a:lstStyle/>
        <a:p>
          <a:endParaRPr lang="en-US"/>
        </a:p>
      </dgm:t>
    </dgm:pt>
    <dgm:pt modelId="{FC5CC654-6C6B-44AB-978C-5C153ABC9C2A}" type="pres">
      <dgm:prSet presAssocID="{4B3882D4-85A1-4B7D-9C55-E38703ECFB15}" presName="Parent3" presStyleLbl="revTx" presStyleIdx="0" presStyleCnt="0">
        <dgm:presLayoutVars>
          <dgm:chMax val="1"/>
          <dgm:chPref val="1"/>
          <dgm:bulletEnabled val="1"/>
        </dgm:presLayoutVars>
      </dgm:prSet>
      <dgm:spPr/>
      <dgm:t>
        <a:bodyPr/>
        <a:lstStyle/>
        <a:p>
          <a:endParaRPr lang="en-US"/>
        </a:p>
      </dgm:t>
    </dgm:pt>
    <dgm:pt modelId="{847A4190-7F43-41A5-9DED-017FF6076E06}" type="pres">
      <dgm:prSet presAssocID="{9F9AE824-E2E4-40C6-B2AE-E4A1F9935D0D}" presName="Accent2" presStyleCnt="0"/>
      <dgm:spPr/>
    </dgm:pt>
    <dgm:pt modelId="{ADCCE324-B67C-4FBF-A01A-354A3311E8DC}" type="pres">
      <dgm:prSet presAssocID="{9F9AE824-E2E4-40C6-B2AE-E4A1F9935D0D}" presName="Accent" presStyleLbl="node1" presStyleIdx="2" presStyleCnt="4"/>
      <dgm:spPr/>
    </dgm:pt>
    <dgm:pt modelId="{49EB9903-79F2-4DEA-8430-ABC65704A2D5}" type="pres">
      <dgm:prSet presAssocID="{9F9AE824-E2E4-40C6-B2AE-E4A1F9935D0D}" presName="ParentBackground2" presStyleCnt="0"/>
      <dgm:spPr/>
    </dgm:pt>
    <dgm:pt modelId="{2F744C91-560C-4AE4-BF1B-62DD136EEE28}" type="pres">
      <dgm:prSet presAssocID="{9F9AE824-E2E4-40C6-B2AE-E4A1F9935D0D}" presName="ParentBackground" presStyleLbl="fgAcc1" presStyleIdx="2" presStyleCnt="4"/>
      <dgm:spPr/>
      <dgm:t>
        <a:bodyPr/>
        <a:lstStyle/>
        <a:p>
          <a:endParaRPr lang="en-US"/>
        </a:p>
      </dgm:t>
    </dgm:pt>
    <dgm:pt modelId="{69DC03A5-EC51-4861-99CE-2A5935EE7C7E}" type="pres">
      <dgm:prSet presAssocID="{9F9AE824-E2E4-40C6-B2AE-E4A1F9935D0D}" presName="Parent2" presStyleLbl="revTx" presStyleIdx="0" presStyleCnt="0">
        <dgm:presLayoutVars>
          <dgm:chMax val="1"/>
          <dgm:chPref val="1"/>
          <dgm:bulletEnabled val="1"/>
        </dgm:presLayoutVars>
      </dgm:prSet>
      <dgm:spPr/>
      <dgm:t>
        <a:bodyPr/>
        <a:lstStyle/>
        <a:p>
          <a:endParaRPr lang="en-US"/>
        </a:p>
      </dgm:t>
    </dgm:pt>
    <dgm:pt modelId="{F56F9E1F-32F7-42D6-8D33-8653D4D869F9}" type="pres">
      <dgm:prSet presAssocID="{25BE517D-CE06-468C-87E8-8127931BD1EC}" presName="Accent1" presStyleCnt="0"/>
      <dgm:spPr/>
    </dgm:pt>
    <dgm:pt modelId="{C281E7AE-2D98-43E6-845E-2FBD6EA72CF8}" type="pres">
      <dgm:prSet presAssocID="{25BE517D-CE06-468C-87E8-8127931BD1EC}" presName="Accent" presStyleLbl="node1" presStyleIdx="3" presStyleCnt="4"/>
      <dgm:spPr/>
    </dgm:pt>
    <dgm:pt modelId="{A2593545-213F-4513-AD62-55FC2EA11242}" type="pres">
      <dgm:prSet presAssocID="{25BE517D-CE06-468C-87E8-8127931BD1EC}" presName="ParentBackground1" presStyleCnt="0"/>
      <dgm:spPr/>
    </dgm:pt>
    <dgm:pt modelId="{841EAC0D-0703-4497-BC86-F0BD7EBE66B1}" type="pres">
      <dgm:prSet presAssocID="{25BE517D-CE06-468C-87E8-8127931BD1EC}" presName="ParentBackground" presStyleLbl="fgAcc1" presStyleIdx="3" presStyleCnt="4"/>
      <dgm:spPr/>
      <dgm:t>
        <a:bodyPr/>
        <a:lstStyle/>
        <a:p>
          <a:endParaRPr lang="en-US"/>
        </a:p>
      </dgm:t>
    </dgm:pt>
    <dgm:pt modelId="{06808D69-CEB5-45B8-88AD-86CA0E69FD37}" type="pres">
      <dgm:prSet presAssocID="{25BE517D-CE06-468C-87E8-8127931BD1EC}" presName="Parent1" presStyleLbl="revTx" presStyleIdx="0" presStyleCnt="0">
        <dgm:presLayoutVars>
          <dgm:chMax val="1"/>
          <dgm:chPref val="1"/>
          <dgm:bulletEnabled val="1"/>
        </dgm:presLayoutVars>
      </dgm:prSet>
      <dgm:spPr/>
      <dgm:t>
        <a:bodyPr/>
        <a:lstStyle/>
        <a:p>
          <a:endParaRPr lang="en-US"/>
        </a:p>
      </dgm:t>
    </dgm:pt>
  </dgm:ptLst>
  <dgm:cxnLst>
    <dgm:cxn modelId="{5BB38641-C236-4E95-AFF8-603CE3E58D84}" type="presOf" srcId="{4F04CAB5-1181-4188-A78A-3C4155134505}" destId="{4B64EE31-F002-4A7C-88F9-70539A370A07}" srcOrd="0" destOrd="0" presId="urn:microsoft.com/office/officeart/2011/layout/CircleProcess"/>
    <dgm:cxn modelId="{C88A5A1D-512E-4CC4-B06D-14A7EB66FF91}" type="presOf" srcId="{4B3882D4-85A1-4B7D-9C55-E38703ECFB15}" destId="{9BFAF5EA-C465-4E59-8644-ED3A8074B74E}" srcOrd="0" destOrd="0" presId="urn:microsoft.com/office/officeart/2011/layout/CircleProcess"/>
    <dgm:cxn modelId="{6B04C6FC-A90D-4A29-98F0-075CDD9CE320}" type="presOf" srcId="{7290AC88-425C-4547-A8EE-816249EC37B5}" destId="{19FDC958-BA10-4DDB-B41B-C6C39E4ABD95}" srcOrd="0" destOrd="0" presId="urn:microsoft.com/office/officeart/2011/layout/CircleProcess"/>
    <dgm:cxn modelId="{8348269D-CC73-4D4C-A523-D783267BC008}" srcId="{4F04CAB5-1181-4188-A78A-3C4155134505}" destId="{4B3882D4-85A1-4B7D-9C55-E38703ECFB15}" srcOrd="2" destOrd="0" parTransId="{A1E79996-6364-4703-ADF6-07043BBF02B7}" sibTransId="{81F19FCF-B8A3-45E9-99C3-894CEBC02197}"/>
    <dgm:cxn modelId="{C06A8843-28A3-4384-9F1A-471D073DB494}" type="presOf" srcId="{9F9AE824-E2E4-40C6-B2AE-E4A1F9935D0D}" destId="{69DC03A5-EC51-4861-99CE-2A5935EE7C7E}" srcOrd="1" destOrd="0" presId="urn:microsoft.com/office/officeart/2011/layout/CircleProcess"/>
    <dgm:cxn modelId="{A90141A7-3F4E-4627-9BE3-F444742F2BF3}" srcId="{4F04CAB5-1181-4188-A78A-3C4155134505}" destId="{9F9AE824-E2E4-40C6-B2AE-E4A1F9935D0D}" srcOrd="1" destOrd="0" parTransId="{AAE5C4B6-CEC2-48CE-AD61-4459B24D14C8}" sibTransId="{96B9F709-44DE-432D-AA83-EE2A9647C03A}"/>
    <dgm:cxn modelId="{CA89B7D2-213B-4555-83EC-E42F2E5F514B}" type="presOf" srcId="{25BE517D-CE06-468C-87E8-8127931BD1EC}" destId="{841EAC0D-0703-4497-BC86-F0BD7EBE66B1}" srcOrd="0" destOrd="0" presId="urn:microsoft.com/office/officeart/2011/layout/CircleProcess"/>
    <dgm:cxn modelId="{875ABA80-249E-4E79-AEDF-D4CF0006BEA8}" type="presOf" srcId="{25BE517D-CE06-468C-87E8-8127931BD1EC}" destId="{06808D69-CEB5-45B8-88AD-86CA0E69FD37}" srcOrd="1" destOrd="0" presId="urn:microsoft.com/office/officeart/2011/layout/CircleProcess"/>
    <dgm:cxn modelId="{40034872-B184-44FD-A10E-617D3623BDA9}" type="presOf" srcId="{4B3882D4-85A1-4B7D-9C55-E38703ECFB15}" destId="{FC5CC654-6C6B-44AB-978C-5C153ABC9C2A}" srcOrd="1" destOrd="0" presId="urn:microsoft.com/office/officeart/2011/layout/CircleProcess"/>
    <dgm:cxn modelId="{BEE22245-6961-4804-B830-E26B3D34EF1D}" type="presOf" srcId="{7290AC88-425C-4547-A8EE-816249EC37B5}" destId="{0C25E2EF-5780-4895-97E1-A85965DBC8CC}" srcOrd="1" destOrd="0" presId="urn:microsoft.com/office/officeart/2011/layout/CircleProcess"/>
    <dgm:cxn modelId="{DA9C74DE-AF55-45E2-BB24-155523D98DBB}" srcId="{4F04CAB5-1181-4188-A78A-3C4155134505}" destId="{25BE517D-CE06-468C-87E8-8127931BD1EC}" srcOrd="0" destOrd="0" parTransId="{DE24BD7C-E178-49DA-BED4-8300110B13A0}" sibTransId="{A0F372DD-B9AE-4F7A-B62A-00332C508214}"/>
    <dgm:cxn modelId="{231E6A18-8856-4F44-B2DF-DFC49746577B}" type="presOf" srcId="{9F9AE824-E2E4-40C6-B2AE-E4A1F9935D0D}" destId="{2F744C91-560C-4AE4-BF1B-62DD136EEE28}" srcOrd="0" destOrd="0" presId="urn:microsoft.com/office/officeart/2011/layout/CircleProcess"/>
    <dgm:cxn modelId="{BD50F5D9-9FD7-40A3-9E52-493E6DC29ABA}" srcId="{4F04CAB5-1181-4188-A78A-3C4155134505}" destId="{7290AC88-425C-4547-A8EE-816249EC37B5}" srcOrd="3" destOrd="0" parTransId="{FEB38ED5-781B-4522-B908-A1F713E60D75}" sibTransId="{4806327F-1107-4278-979C-035B9F1E2A33}"/>
    <dgm:cxn modelId="{8FC52C07-D8EB-4A80-97AE-64DBCB2154C9}" type="presParOf" srcId="{4B64EE31-F002-4A7C-88F9-70539A370A07}" destId="{D25E88D3-2228-4704-A36A-1745AFD2DECE}" srcOrd="0" destOrd="0" presId="urn:microsoft.com/office/officeart/2011/layout/CircleProcess"/>
    <dgm:cxn modelId="{41920751-C65F-4832-89D4-0CAAAE990C4F}" type="presParOf" srcId="{D25E88D3-2228-4704-A36A-1745AFD2DECE}" destId="{FB924756-5C10-4BC9-AD73-AE98D8FEAC02}" srcOrd="0" destOrd="0" presId="urn:microsoft.com/office/officeart/2011/layout/CircleProcess"/>
    <dgm:cxn modelId="{2FFF8A21-52D2-4626-AF9A-B1913C8DC938}" type="presParOf" srcId="{4B64EE31-F002-4A7C-88F9-70539A370A07}" destId="{4B37F04B-0004-48FB-9A81-B630D6BF8BC6}" srcOrd="1" destOrd="0" presId="urn:microsoft.com/office/officeart/2011/layout/CircleProcess"/>
    <dgm:cxn modelId="{5B9449AB-CF88-434B-8B30-F874E7DBFF6B}" type="presParOf" srcId="{4B37F04B-0004-48FB-9A81-B630D6BF8BC6}" destId="{19FDC958-BA10-4DDB-B41B-C6C39E4ABD95}" srcOrd="0" destOrd="0" presId="urn:microsoft.com/office/officeart/2011/layout/CircleProcess"/>
    <dgm:cxn modelId="{6372DC70-6770-4FE1-ACDD-44F36B33B5B2}" type="presParOf" srcId="{4B64EE31-F002-4A7C-88F9-70539A370A07}" destId="{0C25E2EF-5780-4895-97E1-A85965DBC8CC}" srcOrd="2" destOrd="0" presId="urn:microsoft.com/office/officeart/2011/layout/CircleProcess"/>
    <dgm:cxn modelId="{F08ED3D1-F783-493A-993E-C0A5ADF66516}" type="presParOf" srcId="{4B64EE31-F002-4A7C-88F9-70539A370A07}" destId="{52AEC209-6E11-4887-88DF-54CAA3C70D8F}" srcOrd="3" destOrd="0" presId="urn:microsoft.com/office/officeart/2011/layout/CircleProcess"/>
    <dgm:cxn modelId="{4010AEBC-09FD-4DCB-BD15-E9C1308AC088}" type="presParOf" srcId="{52AEC209-6E11-4887-88DF-54CAA3C70D8F}" destId="{D00DC117-D451-4BB6-A2BF-4A2F8FC13B4E}" srcOrd="0" destOrd="0" presId="urn:microsoft.com/office/officeart/2011/layout/CircleProcess"/>
    <dgm:cxn modelId="{0E3B2AD6-0C29-4275-8BC6-DD5B837BA324}" type="presParOf" srcId="{4B64EE31-F002-4A7C-88F9-70539A370A07}" destId="{D060A207-6407-4B50-8CBF-AAC34E219B92}" srcOrd="4" destOrd="0" presId="urn:microsoft.com/office/officeart/2011/layout/CircleProcess"/>
    <dgm:cxn modelId="{EBAB4A8A-1766-4FCF-BC7E-BC1739DC9E2D}" type="presParOf" srcId="{D060A207-6407-4B50-8CBF-AAC34E219B92}" destId="{9BFAF5EA-C465-4E59-8644-ED3A8074B74E}" srcOrd="0" destOrd="0" presId="urn:microsoft.com/office/officeart/2011/layout/CircleProcess"/>
    <dgm:cxn modelId="{F61B1A9D-5BEB-46D8-8ACB-8ECD66CA7F18}" type="presParOf" srcId="{4B64EE31-F002-4A7C-88F9-70539A370A07}" destId="{FC5CC654-6C6B-44AB-978C-5C153ABC9C2A}" srcOrd="5" destOrd="0" presId="urn:microsoft.com/office/officeart/2011/layout/CircleProcess"/>
    <dgm:cxn modelId="{47E2DCDF-830E-48F5-B9E9-C07905E91F1C}" type="presParOf" srcId="{4B64EE31-F002-4A7C-88F9-70539A370A07}" destId="{847A4190-7F43-41A5-9DED-017FF6076E06}" srcOrd="6" destOrd="0" presId="urn:microsoft.com/office/officeart/2011/layout/CircleProcess"/>
    <dgm:cxn modelId="{5363C335-E2F0-4FBB-A8AC-B58A3362028F}" type="presParOf" srcId="{847A4190-7F43-41A5-9DED-017FF6076E06}" destId="{ADCCE324-B67C-4FBF-A01A-354A3311E8DC}" srcOrd="0" destOrd="0" presId="urn:microsoft.com/office/officeart/2011/layout/CircleProcess"/>
    <dgm:cxn modelId="{391CCDC9-7B89-4A44-8AFB-D8F8F994F077}" type="presParOf" srcId="{4B64EE31-F002-4A7C-88F9-70539A370A07}" destId="{49EB9903-79F2-4DEA-8430-ABC65704A2D5}" srcOrd="7" destOrd="0" presId="urn:microsoft.com/office/officeart/2011/layout/CircleProcess"/>
    <dgm:cxn modelId="{FA07F393-B47F-4A77-9258-C30D2C1F6987}" type="presParOf" srcId="{49EB9903-79F2-4DEA-8430-ABC65704A2D5}" destId="{2F744C91-560C-4AE4-BF1B-62DD136EEE28}" srcOrd="0" destOrd="0" presId="urn:microsoft.com/office/officeart/2011/layout/CircleProcess"/>
    <dgm:cxn modelId="{B7B73C45-A1FB-4D7E-8909-C0757889C338}" type="presParOf" srcId="{4B64EE31-F002-4A7C-88F9-70539A370A07}" destId="{69DC03A5-EC51-4861-99CE-2A5935EE7C7E}" srcOrd="8" destOrd="0" presId="urn:microsoft.com/office/officeart/2011/layout/CircleProcess"/>
    <dgm:cxn modelId="{5ED4C68C-EDC0-496B-920E-AB4D984FEBFD}" type="presParOf" srcId="{4B64EE31-F002-4A7C-88F9-70539A370A07}" destId="{F56F9E1F-32F7-42D6-8D33-8653D4D869F9}" srcOrd="9" destOrd="0" presId="urn:microsoft.com/office/officeart/2011/layout/CircleProcess"/>
    <dgm:cxn modelId="{4F119E6B-9347-4F24-99B0-C2D31B3AFE53}" type="presParOf" srcId="{F56F9E1F-32F7-42D6-8D33-8653D4D869F9}" destId="{C281E7AE-2D98-43E6-845E-2FBD6EA72CF8}" srcOrd="0" destOrd="0" presId="urn:microsoft.com/office/officeart/2011/layout/CircleProcess"/>
    <dgm:cxn modelId="{76969197-96D8-4C4F-9B8E-E7C1D6AE703B}" type="presParOf" srcId="{4B64EE31-F002-4A7C-88F9-70539A370A07}" destId="{A2593545-213F-4513-AD62-55FC2EA11242}" srcOrd="10" destOrd="0" presId="urn:microsoft.com/office/officeart/2011/layout/CircleProcess"/>
    <dgm:cxn modelId="{DD83418A-5B06-44B6-B8D1-FCFFC587F147}" type="presParOf" srcId="{A2593545-213F-4513-AD62-55FC2EA11242}" destId="{841EAC0D-0703-4497-BC86-F0BD7EBE66B1}" srcOrd="0" destOrd="0" presId="urn:microsoft.com/office/officeart/2011/layout/CircleProcess"/>
    <dgm:cxn modelId="{50ECBF68-E8D2-4917-ADD2-5CAB62C5A34A}" type="presParOf" srcId="{4B64EE31-F002-4A7C-88F9-70539A370A07}" destId="{06808D69-CEB5-45B8-88AD-86CA0E69FD37}" srcOrd="11" destOrd="0" presId="urn:microsoft.com/office/officeart/2011/layout/Circl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D3A09E-F826-4D7E-88BC-F9C69FA21565}">
      <dsp:nvSpPr>
        <dsp:cNvPr id="0" name=""/>
        <dsp:cNvSpPr/>
      </dsp:nvSpPr>
      <dsp:spPr>
        <a:xfrm>
          <a:off x="-5587345" y="-855371"/>
          <a:ext cx="6652439" cy="6652439"/>
        </a:xfrm>
        <a:prstGeom prst="blockArc">
          <a:avLst>
            <a:gd name="adj1" fmla="val 18900000"/>
            <a:gd name="adj2" fmla="val 2700000"/>
            <a:gd name="adj3" fmla="val 325"/>
          </a:avLst>
        </a:prstGeom>
        <a:noFill/>
        <a:ln w="15875" cap="flat" cmpd="sng" algn="ctr">
          <a:solidFill>
            <a:schemeClr val="dk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1F46ED-102C-478B-9D55-57C30730E802}">
      <dsp:nvSpPr>
        <dsp:cNvPr id="0" name=""/>
        <dsp:cNvSpPr/>
      </dsp:nvSpPr>
      <dsp:spPr>
        <a:xfrm>
          <a:off x="557558" y="379917"/>
          <a:ext cx="5355092" cy="76023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3433" tIns="40640" rIns="40640" bIns="40640" numCol="1" spcCol="1270" anchor="ctr" anchorCtr="0">
          <a:noAutofit/>
        </a:bodyPr>
        <a:lstStyle/>
        <a:p>
          <a:pPr lvl="0" algn="l" defTabSz="711200">
            <a:lnSpc>
              <a:spcPct val="90000"/>
            </a:lnSpc>
            <a:spcBef>
              <a:spcPct val="0"/>
            </a:spcBef>
            <a:spcAft>
              <a:spcPct val="35000"/>
            </a:spcAft>
          </a:pPr>
          <a:r>
            <a:rPr lang="en-US" sz="1600" u="none" kern="1200" dirty="0" smtClean="0"/>
            <a:t>Is there any effect of intellectual capital, audit quality, and leverage toward earnings management?</a:t>
          </a:r>
          <a:endParaRPr lang="en-US" sz="1600" kern="1200" dirty="0"/>
        </a:p>
      </dsp:txBody>
      <dsp:txXfrm>
        <a:off x="557558" y="379917"/>
        <a:ext cx="5355092" cy="760230"/>
      </dsp:txXfrm>
    </dsp:sp>
    <dsp:sp modelId="{624B5B4A-5D3D-4A46-BDC2-F41D7DF8BA6C}">
      <dsp:nvSpPr>
        <dsp:cNvPr id="0" name=""/>
        <dsp:cNvSpPr/>
      </dsp:nvSpPr>
      <dsp:spPr>
        <a:xfrm>
          <a:off x="82414" y="284888"/>
          <a:ext cx="950288" cy="950288"/>
        </a:xfrm>
        <a:prstGeom prst="ellipse">
          <a:avLst/>
        </a:prstGeom>
        <a:solidFill>
          <a:schemeClr val="lt1">
            <a:hueOff val="0"/>
            <a:satOff val="0"/>
            <a:lumOff val="0"/>
            <a:alphaOff val="0"/>
          </a:schemeClr>
        </a:solidFill>
        <a:ln w="15875"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A1EC84-51A7-46AD-8108-F6B22259AA78}">
      <dsp:nvSpPr>
        <dsp:cNvPr id="0" name=""/>
        <dsp:cNvSpPr/>
      </dsp:nvSpPr>
      <dsp:spPr>
        <a:xfrm>
          <a:off x="993415" y="1520461"/>
          <a:ext cx="4919235" cy="76023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3433" tIns="40640" rIns="40640" bIns="40640" numCol="1" spcCol="1270" anchor="ctr" anchorCtr="0">
          <a:noAutofit/>
        </a:bodyPr>
        <a:lstStyle/>
        <a:p>
          <a:pPr lvl="0" algn="l" defTabSz="711200">
            <a:lnSpc>
              <a:spcPct val="90000"/>
            </a:lnSpc>
            <a:spcBef>
              <a:spcPct val="0"/>
            </a:spcBef>
            <a:spcAft>
              <a:spcPct val="35000"/>
            </a:spcAft>
          </a:pPr>
          <a:r>
            <a:rPr lang="en-US" sz="1600" u="none" kern="1200" dirty="0" smtClean="0"/>
            <a:t>Is there any effect of intellectual capital partially toward earnings management?</a:t>
          </a:r>
          <a:endParaRPr lang="en-US" sz="1600" kern="1200" dirty="0"/>
        </a:p>
      </dsp:txBody>
      <dsp:txXfrm>
        <a:off x="993415" y="1520461"/>
        <a:ext cx="4919235" cy="760230"/>
      </dsp:txXfrm>
    </dsp:sp>
    <dsp:sp modelId="{B618B10B-D8FE-4D94-8068-EA039BD5D333}">
      <dsp:nvSpPr>
        <dsp:cNvPr id="0" name=""/>
        <dsp:cNvSpPr/>
      </dsp:nvSpPr>
      <dsp:spPr>
        <a:xfrm>
          <a:off x="518271" y="1425432"/>
          <a:ext cx="950288" cy="950288"/>
        </a:xfrm>
        <a:prstGeom prst="ellipse">
          <a:avLst/>
        </a:prstGeom>
        <a:solidFill>
          <a:schemeClr val="lt1">
            <a:hueOff val="0"/>
            <a:satOff val="0"/>
            <a:lumOff val="0"/>
            <a:alphaOff val="0"/>
          </a:schemeClr>
        </a:solidFill>
        <a:ln w="15875"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65A469C-3CDD-46AA-82C8-DB29AD637E56}">
      <dsp:nvSpPr>
        <dsp:cNvPr id="0" name=""/>
        <dsp:cNvSpPr/>
      </dsp:nvSpPr>
      <dsp:spPr>
        <a:xfrm>
          <a:off x="993415" y="2661004"/>
          <a:ext cx="4919235" cy="76023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3433" tIns="40640" rIns="40640" bIns="40640" numCol="1" spcCol="1270" anchor="ctr" anchorCtr="0">
          <a:noAutofit/>
        </a:bodyPr>
        <a:lstStyle/>
        <a:p>
          <a:pPr lvl="0" algn="l" defTabSz="711200">
            <a:lnSpc>
              <a:spcPct val="90000"/>
            </a:lnSpc>
            <a:spcBef>
              <a:spcPct val="0"/>
            </a:spcBef>
            <a:spcAft>
              <a:spcPct val="35000"/>
            </a:spcAft>
          </a:pPr>
          <a:r>
            <a:rPr lang="en-US" sz="1600" u="none" kern="1200" dirty="0" smtClean="0"/>
            <a:t>Is there any effect of partial audit quality toward earnings management?</a:t>
          </a:r>
          <a:endParaRPr lang="en-US" sz="1600" kern="1200" dirty="0"/>
        </a:p>
      </dsp:txBody>
      <dsp:txXfrm>
        <a:off x="993415" y="2661004"/>
        <a:ext cx="4919235" cy="760230"/>
      </dsp:txXfrm>
    </dsp:sp>
    <dsp:sp modelId="{AC537F09-1345-425E-A206-19AFC4FC36F2}">
      <dsp:nvSpPr>
        <dsp:cNvPr id="0" name=""/>
        <dsp:cNvSpPr/>
      </dsp:nvSpPr>
      <dsp:spPr>
        <a:xfrm>
          <a:off x="518271" y="2565975"/>
          <a:ext cx="950288" cy="950288"/>
        </a:xfrm>
        <a:prstGeom prst="ellipse">
          <a:avLst/>
        </a:prstGeom>
        <a:solidFill>
          <a:schemeClr val="lt1">
            <a:hueOff val="0"/>
            <a:satOff val="0"/>
            <a:lumOff val="0"/>
            <a:alphaOff val="0"/>
          </a:schemeClr>
        </a:solidFill>
        <a:ln w="15875"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699B4E-84C4-4A4E-A2B8-18760B602F7D}">
      <dsp:nvSpPr>
        <dsp:cNvPr id="0" name=""/>
        <dsp:cNvSpPr/>
      </dsp:nvSpPr>
      <dsp:spPr>
        <a:xfrm>
          <a:off x="557558" y="3801547"/>
          <a:ext cx="5355092" cy="760230"/>
        </a:xfrm>
        <a:prstGeom prst="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3433" tIns="40640" rIns="40640" bIns="40640" numCol="1" spcCol="1270" anchor="ctr" anchorCtr="0">
          <a:noAutofit/>
        </a:bodyPr>
        <a:lstStyle/>
        <a:p>
          <a:pPr lvl="0" algn="l" defTabSz="711200">
            <a:lnSpc>
              <a:spcPct val="90000"/>
            </a:lnSpc>
            <a:spcBef>
              <a:spcPct val="0"/>
            </a:spcBef>
            <a:spcAft>
              <a:spcPct val="35000"/>
            </a:spcAft>
          </a:pPr>
          <a:r>
            <a:rPr lang="en-US" sz="1600" u="none" kern="1200" dirty="0" smtClean="0"/>
            <a:t>Is there any effect of leverage partially toward earnings management?</a:t>
          </a:r>
          <a:endParaRPr lang="en-US" sz="1600" kern="1200" dirty="0"/>
        </a:p>
      </dsp:txBody>
      <dsp:txXfrm>
        <a:off x="557558" y="3801547"/>
        <a:ext cx="5355092" cy="760230"/>
      </dsp:txXfrm>
    </dsp:sp>
    <dsp:sp modelId="{4065AC24-F71E-4DA0-811F-14B4D4E97105}">
      <dsp:nvSpPr>
        <dsp:cNvPr id="0" name=""/>
        <dsp:cNvSpPr/>
      </dsp:nvSpPr>
      <dsp:spPr>
        <a:xfrm>
          <a:off x="82414" y="3706519"/>
          <a:ext cx="950288" cy="950288"/>
        </a:xfrm>
        <a:prstGeom prst="ellipse">
          <a:avLst/>
        </a:prstGeom>
        <a:solidFill>
          <a:schemeClr val="lt1">
            <a:hueOff val="0"/>
            <a:satOff val="0"/>
            <a:lumOff val="0"/>
            <a:alphaOff val="0"/>
          </a:schemeClr>
        </a:solidFill>
        <a:ln w="15875" cap="flat" cmpd="sng" algn="ctr">
          <a:solidFill>
            <a:schemeClr val="dk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924756-5C10-4BC9-AD73-AE98D8FEAC02}">
      <dsp:nvSpPr>
        <dsp:cNvPr id="0" name=""/>
        <dsp:cNvSpPr/>
      </dsp:nvSpPr>
      <dsp:spPr>
        <a:xfrm>
          <a:off x="7501833" y="808945"/>
          <a:ext cx="2143163" cy="2143273"/>
        </a:xfrm>
        <a:prstGeom prst="ellipse">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19FDC958-BA10-4DDB-B41B-C6C39E4ABD95}">
      <dsp:nvSpPr>
        <dsp:cNvPr id="0" name=""/>
        <dsp:cNvSpPr/>
      </dsp:nvSpPr>
      <dsp:spPr>
        <a:xfrm>
          <a:off x="7573517" y="880400"/>
          <a:ext cx="2000714" cy="2000363"/>
        </a:xfrm>
        <a:prstGeom prst="ellipse">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i="0" kern="1200" dirty="0" smtClean="0"/>
            <a:t>Earnings Management </a:t>
          </a:r>
          <a:endParaRPr lang="en-US" sz="1400" i="0" kern="1200" dirty="0" smtClean="0"/>
        </a:p>
        <a:p>
          <a:pPr lvl="0" algn="ctr" defTabSz="622300">
            <a:lnSpc>
              <a:spcPct val="90000"/>
            </a:lnSpc>
            <a:spcBef>
              <a:spcPct val="0"/>
            </a:spcBef>
            <a:spcAft>
              <a:spcPct val="35000"/>
            </a:spcAft>
          </a:pPr>
          <a:r>
            <a:rPr lang="en-US" sz="1400" i="0" kern="1200" dirty="0" smtClean="0"/>
            <a:t>(Modified Jones Model)</a:t>
          </a:r>
          <a:endParaRPr lang="en-US" sz="1400" i="0" kern="1200" dirty="0"/>
        </a:p>
      </dsp:txBody>
      <dsp:txXfrm>
        <a:off x="7859333" y="1166220"/>
        <a:ext cx="1429081" cy="1428723"/>
      </dsp:txXfrm>
    </dsp:sp>
    <dsp:sp modelId="{D00DC117-D451-4BB6-A2BF-4A2F8FC13B4E}">
      <dsp:nvSpPr>
        <dsp:cNvPr id="0" name=""/>
        <dsp:cNvSpPr/>
      </dsp:nvSpPr>
      <dsp:spPr>
        <a:xfrm rot="2700000">
          <a:off x="5277778" y="808794"/>
          <a:ext cx="2143198" cy="2143198"/>
        </a:xfrm>
        <a:prstGeom prst="teardrop">
          <a:avLst>
            <a:gd name="adj" fmla="val 100000"/>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9BFAF5EA-C465-4E59-8644-ED3A8074B74E}">
      <dsp:nvSpPr>
        <dsp:cNvPr id="0" name=""/>
        <dsp:cNvSpPr/>
      </dsp:nvSpPr>
      <dsp:spPr>
        <a:xfrm>
          <a:off x="5358670" y="880400"/>
          <a:ext cx="2000714" cy="2000363"/>
        </a:xfrm>
        <a:prstGeom prst="ellipse">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i="0" kern="1200" dirty="0" smtClean="0"/>
            <a:t>Leverage </a:t>
          </a:r>
        </a:p>
        <a:p>
          <a:pPr lvl="0" algn="ctr" defTabSz="622300">
            <a:lnSpc>
              <a:spcPct val="90000"/>
            </a:lnSpc>
            <a:spcBef>
              <a:spcPct val="0"/>
            </a:spcBef>
            <a:spcAft>
              <a:spcPct val="35000"/>
            </a:spcAft>
          </a:pPr>
          <a:r>
            <a:rPr lang="en-US" sz="1400" i="0" kern="1200" dirty="0" smtClean="0"/>
            <a:t>(Total Debt/Total Asset)</a:t>
          </a:r>
          <a:endParaRPr lang="en-US" sz="1400" i="0" kern="1200" dirty="0"/>
        </a:p>
      </dsp:txBody>
      <dsp:txXfrm>
        <a:off x="5644486" y="1166220"/>
        <a:ext cx="1429081" cy="1428723"/>
      </dsp:txXfrm>
    </dsp:sp>
    <dsp:sp modelId="{ADCCE324-B67C-4FBF-A01A-354A3311E8DC}">
      <dsp:nvSpPr>
        <dsp:cNvPr id="0" name=""/>
        <dsp:cNvSpPr/>
      </dsp:nvSpPr>
      <dsp:spPr>
        <a:xfrm rot="2700000">
          <a:off x="3072121" y="808794"/>
          <a:ext cx="2143198" cy="2143198"/>
        </a:xfrm>
        <a:prstGeom prst="teardrop">
          <a:avLst>
            <a:gd name="adj" fmla="val 100000"/>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2F744C91-560C-4AE4-BF1B-62DD136EEE28}">
      <dsp:nvSpPr>
        <dsp:cNvPr id="0" name=""/>
        <dsp:cNvSpPr/>
      </dsp:nvSpPr>
      <dsp:spPr>
        <a:xfrm>
          <a:off x="3143822" y="880400"/>
          <a:ext cx="2000714" cy="2000363"/>
        </a:xfrm>
        <a:prstGeom prst="ellipse">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i="0" kern="1200" dirty="0" smtClean="0"/>
            <a:t>Audit Quality</a:t>
          </a:r>
          <a:endParaRPr lang="en-US" sz="1400" i="0" kern="1200" dirty="0" smtClean="0"/>
        </a:p>
        <a:p>
          <a:pPr lvl="0" algn="ctr" defTabSz="622300">
            <a:lnSpc>
              <a:spcPct val="90000"/>
            </a:lnSpc>
            <a:spcBef>
              <a:spcPct val="0"/>
            </a:spcBef>
            <a:spcAft>
              <a:spcPct val="35000"/>
            </a:spcAft>
          </a:pPr>
          <a:r>
            <a:rPr lang="en-US" sz="1400" i="0" kern="1200" dirty="0" smtClean="0"/>
            <a:t>(1 </a:t>
          </a:r>
          <a:r>
            <a:rPr lang="en-US" sz="1400" i="0" kern="1200" dirty="0" smtClean="0"/>
            <a:t>for Big </a:t>
          </a:r>
          <a:r>
            <a:rPr lang="en-US" sz="1400" i="0" kern="1200" dirty="0" smtClean="0"/>
            <a:t>4, </a:t>
          </a:r>
          <a:r>
            <a:rPr lang="en-US" sz="1400" i="0" kern="1200" dirty="0" smtClean="0"/>
            <a:t>0 for </a:t>
          </a:r>
          <a:r>
            <a:rPr lang="en-US" sz="1400" i="0" kern="1200" dirty="0" smtClean="0"/>
            <a:t>Non Big 4)</a:t>
          </a:r>
          <a:endParaRPr lang="en-US" sz="1400" i="0" kern="1200" dirty="0"/>
        </a:p>
      </dsp:txBody>
      <dsp:txXfrm>
        <a:off x="3429639" y="1166220"/>
        <a:ext cx="1429081" cy="1428723"/>
      </dsp:txXfrm>
    </dsp:sp>
    <dsp:sp modelId="{C281E7AE-2D98-43E6-845E-2FBD6EA72CF8}">
      <dsp:nvSpPr>
        <dsp:cNvPr id="0" name=""/>
        <dsp:cNvSpPr/>
      </dsp:nvSpPr>
      <dsp:spPr>
        <a:xfrm rot="2700000">
          <a:off x="857274" y="808794"/>
          <a:ext cx="2143198" cy="2143198"/>
        </a:xfrm>
        <a:prstGeom prst="teardrop">
          <a:avLst>
            <a:gd name="adj" fmla="val 100000"/>
          </a:avLst>
        </a:prstGeom>
        <a:gradFill rotWithShape="0">
          <a:gsLst>
            <a:gs pos="0">
              <a:schemeClr val="dk2">
                <a:hueOff val="0"/>
                <a:satOff val="0"/>
                <a:lumOff val="0"/>
                <a:alphaOff val="0"/>
                <a:shade val="85000"/>
                <a:satMod val="130000"/>
              </a:schemeClr>
            </a:gs>
            <a:gs pos="34000">
              <a:schemeClr val="dk2">
                <a:hueOff val="0"/>
                <a:satOff val="0"/>
                <a:lumOff val="0"/>
                <a:alphaOff val="0"/>
                <a:shade val="87000"/>
                <a:satMod val="125000"/>
              </a:schemeClr>
            </a:gs>
            <a:gs pos="70000">
              <a:schemeClr val="dk2">
                <a:hueOff val="0"/>
                <a:satOff val="0"/>
                <a:lumOff val="0"/>
                <a:alphaOff val="0"/>
                <a:tint val="100000"/>
                <a:shade val="90000"/>
                <a:satMod val="130000"/>
              </a:schemeClr>
            </a:gs>
            <a:gs pos="100000">
              <a:schemeClr val="dk2">
                <a:hueOff val="0"/>
                <a:satOff val="0"/>
                <a:lumOff val="0"/>
                <a:alphaOff val="0"/>
                <a:tint val="100000"/>
                <a:shade val="100000"/>
                <a:satMod val="11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sp>
    <dsp:sp modelId="{841EAC0D-0703-4497-BC86-F0BD7EBE66B1}">
      <dsp:nvSpPr>
        <dsp:cNvPr id="0" name=""/>
        <dsp:cNvSpPr/>
      </dsp:nvSpPr>
      <dsp:spPr>
        <a:xfrm>
          <a:off x="928975" y="880400"/>
          <a:ext cx="2000714" cy="2000363"/>
        </a:xfrm>
        <a:prstGeom prst="ellipse">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i="0" kern="1200" dirty="0" smtClean="0"/>
            <a:t>Intellectual Capital </a:t>
          </a:r>
        </a:p>
        <a:p>
          <a:pPr lvl="0" algn="ctr" defTabSz="622300">
            <a:lnSpc>
              <a:spcPct val="90000"/>
            </a:lnSpc>
            <a:spcBef>
              <a:spcPct val="0"/>
            </a:spcBef>
            <a:spcAft>
              <a:spcPct val="35000"/>
            </a:spcAft>
          </a:pPr>
          <a:r>
            <a:rPr lang="en-US" sz="1400" i="0" kern="1200" dirty="0" smtClean="0"/>
            <a:t>(</a:t>
          </a:r>
          <a:r>
            <a:rPr lang="en-US" sz="1400" i="0" kern="1200" dirty="0" err="1" smtClean="0"/>
            <a:t>Pulic</a:t>
          </a:r>
          <a:r>
            <a:rPr lang="en-US" sz="1400" i="0" kern="1200" dirty="0" smtClean="0"/>
            <a:t> Model/VAIC™)</a:t>
          </a:r>
          <a:endParaRPr lang="en-US" sz="1400" i="0" kern="1200" dirty="0"/>
        </a:p>
      </dsp:txBody>
      <dsp:txXfrm>
        <a:off x="1214791" y="1166220"/>
        <a:ext cx="1429081" cy="1428723"/>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1" y="4450188"/>
            <a:ext cx="12192000" cy="2407811"/>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chemeClr val="tx1">
                    <a:lumMod val="85000"/>
                    <a:lumOff val="15000"/>
                  </a:schemeClr>
                </a:solidFill>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smtClean="0"/>
              <a:t>Click to edit Master subtitle style</a:t>
            </a:r>
            <a:endParaRPr lang="en-US" noProof="0"/>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2/17/2020</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72358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Agenda">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2/17/2020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AA314B25-B4AF-394E-BBDA-7E6BAD315F39}"/>
              </a:ext>
            </a:extLst>
          </p:cNvPr>
          <p:cNvSpPr/>
          <p:nvPr userDrawn="1"/>
        </p:nvSpPr>
        <p:spPr>
          <a:xfrm>
            <a:off x="3351057" y="0"/>
            <a:ext cx="8840943"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37575EF-0D14-6140-A91B-260C9C9DFE4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Title Placeholder 1">
            <a:extLst>
              <a:ext uri="{FF2B5EF4-FFF2-40B4-BE49-F238E27FC236}">
                <a16:creationId xmlns:a16="http://schemas.microsoft.com/office/drawing/2014/main" id="{82544261-8049-494B-A93D-BDFF1BB84722}"/>
              </a:ext>
            </a:extLst>
          </p:cNvPr>
          <p:cNvSpPr>
            <a:spLocks noGrp="1"/>
          </p:cNvSpPr>
          <p:nvPr>
            <p:ph type="title" hasCustomPrompt="1"/>
          </p:nvPr>
        </p:nvSpPr>
        <p:spPr>
          <a:xfrm>
            <a:off x="635000" y="3135207"/>
            <a:ext cx="4886854" cy="587584"/>
          </a:xfrm>
          <a:prstGeom prst="rect">
            <a:avLst/>
          </a:prstGeom>
        </p:spPr>
        <p:txBody>
          <a:bodyPr vert="horz" lIns="91440" tIns="45720" rIns="91440" bIns="45720" rtlCol="0" anchor="ctr">
            <a:normAutofit/>
          </a:bodyPr>
          <a:lstStyle>
            <a:lvl1pPr algn="ct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9214786D-83EE-814C-A5E4-D0EC7D29D0C4}"/>
              </a:ext>
            </a:extLst>
          </p:cNvPr>
          <p:cNvSpPr>
            <a:spLocks noGrp="1"/>
          </p:cNvSpPr>
          <p:nvPr>
            <p:ph sz="half" idx="2"/>
          </p:nvPr>
        </p:nvSpPr>
        <p:spPr>
          <a:xfrm>
            <a:off x="5575829" y="633875"/>
            <a:ext cx="5981171" cy="5590250"/>
          </a:xfrm>
        </p:spPr>
        <p:txBody>
          <a:bodyPr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solidFill>
                  <a:schemeClr val="tx1"/>
                </a:solidFill>
              </a:defRPr>
            </a:lvl2pPr>
            <a:lvl3pPr marL="612648" indent="-228600">
              <a:buClr>
                <a:schemeClr val="tx1"/>
              </a:buClr>
              <a:buFont typeface="+mj-lt"/>
              <a:buAutoNum type="arabicPeriod"/>
              <a:defRPr sz="1100">
                <a:solidFill>
                  <a:schemeClr val="tx1"/>
                </a:solidFill>
              </a:defRPr>
            </a:lvl3pPr>
            <a:lvl4pPr marL="795528" indent="-228600">
              <a:buClr>
                <a:schemeClr val="tx1"/>
              </a:buClr>
              <a:buFont typeface="+mj-lt"/>
              <a:buAutoNum type="arabicPeriod"/>
              <a:defRPr sz="1100">
                <a:solidFill>
                  <a:schemeClr val="tx1"/>
                </a:solidFill>
              </a:defRPr>
            </a:lvl4pPr>
            <a:lvl5pPr marL="978408" indent="-228600">
              <a:buClr>
                <a:schemeClr val="tx1"/>
              </a:buClr>
              <a:buFont typeface="+mj-lt"/>
              <a:buAutoNum type="arabicPeriod"/>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07918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Two Content">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2/17/2020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2E148DD3-DD87-154B-80B4-2421965D3C83}"/>
              </a:ext>
            </a:extLst>
          </p:cNvPr>
          <p:cNvSpPr/>
          <p:nvPr userDrawn="1"/>
        </p:nvSpPr>
        <p:spPr>
          <a:xfrm>
            <a:off x="1" y="1714500"/>
            <a:ext cx="12192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742E4732-0E8F-7B46-BD08-0F2EE0DA8786}"/>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7" name="Title Placeholder 1">
            <a:extLst>
              <a:ext uri="{FF2B5EF4-FFF2-40B4-BE49-F238E27FC236}">
                <a16:creationId xmlns:a16="http://schemas.microsoft.com/office/drawing/2014/main" id="{6E73F81A-7260-5C4F-A7FF-CA2CC731BC33}"/>
              </a:ext>
            </a:extLst>
          </p:cNvPr>
          <p:cNvSpPr>
            <a:spLocks noGrp="1"/>
          </p:cNvSpPr>
          <p:nvPr>
            <p:ph type="title" hasCustomPrompt="1"/>
          </p:nvPr>
        </p:nvSpPr>
        <p:spPr>
          <a:xfrm>
            <a:off x="5443870" y="942871"/>
            <a:ext cx="5711810" cy="587584"/>
          </a:xfrm>
          <a:prstGeom prst="rect">
            <a:avLst/>
          </a:prstGeom>
        </p:spPr>
        <p:txBody>
          <a:bodyPr vert="horz" lIns="91440" tIns="45720" rIns="91440" bIns="45720" rtlCol="0" anchor="ctr">
            <a:normAutofit/>
          </a:bodyPr>
          <a:lstStyle/>
          <a:p>
            <a:r>
              <a:rPr lang="en-US" noProof="0"/>
              <a:t>CLICK TO EDIT MASTER TITLE STYLE</a:t>
            </a:r>
          </a:p>
        </p:txBody>
      </p:sp>
      <p:sp>
        <p:nvSpPr>
          <p:cNvPr id="9" name="Content Placeholder 3">
            <a:extLst>
              <a:ext uri="{FF2B5EF4-FFF2-40B4-BE49-F238E27FC236}">
                <a16:creationId xmlns:a16="http://schemas.microsoft.com/office/drawing/2014/main" id="{4CD13CD4-3E4F-2E41-ACF4-2446257D236F}"/>
              </a:ext>
            </a:extLst>
          </p:cNvPr>
          <p:cNvSpPr>
            <a:spLocks noGrp="1"/>
          </p:cNvSpPr>
          <p:nvPr>
            <p:ph sz="half" idx="2"/>
          </p:nvPr>
        </p:nvSpPr>
        <p:spPr>
          <a:xfrm>
            <a:off x="5443870" y="1973589"/>
            <a:ext cx="5711810" cy="3941540"/>
          </a:xfrm>
        </p:spPr>
        <p:txBody>
          <a:bodyPr>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14" name="Content Placeholder 3">
            <a:extLst>
              <a:ext uri="{FF2B5EF4-FFF2-40B4-BE49-F238E27FC236}">
                <a16:creationId xmlns:a16="http://schemas.microsoft.com/office/drawing/2014/main" id="{D8E69886-8907-DB47-87C2-0621AF156D9F}"/>
              </a:ext>
            </a:extLst>
          </p:cNvPr>
          <p:cNvSpPr>
            <a:spLocks noGrp="1"/>
          </p:cNvSpPr>
          <p:nvPr>
            <p:ph sz="half" idx="14"/>
          </p:nvPr>
        </p:nvSpPr>
        <p:spPr>
          <a:xfrm>
            <a:off x="605170" y="621039"/>
            <a:ext cx="4589130" cy="5603086"/>
          </a:xfrm>
          <a:solidFill>
            <a:srgbClr val="EDEFF7"/>
          </a:solidFill>
        </p:spPr>
        <p:txBody>
          <a:bodyPr>
            <a:normAutofit/>
          </a:bodyPr>
          <a:lstStyle>
            <a:lvl1pPr>
              <a:buClr>
                <a:schemeClr val="tx1"/>
              </a:buClr>
              <a:defRPr sz="1600">
                <a:solidFill>
                  <a:schemeClr val="tx1"/>
                </a:solidFill>
              </a:defRPr>
            </a:lvl1pPr>
            <a:lvl2pPr marL="384048" indent="-182880">
              <a:buClr>
                <a:schemeClr val="tx1"/>
              </a:buClr>
              <a:buFont typeface="Arial" panose="020B0604020202020204" pitchFamily="34" charset="0"/>
              <a:buChar char="•"/>
              <a:defRPr sz="1400">
                <a:solidFill>
                  <a:schemeClr val="tx1"/>
                </a:solidFill>
              </a:defRPr>
            </a:lvl2pPr>
            <a:lvl3pPr marL="566928" indent="-182880">
              <a:buClr>
                <a:schemeClr val="tx1"/>
              </a:buClr>
              <a:buFont typeface="Arial" panose="020B0604020202020204" pitchFamily="34" charset="0"/>
              <a:buChar char="•"/>
              <a:defRPr sz="1100">
                <a:solidFill>
                  <a:schemeClr val="tx1"/>
                </a:solidFill>
              </a:defRPr>
            </a:lvl3pPr>
            <a:lvl4pPr marL="749808" indent="-182880">
              <a:buClr>
                <a:schemeClr val="tx1"/>
              </a:buClr>
              <a:buFont typeface="Arial" panose="020B0604020202020204" pitchFamily="34" charset="0"/>
              <a:buChar char="•"/>
              <a:defRPr sz="1100">
                <a:solidFill>
                  <a:schemeClr val="tx1"/>
                </a:solidFill>
              </a:defRPr>
            </a:lvl4pPr>
            <a:lvl5pPr marL="932688" indent="-182880">
              <a:buClr>
                <a:schemeClr val="tx1"/>
              </a:buClr>
              <a:buFont typeface="Arial" panose="020B0604020202020204" pitchFamily="34" charset="0"/>
              <a:buChar cha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6263102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9C88DF2D-0421-A94C-82C1-867E1E5E4907}"/>
              </a:ext>
            </a:extLst>
          </p:cNvPr>
          <p:cNvSpPr/>
          <p:nvPr userDrawn="1"/>
        </p:nvSpPr>
        <p:spPr>
          <a:xfrm>
            <a:off x="10993582" y="0"/>
            <a:ext cx="1198418"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334D05A3-7A20-9447-8D39-F2980D85413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8" name="Rectangle 7">
            <a:extLst>
              <a:ext uri="{FF2B5EF4-FFF2-40B4-BE49-F238E27FC236}">
                <a16:creationId xmlns:a16="http://schemas.microsoft.com/office/drawing/2014/main" id="{DA134939-39C0-4522-A125-A13DFDA66490}"/>
              </a:ext>
            </a:extLst>
          </p:cNvPr>
          <p:cNvSpPr/>
          <p:nvPr/>
        </p:nvSpPr>
        <p:spPr>
          <a:xfrm>
            <a:off x="634999" y="3927894"/>
            <a:ext cx="10922000" cy="2326856"/>
          </a:xfrm>
          <a:prstGeom prst="rect">
            <a:avLst/>
          </a:prstGeom>
          <a:solidFill>
            <a:srgbClr val="F6F9F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35001" y="603250"/>
            <a:ext cx="10921998" cy="3294019"/>
          </a:xfrm>
          <a:solidFill>
            <a:schemeClr val="bg1"/>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smtClean="0"/>
              <a:t>Click icon to add picture</a:t>
            </a:r>
            <a:endParaRPr lang="en-US" noProof="0" dirty="0"/>
          </a:p>
        </p:txBody>
      </p:sp>
      <p:sp>
        <p:nvSpPr>
          <p:cNvPr id="2" name="Title 1"/>
          <p:cNvSpPr>
            <a:spLocks noGrp="1"/>
          </p:cNvSpPr>
          <p:nvPr>
            <p:ph type="title"/>
          </p:nvPr>
        </p:nvSpPr>
        <p:spPr>
          <a:xfrm>
            <a:off x="1097279" y="4298078"/>
            <a:ext cx="10113645" cy="743682"/>
          </a:xfrm>
          <a:prstGeom prst="rect">
            <a:avLst/>
          </a:prstGeom>
        </p:spPr>
        <p:txBody>
          <a:bodyPr tIns="0" bIns="0" anchor="b">
            <a:noAutofit/>
          </a:bodyPr>
          <a:lstStyle>
            <a:lvl1pPr>
              <a:defRPr sz="3600" b="0">
                <a:solidFill>
                  <a:schemeClr val="tx1"/>
                </a:solidFill>
              </a:defRPr>
            </a:lvl1pPr>
          </a:lstStyle>
          <a:p>
            <a:r>
              <a:rPr lang="en-US" noProof="0" smtClean="0"/>
              <a:t>Click to edit Master title style</a:t>
            </a:r>
            <a:endParaRPr lang="en-US" noProof="0"/>
          </a:p>
        </p:txBody>
      </p:sp>
      <p:sp>
        <p:nvSpPr>
          <p:cNvPr id="4" name="Text Placeholder 3"/>
          <p:cNvSpPr>
            <a:spLocks noGrp="1"/>
          </p:cNvSpPr>
          <p:nvPr>
            <p:ph type="body" sz="half" idx="2"/>
          </p:nvPr>
        </p:nvSpPr>
        <p:spPr>
          <a:xfrm>
            <a:off x="1097279" y="5213716"/>
            <a:ext cx="10113264" cy="609600"/>
          </a:xfrm>
        </p:spPr>
        <p:txBody>
          <a:bodyPr lIns="91440" tIns="0" rIns="91440" bIns="0">
            <a:normAutofit/>
          </a:bodyPr>
          <a:lstStyle>
            <a:lvl1pPr marL="0" indent="0">
              <a:spcBef>
                <a:spcPts val="0"/>
              </a:spcBef>
              <a:spcAft>
                <a:spcPts val="600"/>
              </a:spcAft>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noProof="0" smtClean="0"/>
              <a:t>2/17/2020</a:t>
            </a:fld>
            <a:endParaRPr lang="en-US" noProof="0"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noProof="0" dirty="0"/>
          </a:p>
        </p:txBody>
      </p:sp>
      <p:sp>
        <p:nvSpPr>
          <p:cNvPr id="7" name="Slide Number Placeholder 6"/>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4046387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Section Header">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F9512BDE-EEA0-404B-8D45-8AA93D61DABC}"/>
              </a:ext>
            </a:extLst>
          </p:cNvPr>
          <p:cNvSpPr/>
          <p:nvPr userDrawn="1"/>
        </p:nvSpPr>
        <p:spPr>
          <a:xfrm flipH="1">
            <a:off x="4217870" y="0"/>
            <a:ext cx="3599236" cy="6857999"/>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1" name="Rectangle">
            <a:extLst>
              <a:ext uri="{FF2B5EF4-FFF2-40B4-BE49-F238E27FC236}">
                <a16:creationId xmlns:a16="http://schemas.microsoft.com/office/drawing/2014/main" id="{E1223535-0F2F-6340-80B9-0B5D9364A13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1"/>
          <p:cNvSpPr>
            <a:spLocks noGrp="1"/>
          </p:cNvSpPr>
          <p:nvPr>
            <p:ph type="ctrTitle"/>
          </p:nvPr>
        </p:nvSpPr>
        <p:spPr>
          <a:xfrm>
            <a:off x="1097280" y="758952"/>
            <a:ext cx="10058400" cy="3566160"/>
          </a:xfrm>
          <a:prstGeom prst="rect">
            <a:avLst/>
          </a:prstGeom>
        </p:spPr>
        <p:txBody>
          <a:bodyPr anchor="b">
            <a:normAutofit/>
          </a:bodyPr>
          <a:lstStyle>
            <a:lvl1pPr algn="l">
              <a:lnSpc>
                <a:spcPct val="90000"/>
              </a:lnSpc>
              <a:defRPr sz="8000" cap="all" spc="-50" baseline="0">
                <a:solidFill>
                  <a:schemeClr val="tx1">
                    <a:lumMod val="85000"/>
                    <a:lumOff val="15000"/>
                  </a:schemeClr>
                </a:solidFill>
              </a:defRPr>
            </a:lvl1pPr>
          </a:lstStyle>
          <a:p>
            <a:r>
              <a:rPr lang="en-US" noProof="0" smtClean="0"/>
              <a:t>Click to edit Master title style</a:t>
            </a:r>
            <a:endParaRPr lang="en-US" noProof="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noProof="0" smtClean="0"/>
              <a:t>Click to edit Master subtitle style</a:t>
            </a:r>
            <a:endParaRPr lang="en-US" noProof="0"/>
          </a:p>
        </p:txBody>
      </p: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noProof="0" smtClean="0"/>
              <a:t>2/17/2020</a:t>
            </a:fld>
            <a:endParaRPr lang="en-US" noProof="0"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noProof="0"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7075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2" name="Rectangle">
            <a:extLst>
              <a:ext uri="{FF2B5EF4-FFF2-40B4-BE49-F238E27FC236}">
                <a16:creationId xmlns:a16="http://schemas.microsoft.com/office/drawing/2014/main" id="{202A34A5-A029-A246-82C6-D288185EB396}"/>
              </a:ext>
            </a:extLst>
          </p:cNvPr>
          <p:cNvSpPr/>
          <p:nvPr userDrawn="1"/>
        </p:nvSpPr>
        <p:spPr>
          <a:xfrm flipH="1">
            <a:off x="0" y="0"/>
            <a:ext cx="3351057"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3" name="Rectangle">
            <a:extLst>
              <a:ext uri="{FF2B5EF4-FFF2-40B4-BE49-F238E27FC236}">
                <a16:creationId xmlns:a16="http://schemas.microsoft.com/office/drawing/2014/main" id="{2773E1D8-C87F-EE46-8284-575DCA498E81}"/>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noProof="0" smtClean="0"/>
              <a:t>2/17/2020</a:t>
            </a:fld>
            <a:endParaRPr lang="en-US" noProof="0"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noProof="0"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1" name="Title Placeholder 1">
            <a:extLst>
              <a:ext uri="{FF2B5EF4-FFF2-40B4-BE49-F238E27FC236}">
                <a16:creationId xmlns:a16="http://schemas.microsoft.com/office/drawing/2014/main" id="{C429A40D-770E-C144-A5B5-6A4442C09C24}"/>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432407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bg>
      <p:bgPr>
        <a:solidFill>
          <a:schemeClr val="bg1"/>
        </a:solidFill>
        <a:effectLst/>
      </p:bgPr>
    </p:bg>
    <p:spTree>
      <p:nvGrpSpPr>
        <p:cNvPr id="1" name=""/>
        <p:cNvGrpSpPr/>
        <p:nvPr/>
      </p:nvGrpSpPr>
      <p:grpSpPr>
        <a:xfrm>
          <a:off x="0" y="0"/>
          <a:ext cx="0" cy="0"/>
          <a:chOff x="0" y="0"/>
          <a:chExt cx="0" cy="0"/>
        </a:xfrm>
      </p:grpSpPr>
      <p:sp>
        <p:nvSpPr>
          <p:cNvPr id="15" name="Rectangle">
            <a:extLst>
              <a:ext uri="{FF2B5EF4-FFF2-40B4-BE49-F238E27FC236}">
                <a16:creationId xmlns:a16="http://schemas.microsoft.com/office/drawing/2014/main" id="{64248D99-2B30-464D-B9B7-4E5C3A1F3FB2}"/>
              </a:ext>
            </a:extLst>
          </p:cNvPr>
          <p:cNvSpPr/>
          <p:nvPr userDrawn="1"/>
        </p:nvSpPr>
        <p:spPr>
          <a:xfrm flipH="1">
            <a:off x="0" y="0"/>
            <a:ext cx="6096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6" name="Rectangle">
            <a:extLst>
              <a:ext uri="{FF2B5EF4-FFF2-40B4-BE49-F238E27FC236}">
                <a16:creationId xmlns:a16="http://schemas.microsoft.com/office/drawing/2014/main" id="{3FAFF55B-FDE6-394B-A39B-22627D8FB6E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4" name="Content Placeholder 3"/>
          <p:cNvSpPr>
            <a:spLocks noGrp="1"/>
          </p:cNvSpPr>
          <p:nvPr>
            <p:ph sz="half" idx="2"/>
          </p:nvPr>
        </p:nvSpPr>
        <p:spPr>
          <a:xfrm>
            <a:off x="1097280" y="2958274"/>
            <a:ext cx="4639736" cy="2910821"/>
          </a:xfrm>
        </p:spPr>
        <p:txBody>
          <a:bodyPr>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Edit Master text styles</a:t>
            </a:r>
          </a:p>
        </p:txBody>
      </p:sp>
      <p:sp>
        <p:nvSpPr>
          <p:cNvPr id="6" name="Content Placeholder 5"/>
          <p:cNvSpPr>
            <a:spLocks noGrp="1"/>
          </p:cNvSpPr>
          <p:nvPr>
            <p:ph sz="quarter" idx="4"/>
          </p:nvPr>
        </p:nvSpPr>
        <p:spPr>
          <a:xfrm>
            <a:off x="6515944" y="2958273"/>
            <a:ext cx="4639736" cy="2910821"/>
          </a:xfrm>
        </p:spPr>
        <p:txBody>
          <a:bodyPr>
            <a:normAutofit/>
          </a:bodyPr>
          <a:lstStyle>
            <a:lvl1pPr>
              <a:defRPr sz="1600">
                <a:solidFill>
                  <a:schemeClr val="tx1"/>
                </a:solidFill>
              </a:defRPr>
            </a:lvl1pPr>
            <a:lvl2pPr>
              <a:defRPr sz="1400">
                <a:solidFill>
                  <a:schemeClr val="tx1"/>
                </a:solidFill>
              </a:defRPr>
            </a:lvl2pPr>
            <a:lvl3pPr>
              <a:defRPr sz="1100">
                <a:solidFill>
                  <a:schemeClr val="tx1"/>
                </a:solidFill>
              </a:defRPr>
            </a:lvl3pPr>
            <a:lvl4pPr>
              <a:defRPr sz="1100">
                <a:solidFill>
                  <a:schemeClr val="tx1"/>
                </a:solidFill>
              </a:defRPr>
            </a:lvl4pPr>
            <a:lvl5pPr>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noProof="0" smtClean="0"/>
              <a:t>2/17/2020</a:t>
            </a:fld>
            <a:endParaRPr lang="en-US" noProof="0"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noProof="0"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7" name="Title Placeholder 1">
            <a:extLst>
              <a:ext uri="{FF2B5EF4-FFF2-40B4-BE49-F238E27FC236}">
                <a16:creationId xmlns:a16="http://schemas.microsoft.com/office/drawing/2014/main" id="{99E345E4-E77C-484E-9FBB-E4EC71F08545}"/>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24232241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9" name="Rectangle">
            <a:extLst>
              <a:ext uri="{FF2B5EF4-FFF2-40B4-BE49-F238E27FC236}">
                <a16:creationId xmlns:a16="http://schemas.microsoft.com/office/drawing/2014/main" id="{83ACCAC0-2C8A-CE43-8C55-22BB53C73920}"/>
              </a:ext>
            </a:extLst>
          </p:cNvPr>
          <p:cNvSpPr/>
          <p:nvPr userDrawn="1"/>
        </p:nvSpPr>
        <p:spPr>
          <a:xfrm flipH="1">
            <a:off x="0" y="0"/>
            <a:ext cx="3351057"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2/17/2020</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4" name="Title Placeholder 1">
            <a:extLst>
              <a:ext uri="{FF2B5EF4-FFF2-40B4-BE49-F238E27FC236}">
                <a16:creationId xmlns:a16="http://schemas.microsoft.com/office/drawing/2014/main" id="{D4076461-FF7A-8843-B7F9-D041F3FB22FC}"/>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3020399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am ">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35FB147F-5DC4-B24C-B8CB-D3DA74290381}"/>
              </a:ext>
            </a:extLst>
          </p:cNvPr>
          <p:cNvSpPr/>
          <p:nvPr userDrawn="1"/>
        </p:nvSpPr>
        <p:spPr>
          <a:xfrm>
            <a:off x="1" y="3429000"/>
            <a:ext cx="12192000" cy="3429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10" name="Rectangle">
            <a:extLst>
              <a:ext uri="{FF2B5EF4-FFF2-40B4-BE49-F238E27FC236}">
                <a16:creationId xmlns:a16="http://schemas.microsoft.com/office/drawing/2014/main" id="{A400A9BD-AA60-E24D-9FC2-722758C8C933}"/>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noProof="0" smtClean="0"/>
              <a:t>2/17/2020</a:t>
            </a:fld>
            <a:endParaRPr lang="en-US" noProof="0"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noProof="0"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19" name="Picture Placeholder 3">
            <a:extLst>
              <a:ext uri="{FF2B5EF4-FFF2-40B4-BE49-F238E27FC236}">
                <a16:creationId xmlns:a16="http://schemas.microsoft.com/office/drawing/2014/main" id="{B9308E97-4F89-394E-856A-5B4EFCB2E73D}"/>
              </a:ext>
            </a:extLst>
          </p:cNvPr>
          <p:cNvSpPr>
            <a:spLocks noGrp="1"/>
          </p:cNvSpPr>
          <p:nvPr>
            <p:ph type="pic" sz="quarter" idx="13"/>
          </p:nvPr>
        </p:nvSpPr>
        <p:spPr>
          <a:xfrm>
            <a:off x="1097279"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0" name="Picture Placeholder 3">
            <a:extLst>
              <a:ext uri="{FF2B5EF4-FFF2-40B4-BE49-F238E27FC236}">
                <a16:creationId xmlns:a16="http://schemas.microsoft.com/office/drawing/2014/main" id="{A50BECA0-8817-964B-AEDB-A45669684C37}"/>
              </a:ext>
            </a:extLst>
          </p:cNvPr>
          <p:cNvSpPr>
            <a:spLocks noGrp="1"/>
          </p:cNvSpPr>
          <p:nvPr>
            <p:ph type="pic" sz="quarter" idx="14"/>
          </p:nvPr>
        </p:nvSpPr>
        <p:spPr>
          <a:xfrm>
            <a:off x="4659186"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1" name="Picture Placeholder 3">
            <a:extLst>
              <a:ext uri="{FF2B5EF4-FFF2-40B4-BE49-F238E27FC236}">
                <a16:creationId xmlns:a16="http://schemas.microsoft.com/office/drawing/2014/main" id="{EF399F4D-B67A-4C4B-BCF3-36FE110603F1}"/>
              </a:ext>
            </a:extLst>
          </p:cNvPr>
          <p:cNvSpPr>
            <a:spLocks noGrp="1"/>
          </p:cNvSpPr>
          <p:nvPr>
            <p:ph type="pic" sz="quarter" idx="15"/>
          </p:nvPr>
        </p:nvSpPr>
        <p:spPr>
          <a:xfrm>
            <a:off x="8221093" y="1930861"/>
            <a:ext cx="2919413" cy="2919413"/>
          </a:xfrm>
          <a:solidFill>
            <a:srgbClr val="EDEFF7"/>
          </a:solidFill>
        </p:spPr>
        <p:txBody>
          <a:bodyPr anchor="ctr"/>
          <a:lstStyle>
            <a:lvl1pPr algn="ctr">
              <a:defRPr/>
            </a:lvl1pPr>
          </a:lstStyle>
          <a:p>
            <a:r>
              <a:rPr lang="en-US" noProof="0" smtClean="0"/>
              <a:t>Click icon to add picture</a:t>
            </a:r>
            <a:endParaRPr lang="en-US" noProof="0" dirty="0"/>
          </a:p>
        </p:txBody>
      </p:sp>
      <p:sp>
        <p:nvSpPr>
          <p:cNvPr id="22" name="Text Placeholder 3">
            <a:extLst>
              <a:ext uri="{FF2B5EF4-FFF2-40B4-BE49-F238E27FC236}">
                <a16:creationId xmlns:a16="http://schemas.microsoft.com/office/drawing/2014/main" id="{08305C84-E25F-EC49-8F2B-4C0181FD3ABF}"/>
              </a:ext>
            </a:extLst>
          </p:cNvPr>
          <p:cNvSpPr>
            <a:spLocks noGrp="1"/>
          </p:cNvSpPr>
          <p:nvPr>
            <p:ph type="body" sz="half" idx="2" hasCustomPrompt="1"/>
          </p:nvPr>
        </p:nvSpPr>
        <p:spPr>
          <a:xfrm>
            <a:off x="1097279"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3" name="Text Placeholder 3">
            <a:extLst>
              <a:ext uri="{FF2B5EF4-FFF2-40B4-BE49-F238E27FC236}">
                <a16:creationId xmlns:a16="http://schemas.microsoft.com/office/drawing/2014/main" id="{A57A1FCE-E6BF-3747-9D43-42DBA6656EC0}"/>
              </a:ext>
            </a:extLst>
          </p:cNvPr>
          <p:cNvSpPr>
            <a:spLocks noGrp="1"/>
          </p:cNvSpPr>
          <p:nvPr>
            <p:ph type="body" sz="half" idx="16" hasCustomPrompt="1"/>
          </p:nvPr>
        </p:nvSpPr>
        <p:spPr>
          <a:xfrm>
            <a:off x="4666773"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4" name="Text Placeholder 3">
            <a:extLst>
              <a:ext uri="{FF2B5EF4-FFF2-40B4-BE49-F238E27FC236}">
                <a16:creationId xmlns:a16="http://schemas.microsoft.com/office/drawing/2014/main" id="{5B4B74C8-96E7-684F-91B9-8CE56CD10F1E}"/>
              </a:ext>
            </a:extLst>
          </p:cNvPr>
          <p:cNvSpPr>
            <a:spLocks noGrp="1"/>
          </p:cNvSpPr>
          <p:nvPr>
            <p:ph type="body" sz="half" idx="17" hasCustomPrompt="1"/>
          </p:nvPr>
        </p:nvSpPr>
        <p:spPr>
          <a:xfrm>
            <a:off x="8236267" y="5257321"/>
            <a:ext cx="2919413" cy="583534"/>
          </a:xfrm>
        </p:spPr>
        <p:txBody>
          <a:bodyPr lIns="91440" rIns="91440" anchor="ctr">
            <a:normAutofit/>
          </a:bodyPr>
          <a:lstStyle>
            <a:lvl1pPr marL="0" indent="0" algn="ctr">
              <a:buNone/>
              <a:defRPr sz="1800" cap="all" baseline="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Name Goes Here</a:t>
            </a:r>
          </a:p>
        </p:txBody>
      </p:sp>
      <p:sp>
        <p:nvSpPr>
          <p:cNvPr id="25" name="Title Placeholder 1">
            <a:extLst>
              <a:ext uri="{FF2B5EF4-FFF2-40B4-BE49-F238E27FC236}">
                <a16:creationId xmlns:a16="http://schemas.microsoft.com/office/drawing/2014/main" id="{D522564E-B348-544F-A8E5-CFCAFA48B54B}"/>
              </a:ext>
            </a:extLst>
          </p:cNvPr>
          <p:cNvSpPr>
            <a:spLocks noGrp="1"/>
          </p:cNvSpPr>
          <p:nvPr>
            <p:ph type="title" hasCustomPrompt="1"/>
          </p:nvPr>
        </p:nvSpPr>
        <p:spPr>
          <a:xfrm>
            <a:off x="1097280" y="942871"/>
            <a:ext cx="10058400" cy="587584"/>
          </a:xfrm>
          <a:prstGeom prst="rect">
            <a:avLst/>
          </a:prstGeom>
        </p:spPr>
        <p:txBody>
          <a:bodyPr vert="horz" lIns="91440" tIns="45720" rIns="91440" bIns="45720" rtlCol="0" anchor="ctr">
            <a:normAutofit/>
          </a:bodyPr>
          <a:lstStyle>
            <a:lvl1pPr>
              <a:defRPr cap="all" baseline="0"/>
            </a:lvl1pPr>
          </a:lstStyle>
          <a:p>
            <a:r>
              <a:rPr lang="en-US" noProof="0"/>
              <a:t>CLICK TO EDIT MASTER TITLE STYLE</a:t>
            </a:r>
          </a:p>
        </p:txBody>
      </p:sp>
    </p:spTree>
    <p:extLst>
      <p:ext uri="{BB962C8B-B14F-4D97-AF65-F5344CB8AC3E}">
        <p14:creationId xmlns:p14="http://schemas.microsoft.com/office/powerpoint/2010/main" val="1418890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2/17/2020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2472297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ent and Imag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2/17/2020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5BFC727-5650-B049-AA2A-2511C08FB35B}"/>
              </a:ext>
            </a:extLst>
          </p:cNvPr>
          <p:cNvSpPr/>
          <p:nvPr userDrawn="1"/>
        </p:nvSpPr>
        <p:spPr>
          <a:xfrm flipH="1">
            <a:off x="0" y="0"/>
            <a:ext cx="1195754"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E700C598-C823-744D-BE16-5114B7625057}"/>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10" name="Picture Placeholder 8">
            <a:extLst>
              <a:ext uri="{FF2B5EF4-FFF2-40B4-BE49-F238E27FC236}">
                <a16:creationId xmlns:a16="http://schemas.microsoft.com/office/drawing/2014/main" id="{21BED569-C9C5-8F4D-A42A-ED4914579D63}"/>
              </a:ext>
            </a:extLst>
          </p:cNvPr>
          <p:cNvSpPr>
            <a:spLocks noGrp="1"/>
          </p:cNvSpPr>
          <p:nvPr>
            <p:ph type="pic" sz="quarter" idx="13"/>
          </p:nvPr>
        </p:nvSpPr>
        <p:spPr>
          <a:xfrm>
            <a:off x="5924550" y="633875"/>
            <a:ext cx="5632450" cy="5591175"/>
          </a:xfrm>
          <a:solidFill>
            <a:schemeClr val="tx2"/>
          </a:solidFill>
        </p:spPr>
        <p:txBody>
          <a:bodyPr anchor="ctr"/>
          <a:lstStyle>
            <a:lvl1pPr algn="ctr">
              <a:defRPr>
                <a:solidFill>
                  <a:schemeClr val="bg1"/>
                </a:solidFill>
              </a:defRPr>
            </a:lvl1pPr>
          </a:lstStyle>
          <a:p>
            <a:r>
              <a:rPr lang="en-US" noProof="0" smtClean="0"/>
              <a:t>Click icon to add picture</a:t>
            </a:r>
            <a:endParaRPr lang="en-US" noProof="0" dirty="0"/>
          </a:p>
        </p:txBody>
      </p:sp>
      <p:sp>
        <p:nvSpPr>
          <p:cNvPr id="11" name="Title Placeholder 1">
            <a:extLst>
              <a:ext uri="{FF2B5EF4-FFF2-40B4-BE49-F238E27FC236}">
                <a16:creationId xmlns:a16="http://schemas.microsoft.com/office/drawing/2014/main" id="{ACB6E588-2EB7-9A41-A93A-7757596EF9D6}"/>
              </a:ext>
            </a:extLst>
          </p:cNvPr>
          <p:cNvSpPr>
            <a:spLocks noGrp="1"/>
          </p:cNvSpPr>
          <p:nvPr>
            <p:ph type="title" hasCustomPrompt="1"/>
          </p:nvPr>
        </p:nvSpPr>
        <p:spPr>
          <a:xfrm>
            <a:off x="1195754" y="942870"/>
            <a:ext cx="4157296" cy="1292750"/>
          </a:xfrm>
          <a:prstGeom prst="rect">
            <a:avLst/>
          </a:prstGeom>
        </p:spPr>
        <p:txBody>
          <a:bodyPr vert="horz" lIns="91440" tIns="45720" rIns="91440" bIns="45720" rtlCol="0" anchor="ctr">
            <a:normAutofit/>
          </a:bodyPr>
          <a:lstStyle>
            <a:lvl1pPr>
              <a:defRPr cap="all" baseline="0"/>
            </a:lvl1pPr>
          </a:lstStyle>
          <a:p>
            <a:r>
              <a:rPr lang="en-US" noProof="0"/>
              <a:t>Title goes here</a:t>
            </a:r>
          </a:p>
        </p:txBody>
      </p:sp>
      <p:sp>
        <p:nvSpPr>
          <p:cNvPr id="12" name="Content Placeholder 3">
            <a:extLst>
              <a:ext uri="{FF2B5EF4-FFF2-40B4-BE49-F238E27FC236}">
                <a16:creationId xmlns:a16="http://schemas.microsoft.com/office/drawing/2014/main" id="{A6C0FE70-F6BB-3D40-AD3C-E704CABE499C}"/>
              </a:ext>
            </a:extLst>
          </p:cNvPr>
          <p:cNvSpPr>
            <a:spLocks noGrp="1"/>
          </p:cNvSpPr>
          <p:nvPr>
            <p:ph sz="half" idx="2"/>
          </p:nvPr>
        </p:nvSpPr>
        <p:spPr>
          <a:xfrm>
            <a:off x="1195754" y="2281657"/>
            <a:ext cx="4157296" cy="3633471"/>
          </a:xfrm>
        </p:spPr>
        <p:txBody>
          <a:bodyPr>
            <a:normAutofit/>
          </a:bodyPr>
          <a:lstStyle>
            <a:lvl1pPr marL="0" indent="0">
              <a:buClr>
                <a:schemeClr val="tx1"/>
              </a:buClr>
              <a:buNone/>
              <a:defRPr sz="1600">
                <a:solidFill>
                  <a:schemeClr val="tx1"/>
                </a:solidFill>
              </a:defRPr>
            </a:lvl1pPr>
            <a:lvl2pPr marL="201168" indent="0">
              <a:buClr>
                <a:schemeClr val="tx1"/>
              </a:buClr>
              <a:buFont typeface="Arial" panose="020B0604020202020204" pitchFamily="34" charset="0"/>
              <a:buNone/>
              <a:defRPr sz="1400">
                <a:solidFill>
                  <a:schemeClr val="tx1"/>
                </a:solidFill>
              </a:defRPr>
            </a:lvl2pPr>
            <a:lvl3pPr marL="384048" indent="0">
              <a:buClr>
                <a:schemeClr val="tx1"/>
              </a:buClr>
              <a:buFont typeface="Arial" panose="020B0604020202020204" pitchFamily="34" charset="0"/>
              <a:buNone/>
              <a:defRPr sz="1100">
                <a:solidFill>
                  <a:schemeClr val="tx1"/>
                </a:solidFill>
              </a:defRPr>
            </a:lvl3pPr>
            <a:lvl4pPr marL="566928" indent="0">
              <a:buClr>
                <a:schemeClr val="tx1"/>
              </a:buClr>
              <a:buFont typeface="Arial" panose="020B0604020202020204" pitchFamily="34" charset="0"/>
              <a:buNone/>
              <a:defRPr sz="1100">
                <a:solidFill>
                  <a:schemeClr val="tx1"/>
                </a:solidFill>
              </a:defRPr>
            </a:lvl4pPr>
            <a:lvl5pPr marL="749808" indent="0">
              <a:buClr>
                <a:schemeClr val="tx1"/>
              </a:buClr>
              <a:buFont typeface="Arial" panose="020B0604020202020204" pitchFamily="34" charset="0"/>
              <a:buNone/>
              <a:defRPr sz="1100">
                <a:solidFill>
                  <a:schemeClr val="tx1"/>
                </a:solidFill>
              </a:defRPr>
            </a:lvl5p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3701714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Quote">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noProof="0" smtClean="0"/>
              <a:t>2/17/2020</a:t>
            </a:fld>
            <a:endParaRPr lang="en-US" noProof="0"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noProof="0"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noProof="0" smtClean="0"/>
              <a:t>‹#›</a:t>
            </a:fld>
            <a:endParaRPr lang="en-US" noProof="0" dirty="0"/>
          </a:p>
        </p:txBody>
      </p:sp>
      <p:sp>
        <p:nvSpPr>
          <p:cNvPr id="5" name="Rectangle">
            <a:extLst>
              <a:ext uri="{FF2B5EF4-FFF2-40B4-BE49-F238E27FC236}">
                <a16:creationId xmlns:a16="http://schemas.microsoft.com/office/drawing/2014/main" id="{0AB10FFC-D586-994D-8D3D-F4042255CB72}"/>
              </a:ext>
            </a:extLst>
          </p:cNvPr>
          <p:cNvSpPr/>
          <p:nvPr userDrawn="1"/>
        </p:nvSpPr>
        <p:spPr>
          <a:xfrm flipH="1">
            <a:off x="0" y="0"/>
            <a:ext cx="12192000" cy="6858000"/>
          </a:xfrm>
          <a:prstGeom prst="rect">
            <a:avLst/>
          </a:prstGeom>
          <a:solidFill>
            <a:schemeClr val="accent4"/>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lang="en-US" sz="1600" noProof="0" dirty="0"/>
          </a:p>
        </p:txBody>
      </p:sp>
      <p:sp>
        <p:nvSpPr>
          <p:cNvPr id="6" name="Rectangle">
            <a:extLst>
              <a:ext uri="{FF2B5EF4-FFF2-40B4-BE49-F238E27FC236}">
                <a16:creationId xmlns:a16="http://schemas.microsoft.com/office/drawing/2014/main" id="{C7B0C08A-E831-D242-B2CE-2DEB004F982F}"/>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cxnSp>
        <p:nvCxnSpPr>
          <p:cNvPr id="7" name="Straight Connector 6">
            <a:extLst>
              <a:ext uri="{FF2B5EF4-FFF2-40B4-BE49-F238E27FC236}">
                <a16:creationId xmlns:a16="http://schemas.microsoft.com/office/drawing/2014/main" id="{105C2191-88F7-4148-96FD-E129F707E038}"/>
              </a:ext>
            </a:extLst>
          </p:cNvPr>
          <p:cNvCxnSpPr/>
          <p:nvPr userDrawn="1"/>
        </p:nvCxnSpPr>
        <p:spPr>
          <a:xfrm>
            <a:off x="6818393" y="999565"/>
            <a:ext cx="0" cy="48588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itle Placeholder 1">
            <a:extLst>
              <a:ext uri="{FF2B5EF4-FFF2-40B4-BE49-F238E27FC236}">
                <a16:creationId xmlns:a16="http://schemas.microsoft.com/office/drawing/2014/main" id="{61FB2196-E251-5A40-86F7-6092CEBFA133}"/>
              </a:ext>
            </a:extLst>
          </p:cNvPr>
          <p:cNvSpPr>
            <a:spLocks noGrp="1"/>
          </p:cNvSpPr>
          <p:nvPr>
            <p:ph type="title" hasCustomPrompt="1"/>
          </p:nvPr>
        </p:nvSpPr>
        <p:spPr>
          <a:xfrm>
            <a:off x="635000" y="3135207"/>
            <a:ext cx="5460992" cy="587584"/>
          </a:xfrm>
          <a:prstGeom prst="rect">
            <a:avLst/>
          </a:prstGeom>
        </p:spPr>
        <p:txBody>
          <a:bodyPr vert="horz" lIns="91440" tIns="45720" rIns="91440" bIns="45720" rtlCol="0" anchor="ctr">
            <a:noAutofit/>
          </a:bodyPr>
          <a:lstStyle>
            <a:lvl1pPr algn="r">
              <a:defRPr sz="4800" cap="all" baseline="0"/>
            </a:lvl1pPr>
          </a:lstStyle>
          <a:p>
            <a:r>
              <a:rPr lang="en-US" noProof="0"/>
              <a:t>Title goes here</a:t>
            </a:r>
          </a:p>
        </p:txBody>
      </p:sp>
      <p:sp>
        <p:nvSpPr>
          <p:cNvPr id="12" name="Content Placeholder 3">
            <a:extLst>
              <a:ext uri="{FF2B5EF4-FFF2-40B4-BE49-F238E27FC236}">
                <a16:creationId xmlns:a16="http://schemas.microsoft.com/office/drawing/2014/main" id="{C2FACD1B-0D9C-A547-98A0-D66C341D3D74}"/>
              </a:ext>
            </a:extLst>
          </p:cNvPr>
          <p:cNvSpPr>
            <a:spLocks noGrp="1"/>
          </p:cNvSpPr>
          <p:nvPr>
            <p:ph sz="half" idx="2" hasCustomPrompt="1"/>
          </p:nvPr>
        </p:nvSpPr>
        <p:spPr>
          <a:xfrm>
            <a:off x="7540794" y="831286"/>
            <a:ext cx="4016206" cy="5195425"/>
          </a:xfrm>
        </p:spPr>
        <p:txBody>
          <a:bodyPr anchor="ctr">
            <a:normAutofit/>
          </a:bodyPr>
          <a:lstStyle>
            <a:lvl1pPr marL="342900" indent="-342900">
              <a:buClr>
                <a:schemeClr val="tx1"/>
              </a:buClr>
              <a:buFont typeface="+mj-lt"/>
              <a:buAutoNum type="arabicPeriod"/>
              <a:defRPr sz="1600">
                <a:solidFill>
                  <a:schemeClr val="tx1"/>
                </a:solidFill>
              </a:defRPr>
            </a:lvl1pPr>
            <a:lvl2pPr marL="544068" indent="-342900">
              <a:buClr>
                <a:schemeClr val="tx1"/>
              </a:buClr>
              <a:buFont typeface="+mj-lt"/>
              <a:buAutoNum type="arabicPeriod"/>
              <a:defRPr sz="1400"/>
            </a:lvl2pPr>
            <a:lvl3pPr marL="612648" indent="-228600">
              <a:buClr>
                <a:schemeClr val="tx1"/>
              </a:buClr>
              <a:buFont typeface="+mj-lt"/>
              <a:buAutoNum type="arabicPeriod"/>
              <a:defRPr sz="1100"/>
            </a:lvl3pPr>
            <a:lvl4pPr marL="795528" indent="-228600">
              <a:buClr>
                <a:schemeClr val="tx1"/>
              </a:buClr>
              <a:buFont typeface="+mj-lt"/>
              <a:buAutoNum type="arabicPeriod"/>
              <a:defRPr sz="1100"/>
            </a:lvl4pPr>
            <a:lvl5pPr marL="978408" indent="-228600">
              <a:buClr>
                <a:schemeClr val="tx1"/>
              </a:buClr>
              <a:buFont typeface="+mj-lt"/>
              <a:buAutoNum type="arabicPeriod"/>
              <a:defRPr sz="1100"/>
            </a:lvl5pPr>
          </a:lstStyle>
          <a:p>
            <a:pPr lvl="0"/>
            <a:r>
              <a:rPr lang="en-US" noProof="0"/>
              <a:t>Quote Goes Here</a:t>
            </a:r>
          </a:p>
        </p:txBody>
      </p:sp>
    </p:spTree>
    <p:extLst>
      <p:ext uri="{BB962C8B-B14F-4D97-AF65-F5344CB8AC3E}">
        <p14:creationId xmlns:p14="http://schemas.microsoft.com/office/powerpoint/2010/main" val="41849357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1552108B-1F90-0044-A7D4-0956E919F29A}"/>
              </a:ext>
            </a:extLst>
          </p:cNvPr>
          <p:cNvSpPr/>
          <p:nvPr userDrawn="1"/>
        </p:nvSpPr>
        <p:spPr>
          <a:xfrm>
            <a:off x="635000" y="633875"/>
            <a:ext cx="10922000" cy="5590250"/>
          </a:xfrm>
          <a:prstGeom prst="rect">
            <a:avLst/>
          </a:prstGeom>
          <a:solidFill>
            <a:srgbClr val="F6F9FF"/>
          </a:solidFill>
          <a:ln w="12700">
            <a:noFill/>
            <a:miter lim="400000"/>
          </a:ln>
          <a:effectLst>
            <a:outerShdw blurRad="254000" dist="25400" dir="2700000" rotWithShape="0">
              <a:srgbClr val="1F2125">
                <a:alpha val="15000"/>
              </a:srgbClr>
            </a:outerShdw>
          </a:effectLst>
        </p:spPr>
        <p:txBody>
          <a:bodyPr lIns="0" tIns="0" rIns="0" bIns="0" anchor="ctr"/>
          <a:lstStyle/>
          <a:p>
            <a:pPr>
              <a:defRPr sz="3200" b="0">
                <a:solidFill>
                  <a:srgbClr val="E8ECF2"/>
                </a:solidFill>
                <a:latin typeface="+mn-lt"/>
                <a:ea typeface="+mn-ea"/>
                <a:cs typeface="+mn-cs"/>
                <a:sym typeface="Helvetica Neue Medium"/>
              </a:defRPr>
            </a:pPr>
            <a:endParaRPr lang="en-US" sz="1600" noProof="0" dirty="0"/>
          </a:p>
        </p:txBody>
      </p:sp>
      <p:sp>
        <p:nvSpPr>
          <p:cNvPr id="2" name="Title Placeholder 1"/>
          <p:cNvSpPr>
            <a:spLocks noGrp="1"/>
          </p:cNvSpPr>
          <p:nvPr>
            <p:ph type="title"/>
          </p:nvPr>
        </p:nvSpPr>
        <p:spPr>
          <a:xfrm>
            <a:off x="1097280" y="942871"/>
            <a:ext cx="10058400" cy="587584"/>
          </a:xfrm>
          <a:prstGeom prst="rect">
            <a:avLst/>
          </a:prstGeom>
        </p:spPr>
        <p:txBody>
          <a:bodyPr vert="horz" lIns="91440" tIns="45720" rIns="91440" bIns="45720" rtlCol="0" anchor="ctr">
            <a:normAutofit/>
          </a:bodyPr>
          <a:lstStyle/>
          <a:p>
            <a:r>
              <a:rPr lang="en-US" noProof="0" smtClean="0"/>
              <a:t>Click to edit Master title style</a:t>
            </a:r>
            <a:endParaRPr lang="en-US" noProof="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noProof="0" smtClean="0"/>
              <a:t>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noProof="0" smtClean="0"/>
              <a:t>2/17/2020</a:t>
            </a:fld>
            <a:endParaRPr lang="en-US" noProof="0"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noProof="0"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1050">
                <a:solidFill>
                  <a:srgbClr val="FFFFFF"/>
                </a:solidFill>
              </a:defRPr>
            </a:lvl1pPr>
          </a:lstStyle>
          <a:p>
            <a:fld id="{3A98EE3D-8CD1-4C3F-BD1C-C98C9596463C}" type="slidenum">
              <a:rPr lang="en-US" noProof="0" smtClean="0"/>
              <a:t>‹#›</a:t>
            </a:fld>
            <a:endParaRPr lang="en-US" noProof="0" dirty="0"/>
          </a:p>
        </p:txBody>
      </p:sp>
    </p:spTree>
    <p:extLst>
      <p:ext uri="{BB962C8B-B14F-4D97-AF65-F5344CB8AC3E}">
        <p14:creationId xmlns:p14="http://schemas.microsoft.com/office/powerpoint/2010/main" val="1394360962"/>
      </p:ext>
    </p:extLst>
  </p:cSld>
  <p:clrMap bg1="lt1" tx1="dk1" bg2="lt2" tx2="dk2" accent1="accent1" accent2="accent2" accent3="accent3" accent4="accent4" accent5="accent5" accent6="accent6" hlink="hlink" folHlink="folHlink"/>
  <p:sldLayoutIdLst>
    <p:sldLayoutId id="2147483674" r:id="rId1"/>
    <p:sldLayoutId id="2147483693" r:id="rId2"/>
    <p:sldLayoutId id="2147483675" r:id="rId3"/>
    <p:sldLayoutId id="2147483684" r:id="rId4"/>
    <p:sldLayoutId id="2147483678" r:id="rId5"/>
    <p:sldLayoutId id="2147483688" r:id="rId6"/>
    <p:sldLayoutId id="2147483679" r:id="rId7"/>
    <p:sldLayoutId id="2147483692" r:id="rId8"/>
    <p:sldLayoutId id="2147483691" r:id="rId9"/>
    <p:sldLayoutId id="2147483690" r:id="rId10"/>
    <p:sldLayoutId id="2147483689" r:id="rId11"/>
    <p:sldLayoutId id="2147483683" r:id="rId12"/>
  </p:sldLayoutIdLst>
  <p:hf sldNum="0" hdr="0" ftr="0" dt="0"/>
  <p:txStyles>
    <p:titleStyle>
      <a:lvl1pPr algn="l" defTabSz="914400" rtl="0" eaLnBrk="1" latinLnBrk="0" hangingPunct="1">
        <a:lnSpc>
          <a:spcPct val="90000"/>
        </a:lnSpc>
        <a:spcBef>
          <a:spcPct val="0"/>
        </a:spcBef>
        <a:buNone/>
        <a:defRPr sz="2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B7AEFB0-51F2-5449-996C-73382891D2F9}"/>
              </a:ext>
            </a:extLst>
          </p:cNvPr>
          <p:cNvSpPr>
            <a:spLocks noGrp="1"/>
          </p:cNvSpPr>
          <p:nvPr>
            <p:ph type="ctrTitle"/>
          </p:nvPr>
        </p:nvSpPr>
        <p:spPr>
          <a:xfrm>
            <a:off x="1097280" y="758952"/>
            <a:ext cx="10058400" cy="2898648"/>
          </a:xfrm>
        </p:spPr>
        <p:txBody>
          <a:bodyPr>
            <a:noAutofit/>
          </a:bodyPr>
          <a:lstStyle/>
          <a:p>
            <a:pPr algn="ctr"/>
            <a:r>
              <a:rPr lang="en-US" sz="4400" dirty="0" smtClean="0"/>
              <a:t>Effect of intellectual capital, audit quality, and leverage of earnings management</a:t>
            </a:r>
            <a:r>
              <a:rPr lang="en-US" sz="4400" dirty="0" smtClean="0"/>
              <a:t/>
            </a:r>
            <a:br>
              <a:rPr lang="en-US" sz="4400" dirty="0" smtClean="0"/>
            </a:br>
            <a:r>
              <a:rPr lang="en-US" sz="4000" dirty="0" smtClean="0"/>
              <a:t/>
            </a:r>
            <a:br>
              <a:rPr lang="en-US" sz="4000" dirty="0" smtClean="0"/>
            </a:br>
            <a:r>
              <a:rPr lang="en-US" sz="1800" dirty="0" smtClean="0"/>
              <a:t>(</a:t>
            </a:r>
            <a:r>
              <a:rPr lang="en-US" sz="1800" dirty="0" smtClean="0"/>
              <a:t>empirical study on transportation companies in </a:t>
            </a:r>
            <a:r>
              <a:rPr lang="en-US" sz="1800" dirty="0" err="1" smtClean="0"/>
              <a:t>indonesia</a:t>
            </a:r>
            <a:r>
              <a:rPr lang="en-US" sz="1800" dirty="0" smtClean="0"/>
              <a:t>)</a:t>
            </a:r>
            <a:endParaRPr lang="en-US" sz="1800" dirty="0"/>
          </a:p>
        </p:txBody>
      </p:sp>
      <p:sp>
        <p:nvSpPr>
          <p:cNvPr id="5" name="Subtitle 4">
            <a:extLst>
              <a:ext uri="{FF2B5EF4-FFF2-40B4-BE49-F238E27FC236}">
                <a16:creationId xmlns:a16="http://schemas.microsoft.com/office/drawing/2014/main" id="{B0F6D6CF-8D73-6643-A348-53AAE29FD1C2}"/>
              </a:ext>
            </a:extLst>
          </p:cNvPr>
          <p:cNvSpPr>
            <a:spLocks noGrp="1"/>
          </p:cNvSpPr>
          <p:nvPr>
            <p:ph type="subTitle" idx="1"/>
          </p:nvPr>
        </p:nvSpPr>
        <p:spPr>
          <a:xfrm>
            <a:off x="1097280" y="4686096"/>
            <a:ext cx="10058400" cy="1143000"/>
          </a:xfrm>
        </p:spPr>
        <p:txBody>
          <a:bodyPr>
            <a:normAutofit/>
          </a:bodyPr>
          <a:lstStyle/>
          <a:p>
            <a:pPr algn="ctr"/>
            <a:r>
              <a:rPr lang="en-US" dirty="0" smtClean="0"/>
              <a:t>by</a:t>
            </a:r>
            <a:r>
              <a:rPr lang="en-US" dirty="0" smtClean="0"/>
              <a:t>:</a:t>
            </a:r>
            <a:endParaRPr lang="en-US" dirty="0" smtClean="0"/>
          </a:p>
          <a:p>
            <a:pPr algn="ctr"/>
            <a:r>
              <a:rPr lang="en-US" dirty="0" smtClean="0"/>
              <a:t>NAWANG KALBUANA│NITA YULISTIANI│FIQI RAHMAWATI</a:t>
            </a:r>
            <a:endParaRPr lang="en-US" dirty="0"/>
          </a:p>
        </p:txBody>
      </p:sp>
    </p:spTree>
    <p:extLst>
      <p:ext uri="{BB962C8B-B14F-4D97-AF65-F5344CB8AC3E}">
        <p14:creationId xmlns:p14="http://schemas.microsoft.com/office/powerpoint/2010/main" val="18333658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a:bodyPr>
          <a:lstStyle/>
          <a:p>
            <a:pPr algn="ctr"/>
            <a:r>
              <a:rPr lang="en-US" sz="4800" dirty="0"/>
              <a:t>Results of Classical Assumption Test</a:t>
            </a:r>
          </a:p>
        </p:txBody>
      </p:sp>
      <p:sp>
        <p:nvSpPr>
          <p:cNvPr id="3" name="Subtitle 2"/>
          <p:cNvSpPr>
            <a:spLocks noGrp="1"/>
          </p:cNvSpPr>
          <p:nvPr>
            <p:ph type="subTitle" idx="1"/>
          </p:nvPr>
        </p:nvSpPr>
        <p:spPr/>
        <p:txBody>
          <a:bodyPr/>
          <a:lstStyle/>
          <a:p>
            <a:pPr algn="ctr"/>
            <a:r>
              <a:rPr lang="en-US" dirty="0" smtClean="0"/>
              <a:t>NORMALITY TEST │MULTICOLLINEARITY TEST</a:t>
            </a:r>
            <a:endParaRPr lang="en-US" dirty="0" smtClean="0"/>
          </a:p>
          <a:p>
            <a:pPr algn="ctr"/>
            <a:r>
              <a:rPr lang="en-US" dirty="0" smtClean="0"/>
              <a:t>│</a:t>
            </a:r>
            <a:r>
              <a:rPr lang="en-US" dirty="0" smtClean="0"/>
              <a:t>autocorrelation test </a:t>
            </a:r>
            <a:r>
              <a:rPr lang="en-US" dirty="0" smtClean="0"/>
              <a:t>│heteroscedasticity test</a:t>
            </a:r>
            <a:endParaRPr lang="en-US" dirty="0"/>
          </a:p>
        </p:txBody>
      </p:sp>
    </p:spTree>
    <p:extLst>
      <p:ext uri="{BB962C8B-B14F-4D97-AF65-F5344CB8AC3E}">
        <p14:creationId xmlns:p14="http://schemas.microsoft.com/office/powerpoint/2010/main" val="1350433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F87770D2-E48E-7A42-9413-8C2720FCAC9F}"/>
              </a:ext>
            </a:extLst>
          </p:cNvPr>
          <p:cNvSpPr>
            <a:spLocks noGrp="1"/>
          </p:cNvSpPr>
          <p:nvPr>
            <p:ph type="title"/>
          </p:nvPr>
        </p:nvSpPr>
        <p:spPr>
          <a:xfrm>
            <a:off x="4168993" y="956518"/>
            <a:ext cx="3944997" cy="587584"/>
          </a:xfrm>
        </p:spPr>
        <p:txBody>
          <a:bodyPr>
            <a:normAutofit/>
          </a:bodyPr>
          <a:lstStyle/>
          <a:p>
            <a:pPr algn="ctr"/>
            <a:r>
              <a:rPr lang="en-US" dirty="0" smtClean="0"/>
              <a:t>NORMALITY TEST</a:t>
            </a:r>
            <a:endParaRPr lang="en-US" dirty="0"/>
          </a:p>
        </p:txBody>
      </p:sp>
      <p:sp>
        <p:nvSpPr>
          <p:cNvPr id="30" name="Content Placeholder 29">
            <a:extLst>
              <a:ext uri="{FF2B5EF4-FFF2-40B4-BE49-F238E27FC236}">
                <a16:creationId xmlns:a16="http://schemas.microsoft.com/office/drawing/2014/main" id="{42F24CA9-34C3-CF4E-B2C6-AAC4B1BBA81E}"/>
              </a:ext>
            </a:extLst>
          </p:cNvPr>
          <p:cNvSpPr>
            <a:spLocks noGrp="1"/>
          </p:cNvSpPr>
          <p:nvPr>
            <p:ph sz="half" idx="2"/>
          </p:nvPr>
        </p:nvSpPr>
        <p:spPr>
          <a:xfrm>
            <a:off x="1955039" y="4094328"/>
            <a:ext cx="8372903" cy="1820800"/>
          </a:xfrm>
        </p:spPr>
        <p:txBody>
          <a:bodyPr>
            <a:normAutofit/>
          </a:bodyPr>
          <a:lstStyle/>
          <a:p>
            <a:pPr algn="ctr"/>
            <a:r>
              <a:rPr lang="en-US" sz="2000" dirty="0" smtClean="0"/>
              <a:t>The value of e</a:t>
            </a:r>
            <a:r>
              <a:rPr lang="en-US" sz="2000" dirty="0" smtClean="0"/>
              <a:t>arnings management variable was transformed into log to get over the normality problem. </a:t>
            </a:r>
            <a:r>
              <a:rPr lang="en-US" sz="2000" dirty="0" smtClean="0"/>
              <a:t>The score after transformation is 0,200, higher than the signification score of 0,05</a:t>
            </a:r>
            <a:r>
              <a:rPr lang="en-US" sz="2000" dirty="0"/>
              <a:t>. It indicates that the regression model had normal distribution. </a:t>
            </a:r>
            <a:endParaRPr lang="en-US" sz="2000" dirty="0"/>
          </a:p>
        </p:txBody>
      </p:sp>
      <p:graphicFrame>
        <p:nvGraphicFramePr>
          <p:cNvPr id="3" name="Table 2"/>
          <p:cNvGraphicFramePr>
            <a:graphicFrameLocks noGrp="1"/>
          </p:cNvGraphicFramePr>
          <p:nvPr>
            <p:extLst>
              <p:ext uri="{D42A27DB-BD31-4B8C-83A1-F6EECF244321}">
                <p14:modId xmlns:p14="http://schemas.microsoft.com/office/powerpoint/2010/main" val="4129312096"/>
              </p:ext>
            </p:extLst>
          </p:nvPr>
        </p:nvGraphicFramePr>
        <p:xfrm>
          <a:off x="2599898" y="2179699"/>
          <a:ext cx="7083188" cy="1279032"/>
        </p:xfrm>
        <a:graphic>
          <a:graphicData uri="http://schemas.openxmlformats.org/drawingml/2006/table">
            <a:tbl>
              <a:tblPr firstRow="1" firstCol="1" bandRow="1">
                <a:tableStyleId>{2D5ABB26-0587-4C30-8999-92F81FD0307C}</a:tableStyleId>
              </a:tblPr>
              <a:tblGrid>
                <a:gridCol w="5516741">
                  <a:extLst>
                    <a:ext uri="{9D8B030D-6E8A-4147-A177-3AD203B41FA5}">
                      <a16:colId xmlns:a16="http://schemas.microsoft.com/office/drawing/2014/main" val="191704460"/>
                    </a:ext>
                  </a:extLst>
                </a:gridCol>
                <a:gridCol w="1566447">
                  <a:extLst>
                    <a:ext uri="{9D8B030D-6E8A-4147-A177-3AD203B41FA5}">
                      <a16:colId xmlns:a16="http://schemas.microsoft.com/office/drawing/2014/main" val="2378105674"/>
                    </a:ext>
                  </a:extLst>
                </a:gridCol>
              </a:tblGrid>
              <a:tr h="639516">
                <a:tc>
                  <a:txBody>
                    <a:bodyPr/>
                    <a:lstStyle/>
                    <a:p>
                      <a:pPr algn="just">
                        <a:lnSpc>
                          <a:spcPct val="150000"/>
                        </a:lnSpc>
                        <a:spcAft>
                          <a:spcPts val="0"/>
                        </a:spcAft>
                      </a:pPr>
                      <a:r>
                        <a:rPr lang="en-US" sz="1600" i="1" dirty="0" err="1">
                          <a:effectLst/>
                        </a:rPr>
                        <a:t>Asymp</a:t>
                      </a:r>
                      <a:r>
                        <a:rPr lang="en-US" sz="1600" i="1" dirty="0">
                          <a:effectLst/>
                        </a:rPr>
                        <a:t>. Sig (2-tailed)</a:t>
                      </a:r>
                      <a:r>
                        <a:rPr lang="en-US" sz="1600" dirty="0">
                          <a:effectLst/>
                        </a:rPr>
                        <a:t> </a:t>
                      </a:r>
                      <a:r>
                        <a:rPr lang="en-US" sz="1600" dirty="0" smtClean="0">
                          <a:effectLst/>
                        </a:rPr>
                        <a:t>before</a:t>
                      </a:r>
                      <a:r>
                        <a:rPr lang="en-US" sz="1600" baseline="0" dirty="0" smtClean="0">
                          <a:effectLst/>
                        </a:rPr>
                        <a:t> the transformation</a:t>
                      </a:r>
                      <a:endParaRPr lang="en-US" sz="16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600">
                          <a:effectLst/>
                        </a:rPr>
                        <a:t>0,000</a:t>
                      </a:r>
                      <a:endParaRPr lang="en-US" sz="16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5194610"/>
                  </a:ext>
                </a:extLst>
              </a:tr>
              <a:tr h="639516">
                <a:tc>
                  <a:txBody>
                    <a:bodyPr/>
                    <a:lstStyle/>
                    <a:p>
                      <a:pPr algn="just">
                        <a:lnSpc>
                          <a:spcPct val="150000"/>
                        </a:lnSpc>
                        <a:spcAft>
                          <a:spcPts val="0"/>
                        </a:spcAft>
                      </a:pPr>
                      <a:r>
                        <a:rPr lang="en-US" sz="1600" i="1" dirty="0" err="1">
                          <a:effectLst/>
                        </a:rPr>
                        <a:t>Asymp</a:t>
                      </a:r>
                      <a:r>
                        <a:rPr lang="en-US" sz="1600" i="1" dirty="0">
                          <a:effectLst/>
                        </a:rPr>
                        <a:t>. Sig (2-tailed)</a:t>
                      </a:r>
                      <a:r>
                        <a:rPr lang="en-US" sz="1600" dirty="0">
                          <a:effectLst/>
                        </a:rPr>
                        <a:t> </a:t>
                      </a:r>
                      <a:r>
                        <a:rPr lang="en-US" sz="1600" dirty="0" smtClean="0">
                          <a:effectLst/>
                        </a:rPr>
                        <a:t>after</a:t>
                      </a:r>
                      <a:r>
                        <a:rPr lang="en-US" sz="1600" baseline="0" dirty="0" smtClean="0">
                          <a:effectLst/>
                        </a:rPr>
                        <a:t> the transformation</a:t>
                      </a:r>
                      <a:endParaRPr lang="en-US" sz="16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600" dirty="0">
                          <a:effectLst/>
                        </a:rPr>
                        <a:t>0,200</a:t>
                      </a:r>
                      <a:endParaRPr lang="en-US" sz="16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23101346"/>
                  </a:ext>
                </a:extLst>
              </a:tr>
            </a:tbl>
          </a:graphicData>
        </a:graphic>
      </p:graphicFrame>
    </p:spTree>
    <p:extLst>
      <p:ext uri="{BB962C8B-B14F-4D97-AF65-F5344CB8AC3E}">
        <p14:creationId xmlns:p14="http://schemas.microsoft.com/office/powerpoint/2010/main" val="3171150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F87770D2-E48E-7A42-9413-8C2720FCAC9F}"/>
              </a:ext>
            </a:extLst>
          </p:cNvPr>
          <p:cNvSpPr>
            <a:spLocks noGrp="1"/>
          </p:cNvSpPr>
          <p:nvPr>
            <p:ph type="title"/>
          </p:nvPr>
        </p:nvSpPr>
        <p:spPr>
          <a:xfrm>
            <a:off x="2040336" y="1024757"/>
            <a:ext cx="8202303" cy="587584"/>
          </a:xfrm>
        </p:spPr>
        <p:txBody>
          <a:bodyPr>
            <a:normAutofit/>
          </a:bodyPr>
          <a:lstStyle/>
          <a:p>
            <a:pPr algn="ctr"/>
            <a:r>
              <a:rPr lang="en-US" dirty="0" smtClean="0"/>
              <a:t>MULTICOLLINEARITY TEST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07987775"/>
              </p:ext>
            </p:extLst>
          </p:nvPr>
        </p:nvGraphicFramePr>
        <p:xfrm>
          <a:off x="1996950" y="2115403"/>
          <a:ext cx="8289077" cy="2992606"/>
        </p:xfrm>
        <a:graphic>
          <a:graphicData uri="http://schemas.openxmlformats.org/drawingml/2006/table">
            <a:tbl>
              <a:tblPr firstRow="1" firstCol="1" bandRow="1">
                <a:tableStyleId>{2D5ABB26-0587-4C30-8999-92F81FD0307C}</a:tableStyleId>
              </a:tblPr>
              <a:tblGrid>
                <a:gridCol w="1592411">
                  <a:extLst>
                    <a:ext uri="{9D8B030D-6E8A-4147-A177-3AD203B41FA5}">
                      <a16:colId xmlns:a16="http://schemas.microsoft.com/office/drawing/2014/main" val="13742818"/>
                    </a:ext>
                  </a:extLst>
                </a:gridCol>
                <a:gridCol w="1610436">
                  <a:extLst>
                    <a:ext uri="{9D8B030D-6E8A-4147-A177-3AD203B41FA5}">
                      <a16:colId xmlns:a16="http://schemas.microsoft.com/office/drawing/2014/main" val="1234417170"/>
                    </a:ext>
                  </a:extLst>
                </a:gridCol>
                <a:gridCol w="1405719">
                  <a:extLst>
                    <a:ext uri="{9D8B030D-6E8A-4147-A177-3AD203B41FA5}">
                      <a16:colId xmlns:a16="http://schemas.microsoft.com/office/drawing/2014/main" val="3854622477"/>
                    </a:ext>
                  </a:extLst>
                </a:gridCol>
                <a:gridCol w="3680511">
                  <a:extLst>
                    <a:ext uri="{9D8B030D-6E8A-4147-A177-3AD203B41FA5}">
                      <a16:colId xmlns:a16="http://schemas.microsoft.com/office/drawing/2014/main" val="970706613"/>
                    </a:ext>
                  </a:extLst>
                </a:gridCol>
              </a:tblGrid>
              <a:tr h="417826">
                <a:tc>
                  <a:txBody>
                    <a:bodyPr/>
                    <a:lstStyle/>
                    <a:p>
                      <a:pPr algn="ctr">
                        <a:lnSpc>
                          <a:spcPct val="107000"/>
                        </a:lnSpc>
                        <a:spcAft>
                          <a:spcPts val="0"/>
                        </a:spcAft>
                        <a:tabLst>
                          <a:tab pos="704850" algn="l"/>
                        </a:tabLst>
                      </a:pPr>
                      <a:r>
                        <a:rPr lang="en-US" sz="1800" b="1" dirty="0" smtClean="0">
                          <a:effectLst/>
                        </a:rPr>
                        <a:t>Variable</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1800" b="1" dirty="0" smtClean="0">
                          <a:effectLst/>
                        </a:rPr>
                        <a:t>Tolerance*</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1800" b="1" dirty="0" smtClean="0">
                          <a:effectLst/>
                        </a:rPr>
                        <a:t>VIF**</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1800" b="1" dirty="0" smtClean="0">
                          <a:effectLst/>
                        </a:rPr>
                        <a:t>Definition</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0135988"/>
                  </a:ext>
                </a:extLst>
              </a:tr>
              <a:tr h="858260">
                <a:tc>
                  <a:txBody>
                    <a:bodyPr/>
                    <a:lstStyle/>
                    <a:p>
                      <a:pPr algn="just">
                        <a:lnSpc>
                          <a:spcPct val="107000"/>
                        </a:lnSpc>
                        <a:spcAft>
                          <a:spcPts val="0"/>
                        </a:spcAft>
                        <a:tabLst>
                          <a:tab pos="704850" algn="l"/>
                        </a:tabLst>
                      </a:pPr>
                      <a:r>
                        <a:rPr lang="en-US" sz="1800">
                          <a:effectLst/>
                        </a:rPr>
                        <a:t>IC</a:t>
                      </a:r>
                      <a:endParaRPr lang="en-US" sz="18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1800">
                          <a:effectLst/>
                        </a:rPr>
                        <a:t>0,993</a:t>
                      </a:r>
                      <a:endParaRPr lang="en-US" sz="18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1800">
                          <a:effectLst/>
                        </a:rPr>
                        <a:t>1,007</a:t>
                      </a:r>
                      <a:endParaRPr lang="en-US" sz="18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1800" dirty="0" smtClean="0">
                          <a:effectLst/>
                          <a:latin typeface="+mn-lt"/>
                          <a:ea typeface="+mn-ea"/>
                          <a:cs typeface="+mn-cs"/>
                        </a:rPr>
                        <a:t>There</a:t>
                      </a:r>
                      <a:r>
                        <a:rPr lang="en-US" sz="1800" baseline="0" dirty="0" smtClean="0">
                          <a:effectLst/>
                          <a:latin typeface="+mn-lt"/>
                          <a:ea typeface="+mn-ea"/>
                          <a:cs typeface="+mn-cs"/>
                        </a:rPr>
                        <a:t> is no multicollinearity</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8819262"/>
                  </a:ext>
                </a:extLst>
              </a:tr>
              <a:tr h="858260">
                <a:tc>
                  <a:txBody>
                    <a:bodyPr/>
                    <a:lstStyle/>
                    <a:p>
                      <a:pPr algn="just">
                        <a:lnSpc>
                          <a:spcPct val="107000"/>
                        </a:lnSpc>
                        <a:spcAft>
                          <a:spcPts val="0"/>
                        </a:spcAft>
                        <a:tabLst>
                          <a:tab pos="704850" algn="l"/>
                        </a:tabLst>
                      </a:pPr>
                      <a:r>
                        <a:rPr lang="en-US" sz="1800" dirty="0" smtClean="0">
                          <a:effectLst/>
                          <a:latin typeface="+mn-lt"/>
                          <a:ea typeface="+mn-ea"/>
                          <a:cs typeface="+mn-cs"/>
                        </a:rPr>
                        <a:t>AQ</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1800">
                          <a:effectLst/>
                        </a:rPr>
                        <a:t>0,987</a:t>
                      </a:r>
                      <a:endParaRPr lang="en-US" sz="18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1800">
                          <a:effectLst/>
                        </a:rPr>
                        <a:t>1,013</a:t>
                      </a:r>
                      <a:endParaRPr lang="en-US" sz="18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tab pos="704850" algn="l"/>
                        </a:tabLst>
                        <a:defRPr/>
                      </a:pPr>
                      <a:r>
                        <a:rPr kumimoji="0" lang="en-US" sz="1800" b="0" i="0" u="none" strike="noStrike" kern="1200" cap="none" spc="0" normalizeH="0" baseline="0" noProof="0" dirty="0" smtClean="0">
                          <a:ln>
                            <a:noFill/>
                          </a:ln>
                          <a:solidFill>
                            <a:srgbClr val="000000"/>
                          </a:solidFill>
                          <a:effectLst/>
                          <a:uLnTx/>
                          <a:uFillTx/>
                          <a:latin typeface="Century Gothic" panose="020F0302020204030204"/>
                          <a:ea typeface="+mn-ea"/>
                          <a:cs typeface="+mn-cs"/>
                        </a:rPr>
                        <a:t>There is no multicollinearity</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451377"/>
                  </a:ext>
                </a:extLst>
              </a:tr>
              <a:tr h="858260">
                <a:tc>
                  <a:txBody>
                    <a:bodyPr/>
                    <a:lstStyle/>
                    <a:p>
                      <a:pPr algn="just">
                        <a:lnSpc>
                          <a:spcPct val="107000"/>
                        </a:lnSpc>
                        <a:spcAft>
                          <a:spcPts val="0"/>
                        </a:spcAft>
                        <a:tabLst>
                          <a:tab pos="704850" algn="l"/>
                        </a:tabLst>
                      </a:pPr>
                      <a:r>
                        <a:rPr lang="en-US" sz="1800">
                          <a:effectLst/>
                        </a:rPr>
                        <a:t>LVR</a:t>
                      </a:r>
                      <a:endParaRPr lang="en-US" sz="18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1800">
                          <a:effectLst/>
                        </a:rPr>
                        <a:t>0,990</a:t>
                      </a:r>
                      <a:endParaRPr lang="en-US" sz="18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1800">
                          <a:effectLst/>
                        </a:rPr>
                        <a:t>1,010</a:t>
                      </a:r>
                      <a:endParaRPr lang="en-US" sz="18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tab pos="704850" algn="l"/>
                        </a:tabLst>
                        <a:defRPr/>
                      </a:pPr>
                      <a:r>
                        <a:rPr kumimoji="0" lang="en-US" sz="1800" b="0" i="0" u="none" strike="noStrike" kern="1200" cap="none" spc="0" normalizeH="0" baseline="0" noProof="0" dirty="0" smtClean="0">
                          <a:ln>
                            <a:noFill/>
                          </a:ln>
                          <a:solidFill>
                            <a:srgbClr val="000000"/>
                          </a:solidFill>
                          <a:effectLst/>
                          <a:uLnTx/>
                          <a:uFillTx/>
                          <a:latin typeface="Century Gothic" panose="020F0302020204030204"/>
                          <a:ea typeface="+mn-ea"/>
                          <a:cs typeface="+mn-cs"/>
                        </a:rPr>
                        <a:t>There is no multicollinearity</a:t>
                      </a:r>
                      <a:endParaRPr kumimoji="0" lang="en-US" sz="1800" b="0" i="0" u="none" strike="noStrike" kern="1200" cap="none" spc="0" normalizeH="0" baseline="0" noProof="0" dirty="0">
                        <a:ln>
                          <a:noFill/>
                        </a:ln>
                        <a:solidFill>
                          <a:srgbClr val="000000"/>
                        </a:solidFill>
                        <a:effectLst/>
                        <a:uLnTx/>
                        <a:uFillTx/>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7778062"/>
                  </a:ext>
                </a:extLst>
              </a:tr>
            </a:tbl>
          </a:graphicData>
        </a:graphic>
      </p:graphicFrame>
      <p:sp>
        <p:nvSpPr>
          <p:cNvPr id="5" name="TextBox 4"/>
          <p:cNvSpPr txBox="1"/>
          <p:nvPr/>
        </p:nvSpPr>
        <p:spPr>
          <a:xfrm>
            <a:off x="1996950" y="5287905"/>
            <a:ext cx="2081288" cy="461665"/>
          </a:xfrm>
          <a:prstGeom prst="rect">
            <a:avLst/>
          </a:prstGeom>
          <a:noFill/>
        </p:spPr>
        <p:txBody>
          <a:bodyPr wrap="square" rtlCol="0">
            <a:spAutoFit/>
          </a:bodyPr>
          <a:lstStyle/>
          <a:p>
            <a:r>
              <a:rPr lang="en-US" sz="1200" dirty="0" smtClean="0"/>
              <a:t>*Tolerance &gt; 0,1 </a:t>
            </a:r>
          </a:p>
          <a:p>
            <a:r>
              <a:rPr lang="en-US" sz="1200" dirty="0" smtClean="0"/>
              <a:t>**VIF &lt; 10</a:t>
            </a:r>
            <a:endParaRPr lang="en-US" sz="1200" dirty="0"/>
          </a:p>
        </p:txBody>
      </p:sp>
    </p:spTree>
    <p:extLst>
      <p:ext uri="{BB962C8B-B14F-4D97-AF65-F5344CB8AC3E}">
        <p14:creationId xmlns:p14="http://schemas.microsoft.com/office/powerpoint/2010/main" val="8446836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F87770D2-E48E-7A42-9413-8C2720FCAC9F}"/>
              </a:ext>
            </a:extLst>
          </p:cNvPr>
          <p:cNvSpPr>
            <a:spLocks noGrp="1"/>
          </p:cNvSpPr>
          <p:nvPr>
            <p:ph type="title"/>
          </p:nvPr>
        </p:nvSpPr>
        <p:spPr>
          <a:xfrm>
            <a:off x="2158390" y="980526"/>
            <a:ext cx="7966193" cy="587584"/>
          </a:xfrm>
        </p:spPr>
        <p:txBody>
          <a:bodyPr>
            <a:normAutofit/>
          </a:bodyPr>
          <a:lstStyle/>
          <a:p>
            <a:pPr algn="ctr"/>
            <a:r>
              <a:rPr lang="en-US" dirty="0" smtClean="0"/>
              <a:t>AUTOCORRELATION TEST</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517464935"/>
              </p:ext>
            </p:extLst>
          </p:nvPr>
        </p:nvGraphicFramePr>
        <p:xfrm>
          <a:off x="2913793" y="2305747"/>
          <a:ext cx="6455391" cy="1050943"/>
        </p:xfrm>
        <a:graphic>
          <a:graphicData uri="http://schemas.openxmlformats.org/drawingml/2006/table">
            <a:tbl>
              <a:tblPr firstRow="1" firstCol="1" bandRow="1">
                <a:tableStyleId>{2D5ABB26-0587-4C30-8999-92F81FD0307C}</a:tableStyleId>
              </a:tblPr>
              <a:tblGrid>
                <a:gridCol w="2273363">
                  <a:extLst>
                    <a:ext uri="{9D8B030D-6E8A-4147-A177-3AD203B41FA5}">
                      <a16:colId xmlns:a16="http://schemas.microsoft.com/office/drawing/2014/main" val="3781837915"/>
                    </a:ext>
                  </a:extLst>
                </a:gridCol>
                <a:gridCol w="2148598">
                  <a:extLst>
                    <a:ext uri="{9D8B030D-6E8A-4147-A177-3AD203B41FA5}">
                      <a16:colId xmlns:a16="http://schemas.microsoft.com/office/drawing/2014/main" val="3018373689"/>
                    </a:ext>
                  </a:extLst>
                </a:gridCol>
                <a:gridCol w="2033430">
                  <a:extLst>
                    <a:ext uri="{9D8B030D-6E8A-4147-A177-3AD203B41FA5}">
                      <a16:colId xmlns:a16="http://schemas.microsoft.com/office/drawing/2014/main" val="1625634799"/>
                    </a:ext>
                  </a:extLst>
                </a:gridCol>
              </a:tblGrid>
              <a:tr h="620786">
                <a:tc>
                  <a:txBody>
                    <a:bodyPr/>
                    <a:lstStyle/>
                    <a:p>
                      <a:pPr marL="0" indent="0" algn="ctr">
                        <a:lnSpc>
                          <a:spcPct val="150000"/>
                        </a:lnSpc>
                        <a:spcAft>
                          <a:spcPts val="0"/>
                        </a:spcAft>
                      </a:pPr>
                      <a:r>
                        <a:rPr lang="en-US" sz="1800" b="1" dirty="0">
                          <a:effectLst/>
                        </a:rPr>
                        <a:t>Durbin-Watson</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53975" indent="0" algn="ctr">
                        <a:lnSpc>
                          <a:spcPct val="150000"/>
                        </a:lnSpc>
                        <a:spcAft>
                          <a:spcPts val="0"/>
                        </a:spcAft>
                      </a:pPr>
                      <a:r>
                        <a:rPr lang="en-US" sz="1800" b="1" dirty="0" err="1">
                          <a:effectLst/>
                        </a:rPr>
                        <a:t>dL</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50000"/>
                        </a:lnSpc>
                        <a:spcAft>
                          <a:spcPts val="0"/>
                        </a:spcAft>
                      </a:pPr>
                      <a:r>
                        <a:rPr lang="en-US" sz="1800" b="1" dirty="0" err="1">
                          <a:effectLst/>
                        </a:rPr>
                        <a:t>dU</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1918597"/>
                  </a:ext>
                </a:extLst>
              </a:tr>
              <a:tr h="430157">
                <a:tc>
                  <a:txBody>
                    <a:bodyPr/>
                    <a:lstStyle/>
                    <a:p>
                      <a:pPr marL="0" indent="0" algn="ctr">
                        <a:lnSpc>
                          <a:spcPct val="150000"/>
                        </a:lnSpc>
                        <a:spcAft>
                          <a:spcPts val="0"/>
                        </a:spcAft>
                      </a:pPr>
                      <a:r>
                        <a:rPr lang="en-US" sz="1800" dirty="0">
                          <a:effectLst/>
                        </a:rPr>
                        <a:t>1,607</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a:lnSpc>
                          <a:spcPct val="150000"/>
                        </a:lnSpc>
                        <a:spcAft>
                          <a:spcPts val="0"/>
                        </a:spcAft>
                      </a:pPr>
                      <a:r>
                        <a:rPr lang="en-US" sz="1800" dirty="0">
                          <a:effectLst/>
                        </a:rPr>
                        <a:t>1,516</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50000"/>
                        </a:lnSpc>
                        <a:spcAft>
                          <a:spcPts val="0"/>
                        </a:spcAft>
                      </a:pPr>
                      <a:r>
                        <a:rPr lang="en-US" sz="1800" dirty="0">
                          <a:effectLst/>
                        </a:rPr>
                        <a:t>1,700</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297429"/>
                  </a:ext>
                </a:extLst>
              </a:tr>
            </a:tbl>
          </a:graphicData>
        </a:graphic>
      </p:graphicFrame>
      <p:sp>
        <p:nvSpPr>
          <p:cNvPr id="4" name="Content Placeholder 3"/>
          <p:cNvSpPr>
            <a:spLocks noGrp="1"/>
          </p:cNvSpPr>
          <p:nvPr>
            <p:ph sz="half" idx="2"/>
          </p:nvPr>
        </p:nvSpPr>
        <p:spPr>
          <a:xfrm>
            <a:off x="2092197" y="4094327"/>
            <a:ext cx="8098581" cy="1241947"/>
          </a:xfrm>
        </p:spPr>
        <p:txBody>
          <a:bodyPr>
            <a:noAutofit/>
          </a:bodyPr>
          <a:lstStyle/>
          <a:p>
            <a:pPr algn="ctr"/>
            <a:r>
              <a:rPr lang="en-US" sz="2000" dirty="0" err="1" smtClean="0"/>
              <a:t>dL</a:t>
            </a:r>
            <a:r>
              <a:rPr lang="en-US" sz="2000" dirty="0" smtClean="0"/>
              <a:t> &lt; d &lt; 4-dU</a:t>
            </a:r>
          </a:p>
          <a:p>
            <a:pPr marL="0" indent="0" algn="ctr">
              <a:buNone/>
            </a:pPr>
            <a:r>
              <a:rPr lang="en-US" sz="2000" dirty="0"/>
              <a:t>T</a:t>
            </a:r>
            <a:r>
              <a:rPr lang="en-US" sz="2000" dirty="0" smtClean="0"/>
              <a:t>he </a:t>
            </a:r>
            <a:r>
              <a:rPr lang="en-US" sz="2000" dirty="0"/>
              <a:t>regression model does not occur autocorrelation and is well used in research.</a:t>
            </a:r>
            <a:endParaRPr lang="en-US" sz="2000" dirty="0"/>
          </a:p>
        </p:txBody>
      </p:sp>
    </p:spTree>
    <p:extLst>
      <p:ext uri="{BB962C8B-B14F-4D97-AF65-F5344CB8AC3E}">
        <p14:creationId xmlns:p14="http://schemas.microsoft.com/office/powerpoint/2010/main" val="40052346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itle 28">
            <a:extLst>
              <a:ext uri="{FF2B5EF4-FFF2-40B4-BE49-F238E27FC236}">
                <a16:creationId xmlns:a16="http://schemas.microsoft.com/office/drawing/2014/main" id="{F87770D2-E48E-7A42-9413-8C2720FCAC9F}"/>
              </a:ext>
            </a:extLst>
          </p:cNvPr>
          <p:cNvSpPr>
            <a:spLocks noGrp="1"/>
          </p:cNvSpPr>
          <p:nvPr>
            <p:ph type="title"/>
          </p:nvPr>
        </p:nvSpPr>
        <p:spPr>
          <a:xfrm>
            <a:off x="6100548" y="942871"/>
            <a:ext cx="5055131" cy="587584"/>
          </a:xfrm>
        </p:spPr>
        <p:txBody>
          <a:bodyPr>
            <a:normAutofit/>
          </a:bodyPr>
          <a:lstStyle/>
          <a:p>
            <a:pPr algn="ctr"/>
            <a:r>
              <a:rPr lang="en-US" dirty="0" smtClean="0"/>
              <a:t>HETEROSCEDASTICITY TEST</a:t>
            </a:r>
            <a:endParaRPr lang="en-US" dirty="0"/>
          </a:p>
        </p:txBody>
      </p:sp>
      <p:sp>
        <p:nvSpPr>
          <p:cNvPr id="4" name="Content Placeholder 3"/>
          <p:cNvSpPr>
            <a:spLocks noGrp="1"/>
          </p:cNvSpPr>
          <p:nvPr>
            <p:ph sz="half" idx="2"/>
          </p:nvPr>
        </p:nvSpPr>
        <p:spPr>
          <a:xfrm>
            <a:off x="6744721" y="2027279"/>
            <a:ext cx="3766783" cy="2593075"/>
          </a:xfrm>
        </p:spPr>
        <p:txBody>
          <a:bodyPr>
            <a:noAutofit/>
          </a:bodyPr>
          <a:lstStyle/>
          <a:p>
            <a:pPr algn="ctr"/>
            <a:r>
              <a:rPr lang="en-US" sz="2000" dirty="0"/>
              <a:t>I</a:t>
            </a:r>
            <a:r>
              <a:rPr lang="en-US" sz="2000" dirty="0" smtClean="0"/>
              <a:t>t </a:t>
            </a:r>
            <a:r>
              <a:rPr lang="en-US" sz="2000" dirty="0"/>
              <a:t>appears that the points in the scatterplot graph are spread between the x and y axes. This shows that heteroscedasticity symptoms do not occur so that the regression model is good for use in research.</a:t>
            </a:r>
            <a:endParaRPr lang="en-US" sz="3200"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789990" y="1296537"/>
            <a:ext cx="5146785" cy="4054561"/>
          </a:xfrm>
          <a:prstGeom prst="rect">
            <a:avLst/>
          </a:prstGeom>
          <a:noFill/>
          <a:ln>
            <a:noFill/>
          </a:ln>
        </p:spPr>
      </p:pic>
    </p:spTree>
    <p:extLst>
      <p:ext uri="{BB962C8B-B14F-4D97-AF65-F5344CB8AC3E}">
        <p14:creationId xmlns:p14="http://schemas.microsoft.com/office/powerpoint/2010/main" val="14042830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chor="ctr">
            <a:normAutofit/>
          </a:bodyPr>
          <a:lstStyle/>
          <a:p>
            <a:pPr algn="ctr"/>
            <a:r>
              <a:rPr lang="en-US" sz="4800" dirty="0"/>
              <a:t>Results of Hypothesis Test</a:t>
            </a:r>
          </a:p>
        </p:txBody>
      </p:sp>
      <p:sp>
        <p:nvSpPr>
          <p:cNvPr id="3" name="Subtitle 2"/>
          <p:cNvSpPr>
            <a:spLocks noGrp="1"/>
          </p:cNvSpPr>
          <p:nvPr>
            <p:ph type="subTitle" idx="1"/>
          </p:nvPr>
        </p:nvSpPr>
        <p:spPr/>
        <p:txBody>
          <a:bodyPr>
            <a:normAutofit/>
          </a:bodyPr>
          <a:lstStyle/>
          <a:p>
            <a:pPr algn="ctr"/>
            <a:r>
              <a:rPr lang="en-US" dirty="0" smtClean="0"/>
              <a:t>COEFFICIENT OF DETERMINATION│STATISTICAL TEST F (SIMULTANEOUS TEST)│STATISTICAL TEST T </a:t>
            </a:r>
            <a:r>
              <a:rPr lang="en-US" dirty="0" smtClean="0"/>
              <a:t>(</a:t>
            </a:r>
            <a:r>
              <a:rPr lang="en-US" dirty="0" smtClean="0"/>
              <a:t>PARTIAL TEST)</a:t>
            </a:r>
            <a:endParaRPr lang="en-US" dirty="0"/>
          </a:p>
        </p:txBody>
      </p:sp>
    </p:spTree>
    <p:extLst>
      <p:ext uri="{BB962C8B-B14F-4D97-AF65-F5344CB8AC3E}">
        <p14:creationId xmlns:p14="http://schemas.microsoft.com/office/powerpoint/2010/main" val="167442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B6C6BD0-EDC9-7C44-A414-B66D25E34B52}"/>
              </a:ext>
            </a:extLst>
          </p:cNvPr>
          <p:cNvSpPr>
            <a:spLocks noGrp="1"/>
          </p:cNvSpPr>
          <p:nvPr>
            <p:ph type="title"/>
          </p:nvPr>
        </p:nvSpPr>
        <p:spPr>
          <a:xfrm>
            <a:off x="1097280" y="942871"/>
            <a:ext cx="10058400" cy="587584"/>
          </a:xfrm>
        </p:spPr>
        <p:txBody>
          <a:bodyPr/>
          <a:lstStyle/>
          <a:p>
            <a:pPr algn="ctr"/>
            <a:r>
              <a:rPr lang="en-US" dirty="0" smtClean="0"/>
              <a:t>COEFFICIENT DETERMINATION</a:t>
            </a:r>
            <a:endParaRPr lang="en-US" dirty="0"/>
          </a:p>
        </p:txBody>
      </p:sp>
      <p:graphicFrame>
        <p:nvGraphicFramePr>
          <p:cNvPr id="16" name="Table 15"/>
          <p:cNvGraphicFramePr>
            <a:graphicFrameLocks noGrp="1"/>
          </p:cNvGraphicFramePr>
          <p:nvPr>
            <p:extLst>
              <p:ext uri="{D42A27DB-BD31-4B8C-83A1-F6EECF244321}">
                <p14:modId xmlns:p14="http://schemas.microsoft.com/office/powerpoint/2010/main" val="3042774993"/>
              </p:ext>
            </p:extLst>
          </p:nvPr>
        </p:nvGraphicFramePr>
        <p:xfrm>
          <a:off x="3199035" y="2232980"/>
          <a:ext cx="5854890" cy="822960"/>
        </p:xfrm>
        <a:graphic>
          <a:graphicData uri="http://schemas.openxmlformats.org/drawingml/2006/table">
            <a:tbl>
              <a:tblPr firstRow="1" firstCol="1" bandRow="1">
                <a:tableStyleId>{2D5ABB26-0587-4C30-8999-92F81FD0307C}</a:tableStyleId>
              </a:tblPr>
              <a:tblGrid>
                <a:gridCol w="1856095">
                  <a:extLst>
                    <a:ext uri="{9D8B030D-6E8A-4147-A177-3AD203B41FA5}">
                      <a16:colId xmlns:a16="http://schemas.microsoft.com/office/drawing/2014/main" val="4138980687"/>
                    </a:ext>
                  </a:extLst>
                </a:gridCol>
                <a:gridCol w="1937983">
                  <a:extLst>
                    <a:ext uri="{9D8B030D-6E8A-4147-A177-3AD203B41FA5}">
                      <a16:colId xmlns:a16="http://schemas.microsoft.com/office/drawing/2014/main" val="3007923236"/>
                    </a:ext>
                  </a:extLst>
                </a:gridCol>
                <a:gridCol w="2060812">
                  <a:extLst>
                    <a:ext uri="{9D8B030D-6E8A-4147-A177-3AD203B41FA5}">
                      <a16:colId xmlns:a16="http://schemas.microsoft.com/office/drawing/2014/main" val="3777137873"/>
                    </a:ext>
                  </a:extLst>
                </a:gridCol>
              </a:tblGrid>
              <a:tr h="0">
                <a:tc>
                  <a:txBody>
                    <a:bodyPr/>
                    <a:lstStyle/>
                    <a:p>
                      <a:pPr marL="0" indent="0" algn="ctr">
                        <a:lnSpc>
                          <a:spcPct val="150000"/>
                        </a:lnSpc>
                        <a:spcAft>
                          <a:spcPts val="0"/>
                        </a:spcAft>
                      </a:pPr>
                      <a:r>
                        <a:rPr lang="en-US" sz="1800" b="1" dirty="0" smtClean="0">
                          <a:effectLst/>
                        </a:rPr>
                        <a:t>R</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50000"/>
                        </a:lnSpc>
                        <a:spcAft>
                          <a:spcPts val="0"/>
                        </a:spcAft>
                      </a:pPr>
                      <a:r>
                        <a:rPr lang="en-US" sz="1800" b="1" dirty="0">
                          <a:effectLst/>
                        </a:rPr>
                        <a:t>R</a:t>
                      </a:r>
                      <a:r>
                        <a:rPr lang="en-US" sz="1800" b="1" baseline="30000" dirty="0">
                          <a:effectLst/>
                        </a:rPr>
                        <a:t>2</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1313" indent="-341313" algn="ctr">
                        <a:lnSpc>
                          <a:spcPct val="150000"/>
                        </a:lnSpc>
                        <a:spcAft>
                          <a:spcPts val="0"/>
                        </a:spcAft>
                      </a:pPr>
                      <a:r>
                        <a:rPr lang="en-US" sz="1800" b="1" dirty="0">
                          <a:effectLst/>
                        </a:rPr>
                        <a:t>Adjusted R</a:t>
                      </a:r>
                      <a:r>
                        <a:rPr lang="en-US" sz="1800" b="1" baseline="30000" dirty="0">
                          <a:effectLst/>
                        </a:rPr>
                        <a:t>2</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3448719"/>
                  </a:ext>
                </a:extLst>
              </a:tr>
              <a:tr h="0">
                <a:tc>
                  <a:txBody>
                    <a:bodyPr/>
                    <a:lstStyle/>
                    <a:p>
                      <a:pPr marL="0" indent="0" algn="ctr">
                        <a:lnSpc>
                          <a:spcPct val="150000"/>
                        </a:lnSpc>
                        <a:spcAft>
                          <a:spcPts val="0"/>
                        </a:spcAft>
                      </a:pPr>
                      <a:r>
                        <a:rPr lang="en-US" sz="1800" dirty="0">
                          <a:effectLst/>
                        </a:rPr>
                        <a:t>0,493</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a:lnSpc>
                          <a:spcPct val="150000"/>
                        </a:lnSpc>
                        <a:spcAft>
                          <a:spcPts val="0"/>
                        </a:spcAft>
                      </a:pPr>
                      <a:r>
                        <a:rPr lang="en-US" sz="1800" dirty="0">
                          <a:effectLst/>
                        </a:rPr>
                        <a:t>0,243</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50000"/>
                        </a:lnSpc>
                        <a:spcAft>
                          <a:spcPts val="0"/>
                        </a:spcAft>
                      </a:pPr>
                      <a:r>
                        <a:rPr lang="en-US" sz="1800" dirty="0">
                          <a:effectLst/>
                        </a:rPr>
                        <a:t>0,207</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8037453"/>
                  </a:ext>
                </a:extLst>
              </a:tr>
            </a:tbl>
          </a:graphicData>
        </a:graphic>
      </p:graphicFrame>
      <p:sp>
        <p:nvSpPr>
          <p:cNvPr id="17" name="TextBox 16"/>
          <p:cNvSpPr txBox="1"/>
          <p:nvPr/>
        </p:nvSpPr>
        <p:spPr>
          <a:xfrm>
            <a:off x="2642206" y="3758465"/>
            <a:ext cx="6968548" cy="1754326"/>
          </a:xfrm>
          <a:prstGeom prst="rect">
            <a:avLst/>
          </a:prstGeom>
          <a:noFill/>
        </p:spPr>
        <p:txBody>
          <a:bodyPr wrap="square" rtlCol="0">
            <a:spAutoFit/>
          </a:bodyPr>
          <a:lstStyle/>
          <a:p>
            <a:pPr algn="ctr"/>
            <a:r>
              <a:rPr lang="en-US" dirty="0" smtClean="0"/>
              <a:t>It can </a:t>
            </a:r>
            <a:r>
              <a:rPr lang="en-US" dirty="0"/>
              <a:t>be seen the value of the coefficient of determination (adjusted R2) of 0.207. This shows that the variables of intellectual capital, audit quality, and leverage have an effect of 20.7% on earnings management. Other variables that affect earning management that were not covered in this study is 79.3%.</a:t>
            </a:r>
            <a:endParaRPr lang="en-US" dirty="0"/>
          </a:p>
        </p:txBody>
      </p:sp>
    </p:spTree>
    <p:extLst>
      <p:ext uri="{BB962C8B-B14F-4D97-AF65-F5344CB8AC3E}">
        <p14:creationId xmlns:p14="http://schemas.microsoft.com/office/powerpoint/2010/main" val="1640389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B6C6BD0-EDC9-7C44-A414-B66D25E34B52}"/>
              </a:ext>
            </a:extLst>
          </p:cNvPr>
          <p:cNvSpPr>
            <a:spLocks noGrp="1"/>
          </p:cNvSpPr>
          <p:nvPr>
            <p:ph type="title"/>
          </p:nvPr>
        </p:nvSpPr>
        <p:spPr>
          <a:xfrm>
            <a:off x="1097280" y="942871"/>
            <a:ext cx="10058400" cy="587584"/>
          </a:xfrm>
        </p:spPr>
        <p:txBody>
          <a:bodyPr/>
          <a:lstStyle/>
          <a:p>
            <a:pPr algn="ctr"/>
            <a:r>
              <a:rPr lang="en-US" dirty="0" smtClean="0"/>
              <a:t>Statistical test f</a:t>
            </a:r>
            <a:endParaRPr lang="en-US" dirty="0"/>
          </a:p>
        </p:txBody>
      </p:sp>
      <p:sp>
        <p:nvSpPr>
          <p:cNvPr id="17" name="TextBox 16"/>
          <p:cNvSpPr txBox="1"/>
          <p:nvPr/>
        </p:nvSpPr>
        <p:spPr>
          <a:xfrm>
            <a:off x="2642206" y="3758465"/>
            <a:ext cx="6968548" cy="1754326"/>
          </a:xfrm>
          <a:prstGeom prst="rect">
            <a:avLst/>
          </a:prstGeom>
          <a:noFill/>
        </p:spPr>
        <p:txBody>
          <a:bodyPr wrap="square" rtlCol="0">
            <a:spAutoFit/>
          </a:bodyPr>
          <a:lstStyle/>
          <a:p>
            <a:pPr algn="ctr"/>
            <a:r>
              <a:rPr lang="en-US" dirty="0"/>
              <a:t>T</a:t>
            </a:r>
            <a:r>
              <a:rPr lang="en-US" dirty="0" smtClean="0"/>
              <a:t>he </a:t>
            </a:r>
            <a:r>
              <a:rPr lang="en-US" dirty="0"/>
              <a:t>F count is 6.836 and the significance value is 0.000. The calculated F value is greater than the F table obtained which is 2.75. So it can be concluded that the variables of intellectual capital, audit quality, and leverage simultaneously affect earnings management. Thus H</a:t>
            </a:r>
            <a:r>
              <a:rPr lang="en-US" baseline="-25000" dirty="0"/>
              <a:t>1</a:t>
            </a:r>
            <a:r>
              <a:rPr lang="en-US" dirty="0"/>
              <a:t> is accepted.</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504699102"/>
              </p:ext>
            </p:extLst>
          </p:nvPr>
        </p:nvGraphicFramePr>
        <p:xfrm>
          <a:off x="3997429" y="2232980"/>
          <a:ext cx="4258102" cy="822960"/>
        </p:xfrm>
        <a:graphic>
          <a:graphicData uri="http://schemas.openxmlformats.org/drawingml/2006/table">
            <a:tbl>
              <a:tblPr firstRow="1" firstCol="1" bandRow="1">
                <a:tableStyleId>{2D5ABB26-0587-4C30-8999-92F81FD0307C}</a:tableStyleId>
              </a:tblPr>
              <a:tblGrid>
                <a:gridCol w="2968016">
                  <a:extLst>
                    <a:ext uri="{9D8B030D-6E8A-4147-A177-3AD203B41FA5}">
                      <a16:colId xmlns:a16="http://schemas.microsoft.com/office/drawing/2014/main" val="2138552309"/>
                    </a:ext>
                  </a:extLst>
                </a:gridCol>
                <a:gridCol w="1290086">
                  <a:extLst>
                    <a:ext uri="{9D8B030D-6E8A-4147-A177-3AD203B41FA5}">
                      <a16:colId xmlns:a16="http://schemas.microsoft.com/office/drawing/2014/main" val="4004052160"/>
                    </a:ext>
                  </a:extLst>
                </a:gridCol>
              </a:tblGrid>
              <a:tr h="0">
                <a:tc>
                  <a:txBody>
                    <a:bodyPr/>
                    <a:lstStyle/>
                    <a:p>
                      <a:pPr algn="just">
                        <a:lnSpc>
                          <a:spcPct val="150000"/>
                        </a:lnSpc>
                        <a:spcAft>
                          <a:spcPts val="0"/>
                        </a:spcAft>
                      </a:pPr>
                      <a:r>
                        <a:rPr lang="en-US" sz="1800" dirty="0" smtClean="0">
                          <a:effectLst/>
                        </a:rPr>
                        <a:t>F Count</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800">
                          <a:effectLst/>
                        </a:rPr>
                        <a:t>6,836</a:t>
                      </a:r>
                      <a:endParaRPr lang="en-US" sz="18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9377718"/>
                  </a:ext>
                </a:extLst>
              </a:tr>
              <a:tr h="0">
                <a:tc>
                  <a:txBody>
                    <a:bodyPr/>
                    <a:lstStyle/>
                    <a:p>
                      <a:pPr algn="just">
                        <a:lnSpc>
                          <a:spcPct val="150000"/>
                        </a:lnSpc>
                        <a:spcAft>
                          <a:spcPts val="0"/>
                        </a:spcAft>
                      </a:pPr>
                      <a:r>
                        <a:rPr lang="en-US" sz="1800">
                          <a:effectLst/>
                        </a:rPr>
                        <a:t>Sig.</a:t>
                      </a:r>
                      <a:endParaRPr lang="en-US" sz="18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800" dirty="0">
                          <a:effectLst/>
                        </a:rPr>
                        <a:t>0,000</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0133518"/>
                  </a:ext>
                </a:extLst>
              </a:tr>
            </a:tbl>
          </a:graphicData>
        </a:graphic>
      </p:graphicFrame>
    </p:spTree>
    <p:extLst>
      <p:ext uri="{BB962C8B-B14F-4D97-AF65-F5344CB8AC3E}">
        <p14:creationId xmlns:p14="http://schemas.microsoft.com/office/powerpoint/2010/main" val="4351968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1B6C6BD0-EDC9-7C44-A414-B66D25E34B52}"/>
              </a:ext>
            </a:extLst>
          </p:cNvPr>
          <p:cNvSpPr>
            <a:spLocks noGrp="1"/>
          </p:cNvSpPr>
          <p:nvPr>
            <p:ph type="title"/>
          </p:nvPr>
        </p:nvSpPr>
        <p:spPr>
          <a:xfrm>
            <a:off x="1097280" y="942871"/>
            <a:ext cx="10058400" cy="587584"/>
          </a:xfrm>
        </p:spPr>
        <p:txBody>
          <a:bodyPr/>
          <a:lstStyle/>
          <a:p>
            <a:pPr algn="ctr"/>
            <a:r>
              <a:rPr lang="en-US" dirty="0" smtClean="0"/>
              <a:t>Statistical test t</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3470064029"/>
              </p:ext>
            </p:extLst>
          </p:nvPr>
        </p:nvGraphicFramePr>
        <p:xfrm>
          <a:off x="1891579" y="2528985"/>
          <a:ext cx="8469800" cy="2455721"/>
        </p:xfrm>
        <a:graphic>
          <a:graphicData uri="http://schemas.openxmlformats.org/drawingml/2006/table">
            <a:tbl>
              <a:tblPr firstRow="1" firstCol="1" bandRow="1">
                <a:tableStyleId>{2D5ABB26-0587-4C30-8999-92F81FD0307C}</a:tableStyleId>
              </a:tblPr>
              <a:tblGrid>
                <a:gridCol w="1888243">
                  <a:extLst>
                    <a:ext uri="{9D8B030D-6E8A-4147-A177-3AD203B41FA5}">
                      <a16:colId xmlns:a16="http://schemas.microsoft.com/office/drawing/2014/main" val="3448035978"/>
                    </a:ext>
                  </a:extLst>
                </a:gridCol>
                <a:gridCol w="1256600">
                  <a:extLst>
                    <a:ext uri="{9D8B030D-6E8A-4147-A177-3AD203B41FA5}">
                      <a16:colId xmlns:a16="http://schemas.microsoft.com/office/drawing/2014/main" val="1530469992"/>
                    </a:ext>
                  </a:extLst>
                </a:gridCol>
                <a:gridCol w="1269969">
                  <a:extLst>
                    <a:ext uri="{9D8B030D-6E8A-4147-A177-3AD203B41FA5}">
                      <a16:colId xmlns:a16="http://schemas.microsoft.com/office/drawing/2014/main" val="2565576548"/>
                    </a:ext>
                  </a:extLst>
                </a:gridCol>
                <a:gridCol w="1269969">
                  <a:extLst>
                    <a:ext uri="{9D8B030D-6E8A-4147-A177-3AD203B41FA5}">
                      <a16:colId xmlns:a16="http://schemas.microsoft.com/office/drawing/2014/main" val="3637501861"/>
                    </a:ext>
                  </a:extLst>
                </a:gridCol>
                <a:gridCol w="2785019">
                  <a:extLst>
                    <a:ext uri="{9D8B030D-6E8A-4147-A177-3AD203B41FA5}">
                      <a16:colId xmlns:a16="http://schemas.microsoft.com/office/drawing/2014/main" val="3165015573"/>
                    </a:ext>
                  </a:extLst>
                </a:gridCol>
              </a:tblGrid>
              <a:tr h="474865">
                <a:tc>
                  <a:txBody>
                    <a:bodyPr/>
                    <a:lstStyle/>
                    <a:p>
                      <a:pPr marL="457200" indent="-457200" algn="ctr">
                        <a:lnSpc>
                          <a:spcPct val="115000"/>
                        </a:lnSpc>
                        <a:spcAft>
                          <a:spcPts val="0"/>
                        </a:spcAft>
                      </a:pPr>
                      <a:r>
                        <a:rPr lang="en-US" sz="1800" b="1" dirty="0" err="1">
                          <a:effectLst/>
                        </a:rPr>
                        <a:t>Variabel</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b="1" dirty="0">
                          <a:effectLst/>
                        </a:rPr>
                        <a:t>B</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b="1" dirty="0" smtClean="0">
                          <a:effectLst/>
                        </a:rPr>
                        <a:t>t*</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b="1" dirty="0">
                          <a:effectLst/>
                        </a:rPr>
                        <a:t>Sig</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b="1" dirty="0" err="1" smtClean="0">
                          <a:effectLst/>
                        </a:rPr>
                        <a:t>Keterangan</a:t>
                      </a:r>
                      <a:r>
                        <a:rPr lang="en-US" sz="1800" b="1" dirty="0" smtClean="0">
                          <a:effectLst/>
                        </a:rPr>
                        <a:t>**</a:t>
                      </a:r>
                      <a:endParaRPr lang="en-US" sz="1800" b="1"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0037315"/>
                  </a:ext>
                </a:extLst>
              </a:tr>
              <a:tr h="540681">
                <a:tc>
                  <a:txBody>
                    <a:bodyPr/>
                    <a:lstStyle/>
                    <a:p>
                      <a:pPr marL="457200" indent="-403225" algn="just">
                        <a:lnSpc>
                          <a:spcPct val="115000"/>
                        </a:lnSpc>
                        <a:spcAft>
                          <a:spcPts val="0"/>
                        </a:spcAft>
                      </a:pPr>
                      <a:r>
                        <a:rPr lang="en-US" sz="1800" dirty="0">
                          <a:effectLst/>
                        </a:rPr>
                        <a:t>DA</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a:effectLst/>
                        </a:rPr>
                        <a:t>-0,003</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a:effectLst/>
                        </a:rPr>
                        <a:t>-0,254</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87338" indent="-287338" algn="ctr">
                        <a:lnSpc>
                          <a:spcPct val="115000"/>
                        </a:lnSpc>
                        <a:spcAft>
                          <a:spcPts val="0"/>
                        </a:spcAft>
                      </a:pPr>
                      <a:r>
                        <a:rPr lang="en-US" sz="1800" dirty="0">
                          <a:effectLst/>
                        </a:rPr>
                        <a:t>0,801</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algn="ctr">
                        <a:lnSpc>
                          <a:spcPct val="115000"/>
                        </a:lnSpc>
                        <a:spcAft>
                          <a:spcPts val="0"/>
                        </a:spcAft>
                      </a:pPr>
                      <a:r>
                        <a:rPr lang="en-US" sz="1800" dirty="0">
                          <a:effectLst/>
                        </a:rPr>
                        <a:t> </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52288088"/>
                  </a:ext>
                </a:extLst>
              </a:tr>
              <a:tr h="474865">
                <a:tc>
                  <a:txBody>
                    <a:bodyPr/>
                    <a:lstStyle/>
                    <a:p>
                      <a:pPr marL="457200" indent="-347663" algn="just">
                        <a:lnSpc>
                          <a:spcPct val="115000"/>
                        </a:lnSpc>
                        <a:spcAft>
                          <a:spcPts val="0"/>
                        </a:spcAft>
                      </a:pPr>
                      <a:r>
                        <a:rPr lang="en-US" sz="1800" dirty="0">
                          <a:effectLst/>
                        </a:rPr>
                        <a:t>IC</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a:effectLst/>
                        </a:rPr>
                        <a:t>0,010</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a:effectLst/>
                        </a:rPr>
                        <a:t>2,900</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a:effectLst/>
                        </a:rPr>
                        <a:t>0,005</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smtClean="0">
                          <a:effectLst/>
                          <a:latin typeface="+mn-lt"/>
                          <a:ea typeface="+mn-ea"/>
                          <a:cs typeface="+mn-cs"/>
                        </a:rPr>
                        <a:t>Take</a:t>
                      </a:r>
                      <a:r>
                        <a:rPr lang="en-US" sz="1800" baseline="0" dirty="0" smtClean="0">
                          <a:effectLst/>
                          <a:latin typeface="+mn-lt"/>
                          <a:ea typeface="+mn-ea"/>
                          <a:cs typeface="+mn-cs"/>
                        </a:rPr>
                        <a:t> effect</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3107324"/>
                  </a:ext>
                </a:extLst>
              </a:tr>
              <a:tr h="490445">
                <a:tc>
                  <a:txBody>
                    <a:bodyPr/>
                    <a:lstStyle/>
                    <a:p>
                      <a:pPr marL="457200" indent="-347663" algn="just">
                        <a:lnSpc>
                          <a:spcPct val="115000"/>
                        </a:lnSpc>
                        <a:spcAft>
                          <a:spcPts val="0"/>
                        </a:spcAft>
                        <a:tabLst>
                          <a:tab pos="109538" algn="l"/>
                        </a:tabLst>
                      </a:pPr>
                      <a:r>
                        <a:rPr lang="en-US" sz="1800" dirty="0" smtClean="0">
                          <a:effectLst/>
                          <a:latin typeface="+mn-lt"/>
                          <a:ea typeface="+mn-ea"/>
                          <a:cs typeface="+mn-cs"/>
                        </a:rPr>
                        <a:t>AQ</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a:effectLst/>
                        </a:rPr>
                        <a:t>0,024</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a:effectLst/>
                        </a:rPr>
                        <a:t>1,319</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a:effectLst/>
                        </a:rPr>
                        <a:t>0,192</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smtClean="0">
                          <a:effectLst/>
                          <a:latin typeface="+mn-lt"/>
                          <a:ea typeface="+mn-ea"/>
                          <a:cs typeface="+mn-cs"/>
                        </a:rPr>
                        <a:t>No</a:t>
                      </a:r>
                      <a:r>
                        <a:rPr lang="en-US" sz="1800" baseline="0" dirty="0" smtClean="0">
                          <a:effectLst/>
                          <a:latin typeface="+mn-lt"/>
                          <a:ea typeface="+mn-ea"/>
                          <a:cs typeface="+mn-cs"/>
                        </a:rPr>
                        <a:t> effect</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60041000"/>
                  </a:ext>
                </a:extLst>
              </a:tr>
              <a:tr h="474865">
                <a:tc>
                  <a:txBody>
                    <a:bodyPr/>
                    <a:lstStyle/>
                    <a:p>
                      <a:pPr marL="457200" indent="-347663" algn="just">
                        <a:lnSpc>
                          <a:spcPct val="115000"/>
                        </a:lnSpc>
                        <a:spcAft>
                          <a:spcPts val="0"/>
                        </a:spcAft>
                      </a:pPr>
                      <a:r>
                        <a:rPr lang="en-US" sz="1800" dirty="0">
                          <a:effectLst/>
                        </a:rPr>
                        <a:t>LVR</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a:effectLst/>
                        </a:rPr>
                        <a:t>0,012</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a:effectLst/>
                        </a:rPr>
                        <a:t>3,368</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pPr>
                      <a:r>
                        <a:rPr lang="en-US" sz="1800" dirty="0">
                          <a:effectLst/>
                        </a:rPr>
                        <a:t>0,001</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indent="-457200" algn="ctr">
                        <a:lnSpc>
                          <a:spcPct val="115000"/>
                        </a:lnSpc>
                        <a:spcAft>
                          <a:spcPts val="0"/>
                        </a:spcAft>
                        <a:tabLst/>
                      </a:pPr>
                      <a:r>
                        <a:rPr lang="en-US" sz="1800" dirty="0" smtClean="0">
                          <a:effectLst/>
                          <a:latin typeface="+mn-lt"/>
                          <a:ea typeface="+mn-ea"/>
                          <a:cs typeface="+mn-cs"/>
                        </a:rPr>
                        <a:t>Take</a:t>
                      </a:r>
                      <a:r>
                        <a:rPr lang="en-US" sz="1800" baseline="0" dirty="0" smtClean="0">
                          <a:effectLst/>
                          <a:latin typeface="+mn-lt"/>
                          <a:ea typeface="+mn-ea"/>
                          <a:cs typeface="+mn-cs"/>
                        </a:rPr>
                        <a:t> effect</a:t>
                      </a:r>
                      <a:endParaRPr lang="en-US" sz="18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76032465"/>
                  </a:ext>
                </a:extLst>
              </a:tr>
            </a:tbl>
          </a:graphicData>
        </a:graphic>
      </p:graphicFrame>
      <p:sp>
        <p:nvSpPr>
          <p:cNvPr id="4" name="TextBox 3"/>
          <p:cNvSpPr txBox="1"/>
          <p:nvPr/>
        </p:nvSpPr>
        <p:spPr>
          <a:xfrm>
            <a:off x="1891579" y="5261697"/>
            <a:ext cx="3512934" cy="461665"/>
          </a:xfrm>
          <a:prstGeom prst="rect">
            <a:avLst/>
          </a:prstGeom>
          <a:noFill/>
        </p:spPr>
        <p:txBody>
          <a:bodyPr wrap="square" rtlCol="0">
            <a:spAutoFit/>
          </a:bodyPr>
          <a:lstStyle/>
          <a:p>
            <a:r>
              <a:rPr lang="en-US" sz="1200" dirty="0" smtClean="0"/>
              <a:t>*t </a:t>
            </a:r>
            <a:r>
              <a:rPr lang="en-US" sz="1200" dirty="0" smtClean="0"/>
              <a:t>table is </a:t>
            </a:r>
            <a:r>
              <a:rPr lang="en-US" sz="1200" dirty="0" smtClean="0"/>
              <a:t>1,669</a:t>
            </a:r>
          </a:p>
          <a:p>
            <a:r>
              <a:rPr lang="en-US" sz="1200" dirty="0" smtClean="0"/>
              <a:t>** H</a:t>
            </a:r>
            <a:r>
              <a:rPr lang="en-US" sz="1200" baseline="-25000" dirty="0" smtClean="0"/>
              <a:t>2</a:t>
            </a:r>
            <a:r>
              <a:rPr lang="en-US" sz="1200" dirty="0" smtClean="0"/>
              <a:t> &amp; H</a:t>
            </a:r>
            <a:r>
              <a:rPr lang="en-US" sz="1200" baseline="-25000" dirty="0" smtClean="0"/>
              <a:t>4 </a:t>
            </a:r>
            <a:r>
              <a:rPr lang="en-US" sz="1200" dirty="0" smtClean="0"/>
              <a:t>were accepted</a:t>
            </a:r>
            <a:r>
              <a:rPr lang="en-US" sz="1200" dirty="0" smtClean="0"/>
              <a:t>, </a:t>
            </a:r>
            <a:r>
              <a:rPr lang="en-US" sz="1200" dirty="0" smtClean="0"/>
              <a:t>H</a:t>
            </a:r>
            <a:r>
              <a:rPr lang="en-US" sz="1200" baseline="-25000" dirty="0" smtClean="0"/>
              <a:t>3 </a:t>
            </a:r>
            <a:r>
              <a:rPr lang="en-US" sz="1200" dirty="0" smtClean="0"/>
              <a:t>was rejected</a:t>
            </a:r>
            <a:endParaRPr lang="en-US" sz="1200" baseline="-25000" dirty="0"/>
          </a:p>
        </p:txBody>
      </p:sp>
      <p:sp>
        <p:nvSpPr>
          <p:cNvPr id="8" name="Text Box 11"/>
          <p:cNvSpPr txBox="1">
            <a:spLocks noChangeArrowheads="1"/>
          </p:cNvSpPr>
          <p:nvPr/>
        </p:nvSpPr>
        <p:spPr bwMode="auto">
          <a:xfrm>
            <a:off x="3376125" y="1891224"/>
            <a:ext cx="5500707" cy="276991"/>
          </a:xfrm>
          <a:prstGeom prst="rect">
            <a:avLst/>
          </a:prstGeom>
          <a:noFill/>
          <a:ln w="9525">
            <a:noFill/>
            <a:miter lim="800000"/>
            <a:headEnd/>
            <a:tailEnd/>
          </a:ln>
        </p:spPr>
        <p:txBody>
          <a:bodyPr rot="0" vert="horz" wrap="square" lIns="91440" tIns="45720" rIns="91440" bIns="45720" anchor="t" anchorCtr="0">
            <a:noAutofit/>
          </a:bodyPr>
          <a:lstStyle/>
          <a:p>
            <a:pPr algn="ctr">
              <a:lnSpc>
                <a:spcPct val="107000"/>
              </a:lnSpc>
              <a:spcAft>
                <a:spcPts val="800"/>
              </a:spcAft>
            </a:pPr>
            <a:r>
              <a:rPr lang="en-US" b="1" dirty="0">
                <a:effectLst/>
                <a:latin typeface="+mj-lt"/>
                <a:ea typeface="Yu Mincho" panose="02020400000000000000" pitchFamily="18" charset="-128"/>
                <a:cs typeface="Times New Roman" panose="02020603050405020304" pitchFamily="18" charset="0"/>
              </a:rPr>
              <a:t>DA = -0,003 + 0,010 IC</a:t>
            </a:r>
            <a:r>
              <a:rPr lang="en-US" b="1" baseline="-25000" dirty="0">
                <a:effectLst/>
                <a:latin typeface="+mj-lt"/>
                <a:ea typeface="Yu Mincho" panose="02020400000000000000" pitchFamily="18" charset="-128"/>
                <a:cs typeface="Times New Roman" panose="02020603050405020304" pitchFamily="18" charset="0"/>
              </a:rPr>
              <a:t> </a:t>
            </a:r>
            <a:r>
              <a:rPr lang="en-US" b="1" dirty="0">
                <a:effectLst/>
                <a:latin typeface="+mj-lt"/>
                <a:ea typeface="Yu Mincho" panose="02020400000000000000" pitchFamily="18" charset="-128"/>
                <a:cs typeface="Times New Roman" panose="02020603050405020304" pitchFamily="18" charset="0"/>
              </a:rPr>
              <a:t>+ 0,024 </a:t>
            </a:r>
            <a:r>
              <a:rPr lang="en-US" b="1" dirty="0" smtClean="0">
                <a:effectLst/>
                <a:latin typeface="+mj-lt"/>
                <a:ea typeface="Yu Mincho" panose="02020400000000000000" pitchFamily="18" charset="-128"/>
                <a:cs typeface="Times New Roman" panose="02020603050405020304" pitchFamily="18" charset="0"/>
              </a:rPr>
              <a:t>AQ </a:t>
            </a:r>
            <a:r>
              <a:rPr lang="en-US" b="1" dirty="0">
                <a:effectLst/>
                <a:latin typeface="+mj-lt"/>
                <a:ea typeface="Yu Mincho" panose="02020400000000000000" pitchFamily="18" charset="-128"/>
                <a:cs typeface="Times New Roman" panose="02020603050405020304" pitchFamily="18" charset="0"/>
              </a:rPr>
              <a:t>+ 0,012 LVR</a:t>
            </a:r>
            <a:r>
              <a:rPr lang="en-US" b="1" baseline="-25000" dirty="0">
                <a:effectLst/>
                <a:latin typeface="+mj-lt"/>
                <a:ea typeface="Yu Mincho" panose="02020400000000000000" pitchFamily="18" charset="-128"/>
                <a:cs typeface="Times New Roman" panose="02020603050405020304" pitchFamily="18" charset="0"/>
              </a:rPr>
              <a:t> </a:t>
            </a:r>
            <a:r>
              <a:rPr lang="en-US" b="1" dirty="0">
                <a:effectLst/>
                <a:latin typeface="+mj-lt"/>
                <a:ea typeface="Yu Mincho" panose="02020400000000000000" pitchFamily="18" charset="-128"/>
                <a:cs typeface="Times New Roman" panose="02020603050405020304" pitchFamily="18" charset="0"/>
              </a:rPr>
              <a:t>+ ε</a:t>
            </a:r>
            <a:endParaRPr lang="en-US" sz="1600" dirty="0">
              <a:effectLst/>
              <a:latin typeface="+mj-lt"/>
              <a:ea typeface="Yu Mincho"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481460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conclutions</a:t>
            </a:r>
            <a:endParaRPr lang="en-US" dirty="0"/>
          </a:p>
        </p:txBody>
      </p:sp>
      <p:sp>
        <p:nvSpPr>
          <p:cNvPr id="5" name="Content Placeholder 4"/>
          <p:cNvSpPr>
            <a:spLocks noGrp="1"/>
          </p:cNvSpPr>
          <p:nvPr>
            <p:ph sz="half" idx="2"/>
          </p:nvPr>
        </p:nvSpPr>
        <p:spPr>
          <a:xfrm>
            <a:off x="7131361" y="1177118"/>
            <a:ext cx="4018859" cy="4503761"/>
          </a:xfrm>
        </p:spPr>
        <p:txBody>
          <a:bodyPr>
            <a:noAutofit/>
          </a:bodyPr>
          <a:lstStyle/>
          <a:p>
            <a:pPr marL="0" indent="0">
              <a:buNone/>
            </a:pPr>
            <a:r>
              <a:rPr lang="en-US" sz="1800" dirty="0"/>
              <a:t>From this research, it can be concluded that the variables of intellectual capital, audit quality, and leverage simultaneously influence earnings management in transportation companies. </a:t>
            </a:r>
            <a:endParaRPr lang="en-US" sz="1800" dirty="0"/>
          </a:p>
          <a:p>
            <a:pPr marL="0" indent="0">
              <a:buNone/>
            </a:pPr>
            <a:r>
              <a:rPr lang="en-US" sz="1800" dirty="0" smtClean="0"/>
              <a:t>The </a:t>
            </a:r>
            <a:r>
              <a:rPr lang="en-US" sz="1800" dirty="0"/>
              <a:t>effect of intellectual capital and leverage variable toward earning management was confirmed. While the variable of institutional ownership and managerial ownership proved to have no effect on earnings management. Consequently, only H1, H2 and H4 are accepted.</a:t>
            </a:r>
          </a:p>
        </p:txBody>
      </p:sp>
    </p:spTree>
    <p:extLst>
      <p:ext uri="{BB962C8B-B14F-4D97-AF65-F5344CB8AC3E}">
        <p14:creationId xmlns:p14="http://schemas.microsoft.com/office/powerpoint/2010/main" val="824374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55BA9AC8-EA60-644D-9DDA-B76203EA1E87}"/>
              </a:ext>
            </a:extLst>
          </p:cNvPr>
          <p:cNvSpPr>
            <a:spLocks noGrp="1"/>
          </p:cNvSpPr>
          <p:nvPr>
            <p:ph type="title"/>
          </p:nvPr>
        </p:nvSpPr>
        <p:spPr/>
        <p:txBody>
          <a:bodyPr/>
          <a:lstStyle/>
          <a:p>
            <a:r>
              <a:rPr lang="en-US" dirty="0" smtClean="0">
                <a:solidFill>
                  <a:schemeClr val="tx1"/>
                </a:solidFill>
              </a:rPr>
              <a:t>Table of contents</a:t>
            </a:r>
            <a:endParaRPr lang="en-US" dirty="0">
              <a:solidFill>
                <a:schemeClr val="tx1"/>
              </a:solidFill>
            </a:endParaRPr>
          </a:p>
        </p:txBody>
      </p:sp>
      <p:sp>
        <p:nvSpPr>
          <p:cNvPr id="17" name="Content Placeholder 16">
            <a:extLst>
              <a:ext uri="{FF2B5EF4-FFF2-40B4-BE49-F238E27FC236}">
                <a16:creationId xmlns:a16="http://schemas.microsoft.com/office/drawing/2014/main" id="{8E7591AD-81F4-2E45-AE36-F4DA40C19031}"/>
              </a:ext>
            </a:extLst>
          </p:cNvPr>
          <p:cNvSpPr>
            <a:spLocks noGrp="1"/>
          </p:cNvSpPr>
          <p:nvPr>
            <p:ph sz="half" idx="2"/>
          </p:nvPr>
        </p:nvSpPr>
        <p:spPr/>
        <p:txBody>
          <a:bodyPr/>
          <a:lstStyle/>
          <a:p>
            <a:r>
              <a:rPr lang="en-US" dirty="0" smtClean="0"/>
              <a:t>On Cases</a:t>
            </a:r>
            <a:endParaRPr lang="en-US" dirty="0" smtClean="0"/>
          </a:p>
          <a:p>
            <a:r>
              <a:rPr lang="en-US" dirty="0" smtClean="0"/>
              <a:t>Research Background</a:t>
            </a:r>
            <a:endParaRPr lang="en-US" dirty="0" smtClean="0"/>
          </a:p>
          <a:p>
            <a:r>
              <a:rPr lang="en-US" dirty="0" smtClean="0"/>
              <a:t>Problem Formulations</a:t>
            </a:r>
            <a:endParaRPr lang="en-US" dirty="0" smtClean="0"/>
          </a:p>
          <a:p>
            <a:r>
              <a:rPr lang="en-US" dirty="0" smtClean="0"/>
              <a:t>Research Framework </a:t>
            </a:r>
            <a:r>
              <a:rPr lang="en-US" dirty="0" smtClean="0"/>
              <a:t>&amp; Hypotheses</a:t>
            </a:r>
            <a:endParaRPr lang="en-US" dirty="0" smtClean="0"/>
          </a:p>
          <a:p>
            <a:r>
              <a:rPr lang="en-US" dirty="0" smtClean="0"/>
              <a:t>Data Collection &amp; Selection</a:t>
            </a:r>
            <a:endParaRPr lang="en-US" dirty="0" smtClean="0"/>
          </a:p>
          <a:p>
            <a:r>
              <a:rPr lang="en-US" dirty="0" smtClean="0"/>
              <a:t>Operational Variables</a:t>
            </a:r>
            <a:endParaRPr lang="en-US" dirty="0" smtClean="0"/>
          </a:p>
          <a:p>
            <a:r>
              <a:rPr lang="en-US" dirty="0" smtClean="0"/>
              <a:t>Results of Statistical Description Analysis</a:t>
            </a:r>
            <a:endParaRPr lang="en-US" dirty="0" smtClean="0"/>
          </a:p>
          <a:p>
            <a:r>
              <a:rPr lang="en-US" dirty="0" smtClean="0"/>
              <a:t>Results of Classical Assumption Test</a:t>
            </a:r>
            <a:endParaRPr lang="en-US" dirty="0" smtClean="0"/>
          </a:p>
          <a:p>
            <a:r>
              <a:rPr lang="en-US" dirty="0" smtClean="0"/>
              <a:t>Results of Hypothesis Test</a:t>
            </a:r>
            <a:endParaRPr lang="en-US" dirty="0" smtClean="0"/>
          </a:p>
          <a:p>
            <a:r>
              <a:rPr lang="en-US" dirty="0" smtClean="0"/>
              <a:t>Conclusions</a:t>
            </a:r>
            <a:endParaRPr lang="en-US" dirty="0"/>
          </a:p>
          <a:p>
            <a:r>
              <a:rPr lang="en-US" dirty="0" smtClean="0"/>
              <a:t>Limitations of Research &amp; Suggestions</a:t>
            </a:r>
            <a:endParaRPr lang="en-US" dirty="0"/>
          </a:p>
        </p:txBody>
      </p:sp>
    </p:spTree>
    <p:extLst>
      <p:ext uri="{BB962C8B-B14F-4D97-AF65-F5344CB8AC3E}">
        <p14:creationId xmlns:p14="http://schemas.microsoft.com/office/powerpoint/2010/main" val="22768987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lnSpcReduction="10000"/>
          </a:bodyPr>
          <a:lstStyle/>
          <a:p>
            <a:pPr lvl="1" algn="just">
              <a:buFont typeface="Wingdings" panose="05000000000000000000" pitchFamily="2" charset="2"/>
              <a:buChar char="§"/>
            </a:pPr>
            <a:r>
              <a:rPr lang="en-US" dirty="0"/>
              <a:t>The companies studied were only 14 transportation companies with a total sample of 68 from idnfinancials.com. Suggestions for future research can </a:t>
            </a:r>
            <a:r>
              <a:rPr lang="en-US" dirty="0" smtClean="0"/>
              <a:t>be </a:t>
            </a:r>
            <a:r>
              <a:rPr lang="en-US" dirty="0"/>
              <a:t>use or add similar company sectors such as infrastructure and utilities. Further research can also be carried out on state-owned companies.</a:t>
            </a:r>
          </a:p>
          <a:p>
            <a:pPr lvl="1" algn="just">
              <a:buFont typeface="Wingdings" panose="05000000000000000000" pitchFamily="2" charset="2"/>
              <a:buChar char="§"/>
            </a:pPr>
            <a:r>
              <a:rPr lang="en-US" dirty="0"/>
              <a:t>Selection of variables that are still common. For further research can use other financial ratio variables such as the ratio of return on assets (ROA), return on equity (ROE), free cash flow, and debt to equity (DER).</a:t>
            </a:r>
          </a:p>
          <a:p>
            <a:pPr lvl="1" algn="just">
              <a:buFont typeface="Wingdings" panose="05000000000000000000" pitchFamily="2" charset="2"/>
              <a:buChar char="§"/>
            </a:pPr>
            <a:r>
              <a:rPr lang="en-US" dirty="0"/>
              <a:t>So far there has been no research linking the effect of intellectual capital on earnings management. Most studies use the intellectual capital variable as an indicator to measure the company's financial performance. This is caused by the treatment of intellectual capital as a variable that adds value to the company. Further research is needed to examine whether intellectual capital can overcome earnings management actions at other companies on the Indonesia Stock Exchange</a:t>
            </a:r>
            <a:r>
              <a:rPr lang="en-US" dirty="0" smtClean="0"/>
              <a:t>.</a:t>
            </a:r>
            <a:endParaRPr lang="en-US" sz="1200" dirty="0"/>
          </a:p>
          <a:p>
            <a:pPr algn="just">
              <a:buFont typeface="Wingdings" panose="05000000000000000000" pitchFamily="2" charset="2"/>
              <a:buChar char="§"/>
            </a:pPr>
            <a:endParaRPr lang="en-US" dirty="0"/>
          </a:p>
        </p:txBody>
      </p:sp>
      <p:sp>
        <p:nvSpPr>
          <p:cNvPr id="5" name="Title 4"/>
          <p:cNvSpPr>
            <a:spLocks noGrp="1"/>
          </p:cNvSpPr>
          <p:nvPr>
            <p:ph type="title"/>
          </p:nvPr>
        </p:nvSpPr>
        <p:spPr>
          <a:xfrm>
            <a:off x="1097280" y="983814"/>
            <a:ext cx="10058400" cy="587584"/>
          </a:xfrm>
        </p:spPr>
        <p:txBody>
          <a:bodyPr>
            <a:normAutofit/>
          </a:bodyPr>
          <a:lstStyle/>
          <a:p>
            <a:pPr algn="ctr"/>
            <a:r>
              <a:rPr lang="en-US" dirty="0" smtClean="0"/>
              <a:t>Limitations of research &amp; suggestions</a:t>
            </a:r>
            <a:endParaRPr lang="en-US" dirty="0"/>
          </a:p>
        </p:txBody>
      </p:sp>
    </p:spTree>
    <p:extLst>
      <p:ext uri="{BB962C8B-B14F-4D97-AF65-F5344CB8AC3E}">
        <p14:creationId xmlns:p14="http://schemas.microsoft.com/office/powerpoint/2010/main" val="30542092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53100-3076-4726-B6E8-AE7CD2CCFA3F}"/>
              </a:ext>
            </a:extLst>
          </p:cNvPr>
          <p:cNvSpPr>
            <a:spLocks noGrp="1"/>
          </p:cNvSpPr>
          <p:nvPr>
            <p:ph type="title"/>
          </p:nvPr>
        </p:nvSpPr>
        <p:spPr/>
        <p:txBody>
          <a:bodyPr/>
          <a:lstStyle/>
          <a:p>
            <a:r>
              <a:rPr lang="en-US" dirty="0"/>
              <a:t>Questions?</a:t>
            </a:r>
          </a:p>
        </p:txBody>
      </p:sp>
      <p:pic>
        <p:nvPicPr>
          <p:cNvPr id="25" name="Picture Placeholder 24" descr="Group of people at a meeting">
            <a:extLst>
              <a:ext uri="{FF2B5EF4-FFF2-40B4-BE49-F238E27FC236}">
                <a16:creationId xmlns:a16="http://schemas.microsoft.com/office/drawing/2014/main" id="{8DFFB7C0-8017-5C49-82B9-22CA9BCE8138}"/>
              </a:ext>
            </a:extLst>
          </p:cNvPr>
          <p:cNvPicPr>
            <a:picLocks noGrp="1" noChangeAspect="1"/>
          </p:cNvPicPr>
          <p:nvPr>
            <p:ph type="pic" idx="1"/>
          </p:nvPr>
        </p:nvPicPr>
        <p:blipFill rotWithShape="1">
          <a:blip r:embed="rId2" cstate="email">
            <a:extLst>
              <a:ext uri="{28A0092B-C50C-407E-A947-70E740481C1C}">
                <a14:useLocalDpi xmlns:a14="http://schemas.microsoft.com/office/drawing/2010/main"/>
              </a:ext>
            </a:extLst>
          </a:blip>
          <a:srcRect/>
          <a:stretch/>
        </p:blipFill>
        <p:spPr>
          <a:xfrm>
            <a:off x="635001" y="603250"/>
            <a:ext cx="10921998" cy="3294019"/>
          </a:xfrm>
        </p:spPr>
      </p:pic>
    </p:spTree>
    <p:extLst>
      <p:ext uri="{BB962C8B-B14F-4D97-AF65-F5344CB8AC3E}">
        <p14:creationId xmlns:p14="http://schemas.microsoft.com/office/powerpoint/2010/main" val="3512217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5E51183-D0D9-A74B-94F0-9EC0104A75F3}"/>
              </a:ext>
            </a:extLst>
          </p:cNvPr>
          <p:cNvSpPr>
            <a:spLocks noGrp="1"/>
          </p:cNvSpPr>
          <p:nvPr>
            <p:ph type="title"/>
          </p:nvPr>
        </p:nvSpPr>
        <p:spPr>
          <a:xfrm>
            <a:off x="1091821" y="3135204"/>
            <a:ext cx="5145206" cy="587584"/>
          </a:xfrm>
        </p:spPr>
        <p:txBody>
          <a:bodyPr/>
          <a:lstStyle/>
          <a:p>
            <a:pPr>
              <a:tabLst>
                <a:tab pos="3308350" algn="l"/>
              </a:tabLst>
            </a:pPr>
            <a:r>
              <a:rPr lang="en-US" dirty="0" smtClean="0">
                <a:solidFill>
                  <a:schemeClr val="tx1">
                    <a:lumMod val="85000"/>
                    <a:lumOff val="15000"/>
                  </a:schemeClr>
                </a:solidFill>
              </a:rPr>
              <a:t>On cases</a:t>
            </a:r>
            <a:endParaRPr lang="en-US" dirty="0">
              <a:solidFill>
                <a:schemeClr val="tx1">
                  <a:lumMod val="85000"/>
                  <a:lumOff val="15000"/>
                </a:schemeClr>
              </a:solidFill>
            </a:endParaRPr>
          </a:p>
        </p:txBody>
      </p:sp>
      <p:sp>
        <p:nvSpPr>
          <p:cNvPr id="5" name="Content Placeholder 4">
            <a:extLst>
              <a:ext uri="{FF2B5EF4-FFF2-40B4-BE49-F238E27FC236}">
                <a16:creationId xmlns:a16="http://schemas.microsoft.com/office/drawing/2014/main" id="{319ED1B1-6FE0-FA43-95C4-366DBD1F1305}"/>
              </a:ext>
            </a:extLst>
          </p:cNvPr>
          <p:cNvSpPr>
            <a:spLocks noGrp="1"/>
          </p:cNvSpPr>
          <p:nvPr>
            <p:ph sz="half" idx="2"/>
          </p:nvPr>
        </p:nvSpPr>
        <p:spPr>
          <a:xfrm>
            <a:off x="6917141" y="831284"/>
            <a:ext cx="4241800" cy="5195425"/>
          </a:xfrm>
        </p:spPr>
        <p:txBody>
          <a:bodyPr>
            <a:normAutofit/>
          </a:bodyPr>
          <a:lstStyle/>
          <a:p>
            <a:pPr marL="285750" indent="-285750">
              <a:buFont typeface="Wingdings" panose="05000000000000000000" pitchFamily="2" charset="2"/>
              <a:buChar char="§"/>
            </a:pPr>
            <a:r>
              <a:rPr lang="en-US" spc="200" dirty="0" smtClean="0"/>
              <a:t>Two of president commissioners of PT Garuda Indonesia </a:t>
            </a:r>
            <a:r>
              <a:rPr lang="en-US" spc="200" dirty="0" err="1" smtClean="0"/>
              <a:t>Tbk</a:t>
            </a:r>
            <a:r>
              <a:rPr lang="en-US" spc="200" dirty="0" smtClean="0"/>
              <a:t> refused to sign </a:t>
            </a:r>
            <a:r>
              <a:rPr lang="en-US" spc="200" dirty="0" smtClean="0"/>
              <a:t>the financial statement of 2018 because they disapproved with revenue recognition of $239.9 M US from </a:t>
            </a:r>
            <a:r>
              <a:rPr lang="en-US" spc="200" dirty="0" err="1" smtClean="0"/>
              <a:t>Mahata</a:t>
            </a:r>
            <a:r>
              <a:rPr lang="en-US" spc="200" dirty="0" smtClean="0"/>
              <a:t> Agreement.</a:t>
            </a:r>
          </a:p>
          <a:p>
            <a:pPr marL="285750" indent="-285750">
              <a:buFont typeface="Wingdings" panose="05000000000000000000" pitchFamily="2" charset="2"/>
              <a:buChar char="§"/>
            </a:pPr>
            <a:r>
              <a:rPr lang="en-US" spc="200" dirty="0" smtClean="0"/>
              <a:t>PT </a:t>
            </a:r>
            <a:r>
              <a:rPr lang="en-US" spc="200" dirty="0" smtClean="0"/>
              <a:t>Bank Lippo </a:t>
            </a:r>
            <a:r>
              <a:rPr lang="en-US" spc="200" dirty="0" err="1" smtClean="0"/>
              <a:t>Tbk</a:t>
            </a:r>
            <a:r>
              <a:rPr lang="en-US" spc="200" dirty="0" smtClean="0"/>
              <a:t> </a:t>
            </a:r>
            <a:r>
              <a:rPr lang="en-US" spc="200" dirty="0" smtClean="0"/>
              <a:t>recognized  their assets of </a:t>
            </a:r>
            <a:r>
              <a:rPr lang="en-US" spc="200" dirty="0" err="1" smtClean="0"/>
              <a:t>Rp</a:t>
            </a:r>
            <a:r>
              <a:rPr lang="en-US" spc="200" dirty="0" smtClean="0"/>
              <a:t> 22.8 T, net losses of </a:t>
            </a:r>
            <a:r>
              <a:rPr lang="en-US" spc="200" dirty="0" err="1" smtClean="0"/>
              <a:t>Rp</a:t>
            </a:r>
            <a:r>
              <a:rPr lang="en-US" spc="200" dirty="0" smtClean="0"/>
              <a:t> 1.2 T, and CAR of 4.2% in the financial statement for the 3</a:t>
            </a:r>
            <a:r>
              <a:rPr lang="en-US" spc="200" baseline="30000" dirty="0" smtClean="0"/>
              <a:t>rd</a:t>
            </a:r>
            <a:r>
              <a:rPr lang="en-US" spc="200" dirty="0" smtClean="0"/>
              <a:t> quarter of 2002 to the Jakarta Stock Exchange (JSX). The numbers were differed from their previous </a:t>
            </a:r>
            <a:r>
              <a:rPr lang="en-US" spc="200" dirty="0" smtClean="0"/>
              <a:t>financial statement that had been published a month ago</a:t>
            </a:r>
            <a:r>
              <a:rPr lang="en-US" spc="200" dirty="0" smtClean="0"/>
              <a:t>. </a:t>
            </a:r>
            <a:endParaRPr lang="en-US" spc="200" dirty="0"/>
          </a:p>
        </p:txBody>
      </p:sp>
    </p:spTree>
    <p:extLst>
      <p:ext uri="{BB962C8B-B14F-4D97-AF65-F5344CB8AC3E}">
        <p14:creationId xmlns:p14="http://schemas.microsoft.com/office/powerpoint/2010/main" val="9719767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00900CD-B943-934F-857F-30AA913FE9D9}"/>
              </a:ext>
            </a:extLst>
          </p:cNvPr>
          <p:cNvSpPr>
            <a:spLocks noGrp="1"/>
          </p:cNvSpPr>
          <p:nvPr>
            <p:ph type="title"/>
          </p:nvPr>
        </p:nvSpPr>
        <p:spPr>
          <a:xfrm>
            <a:off x="1195753" y="942870"/>
            <a:ext cx="9801109" cy="572031"/>
          </a:xfrm>
        </p:spPr>
        <p:txBody>
          <a:bodyPr>
            <a:normAutofit/>
          </a:bodyPr>
          <a:lstStyle/>
          <a:p>
            <a:r>
              <a:rPr lang="en-US" dirty="0" smtClean="0"/>
              <a:t>Research background</a:t>
            </a:r>
            <a:endParaRPr lang="en-US" dirty="0"/>
          </a:p>
        </p:txBody>
      </p:sp>
      <p:sp>
        <p:nvSpPr>
          <p:cNvPr id="12" name="Content Placeholder 11">
            <a:extLst>
              <a:ext uri="{FF2B5EF4-FFF2-40B4-BE49-F238E27FC236}">
                <a16:creationId xmlns:a16="http://schemas.microsoft.com/office/drawing/2014/main" id="{2A09EEBC-5E2C-D240-A5D6-6952B8392E49}"/>
              </a:ext>
            </a:extLst>
          </p:cNvPr>
          <p:cNvSpPr>
            <a:spLocks noGrp="1"/>
          </p:cNvSpPr>
          <p:nvPr>
            <p:ph sz="half" idx="2"/>
          </p:nvPr>
        </p:nvSpPr>
        <p:spPr>
          <a:xfrm>
            <a:off x="1195754" y="1640212"/>
            <a:ext cx="9801109" cy="4351155"/>
          </a:xfrm>
        </p:spPr>
        <p:txBody>
          <a:bodyPr>
            <a:noAutofit/>
          </a:bodyPr>
          <a:lstStyle/>
          <a:p>
            <a:pPr marL="285750" indent="-285750" algn="just">
              <a:buFont typeface="Wingdings" panose="05000000000000000000" pitchFamily="2" charset="2"/>
              <a:buChar char="§"/>
            </a:pPr>
            <a:r>
              <a:rPr lang="en-US" sz="1700" dirty="0" smtClean="0"/>
              <a:t>The </a:t>
            </a:r>
            <a:r>
              <a:rPr lang="en-US" sz="1700" dirty="0"/>
              <a:t>financial </a:t>
            </a:r>
            <a:r>
              <a:rPr lang="en-US" sz="1700" dirty="0" smtClean="0"/>
              <a:t>statement is </a:t>
            </a:r>
            <a:r>
              <a:rPr lang="en-US" sz="1700" dirty="0"/>
              <a:t>interpreted as an output that was generated by </a:t>
            </a:r>
            <a:r>
              <a:rPr lang="en-US" sz="1700" dirty="0" smtClean="0"/>
              <a:t>management</a:t>
            </a:r>
            <a:r>
              <a:rPr lang="en-US" sz="1700" dirty="0"/>
              <a:t> </a:t>
            </a:r>
            <a:r>
              <a:rPr lang="en-US" sz="1700" dirty="0" smtClean="0"/>
              <a:t>which contains </a:t>
            </a:r>
            <a:r>
              <a:rPr lang="en-US" sz="1700" dirty="0"/>
              <a:t>information related to the balance sheet and the performance of company in </a:t>
            </a:r>
            <a:r>
              <a:rPr lang="en-US" sz="1700" dirty="0" smtClean="0"/>
              <a:t>particular </a:t>
            </a:r>
            <a:r>
              <a:rPr lang="en-US" sz="1700" dirty="0"/>
              <a:t>period.</a:t>
            </a:r>
            <a:endParaRPr lang="en-US" sz="1700" dirty="0" smtClean="0"/>
          </a:p>
          <a:p>
            <a:pPr marL="285750" indent="-285750" algn="just">
              <a:buFont typeface="Wingdings" panose="05000000000000000000" pitchFamily="2" charset="2"/>
              <a:buChar char="§"/>
            </a:pPr>
            <a:r>
              <a:rPr lang="en-US" sz="1700" dirty="0"/>
              <a:t>It is not uncommon for management to adjust financial report for specific purposes. The most frequent method used by management is to manipulate the company's earnings in the current year, or to make </a:t>
            </a:r>
            <a:r>
              <a:rPr lang="en-US" sz="1700" dirty="0" smtClean="0"/>
              <a:t>an </a:t>
            </a:r>
            <a:r>
              <a:rPr lang="en-US" sz="1700" dirty="0"/>
              <a:t>earning stock in the following year</a:t>
            </a:r>
            <a:r>
              <a:rPr lang="en-US" sz="1700" dirty="0" smtClean="0"/>
              <a:t>.</a:t>
            </a:r>
          </a:p>
          <a:p>
            <a:pPr marL="285750" indent="-285750" algn="just">
              <a:buFont typeface="Wingdings" panose="05000000000000000000" pitchFamily="2" charset="2"/>
              <a:buChar char="§"/>
            </a:pPr>
            <a:r>
              <a:rPr lang="en-US" sz="1700" dirty="0"/>
              <a:t>T</a:t>
            </a:r>
            <a:r>
              <a:rPr lang="en-US" sz="1700" dirty="0" smtClean="0"/>
              <a:t>o </a:t>
            </a:r>
            <a:r>
              <a:rPr lang="en-US" sz="1700" dirty="0"/>
              <a:t>produce quality, relevant, and actual financial reports, a qualified </a:t>
            </a:r>
            <a:r>
              <a:rPr lang="en-US" sz="1700" dirty="0" smtClean="0"/>
              <a:t>and authorized </a:t>
            </a:r>
            <a:r>
              <a:rPr lang="en-US" sz="1700" dirty="0"/>
              <a:t>auditor is needed</a:t>
            </a:r>
            <a:r>
              <a:rPr lang="en-US" sz="1700" dirty="0" smtClean="0"/>
              <a:t>.</a:t>
            </a:r>
          </a:p>
          <a:p>
            <a:pPr marL="285750" indent="-285750" algn="just">
              <a:buFont typeface="Wingdings" panose="05000000000000000000" pitchFamily="2" charset="2"/>
              <a:buChar char="§"/>
            </a:pPr>
            <a:r>
              <a:rPr lang="en-US" sz="1700" dirty="0"/>
              <a:t>To determine whether the company is managing its finances correctly one of them by looking at the level of leverage in the statement of financial position</a:t>
            </a:r>
            <a:r>
              <a:rPr lang="en-US" sz="1700" dirty="0" smtClean="0"/>
              <a:t>.</a:t>
            </a:r>
          </a:p>
          <a:p>
            <a:pPr marL="285750" indent="-285750" algn="just">
              <a:buFont typeface="Wingdings" panose="05000000000000000000" pitchFamily="2" charset="2"/>
              <a:buChar char="§"/>
            </a:pPr>
            <a:r>
              <a:rPr lang="en-US" sz="1700" dirty="0"/>
              <a:t>Intellectual capital </a:t>
            </a:r>
            <a:r>
              <a:rPr lang="en-US" sz="1700" dirty="0" smtClean="0"/>
              <a:t>is </a:t>
            </a:r>
            <a:r>
              <a:rPr lang="en-US" sz="1700" dirty="0"/>
              <a:t>a concept that divides into three different categories, namely human capital, structural capital, and customer capital which add a valuable value to the company (</a:t>
            </a:r>
            <a:r>
              <a:rPr lang="en-US" sz="1700" dirty="0" err="1"/>
              <a:t>Yudhanti</a:t>
            </a:r>
            <a:r>
              <a:rPr lang="en-US" sz="1700" dirty="0"/>
              <a:t> &amp; Shanti, 2011). </a:t>
            </a:r>
            <a:endParaRPr lang="en-US" sz="1700" dirty="0"/>
          </a:p>
        </p:txBody>
      </p:sp>
    </p:spTree>
    <p:extLst>
      <p:ext uri="{BB962C8B-B14F-4D97-AF65-F5344CB8AC3E}">
        <p14:creationId xmlns:p14="http://schemas.microsoft.com/office/powerpoint/2010/main" val="1255359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F7245-B0E5-484F-88D0-FA9D0C77C036}"/>
              </a:ext>
            </a:extLst>
          </p:cNvPr>
          <p:cNvSpPr>
            <a:spLocks noGrp="1"/>
          </p:cNvSpPr>
          <p:nvPr>
            <p:ph type="title"/>
          </p:nvPr>
        </p:nvSpPr>
        <p:spPr>
          <a:xfrm>
            <a:off x="1037797" y="2999360"/>
            <a:ext cx="3964296" cy="859277"/>
          </a:xfrm>
        </p:spPr>
        <p:txBody>
          <a:bodyPr>
            <a:noAutofit/>
          </a:bodyPr>
          <a:lstStyle/>
          <a:p>
            <a:pPr algn="ctr"/>
            <a:r>
              <a:rPr lang="en-US" dirty="0" smtClean="0"/>
              <a:t>Problem formulations</a:t>
            </a:r>
            <a:endParaRPr lang="en-US"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1769643962"/>
              </p:ext>
            </p:extLst>
          </p:nvPr>
        </p:nvGraphicFramePr>
        <p:xfrm>
          <a:off x="5002093" y="958151"/>
          <a:ext cx="5981700" cy="4941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86265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D59CD-1242-F149-AB16-9D02E7C89131}"/>
              </a:ext>
            </a:extLst>
          </p:cNvPr>
          <p:cNvSpPr>
            <a:spLocks noGrp="1"/>
          </p:cNvSpPr>
          <p:nvPr>
            <p:ph type="title"/>
          </p:nvPr>
        </p:nvSpPr>
        <p:spPr>
          <a:xfrm>
            <a:off x="926722" y="942871"/>
            <a:ext cx="4462827" cy="587584"/>
          </a:xfrm>
        </p:spPr>
        <p:txBody>
          <a:bodyPr/>
          <a:lstStyle/>
          <a:p>
            <a:pPr algn="ctr"/>
            <a:r>
              <a:rPr lang="en-US" dirty="0" smtClean="0"/>
              <a:t>RESEARCH FRAMEWORK</a:t>
            </a:r>
            <a:endParaRPr lang="en-US" dirty="0"/>
          </a:p>
        </p:txBody>
      </p:sp>
      <p:grpSp>
        <p:nvGrpSpPr>
          <p:cNvPr id="21" name="Group 20"/>
          <p:cNvGrpSpPr/>
          <p:nvPr/>
        </p:nvGrpSpPr>
        <p:grpSpPr>
          <a:xfrm>
            <a:off x="926721" y="1973589"/>
            <a:ext cx="5201124" cy="3423682"/>
            <a:chOff x="0" y="0"/>
            <a:chExt cx="4495800" cy="2239429"/>
          </a:xfrm>
        </p:grpSpPr>
        <p:sp>
          <p:nvSpPr>
            <p:cNvPr id="22" name="Text Box 4"/>
            <p:cNvSpPr txBox="1"/>
            <p:nvPr/>
          </p:nvSpPr>
          <p:spPr>
            <a:xfrm>
              <a:off x="514350" y="0"/>
              <a:ext cx="1266825" cy="457152"/>
            </a:xfrm>
            <a:prstGeom prst="rect">
              <a:avLst/>
            </a:prstGeom>
            <a:ln w="1905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US" sz="1600" dirty="0">
                  <a:effectLst/>
                  <a:latin typeface="+mj-lt"/>
                  <a:ea typeface="Yu Mincho" panose="02020400000000000000" pitchFamily="18" charset="-128"/>
                  <a:cs typeface="Times New Roman" panose="02020603050405020304" pitchFamily="18" charset="0"/>
                </a:rPr>
                <a:t>Intellectual Capital (X</a:t>
              </a:r>
              <a:r>
                <a:rPr lang="en-US" sz="1600" baseline="-25000" dirty="0">
                  <a:effectLst/>
                  <a:latin typeface="+mj-lt"/>
                  <a:ea typeface="Yu Mincho" panose="02020400000000000000" pitchFamily="18" charset="-128"/>
                  <a:cs typeface="Times New Roman" panose="02020603050405020304" pitchFamily="18" charset="0"/>
                </a:rPr>
                <a:t>1</a:t>
              </a:r>
              <a:r>
                <a:rPr lang="en-US" sz="1600" dirty="0">
                  <a:effectLst/>
                  <a:latin typeface="+mj-lt"/>
                  <a:ea typeface="Yu Mincho" panose="02020400000000000000" pitchFamily="18" charset="-128"/>
                  <a:cs typeface="Times New Roman" panose="02020603050405020304" pitchFamily="18" charset="0"/>
                </a:rPr>
                <a:t>)</a:t>
              </a:r>
              <a:endParaRPr lang="en-US" sz="1400" dirty="0">
                <a:effectLst/>
                <a:latin typeface="+mj-lt"/>
                <a:ea typeface="Yu Mincho" panose="02020400000000000000" pitchFamily="18" charset="-128"/>
                <a:cs typeface="Times New Roman" panose="02020603050405020304" pitchFamily="18" charset="0"/>
              </a:endParaRPr>
            </a:p>
          </p:txBody>
        </p:sp>
        <p:cxnSp>
          <p:nvCxnSpPr>
            <p:cNvPr id="23" name="Straight Arrow Connector 22"/>
            <p:cNvCxnSpPr/>
            <p:nvPr/>
          </p:nvCxnSpPr>
          <p:spPr>
            <a:xfrm>
              <a:off x="1781175" y="219075"/>
              <a:ext cx="1438275" cy="714299"/>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
          <p:nvSpPr>
            <p:cNvPr id="24" name="Text Box 7"/>
            <p:cNvSpPr txBox="1"/>
            <p:nvPr/>
          </p:nvSpPr>
          <p:spPr>
            <a:xfrm>
              <a:off x="504825" y="723900"/>
              <a:ext cx="1266825" cy="457152"/>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US" sz="1600" dirty="0" smtClean="0">
                  <a:effectLst/>
                  <a:latin typeface="+mj-lt"/>
                  <a:ea typeface="Yu Mincho" panose="02020400000000000000" pitchFamily="18" charset="-128"/>
                  <a:cs typeface="Times New Roman" panose="02020603050405020304" pitchFamily="18" charset="0"/>
                </a:rPr>
                <a:t>Audit Quality </a:t>
              </a:r>
              <a:r>
                <a:rPr lang="en-US" sz="1600" dirty="0">
                  <a:effectLst/>
                  <a:latin typeface="+mj-lt"/>
                  <a:ea typeface="Yu Mincho" panose="02020400000000000000" pitchFamily="18" charset="-128"/>
                  <a:cs typeface="Times New Roman" panose="02020603050405020304" pitchFamily="18" charset="0"/>
                </a:rPr>
                <a:t>(X</a:t>
              </a:r>
              <a:r>
                <a:rPr lang="en-US" sz="1600" baseline="-25000" dirty="0">
                  <a:effectLst/>
                  <a:latin typeface="+mj-lt"/>
                  <a:ea typeface="Yu Mincho" panose="02020400000000000000" pitchFamily="18" charset="-128"/>
                  <a:cs typeface="Times New Roman" panose="02020603050405020304" pitchFamily="18" charset="0"/>
                </a:rPr>
                <a:t>2</a:t>
              </a:r>
              <a:r>
                <a:rPr lang="en-US" sz="1600" dirty="0">
                  <a:effectLst/>
                  <a:latin typeface="+mj-lt"/>
                  <a:ea typeface="Yu Mincho" panose="02020400000000000000" pitchFamily="18" charset="-128"/>
                  <a:cs typeface="Times New Roman" panose="02020603050405020304" pitchFamily="18" charset="0"/>
                </a:rPr>
                <a:t>)</a:t>
              </a:r>
              <a:endParaRPr lang="en-US" sz="1400" dirty="0">
                <a:effectLst/>
                <a:latin typeface="+mj-lt"/>
                <a:ea typeface="Yu Mincho" panose="02020400000000000000" pitchFamily="18" charset="-128"/>
                <a:cs typeface="Times New Roman" panose="02020603050405020304" pitchFamily="18" charset="0"/>
              </a:endParaRPr>
            </a:p>
          </p:txBody>
        </p:sp>
        <p:sp>
          <p:nvSpPr>
            <p:cNvPr id="25" name="Text Box 9"/>
            <p:cNvSpPr txBox="1"/>
            <p:nvPr/>
          </p:nvSpPr>
          <p:spPr>
            <a:xfrm>
              <a:off x="3228975" y="723900"/>
              <a:ext cx="1266825" cy="485724"/>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US" sz="1400" dirty="0" smtClean="0">
                  <a:effectLst/>
                  <a:latin typeface="+mj-lt"/>
                  <a:ea typeface="Yu Mincho" panose="02020400000000000000" pitchFamily="18" charset="-128"/>
                  <a:cs typeface="Times New Roman" panose="02020603050405020304" pitchFamily="18" charset="0"/>
                </a:rPr>
                <a:t>Earnings Management (Y</a:t>
              </a:r>
              <a:r>
                <a:rPr lang="en-US" sz="1400" dirty="0">
                  <a:effectLst/>
                  <a:latin typeface="+mj-lt"/>
                  <a:ea typeface="Yu Mincho" panose="02020400000000000000" pitchFamily="18" charset="-128"/>
                  <a:cs typeface="Times New Roman" panose="02020603050405020304" pitchFamily="18" charset="0"/>
                </a:rPr>
                <a:t>)</a:t>
              </a:r>
              <a:endParaRPr lang="en-US" sz="1200" dirty="0">
                <a:effectLst/>
                <a:latin typeface="+mj-lt"/>
                <a:ea typeface="Yu Mincho" panose="02020400000000000000" pitchFamily="18" charset="-128"/>
                <a:cs typeface="Times New Roman" panose="02020603050405020304" pitchFamily="18" charset="0"/>
              </a:endParaRPr>
            </a:p>
          </p:txBody>
        </p:sp>
        <p:cxnSp>
          <p:nvCxnSpPr>
            <p:cNvPr id="26" name="Elbow Connector 25"/>
            <p:cNvCxnSpPr/>
            <p:nvPr/>
          </p:nvCxnSpPr>
          <p:spPr>
            <a:xfrm flipH="1">
              <a:off x="28575" y="180975"/>
              <a:ext cx="469324" cy="2058454"/>
            </a:xfrm>
            <a:prstGeom prst="bentConnector3">
              <a:avLst>
                <a:gd name="adj1" fmla="val 104554"/>
              </a:avLst>
            </a:prstGeom>
            <a:ln w="19050">
              <a:prstDash val="lgDash"/>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a:off x="1790700" y="933450"/>
              <a:ext cx="1433034" cy="45714"/>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
          <p:nvSpPr>
            <p:cNvPr id="28" name="Text Box 2"/>
            <p:cNvSpPr txBox="1">
              <a:spLocks noChangeArrowheads="1"/>
            </p:cNvSpPr>
            <p:nvPr/>
          </p:nvSpPr>
          <p:spPr bwMode="auto">
            <a:xfrm>
              <a:off x="2105025" y="76200"/>
              <a:ext cx="409575" cy="28572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US" sz="1600" b="1" dirty="0">
                  <a:effectLst/>
                  <a:latin typeface="+mj-lt"/>
                  <a:ea typeface="Yu Mincho" panose="02020400000000000000" pitchFamily="18" charset="-128"/>
                  <a:cs typeface="Times New Roman" panose="02020603050405020304" pitchFamily="18" charset="0"/>
                </a:rPr>
                <a:t>H</a:t>
              </a:r>
              <a:r>
                <a:rPr lang="en-US" sz="1600" b="1" baseline="-25000" dirty="0">
                  <a:effectLst/>
                  <a:latin typeface="+mj-lt"/>
                  <a:ea typeface="Yu Mincho" panose="02020400000000000000" pitchFamily="18" charset="-128"/>
                  <a:cs typeface="Times New Roman" panose="02020603050405020304" pitchFamily="18" charset="0"/>
                </a:rPr>
                <a:t>2</a:t>
              </a:r>
              <a:endParaRPr lang="en-US" sz="1400" dirty="0">
                <a:effectLst/>
                <a:latin typeface="+mj-lt"/>
                <a:ea typeface="Yu Mincho" panose="02020400000000000000" pitchFamily="18" charset="-128"/>
                <a:cs typeface="Times New Roman" panose="02020603050405020304" pitchFamily="18" charset="0"/>
              </a:endParaRPr>
            </a:p>
          </p:txBody>
        </p:sp>
        <p:sp>
          <p:nvSpPr>
            <p:cNvPr id="29" name="Text Box 2"/>
            <p:cNvSpPr txBox="1">
              <a:spLocks noChangeArrowheads="1"/>
            </p:cNvSpPr>
            <p:nvPr/>
          </p:nvSpPr>
          <p:spPr bwMode="auto">
            <a:xfrm>
              <a:off x="2057400" y="609600"/>
              <a:ext cx="409575" cy="28572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US" sz="1600" b="1">
                  <a:effectLst/>
                  <a:latin typeface="+mj-lt"/>
                  <a:ea typeface="Yu Mincho" panose="02020400000000000000" pitchFamily="18" charset="-128"/>
                  <a:cs typeface="Times New Roman" panose="02020603050405020304" pitchFamily="18" charset="0"/>
                </a:rPr>
                <a:t>H</a:t>
              </a:r>
              <a:r>
                <a:rPr lang="en-US" sz="1600" b="1" baseline="-25000">
                  <a:effectLst/>
                  <a:latin typeface="+mj-lt"/>
                  <a:ea typeface="Yu Mincho" panose="02020400000000000000" pitchFamily="18" charset="-128"/>
                  <a:cs typeface="Times New Roman" panose="02020603050405020304" pitchFamily="18" charset="0"/>
                </a:rPr>
                <a:t>3</a:t>
              </a:r>
              <a:endParaRPr lang="en-US" sz="1400">
                <a:effectLst/>
                <a:latin typeface="+mj-lt"/>
                <a:ea typeface="Yu Mincho" panose="02020400000000000000" pitchFamily="18" charset="-128"/>
                <a:cs typeface="Times New Roman" panose="02020603050405020304" pitchFamily="18" charset="0"/>
              </a:endParaRPr>
            </a:p>
          </p:txBody>
        </p:sp>
        <p:cxnSp>
          <p:nvCxnSpPr>
            <p:cNvPr id="30" name="Straight Arrow Connector 29"/>
            <p:cNvCxnSpPr/>
            <p:nvPr/>
          </p:nvCxnSpPr>
          <p:spPr>
            <a:xfrm flipV="1">
              <a:off x="1800225" y="1028700"/>
              <a:ext cx="1420386" cy="694548"/>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
          <p:nvSpPr>
            <p:cNvPr id="31" name="Text Box 2"/>
            <p:cNvSpPr txBox="1">
              <a:spLocks noChangeArrowheads="1"/>
            </p:cNvSpPr>
            <p:nvPr/>
          </p:nvSpPr>
          <p:spPr bwMode="auto">
            <a:xfrm>
              <a:off x="2019300" y="1133475"/>
              <a:ext cx="409575" cy="28572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US" sz="1600" b="1">
                  <a:effectLst/>
                  <a:latin typeface="+mj-lt"/>
                  <a:ea typeface="Yu Mincho" panose="02020400000000000000" pitchFamily="18" charset="-128"/>
                  <a:cs typeface="Times New Roman" panose="02020603050405020304" pitchFamily="18" charset="0"/>
                </a:rPr>
                <a:t>H</a:t>
              </a:r>
              <a:r>
                <a:rPr lang="en-US" sz="1600" b="1" baseline="-25000">
                  <a:effectLst/>
                  <a:latin typeface="+mj-lt"/>
                  <a:ea typeface="Yu Mincho" panose="02020400000000000000" pitchFamily="18" charset="-128"/>
                  <a:cs typeface="Times New Roman" panose="02020603050405020304" pitchFamily="18" charset="0"/>
                </a:rPr>
                <a:t>4</a:t>
              </a:r>
              <a:endParaRPr lang="en-US" sz="1400">
                <a:effectLst/>
                <a:latin typeface="+mj-lt"/>
                <a:ea typeface="Yu Mincho" panose="02020400000000000000" pitchFamily="18" charset="-128"/>
                <a:cs typeface="Times New Roman" panose="02020603050405020304" pitchFamily="18" charset="0"/>
              </a:endParaRPr>
            </a:p>
          </p:txBody>
        </p:sp>
        <p:cxnSp>
          <p:nvCxnSpPr>
            <p:cNvPr id="32" name="Elbow Connector 31"/>
            <p:cNvCxnSpPr/>
            <p:nvPr/>
          </p:nvCxnSpPr>
          <p:spPr>
            <a:xfrm flipV="1">
              <a:off x="0" y="1219200"/>
              <a:ext cx="3857625" cy="1019175"/>
            </a:xfrm>
            <a:prstGeom prst="bentConnector3">
              <a:avLst>
                <a:gd name="adj1" fmla="val 100093"/>
              </a:avLst>
            </a:prstGeom>
            <a:ln w="19050">
              <a:prstDash val="lgDash"/>
              <a:tailEnd type="triangle"/>
            </a:ln>
          </p:spPr>
          <p:style>
            <a:lnRef idx="1">
              <a:schemeClr val="dk1"/>
            </a:lnRef>
            <a:fillRef idx="0">
              <a:schemeClr val="dk1"/>
            </a:fillRef>
            <a:effectRef idx="0">
              <a:schemeClr val="dk1"/>
            </a:effectRef>
            <a:fontRef idx="minor">
              <a:schemeClr val="tx1"/>
            </a:fontRef>
          </p:style>
        </p:cxnSp>
        <p:sp>
          <p:nvSpPr>
            <p:cNvPr id="33" name="Text Box 2"/>
            <p:cNvSpPr txBox="1">
              <a:spLocks noChangeArrowheads="1"/>
            </p:cNvSpPr>
            <p:nvPr/>
          </p:nvSpPr>
          <p:spPr bwMode="auto">
            <a:xfrm>
              <a:off x="3343275" y="1304925"/>
              <a:ext cx="409575" cy="28572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US" sz="1600" b="1">
                  <a:effectLst/>
                  <a:latin typeface="+mj-lt"/>
                  <a:ea typeface="Yu Mincho" panose="02020400000000000000" pitchFamily="18" charset="-128"/>
                  <a:cs typeface="Times New Roman" panose="02020603050405020304" pitchFamily="18" charset="0"/>
                </a:rPr>
                <a:t>H</a:t>
              </a:r>
              <a:r>
                <a:rPr lang="en-US" sz="1600" b="1" baseline="-25000">
                  <a:effectLst/>
                  <a:latin typeface="+mj-lt"/>
                  <a:ea typeface="Yu Mincho" panose="02020400000000000000" pitchFamily="18" charset="-128"/>
                  <a:cs typeface="Times New Roman" panose="02020603050405020304" pitchFamily="18" charset="0"/>
                </a:rPr>
                <a:t>1</a:t>
              </a:r>
              <a:endParaRPr lang="en-US" sz="1400">
                <a:effectLst/>
                <a:latin typeface="+mj-lt"/>
                <a:ea typeface="Yu Mincho" panose="02020400000000000000" pitchFamily="18" charset="-128"/>
                <a:cs typeface="Times New Roman" panose="02020603050405020304" pitchFamily="18" charset="0"/>
              </a:endParaRPr>
            </a:p>
          </p:txBody>
        </p:sp>
        <p:sp>
          <p:nvSpPr>
            <p:cNvPr id="34" name="Text Box 8"/>
            <p:cNvSpPr txBox="1"/>
            <p:nvPr/>
          </p:nvSpPr>
          <p:spPr>
            <a:xfrm>
              <a:off x="514350" y="1466850"/>
              <a:ext cx="1266825" cy="495403"/>
            </a:xfrm>
            <a:prstGeom prst="rect">
              <a:avLst/>
            </a:prstGeom>
            <a:solidFill>
              <a:schemeClr val="lt1"/>
            </a:solidFill>
            <a:ln w="190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800"/>
                </a:spcAft>
              </a:pPr>
              <a:r>
                <a:rPr lang="en-US" sz="1600" dirty="0">
                  <a:effectLst/>
                  <a:latin typeface="+mj-lt"/>
                  <a:ea typeface="Yu Mincho" panose="02020400000000000000" pitchFamily="18" charset="-128"/>
                  <a:cs typeface="Times New Roman" panose="02020603050405020304" pitchFamily="18" charset="0"/>
                </a:rPr>
                <a:t>Leverage (X</a:t>
              </a:r>
              <a:r>
                <a:rPr lang="en-US" sz="1600" baseline="-25000" dirty="0">
                  <a:effectLst/>
                  <a:latin typeface="+mj-lt"/>
                  <a:ea typeface="Yu Mincho" panose="02020400000000000000" pitchFamily="18" charset="-128"/>
                  <a:cs typeface="Times New Roman" panose="02020603050405020304" pitchFamily="18" charset="0"/>
                </a:rPr>
                <a:t>3</a:t>
              </a:r>
              <a:r>
                <a:rPr lang="en-US" sz="1600" dirty="0">
                  <a:effectLst/>
                  <a:latin typeface="+mj-lt"/>
                  <a:ea typeface="Yu Mincho" panose="02020400000000000000" pitchFamily="18" charset="-128"/>
                  <a:cs typeface="Times New Roman" panose="02020603050405020304" pitchFamily="18" charset="0"/>
                </a:rPr>
                <a:t>)</a:t>
              </a:r>
              <a:endParaRPr lang="en-US" sz="1400" dirty="0">
                <a:effectLst/>
                <a:latin typeface="+mj-lt"/>
                <a:ea typeface="Yu Mincho" panose="02020400000000000000" pitchFamily="18" charset="-128"/>
                <a:cs typeface="Times New Roman" panose="02020603050405020304" pitchFamily="18" charset="0"/>
              </a:endParaRPr>
            </a:p>
          </p:txBody>
        </p:sp>
      </p:grpSp>
      <p:graphicFrame>
        <p:nvGraphicFramePr>
          <p:cNvPr id="36" name="Content Placeholder 35"/>
          <p:cNvGraphicFramePr>
            <a:graphicFrameLocks noGrp="1"/>
          </p:cNvGraphicFramePr>
          <p:nvPr>
            <p:ph sz="half" idx="2"/>
            <p:extLst>
              <p:ext uri="{D42A27DB-BD31-4B8C-83A1-F6EECF244321}">
                <p14:modId xmlns:p14="http://schemas.microsoft.com/office/powerpoint/2010/main" val="2159835897"/>
              </p:ext>
            </p:extLst>
          </p:nvPr>
        </p:nvGraphicFramePr>
        <p:xfrm>
          <a:off x="6674158" y="2024767"/>
          <a:ext cx="4508500" cy="3108960"/>
        </p:xfrm>
        <a:graphic>
          <a:graphicData uri="http://schemas.openxmlformats.org/drawingml/2006/table">
            <a:tbl>
              <a:tblPr firstRow="1" bandRow="1">
                <a:tableStyleId>{2D5ABB26-0587-4C30-8999-92F81FD0307C}</a:tableStyleId>
              </a:tblPr>
              <a:tblGrid>
                <a:gridCol w="518212">
                  <a:extLst>
                    <a:ext uri="{9D8B030D-6E8A-4147-A177-3AD203B41FA5}">
                      <a16:colId xmlns:a16="http://schemas.microsoft.com/office/drawing/2014/main" val="2544925210"/>
                    </a:ext>
                  </a:extLst>
                </a:gridCol>
                <a:gridCol w="3990288">
                  <a:extLst>
                    <a:ext uri="{9D8B030D-6E8A-4147-A177-3AD203B41FA5}">
                      <a16:colId xmlns:a16="http://schemas.microsoft.com/office/drawing/2014/main" val="2453858568"/>
                    </a:ext>
                  </a:extLst>
                </a:gridCol>
              </a:tblGrid>
              <a:tr h="370840">
                <a:tc>
                  <a:txBody>
                    <a:bodyPr/>
                    <a:lstStyle/>
                    <a:p>
                      <a:r>
                        <a:rPr lang="en-US" dirty="0" smtClean="0"/>
                        <a:t>H</a:t>
                      </a:r>
                      <a:r>
                        <a:rPr lang="en-US" baseline="-25000" dirty="0" smtClean="0"/>
                        <a:t>1</a:t>
                      </a:r>
                      <a:r>
                        <a:rPr lang="en-US" dirty="0" smtClean="0"/>
                        <a:t>:</a:t>
                      </a:r>
                      <a:endParaRPr lang="en-US" dirty="0"/>
                    </a:p>
                  </a:txBody>
                  <a:tcP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lang="en-US" i="0" dirty="0" smtClean="0"/>
                        <a:t>Intellectual capital, </a:t>
                      </a:r>
                      <a:r>
                        <a:rPr lang="en-US" i="0" dirty="0" smtClean="0"/>
                        <a:t>audit quality, and </a:t>
                      </a:r>
                      <a:r>
                        <a:rPr lang="en-US" i="0" dirty="0" smtClean="0"/>
                        <a:t>leverage </a:t>
                      </a:r>
                      <a:r>
                        <a:rPr lang="en-US" i="0" dirty="0" smtClean="0"/>
                        <a:t>simultaneously</a:t>
                      </a:r>
                      <a:r>
                        <a:rPr lang="en-US" i="0" baseline="0" dirty="0" smtClean="0"/>
                        <a:t> have an effect on earnings management.</a:t>
                      </a:r>
                      <a:endParaRPr lang="en-US" i="0" dirty="0"/>
                    </a:p>
                  </a:txBody>
                  <a:tcPr>
                    <a:lnL>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3602650106"/>
                  </a:ext>
                </a:extLst>
              </a:tr>
              <a:tr h="370840">
                <a:tc>
                  <a:txBody>
                    <a:bodyPr/>
                    <a:lstStyle/>
                    <a:p>
                      <a:r>
                        <a:rPr lang="en-US" dirty="0" smtClean="0"/>
                        <a:t>H</a:t>
                      </a:r>
                      <a:r>
                        <a:rPr lang="en-US" baseline="-25000" dirty="0" smtClean="0"/>
                        <a:t>2</a:t>
                      </a:r>
                      <a:r>
                        <a:rPr lang="en-US" dirty="0" smtClean="0"/>
                        <a:t>:</a:t>
                      </a:r>
                      <a:endParaRPr lang="en-US" dirty="0"/>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r>
                        <a:rPr lang="en-US" i="0" dirty="0" smtClean="0"/>
                        <a:t>Intellectual capital </a:t>
                      </a:r>
                      <a:r>
                        <a:rPr lang="en-US" i="0" dirty="0" smtClean="0"/>
                        <a:t>has an effect</a:t>
                      </a:r>
                      <a:r>
                        <a:rPr lang="en-US" i="0" baseline="0" dirty="0" smtClean="0"/>
                        <a:t> toward earning management.</a:t>
                      </a:r>
                      <a:endParaRPr lang="en-US" i="0" dirty="0"/>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359851013"/>
                  </a:ext>
                </a:extLst>
              </a:tr>
              <a:tr h="370840">
                <a:tc>
                  <a:txBody>
                    <a:bodyPr/>
                    <a:lstStyle/>
                    <a:p>
                      <a:r>
                        <a:rPr lang="en-US" dirty="0" smtClean="0"/>
                        <a:t>H</a:t>
                      </a:r>
                      <a:r>
                        <a:rPr lang="en-US" baseline="-25000" dirty="0" smtClean="0"/>
                        <a:t>3</a:t>
                      </a:r>
                      <a:r>
                        <a:rPr lang="en-US" dirty="0" smtClean="0"/>
                        <a:t>:</a:t>
                      </a:r>
                      <a:endParaRPr lang="en-US" dirty="0"/>
                    </a:p>
                  </a:txBody>
                  <a:tcPr>
                    <a:lnL w="12700" cap="flat" cmpd="sng" algn="ctr">
                      <a:noFill/>
                      <a:prstDash val="solid"/>
                      <a:round/>
                      <a:headEnd type="none" w="med" len="med"/>
                      <a:tailEnd type="none" w="med" len="med"/>
                    </a:lnL>
                    <a:lnR>
                      <a:noFill/>
                    </a:lnR>
                    <a:lnT>
                      <a:noFill/>
                    </a:lnT>
                    <a:lnB>
                      <a:noFill/>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0" dirty="0" smtClean="0"/>
                        <a:t>Audit</a:t>
                      </a:r>
                      <a:r>
                        <a:rPr lang="en-US" i="0" baseline="0" dirty="0" smtClean="0"/>
                        <a:t> quality </a:t>
                      </a:r>
                      <a:r>
                        <a:rPr lang="en-US" i="0" dirty="0" smtClean="0"/>
                        <a:t>has an effect</a:t>
                      </a:r>
                      <a:r>
                        <a:rPr lang="en-US" i="0" baseline="0" dirty="0" smtClean="0"/>
                        <a:t> toward earning management.</a:t>
                      </a:r>
                      <a:endParaRPr lang="en-US" i="0" dirty="0" smtClean="0"/>
                    </a:p>
                  </a:txBody>
                  <a:tcPr>
                    <a:lnL>
                      <a:noFill/>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2564612744"/>
                  </a:ext>
                </a:extLst>
              </a:tr>
              <a:tr h="370840">
                <a:tc>
                  <a:txBody>
                    <a:bodyPr/>
                    <a:lstStyle/>
                    <a:p>
                      <a:r>
                        <a:rPr lang="en-US" dirty="0" smtClean="0"/>
                        <a:t>H</a:t>
                      </a:r>
                      <a:r>
                        <a:rPr lang="en-US" baseline="-25000" dirty="0" smtClean="0"/>
                        <a:t>4</a:t>
                      </a:r>
                      <a:r>
                        <a:rPr lang="en-US" dirty="0" smtClean="0"/>
                        <a:t>:</a:t>
                      </a:r>
                      <a:endParaRPr lang="en-US" dirty="0"/>
                    </a:p>
                  </a:txBody>
                  <a:tcPr>
                    <a:lnL w="12700" cap="flat" cmpd="sng" algn="ctr">
                      <a:noFill/>
                      <a:prstDash val="solid"/>
                      <a:round/>
                      <a:headEnd type="none" w="med" len="med"/>
                      <a:tailEnd type="none" w="med" len="med"/>
                    </a:lnL>
                    <a:lnR>
                      <a:noFill/>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i="0" dirty="0" smtClean="0"/>
                        <a:t>Leverage has an effect</a:t>
                      </a:r>
                      <a:r>
                        <a:rPr lang="en-US" i="0" baseline="0" dirty="0" smtClean="0"/>
                        <a:t> toward earning management.</a:t>
                      </a:r>
                      <a:endParaRPr lang="en-US" i="0" dirty="0"/>
                    </a:p>
                  </a:txBody>
                  <a:tcPr>
                    <a:lnL>
                      <a:noFill/>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55993564"/>
                  </a:ext>
                </a:extLst>
              </a:tr>
            </a:tbl>
          </a:graphicData>
        </a:graphic>
      </p:graphicFrame>
      <p:cxnSp>
        <p:nvCxnSpPr>
          <p:cNvPr id="38" name="Straight Connector 37"/>
          <p:cNvCxnSpPr/>
          <p:nvPr/>
        </p:nvCxnSpPr>
        <p:spPr>
          <a:xfrm>
            <a:off x="6441744" y="1066781"/>
            <a:ext cx="0" cy="4667535"/>
          </a:xfrm>
          <a:prstGeom prst="line">
            <a:avLst/>
          </a:prstGeom>
        </p:spPr>
        <p:style>
          <a:lnRef idx="3">
            <a:schemeClr val="accent5"/>
          </a:lnRef>
          <a:fillRef idx="0">
            <a:schemeClr val="accent5"/>
          </a:fillRef>
          <a:effectRef idx="2">
            <a:schemeClr val="accent5"/>
          </a:effectRef>
          <a:fontRef idx="minor">
            <a:schemeClr val="tx1"/>
          </a:fontRef>
        </p:style>
      </p:cxnSp>
      <p:sp>
        <p:nvSpPr>
          <p:cNvPr id="40" name="Title 1">
            <a:extLst>
              <a:ext uri="{FF2B5EF4-FFF2-40B4-BE49-F238E27FC236}">
                <a16:creationId xmlns:a16="http://schemas.microsoft.com/office/drawing/2014/main" id="{D2CD59CD-1242-F149-AB16-9D02E7C89131}"/>
              </a:ext>
            </a:extLst>
          </p:cNvPr>
          <p:cNvSpPr txBox="1">
            <a:spLocks/>
          </p:cNvSpPr>
          <p:nvPr/>
        </p:nvSpPr>
        <p:spPr>
          <a:xfrm>
            <a:off x="6755644" y="942871"/>
            <a:ext cx="4462827" cy="58758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800" kern="1200" spc="-50" baseline="0">
                <a:solidFill>
                  <a:schemeClr val="tx1">
                    <a:lumMod val="75000"/>
                    <a:lumOff val="25000"/>
                  </a:schemeClr>
                </a:solidFill>
                <a:latin typeface="+mj-lt"/>
                <a:ea typeface="+mj-ea"/>
                <a:cs typeface="+mj-cs"/>
              </a:defRPr>
            </a:lvl1pPr>
          </a:lstStyle>
          <a:p>
            <a:pPr algn="ctr"/>
            <a:r>
              <a:rPr lang="en-US" dirty="0" smtClean="0"/>
              <a:t>HYPOTESES</a:t>
            </a:r>
            <a:endParaRPr lang="en-US" dirty="0"/>
          </a:p>
        </p:txBody>
      </p:sp>
    </p:spTree>
    <p:extLst>
      <p:ext uri="{BB962C8B-B14F-4D97-AF65-F5344CB8AC3E}">
        <p14:creationId xmlns:p14="http://schemas.microsoft.com/office/powerpoint/2010/main" val="4176208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B250FE-08C8-4530-B722-29C38A359D8B}"/>
              </a:ext>
            </a:extLst>
          </p:cNvPr>
          <p:cNvSpPr>
            <a:spLocks noGrp="1"/>
          </p:cNvSpPr>
          <p:nvPr>
            <p:ph sz="half" idx="2"/>
          </p:nvPr>
        </p:nvSpPr>
        <p:spPr>
          <a:xfrm>
            <a:off x="960803" y="2729551"/>
            <a:ext cx="3515663" cy="2680794"/>
          </a:xfrm>
        </p:spPr>
        <p:txBody>
          <a:bodyPr>
            <a:normAutofit/>
          </a:bodyPr>
          <a:lstStyle/>
          <a:p>
            <a:r>
              <a:rPr lang="en-US" sz="1800" dirty="0"/>
              <a:t>The financial statements are used as samples for the period 2014 </a:t>
            </a:r>
            <a:r>
              <a:rPr lang="en-US" sz="1800" dirty="0" smtClean="0"/>
              <a:t>– 2018 </a:t>
            </a:r>
            <a:r>
              <a:rPr lang="en-US" sz="1800" dirty="0"/>
              <a:t>that retrieved from </a:t>
            </a:r>
            <a:r>
              <a:rPr lang="en-US" sz="1800" dirty="0" smtClean="0"/>
              <a:t>idnfinancials.com. </a:t>
            </a:r>
            <a:r>
              <a:rPr lang="en-US" sz="1800" dirty="0"/>
              <a:t>The study population </a:t>
            </a:r>
            <a:r>
              <a:rPr lang="en-US" sz="1800" dirty="0" smtClean="0"/>
              <a:t>consists of 45 transportation companies using </a:t>
            </a:r>
            <a:r>
              <a:rPr lang="en-US" sz="1800" dirty="0"/>
              <a:t>purposive sampling </a:t>
            </a:r>
            <a:r>
              <a:rPr lang="en-US" sz="1800" dirty="0" smtClean="0"/>
              <a:t>method.</a:t>
            </a:r>
            <a:endParaRPr lang="en-US" sz="2000" dirty="0">
              <a:solidFill>
                <a:schemeClr val="tx1"/>
              </a:solidFill>
            </a:endParaRPr>
          </a:p>
        </p:txBody>
      </p:sp>
      <p:sp>
        <p:nvSpPr>
          <p:cNvPr id="2" name="Title 1">
            <a:extLst>
              <a:ext uri="{FF2B5EF4-FFF2-40B4-BE49-F238E27FC236}">
                <a16:creationId xmlns:a16="http://schemas.microsoft.com/office/drawing/2014/main" id="{CDC62B56-74BF-47D4-B1CD-AF93A810B3B7}"/>
              </a:ext>
            </a:extLst>
          </p:cNvPr>
          <p:cNvSpPr>
            <a:spLocks noGrp="1"/>
          </p:cNvSpPr>
          <p:nvPr>
            <p:ph type="title"/>
          </p:nvPr>
        </p:nvSpPr>
        <p:spPr>
          <a:xfrm>
            <a:off x="960803" y="948588"/>
            <a:ext cx="3815914" cy="1098575"/>
          </a:xfrm>
        </p:spPr>
        <p:txBody>
          <a:bodyPr>
            <a:normAutofit/>
          </a:bodyPr>
          <a:lstStyle/>
          <a:p>
            <a:r>
              <a:rPr lang="en-US" dirty="0" smtClean="0"/>
              <a:t>DATA collection &amp; selection</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2059276880"/>
              </p:ext>
            </p:extLst>
          </p:nvPr>
        </p:nvGraphicFramePr>
        <p:xfrm>
          <a:off x="5322627" y="948588"/>
          <a:ext cx="5914939" cy="4929254"/>
        </p:xfrm>
        <a:graphic>
          <a:graphicData uri="http://schemas.openxmlformats.org/drawingml/2006/table">
            <a:tbl>
              <a:tblPr firstRow="1" firstCol="1" bandRow="1">
                <a:tableStyleId>{2D5ABB26-0587-4C30-8999-92F81FD0307C}</a:tableStyleId>
              </a:tblPr>
              <a:tblGrid>
                <a:gridCol w="3865545">
                  <a:extLst>
                    <a:ext uri="{9D8B030D-6E8A-4147-A177-3AD203B41FA5}">
                      <a16:colId xmlns:a16="http://schemas.microsoft.com/office/drawing/2014/main" val="4203244515"/>
                    </a:ext>
                  </a:extLst>
                </a:gridCol>
                <a:gridCol w="1129536">
                  <a:extLst>
                    <a:ext uri="{9D8B030D-6E8A-4147-A177-3AD203B41FA5}">
                      <a16:colId xmlns:a16="http://schemas.microsoft.com/office/drawing/2014/main" val="3703655272"/>
                    </a:ext>
                  </a:extLst>
                </a:gridCol>
                <a:gridCol w="919858">
                  <a:extLst>
                    <a:ext uri="{9D8B030D-6E8A-4147-A177-3AD203B41FA5}">
                      <a16:colId xmlns:a16="http://schemas.microsoft.com/office/drawing/2014/main" val="2450589981"/>
                    </a:ext>
                  </a:extLst>
                </a:gridCol>
              </a:tblGrid>
              <a:tr h="365760">
                <a:tc>
                  <a:txBody>
                    <a:bodyPr/>
                    <a:lstStyle/>
                    <a:p>
                      <a:pPr algn="ctr">
                        <a:lnSpc>
                          <a:spcPct val="150000"/>
                        </a:lnSpc>
                        <a:spcAft>
                          <a:spcPts val="0"/>
                        </a:spcAft>
                      </a:pPr>
                      <a:r>
                        <a:rPr lang="en-US" sz="1250" b="1" dirty="0" smtClean="0">
                          <a:effectLst/>
                          <a:latin typeface="+mn-lt"/>
                          <a:ea typeface="+mn-ea"/>
                          <a:cs typeface="+mn-cs"/>
                        </a:rPr>
                        <a:t>Definitions</a:t>
                      </a:r>
                      <a:endParaRPr lang="en-US" sz="1250" b="1"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b="1" dirty="0" smtClean="0">
                          <a:effectLst/>
                        </a:rPr>
                        <a:t>Number</a:t>
                      </a:r>
                      <a:r>
                        <a:rPr lang="en-US" sz="1250" b="1" baseline="0" dirty="0" smtClean="0">
                          <a:effectLst/>
                        </a:rPr>
                        <a:t> of Companies</a:t>
                      </a:r>
                      <a:endParaRPr lang="en-US" sz="1250" b="1"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150" b="1" dirty="0" smtClean="0">
                          <a:effectLst/>
                        </a:rPr>
                        <a:t>The Amount of </a:t>
                      </a:r>
                      <a:r>
                        <a:rPr lang="en-US" sz="1150" b="1" dirty="0">
                          <a:effectLst/>
                        </a:rPr>
                        <a:t>Data</a:t>
                      </a:r>
                      <a:endParaRPr lang="en-US" sz="1150" b="1"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70963330"/>
                  </a:ext>
                </a:extLst>
              </a:tr>
              <a:tr h="556589">
                <a:tc>
                  <a:txBody>
                    <a:bodyPr/>
                    <a:lstStyle/>
                    <a:p>
                      <a:pPr algn="l">
                        <a:lnSpc>
                          <a:spcPct val="150000"/>
                        </a:lnSpc>
                        <a:spcAft>
                          <a:spcPts val="0"/>
                        </a:spcAft>
                      </a:pPr>
                      <a:r>
                        <a:rPr lang="en-US" sz="1250" dirty="0" smtClean="0">
                          <a:effectLst/>
                        </a:rPr>
                        <a:t>Transportation companies</a:t>
                      </a:r>
                      <a:r>
                        <a:rPr lang="en-US" sz="1250" baseline="0" dirty="0" smtClean="0">
                          <a:effectLst/>
                        </a:rPr>
                        <a:t> listed on Indonesia Stock Exchange in </a:t>
                      </a:r>
                      <a:r>
                        <a:rPr lang="en-US" sz="1250" dirty="0" smtClean="0">
                          <a:effectLst/>
                        </a:rPr>
                        <a:t>2014-2018</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dirty="0">
                          <a:effectLst/>
                        </a:rPr>
                        <a:t>45</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dirty="0">
                          <a:effectLst/>
                        </a:rPr>
                        <a:t>171</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30742978"/>
                  </a:ext>
                </a:extLst>
              </a:tr>
              <a:tr h="834885">
                <a:tc>
                  <a:txBody>
                    <a:bodyPr/>
                    <a:lstStyle/>
                    <a:p>
                      <a:pPr algn="l">
                        <a:lnSpc>
                          <a:spcPct val="150000"/>
                        </a:lnSpc>
                        <a:spcAft>
                          <a:spcPts val="0"/>
                        </a:spcAft>
                      </a:pPr>
                      <a:r>
                        <a:rPr lang="en-US" sz="1250" dirty="0" smtClean="0">
                          <a:effectLst/>
                        </a:rPr>
                        <a:t>Transportations</a:t>
                      </a:r>
                      <a:r>
                        <a:rPr lang="en-US" sz="1250" baseline="0" dirty="0" smtClean="0">
                          <a:effectLst/>
                        </a:rPr>
                        <a:t> companies that have not consistently published financial statements ended in </a:t>
                      </a:r>
                      <a:r>
                        <a:rPr lang="en-US" sz="1250" dirty="0" smtClean="0">
                          <a:effectLst/>
                        </a:rPr>
                        <a:t>2014-2018</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dirty="0">
                          <a:effectLst/>
                        </a:rPr>
                        <a:t>(15)</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a:effectLst/>
                        </a:rPr>
                        <a:t>(22)</a:t>
                      </a:r>
                      <a:endParaRPr lang="en-US" sz="125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5942245"/>
                  </a:ext>
                </a:extLst>
              </a:tr>
              <a:tr h="834885">
                <a:tc>
                  <a:txBody>
                    <a:bodyPr/>
                    <a:lstStyle/>
                    <a:p>
                      <a:pPr algn="l">
                        <a:lnSpc>
                          <a:spcPct val="150000"/>
                        </a:lnSpc>
                        <a:spcAft>
                          <a:spcPts val="0"/>
                        </a:spcAft>
                      </a:pPr>
                      <a:r>
                        <a:rPr lang="en-US" sz="1250" dirty="0" smtClean="0">
                          <a:effectLst/>
                        </a:rPr>
                        <a:t>Transportation companies</a:t>
                      </a:r>
                      <a:r>
                        <a:rPr lang="en-US" sz="1250" baseline="0" dirty="0" smtClean="0">
                          <a:effectLst/>
                        </a:rPr>
                        <a:t> that issued financial statements in currencies other than rupiah in </a:t>
                      </a:r>
                      <a:r>
                        <a:rPr lang="en-US" sz="1250" dirty="0" smtClean="0">
                          <a:effectLst/>
                        </a:rPr>
                        <a:t>2014-2018</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dirty="0">
                          <a:effectLst/>
                        </a:rPr>
                        <a:t>(15)</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dirty="0">
                          <a:effectLst/>
                        </a:rPr>
                        <a:t>(74)</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8205785"/>
                  </a:ext>
                </a:extLst>
              </a:tr>
              <a:tr h="834885">
                <a:tc>
                  <a:txBody>
                    <a:bodyPr/>
                    <a:lstStyle/>
                    <a:p>
                      <a:pPr algn="l">
                        <a:lnSpc>
                          <a:spcPct val="150000"/>
                        </a:lnSpc>
                        <a:spcAft>
                          <a:spcPts val="0"/>
                        </a:spcAft>
                      </a:pPr>
                      <a:r>
                        <a:rPr lang="en-US" sz="1250" dirty="0" smtClean="0">
                          <a:effectLst/>
                        </a:rPr>
                        <a:t>Transportation companies that do</a:t>
                      </a:r>
                      <a:r>
                        <a:rPr lang="en-US" sz="1250" baseline="0" dirty="0" smtClean="0">
                          <a:effectLst/>
                        </a:rPr>
                        <a:t> not have employee expenses on the </a:t>
                      </a:r>
                      <a:r>
                        <a:rPr lang="en-US" sz="1250" dirty="0" smtClean="0">
                          <a:effectLst/>
                        </a:rPr>
                        <a:t>2014-2018 financial statements</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dirty="0">
                          <a:effectLst/>
                        </a:rPr>
                        <a:t>(1)</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dirty="0">
                          <a:effectLst/>
                        </a:rPr>
                        <a:t>(5)</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1602917"/>
                  </a:ext>
                </a:extLst>
              </a:tr>
              <a:tr h="278295">
                <a:tc>
                  <a:txBody>
                    <a:bodyPr/>
                    <a:lstStyle/>
                    <a:p>
                      <a:pPr algn="l">
                        <a:lnSpc>
                          <a:spcPct val="150000"/>
                        </a:lnSpc>
                        <a:spcAft>
                          <a:spcPts val="0"/>
                        </a:spcAft>
                      </a:pPr>
                      <a:r>
                        <a:rPr lang="en-US" sz="1250" dirty="0" smtClean="0">
                          <a:effectLst/>
                        </a:rPr>
                        <a:t>Data</a:t>
                      </a:r>
                      <a:r>
                        <a:rPr lang="en-US" sz="1250" baseline="0" dirty="0" smtClean="0">
                          <a:effectLst/>
                        </a:rPr>
                        <a:t> issued after the outlier test</a:t>
                      </a:r>
                      <a:endParaRPr lang="en-US" sz="1250" i="1"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dirty="0">
                          <a:effectLst/>
                        </a:rPr>
                        <a:t> </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dirty="0">
                          <a:effectLst/>
                        </a:rPr>
                        <a:t>(2)</a:t>
                      </a:r>
                      <a:endParaRPr lang="en-US" sz="1250"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5531919"/>
                  </a:ext>
                </a:extLst>
              </a:tr>
              <a:tr h="278295">
                <a:tc>
                  <a:txBody>
                    <a:bodyPr/>
                    <a:lstStyle/>
                    <a:p>
                      <a:pPr algn="l">
                        <a:lnSpc>
                          <a:spcPct val="150000"/>
                        </a:lnSpc>
                        <a:spcAft>
                          <a:spcPts val="0"/>
                        </a:spcAft>
                      </a:pPr>
                      <a:r>
                        <a:rPr lang="en-US" sz="1250" b="1" dirty="0">
                          <a:effectLst/>
                        </a:rPr>
                        <a:t>Total </a:t>
                      </a:r>
                      <a:r>
                        <a:rPr lang="en-US" sz="1250" b="1" dirty="0" smtClean="0">
                          <a:effectLst/>
                        </a:rPr>
                        <a:t>research samples</a:t>
                      </a:r>
                      <a:r>
                        <a:rPr lang="en-US" sz="1250" b="1" baseline="0" dirty="0" smtClean="0">
                          <a:effectLst/>
                        </a:rPr>
                        <a:t> during </a:t>
                      </a:r>
                      <a:r>
                        <a:rPr lang="en-US" sz="1250" b="1" dirty="0" smtClean="0">
                          <a:effectLst/>
                        </a:rPr>
                        <a:t>2014 </a:t>
                      </a:r>
                      <a:r>
                        <a:rPr lang="en-US" sz="1250" b="1" dirty="0">
                          <a:effectLst/>
                        </a:rPr>
                        <a:t>- 2018 </a:t>
                      </a:r>
                      <a:endParaRPr lang="en-US" sz="1250" b="1"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b="1" dirty="0">
                          <a:effectLst/>
                        </a:rPr>
                        <a:t>14</a:t>
                      </a:r>
                      <a:endParaRPr lang="en-US" sz="1250" b="1"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spcAft>
                          <a:spcPts val="0"/>
                        </a:spcAft>
                      </a:pPr>
                      <a:r>
                        <a:rPr lang="en-US" sz="1250" b="1" dirty="0">
                          <a:effectLst/>
                        </a:rPr>
                        <a:t>68</a:t>
                      </a:r>
                      <a:endParaRPr lang="en-US" sz="1250" b="1" dirty="0">
                        <a:effectLst/>
                        <a:latin typeface="Calibri" panose="020F0502020204030204" pitchFamily="34" charset="0"/>
                        <a:ea typeface="Yu Mincho" panose="02020400000000000000" pitchFamily="18" charset="-128"/>
                        <a:cs typeface="Times New Roman" panose="02020603050405020304" pitchFamily="18" charset="0"/>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254766"/>
                  </a:ext>
                </a:extLst>
              </a:tr>
            </a:tbl>
          </a:graphicData>
        </a:graphic>
      </p:graphicFrame>
    </p:spTree>
    <p:extLst>
      <p:ext uri="{BB962C8B-B14F-4D97-AF65-F5344CB8AC3E}">
        <p14:creationId xmlns:p14="http://schemas.microsoft.com/office/powerpoint/2010/main" val="2682059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DEFF7"/>
        </a:solidFill>
        <a:effectLst/>
      </p:bgPr>
    </p:bg>
    <p:spTree>
      <p:nvGrpSpPr>
        <p:cNvPr id="1" name=""/>
        <p:cNvGrpSpPr/>
        <p:nvPr/>
      </p:nvGrpSpPr>
      <p:grpSpPr>
        <a:xfrm>
          <a:off x="0" y="0"/>
          <a:ext cx="0" cy="0"/>
          <a:chOff x="0" y="0"/>
          <a:chExt cx="0" cy="0"/>
        </a:xfrm>
      </p:grpSpPr>
      <p:sp>
        <p:nvSpPr>
          <p:cNvPr id="16" name="Title 15">
            <a:extLst>
              <a:ext uri="{FF2B5EF4-FFF2-40B4-BE49-F238E27FC236}">
                <a16:creationId xmlns:a16="http://schemas.microsoft.com/office/drawing/2014/main" id="{09E9EE2C-A105-614C-A133-EF7DF2AD004A}"/>
              </a:ext>
            </a:extLst>
          </p:cNvPr>
          <p:cNvSpPr>
            <a:spLocks noGrp="1"/>
          </p:cNvSpPr>
          <p:nvPr>
            <p:ph type="title"/>
          </p:nvPr>
        </p:nvSpPr>
        <p:spPr/>
        <p:txBody>
          <a:bodyPr/>
          <a:lstStyle/>
          <a:p>
            <a:pPr algn="ctr"/>
            <a:r>
              <a:rPr lang="en-US" dirty="0" smtClean="0"/>
              <a:t>Operational variables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92402482"/>
              </p:ext>
            </p:extLst>
          </p:nvPr>
        </p:nvGraphicFramePr>
        <p:xfrm>
          <a:off x="1096963" y="2108200"/>
          <a:ext cx="10058400" cy="3760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74006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50498-C6E0-4603-8DF5-64D8BE8F2FB8}"/>
              </a:ext>
            </a:extLst>
          </p:cNvPr>
          <p:cNvSpPr>
            <a:spLocks noGrp="1"/>
          </p:cNvSpPr>
          <p:nvPr>
            <p:ph type="title"/>
          </p:nvPr>
        </p:nvSpPr>
        <p:spPr>
          <a:prstGeom prst="rect">
            <a:avLst/>
          </a:prstGeom>
        </p:spPr>
        <p:txBody>
          <a:bodyPr anchor="ctr">
            <a:normAutofit/>
          </a:bodyPr>
          <a:lstStyle/>
          <a:p>
            <a:pPr algn="ctr"/>
            <a:r>
              <a:rPr lang="en-US" dirty="0" smtClean="0"/>
              <a:t>Results </a:t>
            </a:r>
            <a:r>
              <a:rPr lang="en-US" dirty="0"/>
              <a:t>of Statistical Description Analysis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3690094"/>
              </p:ext>
            </p:extLst>
          </p:nvPr>
        </p:nvGraphicFramePr>
        <p:xfrm>
          <a:off x="1857460" y="2033518"/>
          <a:ext cx="8538040" cy="3057095"/>
        </p:xfrm>
        <a:graphic>
          <a:graphicData uri="http://schemas.openxmlformats.org/drawingml/2006/table">
            <a:tbl>
              <a:tblPr firstRow="1" firstCol="1" bandRow="1">
                <a:tableStyleId>{3B4B98B0-60AC-42C2-AFA5-B58CD77FA1E5}</a:tableStyleId>
              </a:tblPr>
              <a:tblGrid>
                <a:gridCol w="2031449">
                  <a:extLst>
                    <a:ext uri="{9D8B030D-6E8A-4147-A177-3AD203B41FA5}">
                      <a16:colId xmlns:a16="http://schemas.microsoft.com/office/drawing/2014/main" val="1661273722"/>
                    </a:ext>
                  </a:extLst>
                </a:gridCol>
                <a:gridCol w="1233420">
                  <a:extLst>
                    <a:ext uri="{9D8B030D-6E8A-4147-A177-3AD203B41FA5}">
                      <a16:colId xmlns:a16="http://schemas.microsoft.com/office/drawing/2014/main" val="951104359"/>
                    </a:ext>
                  </a:extLst>
                </a:gridCol>
                <a:gridCol w="1296247">
                  <a:extLst>
                    <a:ext uri="{9D8B030D-6E8A-4147-A177-3AD203B41FA5}">
                      <a16:colId xmlns:a16="http://schemas.microsoft.com/office/drawing/2014/main" val="518640955"/>
                    </a:ext>
                  </a:extLst>
                </a:gridCol>
                <a:gridCol w="1312782">
                  <a:extLst>
                    <a:ext uri="{9D8B030D-6E8A-4147-A177-3AD203B41FA5}">
                      <a16:colId xmlns:a16="http://schemas.microsoft.com/office/drawing/2014/main" val="3898604252"/>
                    </a:ext>
                  </a:extLst>
                </a:gridCol>
                <a:gridCol w="1332622">
                  <a:extLst>
                    <a:ext uri="{9D8B030D-6E8A-4147-A177-3AD203B41FA5}">
                      <a16:colId xmlns:a16="http://schemas.microsoft.com/office/drawing/2014/main" val="2972066626"/>
                    </a:ext>
                  </a:extLst>
                </a:gridCol>
                <a:gridCol w="1331520">
                  <a:extLst>
                    <a:ext uri="{9D8B030D-6E8A-4147-A177-3AD203B41FA5}">
                      <a16:colId xmlns:a16="http://schemas.microsoft.com/office/drawing/2014/main" val="315723734"/>
                    </a:ext>
                  </a:extLst>
                </a:gridCol>
              </a:tblGrid>
              <a:tr h="611419">
                <a:tc>
                  <a:txBody>
                    <a:bodyPr/>
                    <a:lstStyle/>
                    <a:p>
                      <a:pPr algn="ctr">
                        <a:lnSpc>
                          <a:spcPct val="107000"/>
                        </a:lnSpc>
                        <a:spcAft>
                          <a:spcPts val="0"/>
                        </a:spcAft>
                        <a:tabLst>
                          <a:tab pos="704850" algn="l"/>
                        </a:tabLst>
                      </a:pPr>
                      <a:r>
                        <a:rPr lang="en-US" sz="2200" dirty="0" smtClean="0">
                          <a:effectLst/>
                        </a:rPr>
                        <a:t>Variable</a:t>
                      </a:r>
                      <a:endParaRPr lang="en-US" sz="22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N</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Min</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Max</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Mean</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Std. Dev</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0961154"/>
                  </a:ext>
                </a:extLst>
              </a:tr>
              <a:tr h="611419">
                <a:tc>
                  <a:txBody>
                    <a:bodyPr/>
                    <a:lstStyle/>
                    <a:p>
                      <a:pPr algn="just">
                        <a:lnSpc>
                          <a:spcPct val="107000"/>
                        </a:lnSpc>
                        <a:spcAft>
                          <a:spcPts val="0"/>
                        </a:spcAft>
                        <a:tabLst>
                          <a:tab pos="704850" algn="l"/>
                        </a:tabLst>
                      </a:pPr>
                      <a:r>
                        <a:rPr lang="en-US" sz="2200">
                          <a:effectLst/>
                        </a:rPr>
                        <a:t>DA</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68</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0,00</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0,31</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0,0361</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0,0616</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2191348"/>
                  </a:ext>
                </a:extLst>
              </a:tr>
              <a:tr h="611419">
                <a:tc>
                  <a:txBody>
                    <a:bodyPr/>
                    <a:lstStyle/>
                    <a:p>
                      <a:pPr algn="just">
                        <a:lnSpc>
                          <a:spcPct val="107000"/>
                        </a:lnSpc>
                        <a:spcAft>
                          <a:spcPts val="0"/>
                        </a:spcAft>
                        <a:tabLst>
                          <a:tab pos="704850" algn="l"/>
                        </a:tabLst>
                      </a:pPr>
                      <a:r>
                        <a:rPr lang="en-US" sz="2200">
                          <a:effectLst/>
                        </a:rPr>
                        <a:t>IC</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68</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0,00</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10,56</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2,2717</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2,0448</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8619358"/>
                  </a:ext>
                </a:extLst>
              </a:tr>
              <a:tr h="611419">
                <a:tc>
                  <a:txBody>
                    <a:bodyPr/>
                    <a:lstStyle/>
                    <a:p>
                      <a:pPr algn="just">
                        <a:lnSpc>
                          <a:spcPct val="107000"/>
                        </a:lnSpc>
                        <a:spcAft>
                          <a:spcPts val="0"/>
                        </a:spcAft>
                        <a:tabLst>
                          <a:tab pos="704850" algn="l"/>
                        </a:tabLst>
                      </a:pPr>
                      <a:r>
                        <a:rPr lang="en-US" sz="2200" dirty="0" smtClean="0">
                          <a:effectLst/>
                          <a:latin typeface="+mn-lt"/>
                          <a:ea typeface="+mn-ea"/>
                          <a:cs typeface="+mn-cs"/>
                        </a:rPr>
                        <a:t>AQ</a:t>
                      </a:r>
                      <a:endParaRPr lang="en-US" sz="22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68</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0,00</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1,00</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0,1618</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0,3710</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56258862"/>
                  </a:ext>
                </a:extLst>
              </a:tr>
              <a:tr h="611419">
                <a:tc>
                  <a:txBody>
                    <a:bodyPr/>
                    <a:lstStyle/>
                    <a:p>
                      <a:pPr algn="just">
                        <a:lnSpc>
                          <a:spcPct val="107000"/>
                        </a:lnSpc>
                        <a:spcAft>
                          <a:spcPts val="0"/>
                        </a:spcAft>
                        <a:tabLst>
                          <a:tab pos="704850" algn="l"/>
                        </a:tabLst>
                      </a:pPr>
                      <a:r>
                        <a:rPr lang="en-US" sz="2200">
                          <a:effectLst/>
                        </a:rPr>
                        <a:t>LVR</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68</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0,01</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8,31</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a:effectLst/>
                        </a:rPr>
                        <a:t>1,1077</a:t>
                      </a:r>
                      <a:endParaRPr lang="en-US" sz="220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7000"/>
                        </a:lnSpc>
                        <a:spcAft>
                          <a:spcPts val="0"/>
                        </a:spcAft>
                        <a:tabLst>
                          <a:tab pos="704850" algn="l"/>
                        </a:tabLst>
                      </a:pPr>
                      <a:r>
                        <a:rPr lang="en-US" sz="2200" dirty="0">
                          <a:effectLst/>
                        </a:rPr>
                        <a:t>1,8195</a:t>
                      </a:r>
                      <a:endParaRPr lang="en-US" sz="2200" dirty="0">
                        <a:effectLst/>
                        <a:latin typeface="Calibri" panose="020F0502020204030204" pitchFamily="34" charset="0"/>
                        <a:ea typeface="Yu Mincho"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4121784"/>
                  </a:ext>
                </a:extLst>
              </a:tr>
            </a:tbl>
          </a:graphicData>
        </a:graphic>
      </p:graphicFrame>
    </p:spTree>
    <p:extLst>
      <p:ext uri="{BB962C8B-B14F-4D97-AF65-F5344CB8AC3E}">
        <p14:creationId xmlns:p14="http://schemas.microsoft.com/office/powerpoint/2010/main" val="1191027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VTI">
  <a:themeElements>
    <a:clrScheme name="MONO">
      <a:dk1>
        <a:srgbClr val="000000"/>
      </a:dk1>
      <a:lt1>
        <a:srgbClr val="ECEEF7"/>
      </a:lt1>
      <a:dk2>
        <a:srgbClr val="000000"/>
      </a:dk2>
      <a:lt2>
        <a:srgbClr val="F5F8FF"/>
      </a:lt2>
      <a:accent1>
        <a:srgbClr val="ECEEF7"/>
      </a:accent1>
      <a:accent2>
        <a:srgbClr val="F5F8FF"/>
      </a:accent2>
      <a:accent3>
        <a:srgbClr val="A1A2A9"/>
      </a:accent3>
      <a:accent4>
        <a:srgbClr val="141514"/>
      </a:accent4>
      <a:accent5>
        <a:srgbClr val="000000"/>
      </a:accent5>
      <a:accent6>
        <a:srgbClr val="96969C"/>
      </a:accent6>
      <a:hlink>
        <a:srgbClr val="5F6063"/>
      </a:hlink>
      <a:folHlink>
        <a:srgbClr val="919191"/>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inimalist_Light_Sales Pitch_02_Win32_AS_v3" id="{A204E388-A84B-4CC6-98FC-54ED9900B3CD}" vid="{1AF041A9-EA2C-4539-9272-70AF2168FE9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029FA76-0C86-4BF1-99F1-A3115FBFFAB0}">
  <ds:schemaRefs>
    <ds:schemaRef ds:uri="http://schemas.microsoft.com/sharepoint/v3/contenttype/forms"/>
  </ds:schemaRefs>
</ds:datastoreItem>
</file>

<file path=customXml/itemProps2.xml><?xml version="1.0" encoding="utf-8"?>
<ds:datastoreItem xmlns:ds="http://schemas.openxmlformats.org/officeDocument/2006/customXml" ds:itemID="{44FAF7B5-E40C-46BE-9C83-DA251FCAE61E}">
  <ds:schemaRefs>
    <ds:schemaRef ds:uri="http://purl.org/dc/dcmitype/"/>
    <ds:schemaRef ds:uri="http://schemas.microsoft.com/office/2006/documentManagement/types"/>
    <ds:schemaRef ds:uri="16c05727-aa75-4e4a-9b5f-8a80a1165891"/>
    <ds:schemaRef ds:uri="http://schemas.microsoft.com/office/infopath/2007/PartnerControls"/>
    <ds:schemaRef ds:uri="http://www.w3.org/XML/1998/namespace"/>
    <ds:schemaRef ds:uri="http://schemas.openxmlformats.org/package/2006/metadata/core-properties"/>
    <ds:schemaRef ds:uri="http://purl.org/dc/elements/1.1/"/>
    <ds:schemaRef ds:uri="71af3243-3dd4-4a8d-8c0d-dd76da1f02a5"/>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E0A43D08-F4F9-4D95-9CB2-7DE3744160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Minimalist sales pitch</Template>
  <TotalTime>0</TotalTime>
  <Words>1291</Words>
  <Application>Microsoft Office PowerPoint</Application>
  <PresentationFormat>Widescreen</PresentationFormat>
  <Paragraphs>202</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Helvetica Neue Medium</vt:lpstr>
      <vt:lpstr>Yu Mincho</vt:lpstr>
      <vt:lpstr>Arial</vt:lpstr>
      <vt:lpstr>Calibri</vt:lpstr>
      <vt:lpstr>Century Gothic</vt:lpstr>
      <vt:lpstr>Times New Roman</vt:lpstr>
      <vt:lpstr>Wingdings</vt:lpstr>
      <vt:lpstr>RetrospectVTI</vt:lpstr>
      <vt:lpstr>Effect of intellectual capital, audit quality, and leverage of earnings management  (empirical study on transportation companies in indonesia)</vt:lpstr>
      <vt:lpstr>Table of contents</vt:lpstr>
      <vt:lpstr>On cases</vt:lpstr>
      <vt:lpstr>Research background</vt:lpstr>
      <vt:lpstr>Problem formulations</vt:lpstr>
      <vt:lpstr>RESEARCH FRAMEWORK</vt:lpstr>
      <vt:lpstr>DATA collection &amp; selection</vt:lpstr>
      <vt:lpstr>Operational variables</vt:lpstr>
      <vt:lpstr>Results of Statistical Description Analysis</vt:lpstr>
      <vt:lpstr>Results of Classical Assumption Test</vt:lpstr>
      <vt:lpstr>NORMALITY TEST</vt:lpstr>
      <vt:lpstr>MULTICOLLINEARITY TEST</vt:lpstr>
      <vt:lpstr>AUTOCORRELATION TEST</vt:lpstr>
      <vt:lpstr>HETEROSCEDASTICITY TEST</vt:lpstr>
      <vt:lpstr>Results of Hypothesis Test</vt:lpstr>
      <vt:lpstr>COEFFICIENT DETERMINATION</vt:lpstr>
      <vt:lpstr>Statistical test f</vt:lpstr>
      <vt:lpstr>Statistical test t</vt:lpstr>
      <vt:lpstr>conclutions</vt:lpstr>
      <vt:lpstr>Limitations of research &amp; suggestions</vt:lpstr>
      <vt:lpstr>Questions?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2020-02-17T02:11:39Z</dcterms:created>
  <dcterms:modified xsi:type="dcterms:W3CDTF">2020-02-17T13:52:08Z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