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289" r:id="rId7"/>
    <p:sldId id="281" r:id="rId8"/>
    <p:sldId id="288" r:id="rId9"/>
    <p:sldId id="332" r:id="rId10"/>
    <p:sldId id="333" r:id="rId11"/>
    <p:sldId id="287" r:id="rId12"/>
    <p:sldId id="304" r:id="rId13"/>
    <p:sldId id="293" r:id="rId14"/>
    <p:sldId id="299" r:id="rId15"/>
    <p:sldId id="301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60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672" y="4329427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49182" y="4171072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374692" y="3923459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00202" y="3200784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825710" y="2397776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1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33D699-87FF-4CA3-86BA-174E53750093}"/>
              </a:ext>
            </a:extLst>
          </p:cNvPr>
          <p:cNvSpPr/>
          <p:nvPr userDrawn="1"/>
        </p:nvSpPr>
        <p:spPr>
          <a:xfrm>
            <a:off x="0" y="3531140"/>
            <a:ext cx="12192000" cy="332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9444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87522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55600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923677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1D380F-F57E-48B1-8248-8E0D38E483CA}"/>
              </a:ext>
            </a:extLst>
          </p:cNvPr>
          <p:cNvSpPr/>
          <p:nvPr userDrawn="1"/>
        </p:nvSpPr>
        <p:spPr>
          <a:xfrm>
            <a:off x="0" y="3793787"/>
            <a:ext cx="12192000" cy="306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A954F733-A540-45E1-ADD2-D9493AF8901D}"/>
              </a:ext>
            </a:extLst>
          </p:cNvPr>
          <p:cNvGrpSpPr/>
          <p:nvPr userDrawn="1"/>
        </p:nvGrpSpPr>
        <p:grpSpPr>
          <a:xfrm>
            <a:off x="4917086" y="1850956"/>
            <a:ext cx="2357831" cy="4144944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xmlns="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xmlns="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xmlns="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xmlns="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xmlns="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196835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28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827C9-F6BD-4191-A3DD-AB547824BBD0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079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827C9-F6BD-4191-A3DD-AB547824BBD0}"/>
              </a:ext>
            </a:extLst>
          </p:cNvPr>
          <p:cNvSpPr/>
          <p:nvPr userDrawn="1"/>
        </p:nvSpPr>
        <p:spPr>
          <a:xfrm>
            <a:off x="7648575" y="142875"/>
            <a:ext cx="4429125" cy="657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5CA20CE2-8AAF-48BD-A585-90027881C8F3}"/>
              </a:ext>
            </a:extLst>
          </p:cNvPr>
          <p:cNvSpPr/>
          <p:nvPr userDrawn="1"/>
        </p:nvSpPr>
        <p:spPr>
          <a:xfrm rot="444885" flipV="1">
            <a:off x="635723" y="-256771"/>
            <a:ext cx="11234267" cy="6958044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64385" y="343112"/>
            <a:ext cx="11463229" cy="6247977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67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9988" cy="5494582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4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EC9EBF-7CB6-4114-9A01-A8D1B188C213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6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2" r:id="rId8"/>
    <p:sldLayoutId id="2147483674" r:id="rId9"/>
    <p:sldLayoutId id="2147483675" r:id="rId10"/>
    <p:sldLayoutId id="2147483677" r:id="rId11"/>
    <p:sldLayoutId id="2147483665" r:id="rId12"/>
    <p:sldLayoutId id="2147483680" r:id="rId13"/>
    <p:sldLayoutId id="2147483678" r:id="rId14"/>
    <p:sldLayoutId id="2147483682" r:id="rId15"/>
    <p:sldLayoutId id="2147483679" r:id="rId16"/>
    <p:sldLayoutId id="21474836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2057400" y="5002842"/>
            <a:ext cx="8486376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1" dirty="0" err="1">
                <a:latin typeface="Algerian" panose="04020705040A02060702" pitchFamily="82" charset="0"/>
              </a:rPr>
              <a:t>Pengaruh</a:t>
            </a:r>
            <a:r>
              <a:rPr lang="en-US" sz="2400" b="1" i="1" dirty="0">
                <a:latin typeface="Algerian" panose="04020705040A02060702" pitchFamily="82" charset="0"/>
              </a:rPr>
              <a:t> </a:t>
            </a:r>
            <a:r>
              <a:rPr lang="en-US" sz="2400" b="1" i="1" dirty="0" err="1">
                <a:latin typeface="Algerian" panose="04020705040A02060702" pitchFamily="82" charset="0"/>
              </a:rPr>
              <a:t>Independensi</a:t>
            </a:r>
            <a:r>
              <a:rPr lang="en-US" sz="2400" b="1" i="1" dirty="0">
                <a:latin typeface="Algerian" panose="04020705040A02060702" pitchFamily="82" charset="0"/>
              </a:rPr>
              <a:t>, </a:t>
            </a:r>
            <a:r>
              <a:rPr lang="en-US" sz="2400" b="1" i="1" dirty="0" err="1">
                <a:latin typeface="Algerian" panose="04020705040A02060702" pitchFamily="82" charset="0"/>
              </a:rPr>
              <a:t>Integritas</a:t>
            </a:r>
            <a:r>
              <a:rPr lang="en-US" sz="2400" b="1" i="1" dirty="0">
                <a:latin typeface="Algerian" panose="04020705040A02060702" pitchFamily="82" charset="0"/>
              </a:rPr>
              <a:t> </a:t>
            </a:r>
            <a:r>
              <a:rPr lang="en-US" sz="2400" b="1" i="1" dirty="0" err="1">
                <a:latin typeface="Algerian" panose="04020705040A02060702" pitchFamily="82" charset="0"/>
              </a:rPr>
              <a:t>dan</a:t>
            </a:r>
            <a:r>
              <a:rPr lang="en-US" sz="2400" b="1" i="1" dirty="0">
                <a:latin typeface="Algerian" panose="04020705040A02060702" pitchFamily="82" charset="0"/>
              </a:rPr>
              <a:t> </a:t>
            </a:r>
            <a:r>
              <a:rPr lang="en-US" sz="2400" b="1" i="1" dirty="0" err="1">
                <a:latin typeface="Algerian" panose="04020705040A02060702" pitchFamily="82" charset="0"/>
              </a:rPr>
              <a:t>Pengalaman</a:t>
            </a:r>
            <a:r>
              <a:rPr lang="en-US" sz="2400" b="1" i="1" dirty="0">
                <a:latin typeface="Algerian" panose="04020705040A02060702" pitchFamily="82" charset="0"/>
              </a:rPr>
              <a:t> Auditor </a:t>
            </a:r>
            <a:r>
              <a:rPr lang="en-US" sz="2400" b="1" i="1" dirty="0" err="1">
                <a:latin typeface="Algerian" panose="04020705040A02060702" pitchFamily="82" charset="0"/>
              </a:rPr>
              <a:t>Terhadap</a:t>
            </a:r>
            <a:r>
              <a:rPr lang="en-US" sz="2400" b="1" i="1" dirty="0">
                <a:latin typeface="Algerian" panose="04020705040A02060702" pitchFamily="82" charset="0"/>
              </a:rPr>
              <a:t> Tingkat </a:t>
            </a:r>
            <a:r>
              <a:rPr lang="en-US" sz="2400" b="1" i="1" dirty="0" err="1">
                <a:latin typeface="Algerian" panose="04020705040A02060702" pitchFamily="82" charset="0"/>
              </a:rPr>
              <a:t>Materialitas</a:t>
            </a:r>
            <a:r>
              <a:rPr lang="en-US" sz="2400" b="1" i="1" dirty="0">
                <a:latin typeface="Algerian" panose="04020705040A02060702" pitchFamily="82" charset="0"/>
              </a:rPr>
              <a:t> KAP Wilayah Jakarta Selatan </a:t>
            </a:r>
            <a:r>
              <a:rPr lang="en-US" sz="2400" b="1" i="1" dirty="0" err="1">
                <a:latin typeface="Algerian" panose="04020705040A02060702" pitchFamily="82" charset="0"/>
              </a:rPr>
              <a:t>dan</a:t>
            </a:r>
            <a:r>
              <a:rPr lang="en-US" sz="2400" b="1" i="1" dirty="0">
                <a:latin typeface="Algerian" panose="04020705040A02060702" pitchFamily="82" charset="0"/>
              </a:rPr>
              <a:t> </a:t>
            </a:r>
            <a:r>
              <a:rPr lang="en-US" sz="2400" b="1" i="1" dirty="0" err="1">
                <a:latin typeface="Algerian" panose="04020705040A02060702" pitchFamily="82" charset="0"/>
              </a:rPr>
              <a:t>Tangerang</a:t>
            </a:r>
            <a:r>
              <a:rPr lang="en-US" sz="2400" b="1" i="1" dirty="0">
                <a:latin typeface="Algerian" panose="04020705040A02060702" pitchFamily="82" charset="0"/>
              </a:rPr>
              <a:t> Selatan</a:t>
            </a:r>
            <a:r>
              <a:rPr lang="en-US" sz="2400" b="1" dirty="0">
                <a:latin typeface="Algerian" panose="04020705040A02060702" pitchFamily="82" charset="0"/>
              </a:rPr>
              <a:t>    </a:t>
            </a:r>
          </a:p>
          <a:p>
            <a:pPr algn="ctr"/>
            <a:endParaRPr lang="ko-KR" altLang="en-US" sz="54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aphic 135">
            <a:extLst>
              <a:ext uri="{FF2B5EF4-FFF2-40B4-BE49-F238E27FC236}">
                <a16:creationId xmlns:a16="http://schemas.microsoft.com/office/drawing/2014/main" xmlns="" id="{254C1EFB-F4B2-4AA0-B35A-FFF7BA431087}"/>
              </a:ext>
            </a:extLst>
          </p:cNvPr>
          <p:cNvGrpSpPr/>
          <p:nvPr/>
        </p:nvGrpSpPr>
        <p:grpSpPr>
          <a:xfrm>
            <a:off x="622652" y="1690044"/>
            <a:ext cx="4616235" cy="5167956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Oval 21">
            <a:extLst>
              <a:ext uri="{FF2B5EF4-FFF2-40B4-BE49-F238E27FC236}">
                <a16:creationId xmlns:a16="http://schemas.microsoft.com/office/drawing/2014/main" xmlns="" id="{599566D9-BFB9-4660-851C-55BDEB5D76CF}"/>
              </a:ext>
            </a:extLst>
          </p:cNvPr>
          <p:cNvSpPr>
            <a:spLocks noChangeAspect="1"/>
          </p:cNvSpPr>
          <p:nvPr/>
        </p:nvSpPr>
        <p:spPr>
          <a:xfrm>
            <a:off x="5478181" y="1594743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xmlns="" id="{A14EE563-D5AA-4BE4-A704-6FC3E70A0352}"/>
              </a:ext>
            </a:extLst>
          </p:cNvPr>
          <p:cNvSpPr/>
          <p:nvPr/>
        </p:nvSpPr>
        <p:spPr>
          <a:xfrm>
            <a:off x="5523554" y="5932193"/>
            <a:ext cx="418599" cy="29583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xmlns="" id="{A16B2F81-AF9C-4E10-A48A-731E5D1F75DD}"/>
              </a:ext>
            </a:extLst>
          </p:cNvPr>
          <p:cNvSpPr/>
          <p:nvPr/>
        </p:nvSpPr>
        <p:spPr>
          <a:xfrm>
            <a:off x="5629560" y="3718205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277"/>
              </p:ext>
            </p:extLst>
          </p:nvPr>
        </p:nvGraphicFramePr>
        <p:xfrm>
          <a:off x="6376154" y="4727017"/>
          <a:ext cx="4641302" cy="1533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432"/>
                <a:gridCol w="690432"/>
                <a:gridCol w="690432"/>
                <a:gridCol w="761758"/>
                <a:gridCol w="761758"/>
                <a:gridCol w="523245"/>
                <a:gridCol w="523245"/>
              </a:tblGrid>
              <a:tr h="380529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438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413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(Constant)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4,523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-,262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,794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4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2,786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,007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483725" y="4267060"/>
            <a:ext cx="104708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90046" y="1044185"/>
            <a:ext cx="58512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0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Regresi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Linear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Berganda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96380"/>
              </p:ext>
            </p:extLst>
          </p:nvPr>
        </p:nvGraphicFramePr>
        <p:xfrm>
          <a:off x="6219753" y="1594743"/>
          <a:ext cx="5443409" cy="2147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51"/>
                <a:gridCol w="648051"/>
                <a:gridCol w="648051"/>
                <a:gridCol w="714462"/>
                <a:gridCol w="714462"/>
                <a:gridCol w="491434"/>
                <a:gridCol w="542902"/>
                <a:gridCol w="542902"/>
                <a:gridCol w="493094"/>
              </a:tblGrid>
              <a:tr h="157510"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Coefficients</a:t>
                      </a:r>
                      <a:r>
                        <a:rPr lang="en-US" sz="900" baseline="30000" dirty="0" err="1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557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Collinearity Statistics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Tolerance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0031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(Constant)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4,523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-,262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,794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61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,928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,561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2,786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,562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7510">
                <a:tc gridSpan="9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a. Dependent Variable: TM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0">
            <a:extLst>
              <a:ext uri="{FF2B5EF4-FFF2-40B4-BE49-F238E27FC236}">
                <a16:creationId xmlns:a16="http://schemas.microsoft.com/office/drawing/2014/main" xmlns="" id="{A6FD69F2-8331-446D-9BB0-5E5D3D26176E}"/>
              </a:ext>
            </a:extLst>
          </p:cNvPr>
          <p:cNvSpPr/>
          <p:nvPr/>
        </p:nvSpPr>
        <p:spPr>
          <a:xfrm>
            <a:off x="622680" y="4103320"/>
            <a:ext cx="5207175" cy="25798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EC1A76D4-4655-47BE-82FA-6652B8554AE1}"/>
              </a:ext>
            </a:extLst>
          </p:cNvPr>
          <p:cNvGrpSpPr/>
          <p:nvPr/>
        </p:nvGrpSpPr>
        <p:grpSpPr>
          <a:xfrm>
            <a:off x="622685" y="4103321"/>
            <a:ext cx="5016859" cy="2862322"/>
            <a:chOff x="6210998" y="1419282"/>
            <a:chExt cx="1681961" cy="20363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CA3FA7-EBF5-42AA-B99E-321F07675A07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2002596-BD8E-425B-8241-98F727E23BB6}"/>
                </a:ext>
              </a:extLst>
            </p:cNvPr>
            <p:cNvSpPr txBox="1"/>
            <p:nvPr/>
          </p:nvSpPr>
          <p:spPr>
            <a:xfrm>
              <a:off x="6269618" y="1419282"/>
              <a:ext cx="1623341" cy="20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Berdasarkan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tabel</a:t>
              </a:r>
              <a:r>
                <a:rPr lang="en-US" sz="1400" dirty="0">
                  <a:solidFill>
                    <a:schemeClr val="bg1"/>
                  </a:solidFill>
                </a:rPr>
                <a:t> di </a:t>
              </a:r>
              <a:r>
                <a:rPr lang="en-US" sz="1400" dirty="0" err="1">
                  <a:solidFill>
                    <a:schemeClr val="bg1"/>
                  </a:solidFill>
                </a:rPr>
                <a:t>atas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didapat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nilai</a:t>
              </a:r>
              <a:r>
                <a:rPr lang="en-US" sz="1400" dirty="0">
                  <a:solidFill>
                    <a:schemeClr val="bg1"/>
                  </a:solidFill>
                </a:rPr>
                <a:t> f </a:t>
              </a:r>
              <a:r>
                <a:rPr lang="en-US" sz="1400" dirty="0" err="1">
                  <a:solidFill>
                    <a:schemeClr val="bg1"/>
                  </a:solidFill>
                </a:rPr>
                <a:t>hitung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sebesar</a:t>
              </a:r>
              <a:r>
                <a:rPr lang="en-US" sz="1400" dirty="0">
                  <a:solidFill>
                    <a:schemeClr val="bg1"/>
                  </a:solidFill>
                </a:rPr>
                <a:t> 17,109. Cara </a:t>
              </a:r>
              <a:r>
                <a:rPr lang="en-US" sz="1400" dirty="0" err="1">
                  <a:solidFill>
                    <a:schemeClr val="bg1"/>
                  </a:solidFill>
                </a:rPr>
                <a:t>untuk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menghitung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nilai</a:t>
              </a:r>
              <a:r>
                <a:rPr lang="en-US" sz="1400" dirty="0">
                  <a:solidFill>
                    <a:schemeClr val="bg1"/>
                  </a:solidFill>
                </a:rPr>
                <a:t> F </a:t>
              </a:r>
              <a:r>
                <a:rPr lang="en-US" sz="1400" dirty="0" err="1">
                  <a:solidFill>
                    <a:schemeClr val="bg1"/>
                  </a:solidFill>
                </a:rPr>
                <a:t>tabel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yaitu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dengan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rumus</a:t>
              </a:r>
              <a:r>
                <a:rPr lang="en-US" sz="1400" dirty="0">
                  <a:solidFill>
                    <a:schemeClr val="bg1"/>
                  </a:solidFill>
                </a:rPr>
                <a:t> (F </a:t>
              </a:r>
              <a:r>
                <a:rPr lang="en-US" sz="1400" dirty="0" err="1">
                  <a:solidFill>
                    <a:schemeClr val="bg1"/>
                  </a:solidFill>
                </a:rPr>
                <a:t>tabel</a:t>
              </a:r>
              <a:r>
                <a:rPr lang="en-US" sz="1400" dirty="0">
                  <a:solidFill>
                    <a:schemeClr val="bg1"/>
                  </a:solidFill>
                </a:rPr>
                <a:t> = (</a:t>
              </a:r>
              <a:r>
                <a:rPr lang="en-US" sz="1400" dirty="0" err="1">
                  <a:solidFill>
                    <a:schemeClr val="bg1"/>
                  </a:solidFill>
                </a:rPr>
                <a:t>k;n-k</a:t>
              </a:r>
              <a:r>
                <a:rPr lang="en-US" sz="1400" dirty="0">
                  <a:solidFill>
                    <a:schemeClr val="bg1"/>
                  </a:solidFill>
                </a:rPr>
                <a:t>) </a:t>
              </a:r>
              <a:r>
                <a:rPr lang="en-US" sz="1400" dirty="0" err="1">
                  <a:solidFill>
                    <a:schemeClr val="bg1"/>
                  </a:solidFill>
                </a:rPr>
                <a:t>atau</a:t>
              </a:r>
              <a:r>
                <a:rPr lang="en-US" sz="1400" dirty="0">
                  <a:solidFill>
                    <a:schemeClr val="bg1"/>
                  </a:solidFill>
                </a:rPr>
                <a:t> 3; 60-3 =&gt; 3;57. </a:t>
              </a:r>
              <a:r>
                <a:rPr lang="en-US" sz="1400" dirty="0" err="1">
                  <a:solidFill>
                    <a:schemeClr val="bg1"/>
                  </a:solidFill>
                </a:rPr>
                <a:t>Dimana</a:t>
              </a:r>
              <a:r>
                <a:rPr lang="en-US" sz="1400" dirty="0">
                  <a:solidFill>
                    <a:schemeClr val="bg1"/>
                  </a:solidFill>
                </a:rPr>
                <a:t> k </a:t>
              </a:r>
              <a:r>
                <a:rPr lang="en-US" sz="1400" dirty="0" err="1">
                  <a:solidFill>
                    <a:schemeClr val="bg1"/>
                  </a:solidFill>
                </a:rPr>
                <a:t>adalah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jumlah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variabel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independendan</a:t>
              </a:r>
              <a:r>
                <a:rPr lang="en-US" sz="1400" dirty="0">
                  <a:solidFill>
                    <a:schemeClr val="bg1"/>
                  </a:solidFill>
                </a:rPr>
                <a:t> n </a:t>
              </a:r>
              <a:r>
                <a:rPr lang="en-US" sz="1400" dirty="0" err="1">
                  <a:solidFill>
                    <a:schemeClr val="bg1"/>
                  </a:solidFill>
                </a:rPr>
                <a:t>adalah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jumlah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sampel</a:t>
              </a:r>
              <a:r>
                <a:rPr lang="en-US" sz="1400" dirty="0">
                  <a:solidFill>
                    <a:schemeClr val="bg1"/>
                  </a:solidFill>
                </a:rPr>
                <a:t>/</a:t>
              </a:r>
              <a:r>
                <a:rPr lang="en-US" sz="1400" dirty="0" err="1">
                  <a:solidFill>
                    <a:schemeClr val="bg1"/>
                  </a:solidFill>
                </a:rPr>
                <a:t>responden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sehingga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diperoleh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nilai</a:t>
              </a:r>
              <a:r>
                <a:rPr lang="en-US" sz="1400" dirty="0">
                  <a:solidFill>
                    <a:schemeClr val="bg1"/>
                  </a:solidFill>
                </a:rPr>
                <a:t> F </a:t>
              </a:r>
              <a:r>
                <a:rPr lang="en-US" sz="1400" dirty="0" err="1">
                  <a:solidFill>
                    <a:schemeClr val="bg1"/>
                  </a:solidFill>
                </a:rPr>
                <a:t>tabel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sebesar</a:t>
              </a:r>
              <a:r>
                <a:rPr lang="en-US" sz="1400" dirty="0">
                  <a:solidFill>
                    <a:schemeClr val="bg1"/>
                  </a:solidFill>
                </a:rPr>
                <a:t> 2.77. Dari </a:t>
              </a:r>
              <a:r>
                <a:rPr lang="en-US" sz="1400" dirty="0" err="1">
                  <a:solidFill>
                    <a:schemeClr val="bg1"/>
                  </a:solidFill>
                </a:rPr>
                <a:t>uji</a:t>
              </a:r>
              <a:r>
                <a:rPr lang="en-US" sz="1400" dirty="0">
                  <a:solidFill>
                    <a:schemeClr val="bg1"/>
                  </a:solidFill>
                </a:rPr>
                <a:t> F </a:t>
              </a:r>
              <a:r>
                <a:rPr lang="en-US" sz="1400" dirty="0" err="1">
                  <a:solidFill>
                    <a:schemeClr val="bg1"/>
                  </a:solidFill>
                </a:rPr>
                <a:t>diatas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dapat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kita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lihat</a:t>
              </a:r>
              <a:r>
                <a:rPr lang="en-US" sz="1400" dirty="0">
                  <a:solidFill>
                    <a:schemeClr val="bg1"/>
                  </a:solidFill>
                </a:rPr>
                <a:t> F </a:t>
              </a:r>
              <a:r>
                <a:rPr lang="en-US" sz="1400" dirty="0" err="1">
                  <a:solidFill>
                    <a:schemeClr val="bg1"/>
                  </a:solidFill>
                </a:rPr>
                <a:t>hitung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sebesar</a:t>
              </a:r>
              <a:r>
                <a:rPr lang="en-US" sz="1400" dirty="0">
                  <a:solidFill>
                    <a:schemeClr val="bg1"/>
                  </a:solidFill>
                </a:rPr>
                <a:t> 17,109 &gt; F </a:t>
              </a:r>
              <a:r>
                <a:rPr lang="en-US" sz="1400" dirty="0" err="1">
                  <a:solidFill>
                    <a:schemeClr val="bg1"/>
                  </a:solidFill>
                </a:rPr>
                <a:t>tabel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sebesar</a:t>
              </a:r>
              <a:r>
                <a:rPr lang="en-US" sz="1400" dirty="0">
                  <a:solidFill>
                    <a:schemeClr val="bg1"/>
                  </a:solidFill>
                </a:rPr>
                <a:t> 2,77 </a:t>
              </a:r>
              <a:r>
                <a:rPr lang="en-US" sz="1400" dirty="0" err="1">
                  <a:solidFill>
                    <a:schemeClr val="bg1"/>
                  </a:solidFill>
                </a:rPr>
                <a:t>dengan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nilai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probabilitas</a:t>
              </a:r>
              <a:r>
                <a:rPr lang="en-US" sz="1400" dirty="0">
                  <a:solidFill>
                    <a:schemeClr val="bg1"/>
                  </a:solidFill>
                </a:rPr>
                <a:t> 0,000 </a:t>
              </a:r>
              <a:r>
                <a:rPr lang="en-US" sz="1400" dirty="0" err="1">
                  <a:solidFill>
                    <a:schemeClr val="bg1"/>
                  </a:solidFill>
                </a:rPr>
                <a:t>jauh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lebih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kecil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dari</a:t>
              </a:r>
              <a:r>
                <a:rPr lang="en-US" sz="1400" dirty="0">
                  <a:solidFill>
                    <a:schemeClr val="bg1"/>
                  </a:solidFill>
                </a:rPr>
                <a:t> 0,05, </a:t>
              </a:r>
              <a:r>
                <a:rPr lang="en-US" sz="1400" dirty="0" err="1">
                  <a:solidFill>
                    <a:schemeClr val="bg1"/>
                  </a:solidFill>
                </a:rPr>
                <a:t>maka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dapat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disimpulkan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bahwa</a:t>
              </a:r>
              <a:r>
                <a:rPr lang="en-US" sz="1400" dirty="0">
                  <a:solidFill>
                    <a:schemeClr val="bg1"/>
                  </a:solidFill>
                </a:rPr>
                <a:t> Ha4 </a:t>
              </a:r>
              <a:r>
                <a:rPr lang="en-US" sz="1400" dirty="0" err="1">
                  <a:solidFill>
                    <a:schemeClr val="bg1"/>
                  </a:solidFill>
                </a:rPr>
                <a:t>diterima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</a:rPr>
                <a:t> H04 </a:t>
              </a:r>
              <a:r>
                <a:rPr lang="en-US" sz="1400" dirty="0" err="1">
                  <a:solidFill>
                    <a:schemeClr val="bg1"/>
                  </a:solidFill>
                </a:rPr>
                <a:t>ditolak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artinya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terdapat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pengaruh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signifikan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secara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simultan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variabel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independensi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integritas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pengalaman</a:t>
              </a:r>
              <a:r>
                <a:rPr lang="en-US" sz="1400" dirty="0">
                  <a:solidFill>
                    <a:schemeClr val="bg1"/>
                  </a:solidFill>
                </a:rPr>
                <a:t> auditor </a:t>
              </a:r>
              <a:r>
                <a:rPr lang="en-US" sz="1400" dirty="0" err="1">
                  <a:solidFill>
                    <a:schemeClr val="bg1"/>
                  </a:solidFill>
                </a:rPr>
                <a:t>terhadap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tingkat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materialitas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10">
            <a:extLst>
              <a:ext uri="{FF2B5EF4-FFF2-40B4-BE49-F238E27FC236}">
                <a16:creationId xmlns:a16="http://schemas.microsoft.com/office/drawing/2014/main" xmlns="" id="{B913794D-C2A2-414A-AC35-501E6675E39A}"/>
              </a:ext>
            </a:extLst>
          </p:cNvPr>
          <p:cNvSpPr/>
          <p:nvPr/>
        </p:nvSpPr>
        <p:spPr>
          <a:xfrm>
            <a:off x="622681" y="733714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8A412C-D0CD-40A4-A246-81111807FB9C}"/>
              </a:ext>
            </a:extLst>
          </p:cNvPr>
          <p:cNvSpPr txBox="1"/>
          <p:nvPr/>
        </p:nvSpPr>
        <p:spPr>
          <a:xfrm>
            <a:off x="2486147" y="945048"/>
            <a:ext cx="484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Hasil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uji</a:t>
            </a:r>
            <a:r>
              <a:rPr lang="en-US" altLang="ko-KR" b="1" dirty="0" smtClean="0">
                <a:solidFill>
                  <a:schemeClr val="bg1"/>
                </a:solidFill>
              </a:rPr>
              <a:t> F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8" name="직사각형 10">
            <a:extLst>
              <a:ext uri="{FF2B5EF4-FFF2-40B4-BE49-F238E27FC236}">
                <a16:creationId xmlns:a16="http://schemas.microsoft.com/office/drawing/2014/main" xmlns="" id="{146F70D8-CF50-40A2-982C-13E09A034F6F}"/>
              </a:ext>
            </a:extLst>
          </p:cNvPr>
          <p:cNvSpPr/>
          <p:nvPr/>
        </p:nvSpPr>
        <p:spPr>
          <a:xfrm>
            <a:off x="6656294" y="3738282"/>
            <a:ext cx="4730443" cy="283733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Berdasarkan tabel di atas menunjukan nilai </a:t>
            </a:r>
            <a:r>
              <a:rPr lang="en-GB" i="1"/>
              <a:t>adjusted square </a:t>
            </a:r>
            <a:r>
              <a:rPr lang="en-GB"/>
              <a:t>adalah 0,450. Jadi variabel kompetensi independensi, integritas dan pengalaman auditor sebagai variabel pemoderasi dapat menjelaskan 45% variasi pertimbangan tingkat materialitas dan sisanya 55% di jelaskan oleh variabel lain di luar model.</a:t>
            </a:r>
            <a:endParaRPr lang="en-US"/>
          </a:p>
        </p:txBody>
      </p:sp>
      <p:sp>
        <p:nvSpPr>
          <p:cNvPr id="22" name="직사각형 10">
            <a:extLst>
              <a:ext uri="{FF2B5EF4-FFF2-40B4-BE49-F238E27FC236}">
                <a16:creationId xmlns:a16="http://schemas.microsoft.com/office/drawing/2014/main" xmlns="" id="{C3FD4637-48EA-4033-BDBD-11CC590DFC78}"/>
              </a:ext>
            </a:extLst>
          </p:cNvPr>
          <p:cNvSpPr/>
          <p:nvPr/>
        </p:nvSpPr>
        <p:spPr>
          <a:xfrm>
            <a:off x="6337235" y="733714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00104E-119D-4D53-8EA9-2BC3DCFE8DBE}"/>
              </a:ext>
            </a:extLst>
          </p:cNvPr>
          <p:cNvSpPr txBox="1"/>
          <p:nvPr/>
        </p:nvSpPr>
        <p:spPr>
          <a:xfrm>
            <a:off x="7328152" y="945048"/>
            <a:ext cx="484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err="1">
                <a:solidFill>
                  <a:schemeClr val="bg1"/>
                </a:solidFill>
              </a:rPr>
              <a:t>Hasil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Uji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Determinasi</a:t>
            </a:r>
            <a:r>
              <a:rPr lang="en-GB" b="1" dirty="0">
                <a:solidFill>
                  <a:schemeClr val="bg1"/>
                </a:solidFill>
              </a:rPr>
              <a:t> (R</a:t>
            </a:r>
            <a:r>
              <a:rPr lang="en-GB" b="1" baseline="30000" dirty="0">
                <a:solidFill>
                  <a:schemeClr val="bg1"/>
                </a:solidFill>
              </a:rPr>
              <a:t>2</a:t>
            </a:r>
            <a:r>
              <a:rPr lang="en-GB" b="1" dirty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35444"/>
              </p:ext>
            </p:extLst>
          </p:nvPr>
        </p:nvGraphicFramePr>
        <p:xfrm>
          <a:off x="721192" y="1834184"/>
          <a:ext cx="5010151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569"/>
                <a:gridCol w="816770"/>
                <a:gridCol w="816770"/>
                <a:gridCol w="773957"/>
                <a:gridCol w="773957"/>
                <a:gridCol w="561564"/>
                <a:gridCol w="561564"/>
              </a:tblGrid>
              <a:tr h="0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ANOVA</a:t>
                      </a:r>
                      <a:r>
                        <a:rPr lang="en-US" sz="9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Model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Sum of Squares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 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Regression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164,343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54,781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17,109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,000</a:t>
                      </a:r>
                      <a:r>
                        <a:rPr lang="en-US" sz="9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Residual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179,307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3,202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343,650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a. Dependent Variable: TM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b. Predictors: (Constant), PA, IA, IR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0788"/>
              </p:ext>
            </p:extLst>
          </p:nvPr>
        </p:nvGraphicFramePr>
        <p:xfrm>
          <a:off x="6635771" y="1684793"/>
          <a:ext cx="4610101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891"/>
                <a:gridCol w="640186"/>
                <a:gridCol w="678889"/>
                <a:gridCol w="932045"/>
                <a:gridCol w="932045"/>
                <a:gridCol w="932045"/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Model Summary</a:t>
                      </a:r>
                      <a:r>
                        <a:rPr lang="en-US" sz="9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Model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 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Adjusted R Square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Error of the Estimate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Durbin-Watson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,692</a:t>
                      </a:r>
                      <a:r>
                        <a:rPr lang="en-US" sz="9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,478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a. Predictors: (Constant), PA, IA, 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b. Dependent Variable: TM</a:t>
                      </a:r>
                      <a:endParaRPr lang="en-US" sz="1100">
                        <a:effectLst/>
                      </a:endParaRPr>
                    </a:p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300F3E8D-D6EA-4B03-A9AF-B749D75263E2}"/>
              </a:ext>
            </a:extLst>
          </p:cNvPr>
          <p:cNvSpPr txBox="1">
            <a:spLocks/>
          </p:cNvSpPr>
          <p:nvPr/>
        </p:nvSpPr>
        <p:spPr>
          <a:xfrm>
            <a:off x="737478" y="202627"/>
            <a:ext cx="35913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400" dirty="0" err="1" smtClean="0"/>
              <a:t>kesimpulan</a:t>
            </a:r>
            <a:endParaRPr lang="en-US" altLang="ko-KR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7E4AC7-1F78-428C-8489-89D2A22F1EEB}"/>
              </a:ext>
            </a:extLst>
          </p:cNvPr>
          <p:cNvSpPr txBox="1"/>
          <p:nvPr/>
        </p:nvSpPr>
        <p:spPr>
          <a:xfrm>
            <a:off x="502637" y="1102961"/>
            <a:ext cx="48699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en-GB" sz="1200" dirty="0" err="1" smtClean="0"/>
              <a:t>Independensi</a:t>
            </a:r>
            <a:r>
              <a:rPr lang="en-GB" sz="1200" dirty="0" smtClean="0"/>
              <a:t> </a:t>
            </a:r>
            <a:r>
              <a:rPr lang="en-GB" sz="1200" dirty="0"/>
              <a:t>auditor (X1) </a:t>
            </a:r>
            <a:r>
              <a:rPr lang="en-GB" sz="1200" dirty="0" err="1"/>
              <a:t>Berpengaruh</a:t>
            </a:r>
            <a:r>
              <a:rPr lang="en-GB" sz="1200" dirty="0"/>
              <a:t> </a:t>
            </a:r>
            <a:r>
              <a:rPr lang="en-GB" sz="1200" dirty="0" err="1"/>
              <a:t>terhadap</a:t>
            </a:r>
            <a:r>
              <a:rPr lang="en-GB" sz="1200" dirty="0"/>
              <a:t> </a:t>
            </a:r>
            <a:r>
              <a:rPr lang="en-GB" sz="1200" dirty="0" err="1"/>
              <a:t>pertimbangan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Materialitas</a:t>
            </a:r>
            <a:r>
              <a:rPr lang="en-GB" sz="1200" dirty="0"/>
              <a:t>. Hal </a:t>
            </a:r>
            <a:r>
              <a:rPr lang="en-GB" sz="1200" dirty="0" err="1"/>
              <a:t>ini</a:t>
            </a:r>
            <a:r>
              <a:rPr lang="en-GB" sz="1200" dirty="0"/>
              <a:t> di </a:t>
            </a:r>
            <a:r>
              <a:rPr lang="en-GB" sz="1200" dirty="0" err="1"/>
              <a:t>tunjukan</a:t>
            </a:r>
            <a:r>
              <a:rPr lang="en-GB" sz="1200" dirty="0"/>
              <a:t> </a:t>
            </a:r>
            <a:r>
              <a:rPr lang="en-GB" sz="1200" dirty="0" err="1"/>
              <a:t>dengan</a:t>
            </a:r>
            <a:r>
              <a:rPr lang="en-GB" sz="1200" dirty="0"/>
              <a:t> </a:t>
            </a:r>
            <a:r>
              <a:rPr lang="en-GB" sz="1200" dirty="0" err="1"/>
              <a:t>nilai</a:t>
            </a:r>
            <a:r>
              <a:rPr lang="en-GB" sz="1200" dirty="0"/>
              <a:t> </a:t>
            </a:r>
            <a:r>
              <a:rPr lang="en-GB" sz="1200" dirty="0" err="1"/>
              <a:t>t</a:t>
            </a:r>
            <a:r>
              <a:rPr lang="en-GB" sz="1200" baseline="-25000" dirty="0" err="1"/>
              <a:t>hitung</a:t>
            </a:r>
            <a:r>
              <a:rPr lang="en-GB" sz="1200" baseline="-25000" dirty="0"/>
              <a:t> </a:t>
            </a:r>
            <a:r>
              <a:rPr lang="en-GB" sz="1200" dirty="0"/>
              <a:t>&gt;</a:t>
            </a:r>
            <a:r>
              <a:rPr lang="en-GB" sz="1200" dirty="0" err="1"/>
              <a:t>t</a:t>
            </a:r>
            <a:r>
              <a:rPr lang="en-GB" sz="1200" baseline="-25000" dirty="0" err="1"/>
              <a:t>tabel</a:t>
            </a:r>
            <a:r>
              <a:rPr lang="en-GB" sz="1200" baseline="-25000" dirty="0"/>
              <a:t> </a:t>
            </a:r>
            <a:r>
              <a:rPr lang="en-GB" sz="1200" dirty="0"/>
              <a:t>(2,586&gt;2,003) </a:t>
            </a:r>
            <a:r>
              <a:rPr lang="en-GB" sz="1200" dirty="0" err="1"/>
              <a:t>maka</a:t>
            </a:r>
            <a:r>
              <a:rPr lang="en-GB" sz="1200" dirty="0"/>
              <a:t> H</a:t>
            </a:r>
            <a:r>
              <a:rPr lang="en-GB" sz="1200" baseline="-25000" dirty="0"/>
              <a:t>1 </a:t>
            </a:r>
            <a:r>
              <a:rPr lang="en-GB" sz="1200" dirty="0"/>
              <a:t>di </a:t>
            </a:r>
            <a:r>
              <a:rPr lang="en-GB" sz="1200" dirty="0" err="1"/>
              <a:t>terima</a:t>
            </a:r>
            <a:r>
              <a:rPr lang="en-GB" sz="1200" dirty="0"/>
              <a:t>, yang </a:t>
            </a:r>
            <a:r>
              <a:rPr lang="en-GB" sz="1200" dirty="0" err="1"/>
              <a:t>berarti</a:t>
            </a:r>
            <a:r>
              <a:rPr lang="en-GB" sz="1200" dirty="0"/>
              <a:t> </a:t>
            </a:r>
            <a:r>
              <a:rPr lang="en-GB" sz="1200" dirty="0" err="1"/>
              <a:t>bahwa</a:t>
            </a:r>
            <a:r>
              <a:rPr lang="en-GB" sz="1200" dirty="0"/>
              <a:t> </a:t>
            </a:r>
            <a:r>
              <a:rPr lang="en-GB" sz="1200" dirty="0" err="1"/>
              <a:t>independensi</a:t>
            </a:r>
            <a:r>
              <a:rPr lang="en-GB" sz="1200" dirty="0"/>
              <a:t> </a:t>
            </a:r>
            <a:r>
              <a:rPr lang="en-GB" sz="1200" dirty="0" err="1"/>
              <a:t>berpengaruh</a:t>
            </a:r>
            <a:r>
              <a:rPr lang="en-GB" sz="1200" dirty="0"/>
              <a:t> </a:t>
            </a:r>
            <a:r>
              <a:rPr lang="en-GB" sz="1200" dirty="0" err="1"/>
              <a:t>signifikan</a:t>
            </a:r>
            <a:r>
              <a:rPr lang="en-GB" sz="1200" dirty="0"/>
              <a:t> </a:t>
            </a:r>
            <a:r>
              <a:rPr lang="en-GB" sz="1200" dirty="0" err="1"/>
              <a:t>terhadap</a:t>
            </a:r>
            <a:r>
              <a:rPr lang="en-GB" sz="1200" dirty="0"/>
              <a:t> </a:t>
            </a:r>
            <a:r>
              <a:rPr lang="en-GB" sz="1200" dirty="0" err="1"/>
              <a:t>pertimbangan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materialitas</a:t>
            </a:r>
            <a:r>
              <a:rPr lang="en-GB" sz="1200" dirty="0"/>
              <a:t>, </a:t>
            </a:r>
            <a:r>
              <a:rPr lang="en-GB" sz="1200" dirty="0" err="1"/>
              <a:t>sebaliknya</a:t>
            </a:r>
            <a:r>
              <a:rPr lang="en-GB" sz="1200" dirty="0"/>
              <a:t> </a:t>
            </a:r>
            <a:r>
              <a:rPr lang="en-GB" sz="1200" dirty="0" err="1"/>
              <a:t>apa</a:t>
            </a:r>
            <a:r>
              <a:rPr lang="en-GB" sz="1200" dirty="0"/>
              <a:t> </a:t>
            </a:r>
            <a:r>
              <a:rPr lang="en-GB" sz="1200" dirty="0" err="1"/>
              <a:t>bila</a:t>
            </a:r>
            <a:r>
              <a:rPr lang="en-GB" sz="1200" dirty="0"/>
              <a:t> </a:t>
            </a:r>
            <a:r>
              <a:rPr lang="en-GB" sz="1200" dirty="0" err="1"/>
              <a:t>independensi</a:t>
            </a:r>
            <a:r>
              <a:rPr lang="en-GB" sz="1200" dirty="0"/>
              <a:t> </a:t>
            </a:r>
            <a:r>
              <a:rPr lang="en-GB" sz="1200" dirty="0" err="1"/>
              <a:t>menurun</a:t>
            </a:r>
            <a:r>
              <a:rPr lang="en-GB" sz="1200" dirty="0"/>
              <a:t> </a:t>
            </a:r>
            <a:r>
              <a:rPr lang="en-GB" sz="1200" dirty="0" err="1"/>
              <a:t>maka</a:t>
            </a:r>
            <a:r>
              <a:rPr lang="en-GB" sz="1200" dirty="0"/>
              <a:t> </a:t>
            </a:r>
            <a:r>
              <a:rPr lang="en-GB" sz="1200" dirty="0" err="1"/>
              <a:t>akan</a:t>
            </a:r>
            <a:r>
              <a:rPr lang="en-GB" sz="1200" dirty="0"/>
              <a:t> </a:t>
            </a:r>
            <a:r>
              <a:rPr lang="en-GB" sz="1200" dirty="0" err="1"/>
              <a:t>membuat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pertimbangan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materialitas</a:t>
            </a:r>
            <a:r>
              <a:rPr lang="en-GB" sz="1200" dirty="0"/>
              <a:t> </a:t>
            </a:r>
            <a:r>
              <a:rPr lang="en-GB" sz="1200" dirty="0" err="1"/>
              <a:t>meningkat</a:t>
            </a:r>
            <a:r>
              <a:rPr lang="en-GB" sz="1200" dirty="0"/>
              <a:t>. </a:t>
            </a:r>
            <a:endParaRPr lang="en-GB" sz="1200" dirty="0" smtClean="0"/>
          </a:p>
          <a:p>
            <a:pPr marL="228600" lvl="0" indent="-228600">
              <a:buAutoNum type="arabicPeriod"/>
            </a:pPr>
            <a:r>
              <a:rPr lang="en-US" sz="1200" dirty="0" err="1"/>
              <a:t>Integritas</a:t>
            </a:r>
            <a:r>
              <a:rPr lang="en-US" sz="1200" dirty="0"/>
              <a:t> auditor (X2) </a:t>
            </a:r>
            <a:r>
              <a:rPr lang="en-US" sz="1200" dirty="0" err="1"/>
              <a:t>Berpengaruh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Materialitas</a:t>
            </a:r>
            <a:r>
              <a:rPr lang="en-US" sz="1200" dirty="0"/>
              <a:t>. Hal </a:t>
            </a:r>
            <a:r>
              <a:rPr lang="en-US" sz="1200" dirty="0" err="1"/>
              <a:t>ini</a:t>
            </a:r>
            <a:r>
              <a:rPr lang="en-US" sz="1200" dirty="0"/>
              <a:t> di </a:t>
            </a:r>
            <a:r>
              <a:rPr lang="en-US" sz="1200" dirty="0" err="1"/>
              <a:t>tunjukan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t</a:t>
            </a:r>
            <a:r>
              <a:rPr lang="en-US" sz="1200" baseline="-25000" dirty="0" err="1"/>
              <a:t>hitung</a:t>
            </a:r>
            <a:r>
              <a:rPr lang="en-US" sz="1200" baseline="-25000" dirty="0"/>
              <a:t> </a:t>
            </a:r>
            <a:r>
              <a:rPr lang="en-US" sz="1200" dirty="0"/>
              <a:t>&gt;</a:t>
            </a:r>
            <a:r>
              <a:rPr lang="en-US" sz="1200" dirty="0" err="1"/>
              <a:t>t</a:t>
            </a:r>
            <a:r>
              <a:rPr lang="en-US" sz="1200" baseline="-25000" dirty="0" err="1"/>
              <a:t>tabel</a:t>
            </a:r>
            <a:r>
              <a:rPr lang="en-US" sz="1200" baseline="-25000" dirty="0"/>
              <a:t> </a:t>
            </a:r>
            <a:r>
              <a:rPr lang="en-US" sz="1200" dirty="0"/>
              <a:t>(2.114&gt;2,003) </a:t>
            </a:r>
            <a:r>
              <a:rPr lang="en-US" sz="1200" dirty="0" err="1"/>
              <a:t>maka</a:t>
            </a:r>
            <a:r>
              <a:rPr lang="en-US" sz="1200" dirty="0"/>
              <a:t> H</a:t>
            </a:r>
            <a:r>
              <a:rPr lang="en-US" sz="1200" baseline="-25000" dirty="0"/>
              <a:t>2 </a:t>
            </a:r>
            <a:r>
              <a:rPr lang="en-US" sz="1200" dirty="0"/>
              <a:t>di </a:t>
            </a:r>
            <a:r>
              <a:rPr lang="en-US" sz="1200" dirty="0" err="1"/>
              <a:t>terima</a:t>
            </a:r>
            <a:r>
              <a:rPr lang="en-US" sz="1200" dirty="0"/>
              <a:t>, yang </a:t>
            </a:r>
            <a:r>
              <a:rPr lang="en-US" sz="1200" dirty="0" err="1"/>
              <a:t>berarti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integritas</a:t>
            </a:r>
            <a:r>
              <a:rPr lang="en-US" sz="1200" dirty="0"/>
              <a:t>  </a:t>
            </a:r>
            <a:r>
              <a:rPr lang="en-US" sz="1200" dirty="0" err="1"/>
              <a:t>berpengaruh</a:t>
            </a:r>
            <a:r>
              <a:rPr lang="en-US" sz="1200" dirty="0"/>
              <a:t> </a:t>
            </a:r>
            <a:r>
              <a:rPr lang="en-US" sz="1200" dirty="0" err="1"/>
              <a:t>signifikan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materialitas</a:t>
            </a:r>
            <a:r>
              <a:rPr lang="en-US" sz="1200" dirty="0"/>
              <a:t>, </a:t>
            </a:r>
            <a:r>
              <a:rPr lang="en-US" sz="1200" dirty="0" err="1"/>
              <a:t>sebaliknya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</a:t>
            </a:r>
            <a:r>
              <a:rPr lang="en-US" sz="1200" dirty="0" err="1"/>
              <a:t>bila</a:t>
            </a:r>
            <a:r>
              <a:rPr lang="en-US" sz="1200" dirty="0"/>
              <a:t> </a:t>
            </a:r>
            <a:r>
              <a:rPr lang="en-US" sz="1200" dirty="0" err="1"/>
              <a:t>integritas</a:t>
            </a:r>
            <a:r>
              <a:rPr lang="en-US" sz="1200" dirty="0"/>
              <a:t> </a:t>
            </a:r>
            <a:r>
              <a:rPr lang="en-US" sz="1200" dirty="0" err="1"/>
              <a:t>menurun</a:t>
            </a:r>
            <a:r>
              <a:rPr lang="en-US" sz="1200" dirty="0"/>
              <a:t>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materialitas</a:t>
            </a:r>
            <a:r>
              <a:rPr lang="en-US" sz="1200" dirty="0"/>
              <a:t> </a:t>
            </a:r>
            <a:r>
              <a:rPr lang="en-US" sz="1200" dirty="0" err="1"/>
              <a:t>meningkat</a:t>
            </a:r>
            <a:r>
              <a:rPr lang="en-US" sz="1200" dirty="0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GB" sz="1200" dirty="0" err="1"/>
              <a:t>Pengalaman</a:t>
            </a:r>
            <a:r>
              <a:rPr lang="en-GB" sz="1200" dirty="0"/>
              <a:t> auditor (X3) </a:t>
            </a:r>
            <a:r>
              <a:rPr lang="en-GB" sz="1200" dirty="0" err="1"/>
              <a:t>Berpegaruh</a:t>
            </a:r>
            <a:r>
              <a:rPr lang="en-GB" sz="1200" dirty="0"/>
              <a:t> </a:t>
            </a:r>
            <a:r>
              <a:rPr lang="en-GB" sz="1200" dirty="0" err="1"/>
              <a:t>terhadap</a:t>
            </a:r>
            <a:r>
              <a:rPr lang="en-GB" sz="1200" dirty="0"/>
              <a:t> </a:t>
            </a:r>
            <a:r>
              <a:rPr lang="en-GB" sz="1200" dirty="0" err="1"/>
              <a:t>pertimbangan</a:t>
            </a:r>
            <a:r>
              <a:rPr lang="en-GB" sz="1200" dirty="0"/>
              <a:t> 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materialitas</a:t>
            </a:r>
            <a:r>
              <a:rPr lang="en-GB" sz="1200" dirty="0"/>
              <a:t> </a:t>
            </a:r>
            <a:r>
              <a:rPr lang="en-GB" sz="1200" dirty="0" err="1"/>
              <a:t>hal</a:t>
            </a:r>
            <a:r>
              <a:rPr lang="en-GB" sz="1200" dirty="0"/>
              <a:t> </a:t>
            </a:r>
            <a:r>
              <a:rPr lang="en-GB" sz="1200" dirty="0" err="1"/>
              <a:t>ini</a:t>
            </a:r>
            <a:r>
              <a:rPr lang="en-GB" sz="1200" dirty="0"/>
              <a:t> di </a:t>
            </a:r>
            <a:r>
              <a:rPr lang="en-GB" sz="1200" dirty="0" err="1"/>
              <a:t>tunjukan</a:t>
            </a:r>
            <a:r>
              <a:rPr lang="en-GB" sz="1200" dirty="0"/>
              <a:t> </a:t>
            </a:r>
            <a:r>
              <a:rPr lang="en-GB" sz="1200" dirty="0" err="1"/>
              <a:t>ini</a:t>
            </a:r>
            <a:r>
              <a:rPr lang="en-GB" sz="1200" dirty="0"/>
              <a:t> </a:t>
            </a:r>
            <a:r>
              <a:rPr lang="en-GB" sz="1200" dirty="0" err="1"/>
              <a:t>nilai</a:t>
            </a:r>
            <a:r>
              <a:rPr lang="en-GB" sz="1200" dirty="0"/>
              <a:t> </a:t>
            </a:r>
            <a:r>
              <a:rPr lang="en-GB" sz="1200" dirty="0" err="1"/>
              <a:t>t</a:t>
            </a:r>
            <a:r>
              <a:rPr lang="en-GB" sz="1200" baseline="-25000" dirty="0" err="1"/>
              <a:t>hitung</a:t>
            </a:r>
            <a:r>
              <a:rPr lang="en-GB" sz="1200" baseline="-25000" dirty="0"/>
              <a:t> </a:t>
            </a:r>
            <a:r>
              <a:rPr lang="en-GB" sz="1200" dirty="0"/>
              <a:t>&gt;</a:t>
            </a:r>
            <a:r>
              <a:rPr lang="en-GB" sz="1200" dirty="0" err="1"/>
              <a:t>t</a:t>
            </a:r>
            <a:r>
              <a:rPr lang="en-GB" sz="1200" baseline="-25000" dirty="0" err="1"/>
              <a:t>tabel</a:t>
            </a:r>
            <a:r>
              <a:rPr lang="en-GB" sz="1200" baseline="-25000" dirty="0"/>
              <a:t> </a:t>
            </a:r>
            <a:r>
              <a:rPr lang="en-GB" sz="1200" dirty="0"/>
              <a:t>(2,786&gt;2,003) </a:t>
            </a:r>
            <a:r>
              <a:rPr lang="en-GB" sz="1200" dirty="0" err="1"/>
              <a:t>maka</a:t>
            </a:r>
            <a:r>
              <a:rPr lang="en-GB" sz="1200" dirty="0"/>
              <a:t> H</a:t>
            </a:r>
            <a:r>
              <a:rPr lang="en-GB" sz="1200" baseline="-25000" dirty="0"/>
              <a:t>3 </a:t>
            </a:r>
            <a:r>
              <a:rPr lang="en-GB" sz="1200" dirty="0"/>
              <a:t>di </a:t>
            </a:r>
            <a:r>
              <a:rPr lang="en-GB" sz="1200" dirty="0" err="1"/>
              <a:t>terima</a:t>
            </a:r>
            <a:r>
              <a:rPr lang="en-GB" sz="1200" dirty="0"/>
              <a:t>, yang </a:t>
            </a:r>
            <a:r>
              <a:rPr lang="en-GB" sz="1200" dirty="0" err="1"/>
              <a:t>berarti</a:t>
            </a:r>
            <a:r>
              <a:rPr lang="en-GB" sz="1200" dirty="0"/>
              <a:t> </a:t>
            </a:r>
            <a:r>
              <a:rPr lang="en-GB" sz="1200" dirty="0" err="1"/>
              <a:t>bahwa</a:t>
            </a:r>
            <a:r>
              <a:rPr lang="en-GB" sz="1200" dirty="0"/>
              <a:t> </a:t>
            </a:r>
            <a:r>
              <a:rPr lang="en-GB" sz="1200" dirty="0" err="1"/>
              <a:t>pengalaman</a:t>
            </a:r>
            <a:r>
              <a:rPr lang="en-GB" sz="1200" dirty="0"/>
              <a:t> auditor  </a:t>
            </a:r>
            <a:r>
              <a:rPr lang="en-GB" sz="1200" dirty="0" err="1"/>
              <a:t>berpengaruh</a:t>
            </a:r>
            <a:r>
              <a:rPr lang="en-GB" sz="1200" dirty="0"/>
              <a:t> </a:t>
            </a:r>
            <a:r>
              <a:rPr lang="en-GB" sz="1200" dirty="0" err="1"/>
              <a:t>signifikan</a:t>
            </a:r>
            <a:r>
              <a:rPr lang="en-GB" sz="1200" dirty="0"/>
              <a:t> </a:t>
            </a:r>
            <a:r>
              <a:rPr lang="en-GB" sz="1200" dirty="0" err="1"/>
              <a:t>terhadap</a:t>
            </a:r>
            <a:r>
              <a:rPr lang="en-GB" sz="1200" dirty="0"/>
              <a:t> </a:t>
            </a:r>
            <a:r>
              <a:rPr lang="en-GB" sz="1200" dirty="0" err="1"/>
              <a:t>pertimbangan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materialitas</a:t>
            </a:r>
            <a:r>
              <a:rPr lang="en-GB" sz="1200" dirty="0"/>
              <a:t>, </a:t>
            </a:r>
            <a:r>
              <a:rPr lang="en-GB" sz="1200" dirty="0" err="1"/>
              <a:t>sebaliknya</a:t>
            </a:r>
            <a:r>
              <a:rPr lang="en-GB" sz="1200" dirty="0"/>
              <a:t> </a:t>
            </a:r>
            <a:r>
              <a:rPr lang="en-GB" sz="1200" dirty="0" err="1"/>
              <a:t>apa</a:t>
            </a:r>
            <a:r>
              <a:rPr lang="en-GB" sz="1200" dirty="0"/>
              <a:t> </a:t>
            </a:r>
            <a:r>
              <a:rPr lang="en-GB" sz="1200" dirty="0" err="1"/>
              <a:t>bila</a:t>
            </a:r>
            <a:r>
              <a:rPr lang="en-GB" sz="1200" dirty="0"/>
              <a:t> </a:t>
            </a:r>
            <a:r>
              <a:rPr lang="en-GB" sz="1200" dirty="0" err="1"/>
              <a:t>pengalaman</a:t>
            </a:r>
            <a:r>
              <a:rPr lang="en-GB" sz="1200" dirty="0"/>
              <a:t> auditor </a:t>
            </a:r>
            <a:r>
              <a:rPr lang="en-GB" sz="1200" dirty="0" err="1"/>
              <a:t>menurun</a:t>
            </a:r>
            <a:r>
              <a:rPr lang="en-GB" sz="1200" dirty="0"/>
              <a:t> </a:t>
            </a:r>
            <a:r>
              <a:rPr lang="en-GB" sz="1200" dirty="0" err="1"/>
              <a:t>maka</a:t>
            </a:r>
            <a:r>
              <a:rPr lang="en-GB" sz="1200" dirty="0"/>
              <a:t> </a:t>
            </a:r>
            <a:r>
              <a:rPr lang="en-GB" sz="1200" dirty="0" err="1"/>
              <a:t>akan</a:t>
            </a:r>
            <a:r>
              <a:rPr lang="en-GB" sz="1200" dirty="0"/>
              <a:t> </a:t>
            </a:r>
            <a:r>
              <a:rPr lang="en-GB" sz="1200" dirty="0" err="1"/>
              <a:t>membuat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pertimbangan</a:t>
            </a:r>
            <a:r>
              <a:rPr lang="en-GB" sz="1200" dirty="0"/>
              <a:t> </a:t>
            </a:r>
            <a:r>
              <a:rPr lang="en-GB" sz="1200" dirty="0" err="1"/>
              <a:t>tingkat</a:t>
            </a:r>
            <a:r>
              <a:rPr lang="en-GB" sz="1200" dirty="0"/>
              <a:t> </a:t>
            </a:r>
            <a:r>
              <a:rPr lang="en-GB" sz="1200" dirty="0" err="1"/>
              <a:t>materialitas</a:t>
            </a:r>
            <a:r>
              <a:rPr lang="en-GB" sz="1200" dirty="0"/>
              <a:t> </a:t>
            </a:r>
            <a:r>
              <a:rPr lang="en-GB" sz="1200" dirty="0" err="1"/>
              <a:t>meningkat</a:t>
            </a:r>
            <a:r>
              <a:rPr lang="en-GB" sz="1200" dirty="0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err="1"/>
              <a:t>Independensi</a:t>
            </a:r>
            <a:r>
              <a:rPr lang="en-US" sz="1200" dirty="0"/>
              <a:t>, </a:t>
            </a:r>
            <a:r>
              <a:rPr lang="en-US" sz="1200" dirty="0" err="1"/>
              <a:t>Integritas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Pengalaman</a:t>
            </a:r>
            <a:r>
              <a:rPr lang="en-US" sz="1200" dirty="0"/>
              <a:t> Auditor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simultan</a:t>
            </a:r>
            <a:r>
              <a:rPr lang="en-US" sz="1200" dirty="0"/>
              <a:t> </a:t>
            </a:r>
            <a:r>
              <a:rPr lang="en-US" sz="1200" dirty="0" err="1"/>
              <a:t>mempunyai</a:t>
            </a:r>
            <a:r>
              <a:rPr lang="en-US" sz="1200" dirty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 </a:t>
            </a:r>
            <a:r>
              <a:rPr lang="en-US" sz="1200" dirty="0" err="1"/>
              <a:t>signifikan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Materialitas</a:t>
            </a:r>
            <a:r>
              <a:rPr lang="en-US" sz="1200" dirty="0"/>
              <a:t> </a:t>
            </a:r>
            <a:r>
              <a:rPr lang="en-US" sz="1200" dirty="0" err="1"/>
              <a:t>Hipotesis</a:t>
            </a:r>
            <a:r>
              <a:rPr lang="en-US" sz="1200" dirty="0"/>
              <a:t> </a:t>
            </a:r>
            <a:r>
              <a:rPr lang="en-US" sz="1200" dirty="0" err="1"/>
              <a:t>keempat</a:t>
            </a:r>
            <a:r>
              <a:rPr lang="en-US" sz="1200" dirty="0"/>
              <a:t> (Ha4) </a:t>
            </a:r>
            <a:r>
              <a:rPr lang="en-US" sz="1200" dirty="0" err="1"/>
              <a:t>menyebutkan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independensi</a:t>
            </a:r>
            <a:r>
              <a:rPr lang="en-US" sz="1200" dirty="0"/>
              <a:t> auditor , </a:t>
            </a:r>
            <a:r>
              <a:rPr lang="en-US" sz="1200" dirty="0" err="1"/>
              <a:t>integritas</a:t>
            </a:r>
            <a:r>
              <a:rPr lang="en-US" sz="1200" dirty="0"/>
              <a:t> auditor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pangalaman</a:t>
            </a:r>
            <a:r>
              <a:rPr lang="en-US" sz="1200" dirty="0"/>
              <a:t> auditor </a:t>
            </a:r>
            <a:r>
              <a:rPr lang="en-US" sz="1200" dirty="0" err="1"/>
              <a:t>berpengaruh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materialitas</a:t>
            </a:r>
            <a:r>
              <a:rPr lang="en-US" sz="1200" dirty="0"/>
              <a:t> </a:t>
            </a:r>
            <a:r>
              <a:rPr lang="en-US" sz="1200" dirty="0" err="1"/>
              <a:t>berhasil</a:t>
            </a:r>
            <a:r>
              <a:rPr lang="en-US" sz="1200" dirty="0"/>
              <a:t> di </a:t>
            </a:r>
            <a:r>
              <a:rPr lang="en-US" sz="1200" dirty="0" err="1"/>
              <a:t>dukung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regresi</a:t>
            </a:r>
            <a:r>
              <a:rPr lang="en-US" sz="1200" dirty="0"/>
              <a:t> </a:t>
            </a:r>
            <a:r>
              <a:rPr lang="en-US" sz="1200" dirty="0" err="1"/>
              <a:t>liniar</a:t>
            </a:r>
            <a:r>
              <a:rPr lang="en-US" sz="1200" dirty="0"/>
              <a:t> </a:t>
            </a:r>
            <a:r>
              <a:rPr lang="en-US" sz="1200" dirty="0" err="1"/>
              <a:t>berganda</a:t>
            </a:r>
            <a:r>
              <a:rPr lang="en-US" sz="1200" dirty="0"/>
              <a:t>, </a:t>
            </a:r>
            <a:r>
              <a:rPr lang="en-US" sz="1200" dirty="0" err="1"/>
              <a:t>sehingga</a:t>
            </a:r>
            <a:r>
              <a:rPr lang="en-US" sz="1200" dirty="0"/>
              <a:t> Ha4 di </a:t>
            </a:r>
            <a:r>
              <a:rPr lang="en-US" sz="1200" dirty="0" err="1"/>
              <a:t>terima</a:t>
            </a:r>
            <a:r>
              <a:rPr lang="en-US" sz="1200" dirty="0"/>
              <a:t>. </a:t>
            </a:r>
          </a:p>
          <a:p>
            <a:pPr marL="228600" lvl="0" indent="-228600">
              <a:buAutoNum type="arabicPeriod"/>
            </a:pPr>
            <a:endParaRPr lang="en-US" sz="1200" dirty="0" smtClean="0"/>
          </a:p>
          <a:p>
            <a:pPr lvl="0"/>
            <a:endParaRPr lang="en-US" sz="1200" dirty="0"/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5140417-702B-4F11-B582-E0109793EC9C}"/>
              </a:ext>
            </a:extLst>
          </p:cNvPr>
          <p:cNvGrpSpPr/>
          <p:nvPr/>
        </p:nvGrpSpPr>
        <p:grpSpPr>
          <a:xfrm>
            <a:off x="1216515" y="2443360"/>
            <a:ext cx="3028217" cy="3026664"/>
            <a:chOff x="4574848" y="1897856"/>
            <a:chExt cx="3028217" cy="302666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93B86E1-3AAC-40E4-A1B2-23F447F630A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D96168F-7817-48C9-B65E-4DE8E6FA1C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8503" y="281518"/>
            <a:ext cx="8298223" cy="84023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Saran </a:t>
            </a:r>
            <a:endParaRPr lang="en-US" dirty="0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6AF345BC-E84B-4D16-BAF0-1789D6FF313B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xmlns="" id="{051F2F99-C665-4AD2-BF7F-21C07A73613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xmlns="" id="{2A55DC09-B493-4B81-B380-B3717BA5E76D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xmlns="" id="{FA5DE24E-FB5C-40CC-AD10-054BBD2E2CFA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xmlns="" id="{D1068808-56E8-4177-9972-11BA83D66451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xmlns="" id="{CE354C71-6F9F-46AC-BEE2-FE527CD7639C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xmlns="" id="{EADBC9FB-50C3-4D27-95E6-AF8DF43322A3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xmlns="" id="{BC04DB2B-2321-4465-9C76-296AFD72423F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xmlns="" id="{5A6DF957-8487-411B-88B2-EB492FC99D01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xmlns="" id="{F5B29564-3309-40BC-9626-36DF09572A00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xmlns="" id="{59109A11-CBE2-4F0B-926A-D910B0829716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B57A91-5D8C-41E0-9311-3CA73E607ED4}"/>
              </a:ext>
            </a:extLst>
          </p:cNvPr>
          <p:cNvSpPr txBox="1"/>
          <p:nvPr/>
        </p:nvSpPr>
        <p:spPr>
          <a:xfrm>
            <a:off x="5712968" y="2317696"/>
            <a:ext cx="475374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GB" sz="1400" dirty="0" err="1">
                <a:solidFill>
                  <a:schemeClr val="bg1"/>
                </a:solidFill>
              </a:rPr>
              <a:t>Untuk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penelitian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selanjutnya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peneliti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perlu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menambah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faktor-faktor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penjelas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untuk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dapat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menjelaskan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pertimbangan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tingkat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materialitas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dari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sudut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pandang</a:t>
            </a:r>
            <a:r>
              <a:rPr lang="en-GB" sz="1400" dirty="0">
                <a:solidFill>
                  <a:schemeClr val="bg1"/>
                </a:solidFill>
              </a:rPr>
              <a:t> lain </a:t>
            </a:r>
            <a:r>
              <a:rPr lang="en-GB" sz="1400" dirty="0" err="1">
                <a:solidFill>
                  <a:schemeClr val="bg1"/>
                </a:solidFill>
              </a:rPr>
              <a:t>dengan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lebih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baik</a:t>
            </a:r>
            <a:r>
              <a:rPr lang="en-GB" sz="1400" dirty="0">
                <a:solidFill>
                  <a:schemeClr val="bg1"/>
                </a:solidFill>
              </a:rPr>
              <a:t>. </a:t>
            </a:r>
            <a:r>
              <a:rPr lang="en-GB" sz="1400" dirty="0" err="1">
                <a:solidFill>
                  <a:schemeClr val="bg1"/>
                </a:solidFill>
              </a:rPr>
              <a:t>Dengan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bertambahnya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faktor-faktor</a:t>
            </a:r>
            <a:r>
              <a:rPr lang="en-GB" sz="1400" dirty="0">
                <a:solidFill>
                  <a:schemeClr val="bg1"/>
                </a:solidFill>
              </a:rPr>
              <a:t> lain yang </a:t>
            </a:r>
            <a:r>
              <a:rPr lang="en-GB" sz="1400" dirty="0" err="1">
                <a:solidFill>
                  <a:schemeClr val="bg1"/>
                </a:solidFill>
              </a:rPr>
              <a:t>menjadi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variabel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independen</a:t>
            </a:r>
            <a:r>
              <a:rPr lang="en-GB" sz="1400" dirty="0">
                <a:solidFill>
                  <a:schemeClr val="bg1"/>
                </a:solidFill>
              </a:rPr>
              <a:t> di </a:t>
            </a:r>
            <a:r>
              <a:rPr lang="en-GB" sz="1400" dirty="0" err="1">
                <a:solidFill>
                  <a:schemeClr val="bg1"/>
                </a:solidFill>
              </a:rPr>
              <a:t>harapkan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mampu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meningkatkan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kemampuan</a:t>
            </a:r>
            <a:r>
              <a:rPr lang="en-GB" sz="1400" dirty="0">
                <a:solidFill>
                  <a:schemeClr val="bg1"/>
                </a:solidFill>
              </a:rPr>
              <a:t> model </a:t>
            </a:r>
            <a:r>
              <a:rPr lang="en-GB" sz="1400" dirty="0" err="1">
                <a:solidFill>
                  <a:schemeClr val="bg1"/>
                </a:solidFill>
              </a:rPr>
              <a:t>dalam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menjelaskan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pertimbangan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tingkat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materialitas</a:t>
            </a:r>
            <a:r>
              <a:rPr lang="en-GB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E919D8-C000-4E5F-AFDF-35C79A76955C}"/>
              </a:ext>
            </a:extLst>
          </p:cNvPr>
          <p:cNvSpPr txBox="1"/>
          <p:nvPr/>
        </p:nvSpPr>
        <p:spPr>
          <a:xfrm>
            <a:off x="5762480" y="4159975"/>
            <a:ext cx="475374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GB" sz="1400" dirty="0" err="1">
                <a:solidFill>
                  <a:schemeClr val="bg1"/>
                </a:solidFill>
              </a:rPr>
              <a:t>Untuk</a:t>
            </a:r>
            <a:r>
              <a:rPr lang="en-GB" sz="1400" dirty="0">
                <a:solidFill>
                  <a:schemeClr val="bg1"/>
                </a:solidFill>
              </a:rPr>
              <a:t> auditor </a:t>
            </a:r>
            <a:r>
              <a:rPr lang="en-GB" sz="1400" dirty="0" err="1">
                <a:solidFill>
                  <a:schemeClr val="bg1"/>
                </a:solidFill>
              </a:rPr>
              <a:t>diharapkan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untuk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meningkatkan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sikap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independensi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integritas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dan</a:t>
            </a:r>
            <a:r>
              <a:rPr lang="en-GB" sz="1400" dirty="0">
                <a:solidFill>
                  <a:schemeClr val="bg1"/>
                </a:solidFill>
              </a:rPr>
              <a:t>   </a:t>
            </a:r>
            <a:r>
              <a:rPr lang="en-GB" sz="1400" dirty="0" err="1">
                <a:solidFill>
                  <a:schemeClr val="bg1"/>
                </a:solidFill>
              </a:rPr>
              <a:t>pengalaman</a:t>
            </a:r>
            <a:r>
              <a:rPr lang="en-GB" sz="1400" dirty="0">
                <a:solidFill>
                  <a:schemeClr val="bg1"/>
                </a:solidFill>
              </a:rPr>
              <a:t> auditor </a:t>
            </a:r>
            <a:r>
              <a:rPr lang="en-GB" sz="1400" dirty="0" err="1">
                <a:solidFill>
                  <a:schemeClr val="bg1"/>
                </a:solidFill>
              </a:rPr>
              <a:t>sehingga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berpengaruh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terhadap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tingkat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materialitas</a:t>
            </a:r>
            <a:r>
              <a:rPr lang="en-GB" sz="1400" dirty="0">
                <a:solidFill>
                  <a:schemeClr val="bg1"/>
                </a:solidFill>
              </a:rPr>
              <a:t> yang di </a:t>
            </a:r>
            <a:r>
              <a:rPr lang="en-GB" sz="1400" dirty="0" err="1">
                <a:solidFill>
                  <a:schemeClr val="bg1"/>
                </a:solidFill>
              </a:rPr>
              <a:t>hasilkan</a:t>
            </a:r>
            <a:r>
              <a:rPr lang="en-GB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2B091EE-9475-45B9-877E-47B13724E304}"/>
              </a:ext>
            </a:extLst>
          </p:cNvPr>
          <p:cNvSpPr txBox="1"/>
          <p:nvPr/>
        </p:nvSpPr>
        <p:spPr>
          <a:xfrm>
            <a:off x="5717899" y="1289825"/>
            <a:ext cx="511891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GB" sz="1400" dirty="0" err="1">
                <a:solidFill>
                  <a:schemeClr val="bg1"/>
                </a:solidFill>
              </a:rPr>
              <a:t>Untuk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meminimalisasi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bisa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akibat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dari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rendahnya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variasi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responden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dan</a:t>
            </a:r>
            <a:r>
              <a:rPr lang="en-GB" sz="1400" dirty="0">
                <a:solidFill>
                  <a:schemeClr val="bg1"/>
                </a:solidFill>
              </a:rPr>
              <a:t> agar </a:t>
            </a:r>
            <a:r>
              <a:rPr lang="en-GB" sz="1400" dirty="0" err="1">
                <a:solidFill>
                  <a:schemeClr val="bg1"/>
                </a:solidFill>
              </a:rPr>
              <a:t>hasil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penelitian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dapat</a:t>
            </a:r>
            <a:r>
              <a:rPr lang="en-GB" sz="1400" dirty="0">
                <a:solidFill>
                  <a:schemeClr val="bg1"/>
                </a:solidFill>
              </a:rPr>
              <a:t> di </a:t>
            </a:r>
            <a:r>
              <a:rPr lang="en-GB" sz="1400" dirty="0" err="1">
                <a:solidFill>
                  <a:schemeClr val="bg1"/>
                </a:solidFill>
              </a:rPr>
              <a:t>gunakan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untuk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generalisasi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maka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penelitian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sebaiknya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dilakukan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dalam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cakupan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wilayah</a:t>
            </a:r>
            <a:r>
              <a:rPr lang="en-GB" sz="1400" dirty="0">
                <a:solidFill>
                  <a:schemeClr val="bg1"/>
                </a:solidFill>
              </a:rPr>
              <a:t> yang </a:t>
            </a:r>
            <a:r>
              <a:rPr lang="en-GB" sz="1400" dirty="0" err="1">
                <a:solidFill>
                  <a:schemeClr val="bg1"/>
                </a:solidFill>
              </a:rPr>
              <a:t>lebih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luas</a:t>
            </a:r>
            <a:r>
              <a:rPr lang="en-GB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3FDDBF2-1695-4551-BB01-62918DEE3DCF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3032BB3-B47C-4FE9-9CF6-5EC94D28760B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70DA6FA-E1F1-4A25-9669-39DCC43DDBCD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-4762" y="418259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sz="6000" dirty="0"/>
              <a:t>THANK YOU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6019800" y="955876"/>
            <a:ext cx="6172200" cy="5539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algn="ctr"/>
            <a:r>
              <a:rPr lang="en-US" sz="1800" b="1" dirty="0" err="1" smtClean="0">
                <a:effectLst/>
              </a:rPr>
              <a:t>Pendahuluan</a:t>
            </a:r>
            <a:endParaRPr lang="en-US" sz="1800" b="1" dirty="0" smtClean="0">
              <a:effectLst/>
            </a:endParaRPr>
          </a:p>
          <a:p>
            <a:r>
              <a:rPr lang="en-US" sz="1300" dirty="0" smtClean="0">
                <a:effectLst/>
              </a:rPr>
              <a:t>	</a:t>
            </a:r>
            <a:r>
              <a:rPr lang="en-US" sz="1300" dirty="0" err="1" smtClean="0">
                <a:effectLst/>
              </a:rPr>
              <a:t>Menghadapi</a:t>
            </a:r>
            <a:r>
              <a:rPr lang="en-US" sz="1300" dirty="0" smtClean="0">
                <a:effectLst/>
              </a:rPr>
              <a:t> </a:t>
            </a:r>
            <a:r>
              <a:rPr lang="en-US" sz="1300" dirty="0" err="1">
                <a:effectLst/>
              </a:rPr>
              <a:t>perkembangan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dunia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usaha</a:t>
            </a:r>
            <a:r>
              <a:rPr lang="en-US" sz="1300" dirty="0">
                <a:effectLst/>
              </a:rPr>
              <a:t> yang </a:t>
            </a:r>
            <a:r>
              <a:rPr lang="en-US" sz="1300" dirty="0" err="1">
                <a:effectLst/>
              </a:rPr>
              <a:t>sangat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pesat</a:t>
            </a:r>
            <a:r>
              <a:rPr lang="en-US" sz="1300" dirty="0">
                <a:effectLst/>
              </a:rPr>
              <a:t> para </a:t>
            </a:r>
            <a:r>
              <a:rPr lang="en-US" sz="1300" dirty="0" err="1">
                <a:effectLst/>
              </a:rPr>
              <a:t>pelaku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bisnis</a:t>
            </a:r>
            <a:r>
              <a:rPr lang="en-US" sz="1300" dirty="0">
                <a:effectLst/>
              </a:rPr>
              <a:t> di </a:t>
            </a:r>
            <a:r>
              <a:rPr lang="en-US" sz="1300" dirty="0" err="1">
                <a:effectLst/>
              </a:rPr>
              <a:t>tuntut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untuk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lebih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transparan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dalam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mengolah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laporan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keuangan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usahanya</a:t>
            </a:r>
            <a:r>
              <a:rPr lang="en-US" sz="1300" dirty="0">
                <a:effectLst/>
              </a:rPr>
              <a:t>. Salah </a:t>
            </a:r>
            <a:r>
              <a:rPr lang="en-US" sz="1300" dirty="0" err="1">
                <a:effectLst/>
              </a:rPr>
              <a:t>satunya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dengan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cara</a:t>
            </a:r>
            <a:r>
              <a:rPr lang="en-US" sz="1300" dirty="0">
                <a:effectLst/>
              </a:rPr>
              <a:t> audit </a:t>
            </a:r>
            <a:r>
              <a:rPr lang="en-US" sz="1300" dirty="0" err="1">
                <a:effectLst/>
              </a:rPr>
              <a:t>atas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laporan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keuangan</a:t>
            </a:r>
            <a:r>
              <a:rPr lang="en-US" sz="1300" dirty="0">
                <a:effectLst/>
              </a:rPr>
              <a:t> yang di </a:t>
            </a:r>
            <a:r>
              <a:rPr lang="en-US" sz="1300" dirty="0" err="1">
                <a:effectLst/>
              </a:rPr>
              <a:t>lakukan</a:t>
            </a:r>
            <a:r>
              <a:rPr lang="en-US" sz="1300" dirty="0">
                <a:effectLst/>
              </a:rPr>
              <a:t> auditor </a:t>
            </a:r>
            <a:r>
              <a:rPr lang="en-US" sz="1300" dirty="0" err="1">
                <a:effectLst/>
              </a:rPr>
              <a:t>eksternal</a:t>
            </a:r>
            <a:r>
              <a:rPr lang="en-US" sz="1300" dirty="0">
                <a:effectLst/>
              </a:rPr>
              <a:t>. Salah </a:t>
            </a:r>
            <a:r>
              <a:rPr lang="en-US" sz="1300" dirty="0" err="1">
                <a:effectLst/>
              </a:rPr>
              <a:t>satu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laporan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keuangan</a:t>
            </a:r>
            <a:r>
              <a:rPr lang="en-US" sz="1300" dirty="0">
                <a:effectLst/>
              </a:rPr>
              <a:t> yang di audit </a:t>
            </a:r>
            <a:r>
              <a:rPr lang="en-US" sz="1300" dirty="0" err="1">
                <a:effectLst/>
              </a:rPr>
              <a:t>oleh</a:t>
            </a:r>
            <a:r>
              <a:rPr lang="en-US" sz="1300" dirty="0">
                <a:effectLst/>
              </a:rPr>
              <a:t> auditor </a:t>
            </a:r>
            <a:r>
              <a:rPr lang="en-US" sz="1300" dirty="0" err="1">
                <a:effectLst/>
              </a:rPr>
              <a:t>independen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maka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hasil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pemeriksaan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akan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lebih</a:t>
            </a:r>
            <a:r>
              <a:rPr lang="en-US" sz="1300" dirty="0">
                <a:effectLst/>
              </a:rPr>
              <a:t> </a:t>
            </a:r>
            <a:r>
              <a:rPr lang="en-US" sz="1300" dirty="0" err="1">
                <a:effectLst/>
              </a:rPr>
              <a:t>akurat</a:t>
            </a:r>
            <a:r>
              <a:rPr lang="en-US" sz="1300" dirty="0">
                <a:effectLst/>
              </a:rPr>
              <a:t>. </a:t>
            </a:r>
            <a:r>
              <a:rPr lang="en-GB" sz="1300" dirty="0" err="1">
                <a:effectLst/>
              </a:rPr>
              <a:t>Pertimbangan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tingkat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materialitas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merupakan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dasar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penerapan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dasar</a:t>
            </a:r>
            <a:r>
              <a:rPr lang="en-GB" sz="1300" dirty="0">
                <a:effectLst/>
              </a:rPr>
              <a:t> auditing, </a:t>
            </a:r>
            <a:r>
              <a:rPr lang="en-GB" sz="1300" dirty="0" err="1">
                <a:effectLst/>
              </a:rPr>
              <a:t>terutama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standar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pekerjaan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lapangan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standar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pelaporan.pertimbangan</a:t>
            </a:r>
            <a:r>
              <a:rPr lang="en-GB" sz="1300" dirty="0">
                <a:effectLst/>
              </a:rPr>
              <a:t> yang di </a:t>
            </a:r>
            <a:r>
              <a:rPr lang="en-GB" sz="1300" dirty="0" err="1">
                <a:effectLst/>
              </a:rPr>
              <a:t>pengaruhi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perpepsi</a:t>
            </a:r>
            <a:r>
              <a:rPr lang="en-GB" sz="1300" dirty="0">
                <a:effectLst/>
              </a:rPr>
              <a:t> auditor </a:t>
            </a:r>
            <a:r>
              <a:rPr lang="en-GB" sz="1300" dirty="0" err="1">
                <a:effectLst/>
              </a:rPr>
              <a:t>atas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kebutuhan</a:t>
            </a:r>
            <a:r>
              <a:rPr lang="en-GB" sz="1300" dirty="0">
                <a:effectLst/>
              </a:rPr>
              <a:t> orang yang </a:t>
            </a:r>
            <a:r>
              <a:rPr lang="en-GB" sz="1300" dirty="0" err="1">
                <a:effectLst/>
              </a:rPr>
              <a:t>memiliki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kebutuhan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memadai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dan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meletakkan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kepercayaan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pada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pelaporan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keuangan</a:t>
            </a:r>
            <a:r>
              <a:rPr lang="en-GB" sz="1300" dirty="0">
                <a:effectLst/>
              </a:rPr>
              <a:t>.</a:t>
            </a:r>
            <a:endParaRPr lang="en-US" sz="1300" dirty="0">
              <a:effectLst/>
            </a:endParaRPr>
          </a:p>
          <a:p>
            <a:r>
              <a:rPr lang="en-GB" sz="1300" dirty="0">
                <a:effectLst/>
              </a:rPr>
              <a:t> </a:t>
            </a:r>
            <a:r>
              <a:rPr lang="en-GB" sz="1300" dirty="0" smtClean="0">
                <a:effectLst/>
              </a:rPr>
              <a:t>	</a:t>
            </a:r>
            <a:r>
              <a:rPr lang="en-GB" sz="1300" dirty="0" err="1" smtClean="0">
                <a:effectLst/>
              </a:rPr>
              <a:t>Berdasarkan</a:t>
            </a:r>
            <a:r>
              <a:rPr lang="en-GB" sz="1300" dirty="0" smtClean="0">
                <a:effectLst/>
              </a:rPr>
              <a:t> </a:t>
            </a:r>
            <a:r>
              <a:rPr lang="en-GB" sz="1300" dirty="0" err="1">
                <a:effectLst/>
              </a:rPr>
              <a:t>beberapa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faktor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mungkin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dapat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mempengaruhi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pertimbangan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tingkat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materialitas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ini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akan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lebih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fokus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untuk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meneliti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tentang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independensi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integritas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pengalaman</a:t>
            </a:r>
            <a:r>
              <a:rPr lang="en-GB" sz="1300" dirty="0">
                <a:effectLst/>
              </a:rPr>
              <a:t> auditor. </a:t>
            </a:r>
            <a:r>
              <a:rPr lang="en-GB" sz="1300" dirty="0" err="1">
                <a:effectLst/>
              </a:rPr>
              <a:t>Kompetensi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dipilih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karena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berkaitan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dengan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tanggung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jawab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seorang</a:t>
            </a:r>
            <a:r>
              <a:rPr lang="en-GB" sz="1300" dirty="0">
                <a:effectLst/>
              </a:rPr>
              <a:t> auditor </a:t>
            </a:r>
            <a:r>
              <a:rPr lang="en-GB" sz="1300" dirty="0" err="1">
                <a:effectLst/>
              </a:rPr>
              <a:t>dalam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melaksanakan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tugasnya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sikap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kompeten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tinggi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akan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menunjukkan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kinerja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bagus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dalam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hal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ini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adalah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dalam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melakukan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pertimbangan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materialitas</a:t>
            </a:r>
            <a:r>
              <a:rPr lang="en-GB" sz="1300" dirty="0">
                <a:effectLst/>
              </a:rPr>
              <a:t> (</a:t>
            </a:r>
            <a:r>
              <a:rPr lang="en-GB" sz="1300" dirty="0" err="1">
                <a:effectLst/>
              </a:rPr>
              <a:t>Rifqi</a:t>
            </a:r>
            <a:r>
              <a:rPr lang="en-GB" sz="1300" dirty="0">
                <a:effectLst/>
              </a:rPr>
              <a:t>, 2012).</a:t>
            </a:r>
            <a:endParaRPr lang="en-US" sz="1300" dirty="0">
              <a:effectLst/>
            </a:endParaRPr>
          </a:p>
          <a:p>
            <a:r>
              <a:rPr lang="en-GB" sz="1300" dirty="0">
                <a:effectLst/>
              </a:rPr>
              <a:t>      </a:t>
            </a:r>
            <a:r>
              <a:rPr lang="en-GB" sz="1300" dirty="0" smtClean="0">
                <a:effectLst/>
              </a:rPr>
              <a:t>	</a:t>
            </a:r>
            <a:r>
              <a:rPr lang="en-GB" sz="1300" dirty="0" smtClean="0">
                <a:effectLst/>
              </a:rPr>
              <a:t>             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ini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merupakan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penggabungan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dari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terdahulu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dengan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memilih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variabel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penting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untuk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diteliti</a:t>
            </a:r>
            <a:r>
              <a:rPr lang="en-GB" sz="1300" dirty="0">
                <a:effectLst/>
              </a:rPr>
              <a:t>. </a:t>
            </a:r>
            <a:r>
              <a:rPr lang="en-GB" sz="1300" dirty="0" err="1">
                <a:effectLst/>
              </a:rPr>
              <a:t>Variabel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independensi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integritas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dan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pengalaman</a:t>
            </a:r>
            <a:r>
              <a:rPr lang="en-GB" sz="1300" dirty="0">
                <a:effectLst/>
              </a:rPr>
              <a:t> auditor </a:t>
            </a:r>
            <a:r>
              <a:rPr lang="en-GB" sz="1300" dirty="0" err="1">
                <a:effectLst/>
              </a:rPr>
              <a:t>terhadap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pertimbangan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tingkat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materialitas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digabungkan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dalam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ini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untuk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menguji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kembali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konsistensi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hasil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sebelumnya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menunjukkan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adanya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ketidakonsistenan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hasil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. </a:t>
            </a:r>
            <a:r>
              <a:rPr lang="en-GB" sz="1300" dirty="0" err="1">
                <a:effectLst/>
              </a:rPr>
              <a:t>Berdasarkan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uraian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diatas</a:t>
            </a:r>
            <a:r>
              <a:rPr lang="en-GB" sz="1300" dirty="0">
                <a:effectLst/>
              </a:rPr>
              <a:t>, </a:t>
            </a:r>
            <a:r>
              <a:rPr lang="en-GB" sz="1300" dirty="0" err="1">
                <a:effectLst/>
              </a:rPr>
              <a:t>maka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peneliti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tertarik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untuk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melakukan</a:t>
            </a:r>
            <a:r>
              <a:rPr lang="en-GB" sz="1300" dirty="0">
                <a:effectLst/>
              </a:rPr>
              <a:t> </a:t>
            </a:r>
            <a:r>
              <a:rPr lang="en-GB" sz="1300" dirty="0" err="1">
                <a:effectLst/>
              </a:rPr>
              <a:t>penelitian</a:t>
            </a:r>
            <a:r>
              <a:rPr lang="en-GB" sz="1300" dirty="0">
                <a:effectLst/>
              </a:rPr>
              <a:t> yang </a:t>
            </a:r>
            <a:r>
              <a:rPr lang="en-GB" sz="1300" dirty="0" err="1">
                <a:effectLst/>
              </a:rPr>
              <a:t>berjudul</a:t>
            </a:r>
            <a:r>
              <a:rPr lang="en-GB" sz="1300" dirty="0">
                <a:effectLst/>
              </a:rPr>
              <a:t> </a:t>
            </a:r>
            <a:r>
              <a:rPr lang="en-GB" sz="1300" b="1" dirty="0">
                <a:effectLst/>
              </a:rPr>
              <a:t>“PENGARUH INDEPENDENSI, INTEGRITAS DAN PENGALAMAN AUDITOR TERHADAP PERTIMBANGAN TINGKAT MATERIALITAS .”</a:t>
            </a:r>
            <a:endParaRPr lang="en-US" sz="1300" dirty="0">
              <a:effectLst/>
            </a:endParaRPr>
          </a:p>
          <a:p>
            <a:pPr lvl="0" algn="ctr"/>
            <a:endParaRPr lang="en-US" sz="1200" b="1" dirty="0">
              <a:effectLst/>
            </a:endParaRPr>
          </a:p>
          <a:p>
            <a:endParaRPr lang="ko-KR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836FAD-7894-432D-804F-50CBC391E6AB}"/>
              </a:ext>
            </a:extLst>
          </p:cNvPr>
          <p:cNvGrpSpPr/>
          <p:nvPr/>
        </p:nvGrpSpPr>
        <p:grpSpPr>
          <a:xfrm>
            <a:off x="6388828" y="364027"/>
            <a:ext cx="4952733" cy="1051910"/>
            <a:chOff x="6388828" y="297770"/>
            <a:chExt cx="4952733" cy="12507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93B75C5-9BDB-4B5F-AB3F-CB12A702F1F8}"/>
                </a:ext>
              </a:extLst>
            </p:cNvPr>
            <p:cNvSpPr txBox="1"/>
            <p:nvPr/>
          </p:nvSpPr>
          <p:spPr>
            <a:xfrm>
              <a:off x="6395035" y="809848"/>
              <a:ext cx="4946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Materialitas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merupakan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besarnya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suatu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penghilangan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atau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salah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saji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informasi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akuntansi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keadaan-keadaan</a:t>
              </a:r>
              <a:r>
                <a:rPr lang="en-US" sz="1400" dirty="0">
                  <a:solidFill>
                    <a:schemeClr val="bg1"/>
                  </a:solidFill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</a:rPr>
                <a:t>melingkupinya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6388828" y="297770"/>
              <a:ext cx="4946526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b="1" dirty="0"/>
                <a:t>Tingkat </a:t>
              </a:r>
              <a:r>
                <a:rPr lang="en-US" b="1" dirty="0" err="1"/>
                <a:t>Materialitas</a:t>
              </a:r>
              <a:r>
                <a:rPr lang="en-US" b="1" dirty="0"/>
                <a:t> 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E3BD7D-EEC6-41FC-867D-95F2B71346B3}"/>
              </a:ext>
            </a:extLst>
          </p:cNvPr>
          <p:cNvSpPr txBox="1"/>
          <p:nvPr/>
        </p:nvSpPr>
        <p:spPr>
          <a:xfrm>
            <a:off x="4978302" y="35415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01</a:t>
            </a:r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CB92DD1-63CE-412A-9879-E39F52414976}"/>
              </a:ext>
            </a:extLst>
          </p:cNvPr>
          <p:cNvGrpSpPr/>
          <p:nvPr/>
        </p:nvGrpSpPr>
        <p:grpSpPr>
          <a:xfrm>
            <a:off x="6457538" y="1899938"/>
            <a:ext cx="4946526" cy="1261577"/>
            <a:chOff x="6457538" y="1893402"/>
            <a:chExt cx="4946526" cy="12615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8A41E9E-1812-4ACE-A417-73C9AF47F355}"/>
                </a:ext>
              </a:extLst>
            </p:cNvPr>
            <p:cNvSpPr txBox="1"/>
            <p:nvPr/>
          </p:nvSpPr>
          <p:spPr>
            <a:xfrm>
              <a:off x="6457538" y="2416315"/>
              <a:ext cx="4946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auditor </a:t>
              </a:r>
              <a:r>
                <a:rPr lang="en-US" sz="1400" dirty="0" err="1">
                  <a:solidFill>
                    <a:schemeClr val="bg1"/>
                  </a:solidFill>
                </a:rPr>
                <a:t>bersikap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independen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artinya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tidak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mudah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dipengaruhi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karena</a:t>
              </a:r>
              <a:r>
                <a:rPr lang="en-US" sz="1400" dirty="0">
                  <a:solidFill>
                    <a:schemeClr val="bg1"/>
                  </a:solidFill>
                </a:rPr>
                <a:t> Auditor </a:t>
              </a:r>
              <a:r>
                <a:rPr lang="en-US" sz="1400" dirty="0" err="1">
                  <a:solidFill>
                    <a:schemeClr val="bg1"/>
                  </a:solidFill>
                </a:rPr>
                <a:t>tidak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dibenarkan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memihak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kepada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kepentingan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siapapun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6457538" y="1893402"/>
              <a:ext cx="494652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b="1" dirty="0" err="1"/>
                <a:t>Independensi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27DDE9-FE7C-4B7E-A047-E092B6A88859}"/>
              </a:ext>
            </a:extLst>
          </p:cNvPr>
          <p:cNvSpPr txBox="1"/>
          <p:nvPr/>
        </p:nvSpPr>
        <p:spPr>
          <a:xfrm>
            <a:off x="4925989" y="173484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02</a:t>
            </a:r>
            <a:endParaRPr lang="ko-KR" altLang="en-US" sz="72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60A8FFD-7C61-4B4C-9C24-072FD598989F}"/>
              </a:ext>
            </a:extLst>
          </p:cNvPr>
          <p:cNvGrpSpPr/>
          <p:nvPr/>
        </p:nvGrpSpPr>
        <p:grpSpPr>
          <a:xfrm>
            <a:off x="6457538" y="3419171"/>
            <a:ext cx="4958718" cy="1152974"/>
            <a:chOff x="6457538" y="3412635"/>
            <a:chExt cx="4958718" cy="1152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E1B5E5-22C6-4CAE-BC59-0EB34CC7C043}"/>
                </a:ext>
              </a:extLst>
            </p:cNvPr>
            <p:cNvSpPr txBox="1"/>
            <p:nvPr/>
          </p:nvSpPr>
          <p:spPr>
            <a:xfrm>
              <a:off x="6469730" y="3826945"/>
              <a:ext cx="4946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integritas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merupakan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kualitas</a:t>
              </a:r>
              <a:r>
                <a:rPr lang="en-US" sz="1400" dirty="0">
                  <a:solidFill>
                    <a:schemeClr val="bg1"/>
                  </a:solidFill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</a:rPr>
                <a:t>mendasari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kepercayaan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publik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merupakan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patokan</a:t>
              </a:r>
              <a:r>
                <a:rPr lang="en-US" sz="1400" dirty="0">
                  <a:solidFill>
                    <a:schemeClr val="bg1"/>
                  </a:solidFill>
                </a:rPr>
                <a:t> (</a:t>
              </a:r>
              <a:r>
                <a:rPr lang="en-US" sz="1400" i="1" dirty="0">
                  <a:solidFill>
                    <a:schemeClr val="bg1"/>
                  </a:solidFill>
                </a:rPr>
                <a:t>benchmark</a:t>
              </a:r>
              <a:r>
                <a:rPr lang="en-US" sz="1400" dirty="0">
                  <a:solidFill>
                    <a:schemeClr val="bg1"/>
                  </a:solidFill>
                </a:rPr>
                <a:t>) </a:t>
              </a:r>
              <a:r>
                <a:rPr lang="en-US" sz="1400" dirty="0" err="1">
                  <a:solidFill>
                    <a:schemeClr val="bg1"/>
                  </a:solidFill>
                </a:rPr>
                <a:t>bagi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anggota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menguji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semua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keputusan</a:t>
              </a:r>
              <a:r>
                <a:rPr lang="en-US" sz="1400" dirty="0">
                  <a:solidFill>
                    <a:schemeClr val="bg1"/>
                  </a:solidFill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</a:rPr>
                <a:t>diambilnya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6457538" y="3412635"/>
              <a:ext cx="494652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b="1" dirty="0" err="1"/>
                <a:t>Integritas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B9AF74-CA02-49F9-88D7-98D77F70D10F}"/>
              </a:ext>
            </a:extLst>
          </p:cNvPr>
          <p:cNvSpPr txBox="1"/>
          <p:nvPr/>
        </p:nvSpPr>
        <p:spPr>
          <a:xfrm>
            <a:off x="4978301" y="329378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03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4517CEC-7AC8-4EC4-A2F9-D33EC557D344}"/>
              </a:ext>
            </a:extLst>
          </p:cNvPr>
          <p:cNvGrpSpPr/>
          <p:nvPr/>
        </p:nvGrpSpPr>
        <p:grpSpPr>
          <a:xfrm>
            <a:off x="6469730" y="4765967"/>
            <a:ext cx="4946526" cy="1770805"/>
            <a:chOff x="6469730" y="4765967"/>
            <a:chExt cx="4946526" cy="17708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7A4661-D2A4-40E5-9248-83B3298A506A}"/>
                </a:ext>
              </a:extLst>
            </p:cNvPr>
            <p:cNvSpPr txBox="1"/>
            <p:nvPr/>
          </p:nvSpPr>
          <p:spPr>
            <a:xfrm>
              <a:off x="6469730" y="5244110"/>
              <a:ext cx="494652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solidFill>
                    <a:schemeClr val="bg1"/>
                  </a:solidFill>
                </a:rPr>
                <a:t>Gusnardi</a:t>
              </a:r>
              <a:r>
                <a:rPr lang="en-US" sz="1300" dirty="0">
                  <a:solidFill>
                    <a:schemeClr val="bg1"/>
                  </a:solidFill>
                </a:rPr>
                <a:t> (2003: 8) </a:t>
              </a:r>
              <a:r>
                <a:rPr lang="en-US" sz="1300" dirty="0" err="1">
                  <a:solidFill>
                    <a:schemeClr val="bg1"/>
                  </a:solidFill>
                </a:rPr>
                <a:t>mengemukakan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bahwa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pengalaman</a:t>
              </a:r>
              <a:r>
                <a:rPr lang="en-US" sz="1300" dirty="0">
                  <a:solidFill>
                    <a:schemeClr val="bg1"/>
                  </a:solidFill>
                </a:rPr>
                <a:t> audit (</a:t>
              </a:r>
              <a:r>
                <a:rPr lang="en-US" sz="1300" i="1" dirty="0">
                  <a:solidFill>
                    <a:schemeClr val="bg1"/>
                  </a:solidFill>
                </a:rPr>
                <a:t>audit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i="1" dirty="0">
                  <a:solidFill>
                    <a:schemeClr val="bg1"/>
                  </a:solidFill>
                </a:rPr>
                <a:t>experience) </a:t>
              </a:r>
              <a:r>
                <a:rPr lang="en-US" sz="1300" dirty="0" err="1">
                  <a:solidFill>
                    <a:schemeClr val="bg1"/>
                  </a:solidFill>
                </a:rPr>
                <a:t>dapat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diukur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dari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jenjang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jabatan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dalam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struktur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tempat</a:t>
              </a:r>
              <a:r>
                <a:rPr lang="en-US" sz="1300" dirty="0">
                  <a:solidFill>
                    <a:schemeClr val="bg1"/>
                  </a:solidFill>
                </a:rPr>
                <a:t> auditor</a:t>
              </a:r>
              <a:r>
                <a:rPr lang="en-US" sz="1300" i="1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bekerja</a:t>
              </a:r>
              <a:r>
                <a:rPr lang="en-US" sz="1300" dirty="0">
                  <a:solidFill>
                    <a:schemeClr val="bg1"/>
                  </a:solidFill>
                </a:rPr>
                <a:t>, </a:t>
              </a:r>
              <a:r>
                <a:rPr lang="en-US" sz="1300" dirty="0" err="1">
                  <a:solidFill>
                    <a:schemeClr val="bg1"/>
                  </a:solidFill>
                </a:rPr>
                <a:t>tahun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pengalaman</a:t>
              </a:r>
              <a:r>
                <a:rPr lang="en-US" sz="1300" dirty="0">
                  <a:solidFill>
                    <a:schemeClr val="bg1"/>
                  </a:solidFill>
                </a:rPr>
                <a:t>, </a:t>
              </a:r>
              <a:r>
                <a:rPr lang="en-US" sz="1300" dirty="0" err="1">
                  <a:solidFill>
                    <a:schemeClr val="bg1"/>
                  </a:solidFill>
                </a:rPr>
                <a:t>gabungan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antara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jenjang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jabatan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dan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tahun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pengalaman</a:t>
              </a:r>
              <a:r>
                <a:rPr lang="en-US" sz="1300" dirty="0">
                  <a:solidFill>
                    <a:schemeClr val="bg1"/>
                  </a:solidFill>
                </a:rPr>
                <a:t>, </a:t>
              </a:r>
              <a:r>
                <a:rPr lang="en-US" sz="1300" dirty="0" err="1">
                  <a:solidFill>
                    <a:schemeClr val="bg1"/>
                  </a:solidFill>
                </a:rPr>
                <a:t>keahlian</a:t>
              </a:r>
              <a:r>
                <a:rPr lang="en-US" sz="1300" dirty="0">
                  <a:solidFill>
                    <a:schemeClr val="bg1"/>
                  </a:solidFill>
                </a:rPr>
                <a:t> yang </a:t>
              </a:r>
              <a:r>
                <a:rPr lang="en-US" sz="1300" dirty="0" err="1">
                  <a:solidFill>
                    <a:schemeClr val="bg1"/>
                  </a:solidFill>
                </a:rPr>
                <a:t>dimiliki</a:t>
              </a:r>
              <a:r>
                <a:rPr lang="en-US" sz="1300" dirty="0">
                  <a:solidFill>
                    <a:schemeClr val="bg1"/>
                  </a:solidFill>
                </a:rPr>
                <a:t> auditor yang </a:t>
              </a:r>
              <a:r>
                <a:rPr lang="en-US" sz="1300" dirty="0" err="1">
                  <a:solidFill>
                    <a:schemeClr val="bg1"/>
                  </a:solidFill>
                </a:rPr>
                <a:t>berhubungan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dengan</a:t>
              </a:r>
              <a:r>
                <a:rPr lang="en-US" sz="1300" dirty="0">
                  <a:solidFill>
                    <a:schemeClr val="bg1"/>
                  </a:solidFill>
                </a:rPr>
                <a:t> audit, </a:t>
              </a:r>
              <a:r>
                <a:rPr lang="en-US" sz="1300" dirty="0" err="1">
                  <a:solidFill>
                    <a:schemeClr val="bg1"/>
                  </a:solidFill>
                </a:rPr>
                <a:t>serta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pelatihan</a:t>
              </a:r>
              <a:r>
                <a:rPr lang="en-US" sz="1300" dirty="0">
                  <a:solidFill>
                    <a:schemeClr val="bg1"/>
                  </a:solidFill>
                </a:rPr>
                <a:t> – </a:t>
              </a:r>
              <a:r>
                <a:rPr lang="en-US" sz="1300" dirty="0" err="1">
                  <a:solidFill>
                    <a:schemeClr val="bg1"/>
                  </a:solidFill>
                </a:rPr>
                <a:t>pelatihan</a:t>
              </a:r>
              <a:r>
                <a:rPr lang="en-US" sz="1300" dirty="0">
                  <a:solidFill>
                    <a:schemeClr val="bg1"/>
                  </a:solidFill>
                </a:rPr>
                <a:t> yang </a:t>
              </a:r>
              <a:r>
                <a:rPr lang="en-US" sz="1300" dirty="0" err="1">
                  <a:solidFill>
                    <a:schemeClr val="bg1"/>
                  </a:solidFill>
                </a:rPr>
                <a:t>pernah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diikuti</a:t>
              </a:r>
              <a:r>
                <a:rPr lang="en-US" sz="1300" dirty="0">
                  <a:solidFill>
                    <a:schemeClr val="bg1"/>
                  </a:solidFill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</a:rPr>
                <a:t>oleh</a:t>
              </a:r>
              <a:r>
                <a:rPr lang="en-US" sz="1300" dirty="0">
                  <a:solidFill>
                    <a:schemeClr val="bg1"/>
                  </a:solidFill>
                </a:rPr>
                <a:t> auditor </a:t>
              </a:r>
              <a:r>
                <a:rPr lang="en-US" sz="1300" dirty="0" err="1">
                  <a:solidFill>
                    <a:schemeClr val="bg1"/>
                  </a:solidFill>
                </a:rPr>
                <a:t>tentang</a:t>
              </a:r>
              <a:r>
                <a:rPr lang="en-US" sz="1300" dirty="0">
                  <a:solidFill>
                    <a:schemeClr val="bg1"/>
                  </a:solidFill>
                </a:rPr>
                <a:t> audit.</a:t>
              </a:r>
              <a:endParaRPr lang="en-US" altLang="ko-KR" sz="1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6469730" y="4765967"/>
              <a:ext cx="494652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b="1" dirty="0" err="1"/>
                <a:t>Pengalaman</a:t>
              </a:r>
              <a:r>
                <a:rPr lang="en-US" sz="2000" b="1" dirty="0"/>
                <a:t> auditor 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11BD74-B8C0-4D62-99FC-2DBC909A434D}"/>
              </a:ext>
            </a:extLst>
          </p:cNvPr>
          <p:cNvSpPr txBox="1"/>
          <p:nvPr/>
        </p:nvSpPr>
        <p:spPr>
          <a:xfrm>
            <a:off x="4993444" y="464394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826477" y="694987"/>
            <a:ext cx="3675185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z="3200" b="1" dirty="0" err="1">
                <a:effectLst/>
              </a:rPr>
              <a:t>Tinjauan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Pustaka</a:t>
            </a:r>
            <a:endParaRPr lang="en-US" sz="3200" b="1" dirty="0">
              <a:effectLst/>
            </a:endParaRPr>
          </a:p>
          <a:p>
            <a:endParaRPr lang="ko-KR" alt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4CB7581C-510E-4D8D-90D8-4AC2E1C07591}"/>
              </a:ext>
            </a:extLst>
          </p:cNvPr>
          <p:cNvSpPr>
            <a:spLocks/>
          </p:cNvSpPr>
          <p:nvPr/>
        </p:nvSpPr>
        <p:spPr bwMode="auto">
          <a:xfrm rot="8950285" flipV="1">
            <a:off x="941149" y="3475777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FEDA287-44A1-4B4F-98EF-33FCB64D7A06}"/>
              </a:ext>
            </a:extLst>
          </p:cNvPr>
          <p:cNvGrpSpPr/>
          <p:nvPr/>
        </p:nvGrpSpPr>
        <p:grpSpPr>
          <a:xfrm>
            <a:off x="705810" y="1195388"/>
            <a:ext cx="5044029" cy="3666808"/>
            <a:chOff x="1826560" y="2200625"/>
            <a:chExt cx="4684890" cy="3405729"/>
          </a:xfrm>
          <a:solidFill>
            <a:schemeClr val="accent2">
              <a:alpha val="4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:a16="http://schemas.microsoft.com/office/drawing/2014/main" xmlns="" id="{9585767E-7BA8-4EAE-85C8-C07F4BE3A273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C35CD96-BE99-46B6-98BA-0511E6B6ACF9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8A3DF-CC90-439A-AC18-CB53BD855EA3}"/>
              </a:ext>
            </a:extLst>
          </p:cNvPr>
          <p:cNvGrpSpPr/>
          <p:nvPr/>
        </p:nvGrpSpPr>
        <p:grpSpPr>
          <a:xfrm>
            <a:off x="530412" y="835152"/>
            <a:ext cx="5044029" cy="3666808"/>
            <a:chOff x="1826560" y="2200625"/>
            <a:chExt cx="4684890" cy="3405729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xmlns="" id="{C9E0A38C-149D-49BE-88A7-A15896C116F0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92EAE2E-8A32-4DBA-BA44-BC0D9C58B83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xmlns="" id="{548F7CFC-9B8B-47F1-AA45-AFE67006146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913786" y="3030612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CBFE79-E248-4EB4-8775-40FDCA2492BC}"/>
              </a:ext>
            </a:extLst>
          </p:cNvPr>
          <p:cNvSpPr txBox="1"/>
          <p:nvPr/>
        </p:nvSpPr>
        <p:spPr>
          <a:xfrm>
            <a:off x="4917964" y="919782"/>
            <a:ext cx="6350671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mendukung</a:t>
            </a:r>
            <a:r>
              <a:rPr lang="en-US" sz="1400" dirty="0"/>
              <a:t> </a:t>
            </a:r>
            <a:r>
              <a:rPr lang="en-US" sz="1400" dirty="0" err="1"/>
              <a:t>keperluan</a:t>
            </a:r>
            <a:r>
              <a:rPr lang="en-US" sz="1400" dirty="0"/>
              <a:t> </a:t>
            </a:r>
            <a:r>
              <a:rPr lang="en-US" sz="1400" dirty="0" err="1"/>
              <a:t>menganalisa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. </a:t>
            </a:r>
            <a:r>
              <a:rPr lang="en-US" sz="1400" dirty="0" err="1"/>
              <a:t>Penulis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data primer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</a:t>
            </a:r>
            <a:r>
              <a:rPr lang="en-US" sz="1400" dirty="0" err="1"/>
              <a:t>jawaban</a:t>
            </a:r>
            <a:r>
              <a:rPr lang="en-US" sz="1400" dirty="0"/>
              <a:t> </a:t>
            </a:r>
            <a:r>
              <a:rPr lang="en-US" sz="1400" dirty="0" err="1"/>
              <a:t>responden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penyebaran</a:t>
            </a:r>
            <a:r>
              <a:rPr lang="en-US" sz="1400" dirty="0"/>
              <a:t> </a:t>
            </a:r>
            <a:r>
              <a:rPr lang="en-US" sz="1400" dirty="0" err="1"/>
              <a:t>kuesioner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independensi</a:t>
            </a:r>
            <a:r>
              <a:rPr lang="en-US" sz="1400" dirty="0"/>
              <a:t>, </a:t>
            </a:r>
            <a:r>
              <a:rPr lang="en-US" sz="1400" dirty="0" err="1"/>
              <a:t>integritas</a:t>
            </a:r>
            <a:r>
              <a:rPr lang="en-US" sz="1400" dirty="0"/>
              <a:t> 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pengalaman</a:t>
            </a:r>
            <a:r>
              <a:rPr lang="en-US" sz="1400" dirty="0"/>
              <a:t> auditor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pertimbangan</a:t>
            </a:r>
            <a:r>
              <a:rPr lang="en-US" sz="1400" dirty="0"/>
              <a:t> </a:t>
            </a:r>
            <a:r>
              <a:rPr lang="en-US" sz="1400" dirty="0" err="1"/>
              <a:t>materialitas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kredibilitas</a:t>
            </a:r>
            <a:r>
              <a:rPr lang="en-US" sz="1400" dirty="0"/>
              <a:t> </a:t>
            </a:r>
            <a:r>
              <a:rPr lang="en-US" sz="1400" dirty="0" err="1"/>
              <a:t>klien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 moderating </a:t>
            </a:r>
            <a:r>
              <a:rPr lang="en-US" sz="1400" dirty="0" err="1"/>
              <a:t>pada</a:t>
            </a:r>
            <a:r>
              <a:rPr lang="en-US" sz="1400" dirty="0"/>
              <a:t> KAP Jakarta </a:t>
            </a:r>
            <a:r>
              <a:rPr lang="en-US" sz="1400" dirty="0" err="1"/>
              <a:t>selatan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Tangerang</a:t>
            </a:r>
            <a:r>
              <a:rPr lang="en-US" sz="1400" dirty="0"/>
              <a:t> Selatan. Serta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skala</a:t>
            </a:r>
            <a:r>
              <a:rPr lang="en-US" sz="1400" dirty="0"/>
              <a:t> </a:t>
            </a:r>
            <a:r>
              <a:rPr lang="en-US" sz="1400" dirty="0" err="1"/>
              <a:t>likert</a:t>
            </a:r>
            <a:r>
              <a:rPr lang="en-US" sz="1400" dirty="0"/>
              <a:t>.</a:t>
            </a:r>
          </a:p>
          <a:p>
            <a:endParaRPr lang="en-GB" altLang="ko-KR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B2F947-C5D0-407A-9676-EB2BD4081836}"/>
              </a:ext>
            </a:extLst>
          </p:cNvPr>
          <p:cNvSpPr txBox="1"/>
          <p:nvPr/>
        </p:nvSpPr>
        <p:spPr>
          <a:xfrm>
            <a:off x="4917964" y="2296597"/>
            <a:ext cx="6055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peneliti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sampel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i="1" dirty="0"/>
              <a:t>simple random sampling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sampel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populasi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acak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memperhatikan</a:t>
            </a:r>
            <a:r>
              <a:rPr lang="en-US" sz="1400" dirty="0"/>
              <a:t> strata yang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populasi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id-ID" sz="1400" dirty="0"/>
              <a:t>(Sugiyono, 2014: 118)</a:t>
            </a:r>
            <a:r>
              <a:rPr lang="en-US" sz="1400" dirty="0" smtClean="0"/>
              <a:t>.. </a:t>
            </a:r>
            <a:r>
              <a:rPr lang="en-US" sz="1400" dirty="0"/>
              <a:t>Dari 76 KAP yang </a:t>
            </a:r>
            <a:r>
              <a:rPr lang="en-US" sz="1400" dirty="0" err="1"/>
              <a:t>terdapat</a:t>
            </a:r>
            <a:r>
              <a:rPr lang="en-US" sz="1400" dirty="0"/>
              <a:t> di Jakarta Selatan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Tangerang</a:t>
            </a:r>
            <a:r>
              <a:rPr lang="en-US" sz="1400" dirty="0"/>
              <a:t> Selatan yang </a:t>
            </a:r>
            <a:r>
              <a:rPr lang="en-US" sz="1400" dirty="0" err="1"/>
              <a:t>terpilih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sampel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5 KAP, </a:t>
            </a:r>
            <a:r>
              <a:rPr lang="en-US" sz="1400" dirty="0" err="1"/>
              <a:t>adapun</a:t>
            </a:r>
            <a:r>
              <a:rPr lang="en-US" sz="1400" dirty="0"/>
              <a:t> </a:t>
            </a:r>
            <a:r>
              <a:rPr lang="en-US" sz="1400" dirty="0" err="1"/>
              <a:t>nama-nama</a:t>
            </a:r>
            <a:r>
              <a:rPr lang="en-US" sz="1400" dirty="0"/>
              <a:t> KAP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KAP </a:t>
            </a:r>
            <a:r>
              <a:rPr lang="en-US" sz="1400" dirty="0" err="1"/>
              <a:t>Yanuar</a:t>
            </a:r>
            <a:r>
              <a:rPr lang="en-US" sz="1400" dirty="0"/>
              <a:t> &amp; </a:t>
            </a:r>
            <a:r>
              <a:rPr lang="en-US" sz="1400" dirty="0" err="1" smtClean="0"/>
              <a:t>Riza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/>
              <a:t>KAP Rama </a:t>
            </a:r>
            <a:r>
              <a:rPr lang="en-US" sz="1400" dirty="0" err="1"/>
              <a:t>Wendra</a:t>
            </a:r>
            <a:r>
              <a:rPr lang="en-US" sz="1400" dirty="0"/>
              <a:t> (McMillan Woods</a:t>
            </a:r>
            <a:r>
              <a:rPr lang="en-US" sz="1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1400" dirty="0"/>
              <a:t>KAP </a:t>
            </a:r>
            <a:r>
              <a:rPr lang="en-US" sz="1400" dirty="0" err="1"/>
              <a:t>Ishak</a:t>
            </a:r>
            <a:r>
              <a:rPr lang="en-US" sz="1400" dirty="0"/>
              <a:t>, </a:t>
            </a:r>
            <a:r>
              <a:rPr lang="en-US" sz="1400" dirty="0" err="1"/>
              <a:t>Shaleh</a:t>
            </a:r>
            <a:r>
              <a:rPr lang="en-US" sz="1400" dirty="0"/>
              <a:t>, </a:t>
            </a:r>
            <a:r>
              <a:rPr lang="en-US" sz="1400" dirty="0" err="1"/>
              <a:t>Soewondo</a:t>
            </a:r>
            <a:r>
              <a:rPr lang="en-US" sz="1400" dirty="0"/>
              <a:t> &amp; </a:t>
            </a:r>
            <a:r>
              <a:rPr lang="en-US" sz="1400" dirty="0" err="1" smtClean="0"/>
              <a:t>Rekan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/>
              <a:t>KAP </a:t>
            </a:r>
            <a:r>
              <a:rPr lang="en-US" sz="1400" dirty="0" err="1"/>
              <a:t>Tribowo</a:t>
            </a:r>
            <a:r>
              <a:rPr lang="en-US" sz="1400" dirty="0"/>
              <a:t> </a:t>
            </a:r>
            <a:r>
              <a:rPr lang="en-US" sz="1400" dirty="0" err="1" smtClean="0"/>
              <a:t>Yulianti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/>
              <a:t>KAP </a:t>
            </a:r>
            <a:r>
              <a:rPr lang="en-US" sz="1400" dirty="0" err="1"/>
              <a:t>S.Mannan</a:t>
            </a:r>
            <a:r>
              <a:rPr lang="en-US" sz="1400" dirty="0"/>
              <a:t>, </a:t>
            </a:r>
            <a:r>
              <a:rPr lang="en-US" sz="1400" dirty="0" err="1"/>
              <a:t>Ardiansyah</a:t>
            </a:r>
            <a:r>
              <a:rPr lang="en-US" sz="1400" dirty="0"/>
              <a:t> &amp; </a:t>
            </a:r>
            <a:r>
              <a:rPr lang="en-US" sz="1400" dirty="0" err="1"/>
              <a:t>Rekan</a:t>
            </a:r>
            <a:endParaRPr lang="en-US" sz="1400" dirty="0"/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98B2E0-FECD-4C64-A598-0F1396C7B134}"/>
              </a:ext>
            </a:extLst>
          </p:cNvPr>
          <p:cNvSpPr txBox="1"/>
          <p:nvPr/>
        </p:nvSpPr>
        <p:spPr>
          <a:xfrm>
            <a:off x="6279781" y="100514"/>
            <a:ext cx="4504988" cy="1577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/>
            <a:r>
              <a:rPr lang="en-US" sz="4400" b="1" dirty="0" err="1">
                <a:effectLst/>
              </a:rPr>
              <a:t>Metode</a:t>
            </a:r>
            <a:endParaRPr lang="en-US" sz="4400" b="1" dirty="0"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9C6DFC-E38D-4E32-8134-264F46D882AC}"/>
              </a:ext>
            </a:extLst>
          </p:cNvPr>
          <p:cNvSpPr txBox="1"/>
          <p:nvPr/>
        </p:nvSpPr>
        <p:spPr>
          <a:xfrm>
            <a:off x="4430093" y="0"/>
            <a:ext cx="42996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dist"/>
            <a:r>
              <a:rPr lang="en-US" altLang="ko-KR" dirty="0" smtClean="0"/>
              <a:t>PEMBAHASAN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959F3F-3CA6-4011-8D42-905F4B1CAAD4}"/>
              </a:ext>
            </a:extLst>
          </p:cNvPr>
          <p:cNvSpPr txBox="1"/>
          <p:nvPr/>
        </p:nvSpPr>
        <p:spPr>
          <a:xfrm>
            <a:off x="1256587" y="1805193"/>
            <a:ext cx="42996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dist"/>
            <a:r>
              <a:rPr lang="en-GB" sz="2000" dirty="0" err="1">
                <a:effectLst/>
              </a:rPr>
              <a:t>Hasil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Uji</a:t>
            </a:r>
            <a:r>
              <a:rPr lang="en-GB" sz="2000" dirty="0">
                <a:effectLst/>
              </a:rPr>
              <a:t> </a:t>
            </a:r>
            <a:r>
              <a:rPr lang="en-GB" sz="2000" dirty="0" err="1">
                <a:effectLst/>
              </a:rPr>
              <a:t>Statistik</a:t>
            </a:r>
            <a:r>
              <a:rPr lang="en-GB" sz="2000" dirty="0">
                <a:effectLst/>
              </a:rPr>
              <a:t> </a:t>
            </a:r>
            <a:r>
              <a:rPr lang="en-GB" sz="2000" dirty="0" err="1" smtClean="0">
                <a:effectLst/>
              </a:rPr>
              <a:t>Deskriptif</a:t>
            </a:r>
            <a:endParaRPr lang="en-GB" sz="2000" dirty="0" smtClean="0">
              <a:effectLst/>
            </a:endParaRPr>
          </a:p>
          <a:p>
            <a:pPr algn="dist"/>
            <a:endParaRPr lang="en-US" sz="2000" dirty="0">
              <a:effectLst/>
            </a:endParaRPr>
          </a:p>
          <a:p>
            <a:pPr algn="dist"/>
            <a:endParaRPr lang="ko-KR" alt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22180"/>
              </p:ext>
            </p:extLst>
          </p:nvPr>
        </p:nvGraphicFramePr>
        <p:xfrm>
          <a:off x="1034113" y="2455137"/>
          <a:ext cx="5545791" cy="2276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17"/>
                <a:gridCol w="770121"/>
                <a:gridCol w="805231"/>
                <a:gridCol w="828893"/>
                <a:gridCol w="770121"/>
                <a:gridCol w="1086108"/>
              </a:tblGrid>
              <a:tr h="29686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Descriptive Statistics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Deviation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686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30,48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686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30,47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686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30,78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686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30,35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2,413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9585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Valid N (listwise)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978494-CA5C-44C7-B4F2-ED619E2B3681}"/>
              </a:ext>
            </a:extLst>
          </p:cNvPr>
          <p:cNvGrpSpPr/>
          <p:nvPr/>
        </p:nvGrpSpPr>
        <p:grpSpPr>
          <a:xfrm rot="21411753">
            <a:off x="3779213" y="1107420"/>
            <a:ext cx="4087102" cy="5066047"/>
            <a:chOff x="395536" y="1793041"/>
            <a:chExt cx="3170093" cy="3929395"/>
          </a:xfrm>
          <a:solidFill>
            <a:schemeClr val="bg1">
              <a:alpha val="10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xmlns="" id="{17A9EE03-2DD9-49EA-BC19-07D4150D5445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C26EE23-BEA1-4706-80E3-E7A16162DA89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0E3C634-7C14-46B5-865C-E9961027AD2B}"/>
              </a:ext>
            </a:extLst>
          </p:cNvPr>
          <p:cNvGrpSpPr/>
          <p:nvPr/>
        </p:nvGrpSpPr>
        <p:grpSpPr>
          <a:xfrm rot="21411753">
            <a:off x="6914890" y="578364"/>
            <a:ext cx="4446424" cy="5511434"/>
            <a:chOff x="395536" y="1793041"/>
            <a:chExt cx="3170093" cy="3929395"/>
          </a:xfrm>
          <a:solidFill>
            <a:schemeClr val="bg1">
              <a:alpha val="10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820A82C1-BD7B-4556-97EE-6CCE37E2FF0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7D599C0-FD08-40FC-9ACC-768B5A73FB3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UJI KUALITAS DATA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7350"/>
              </p:ext>
            </p:extLst>
          </p:nvPr>
        </p:nvGraphicFramePr>
        <p:xfrm>
          <a:off x="460815" y="2228177"/>
          <a:ext cx="4757385" cy="3862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983"/>
                <a:gridCol w="738636"/>
                <a:gridCol w="738636"/>
                <a:gridCol w="826753"/>
                <a:gridCol w="1412377"/>
              </a:tblGrid>
              <a:tr h="5883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 smtClean="0">
                          <a:effectLst/>
                        </a:rPr>
                        <a:t>Pernyataan</a:t>
                      </a:r>
                      <a:r>
                        <a:rPr lang="en-GB" sz="700" dirty="0" smtClean="0">
                          <a:effectLst/>
                        </a:rPr>
                        <a:t>`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Pearson Corelation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r-tabel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Batas sign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Keterangan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0,574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Valid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0,522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0,596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0,482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0,462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0,456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467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IA7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0,590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0,05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Valid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61504"/>
              </p:ext>
            </p:extLst>
          </p:nvPr>
        </p:nvGraphicFramePr>
        <p:xfrm>
          <a:off x="5727360" y="2198575"/>
          <a:ext cx="5609978" cy="3846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970"/>
                <a:gridCol w="1071970"/>
                <a:gridCol w="1071970"/>
                <a:gridCol w="1199855"/>
                <a:gridCol w="1194213"/>
              </a:tblGrid>
              <a:tr h="10270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err="1">
                          <a:effectLst/>
                        </a:rPr>
                        <a:t>Pernyataan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Pearson Corelation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r-</a:t>
                      </a:r>
                      <a:r>
                        <a:rPr lang="en-GB" sz="600" dirty="0" err="1">
                          <a:effectLst/>
                        </a:rPr>
                        <a:t>tabel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Batas sign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Keterangan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0,517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Valid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0,611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Valid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0,475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Valid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0,419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Valid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0,501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Valid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0,657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Valid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  <a:tr h="402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IR7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600">
                          <a:effectLst/>
                        </a:rPr>
                        <a:t>0,656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0,254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0,05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Valid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0" marR="39690" marT="0" marB="0"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-1146599" y="1506058"/>
            <a:ext cx="61305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0565" algn="just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Validitas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Independensi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65019" y="1551522"/>
            <a:ext cx="573682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0565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Validitas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Integritas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859" y="295836"/>
            <a:ext cx="5755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Uji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Validitas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Instrumen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Pengalaman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Auditor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80490"/>
              </p:ext>
            </p:extLst>
          </p:nvPr>
        </p:nvGraphicFramePr>
        <p:xfrm>
          <a:off x="416859" y="838509"/>
          <a:ext cx="5552904" cy="3342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064"/>
                <a:gridCol w="1061064"/>
                <a:gridCol w="1061064"/>
                <a:gridCol w="1187647"/>
                <a:gridCol w="1182065"/>
              </a:tblGrid>
              <a:tr h="10147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Pernyataan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Pearson Corelation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r-</a:t>
                      </a:r>
                      <a:r>
                        <a:rPr lang="en-GB" sz="700" dirty="0" err="1">
                          <a:effectLst/>
                        </a:rPr>
                        <a:t>tabel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Batas sign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Keterangan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368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0,481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368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0,553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368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0,482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368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0,572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0,05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368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0,421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0,05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3689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0,677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0,05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  <a:tr h="896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0,552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0,254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0,05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Valid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16122" y="295836"/>
            <a:ext cx="4813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Uji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Validitas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Instrumen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Tingakat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Materialitas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80754"/>
              </p:ext>
            </p:extLst>
          </p:nvPr>
        </p:nvGraphicFramePr>
        <p:xfrm>
          <a:off x="6896719" y="810674"/>
          <a:ext cx="5052173" cy="3633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683"/>
                <a:gridCol w="1009048"/>
                <a:gridCol w="878103"/>
                <a:gridCol w="982859"/>
                <a:gridCol w="1101480"/>
              </a:tblGrid>
              <a:tr h="12560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Pernyataan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Pearson Corelation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r-tabel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Batas sign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Keterangan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0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0,531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0,574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0,658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0,586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0,675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0,695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3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TM7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0,641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Valid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3CC451E-72F4-4DED-A2DD-A5641C3FFB71}"/>
              </a:ext>
            </a:extLst>
          </p:cNvPr>
          <p:cNvGrpSpPr/>
          <p:nvPr/>
        </p:nvGrpSpPr>
        <p:grpSpPr>
          <a:xfrm>
            <a:off x="36872" y="4464424"/>
            <a:ext cx="1912952" cy="2259411"/>
            <a:chOff x="624636" y="298542"/>
            <a:chExt cx="2234894" cy="2865798"/>
          </a:xfrm>
        </p:grpSpPr>
        <p:grpSp>
          <p:nvGrpSpPr>
            <p:cNvPr id="11" name="그룹 49">
              <a:extLst>
                <a:ext uri="{FF2B5EF4-FFF2-40B4-BE49-F238E27FC236}">
                  <a16:creationId xmlns:a16="http://schemas.microsoft.com/office/drawing/2014/main" xmlns="" id="{ED20F7F6-F352-48AA-9D4B-B652384F99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4958" y="2096293"/>
              <a:ext cx="1240631" cy="1068047"/>
              <a:chOff x="7521194" y="5284913"/>
              <a:chExt cx="1137987" cy="979683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xmlns="" id="{133D3636-70E1-45C9-9CD9-FA2F12AA59D4}"/>
                  </a:ext>
                </a:extLst>
              </p:cNvPr>
              <p:cNvGrpSpPr/>
              <p:nvPr/>
            </p:nvGrpSpPr>
            <p:grpSpPr>
              <a:xfrm>
                <a:off x="7521194" y="5284913"/>
                <a:ext cx="1137987" cy="979683"/>
                <a:chOff x="5580112" y="4160674"/>
                <a:chExt cx="2016224" cy="1735752"/>
              </a:xfrm>
            </p:grpSpPr>
            <p:sp>
              <p:nvSpPr>
                <p:cNvPr id="28" name="Trapezoid 1">
                  <a:extLst>
                    <a:ext uri="{FF2B5EF4-FFF2-40B4-BE49-F238E27FC236}">
                      <a16:creationId xmlns:a16="http://schemas.microsoft.com/office/drawing/2014/main" xmlns="" id="{1E98F786-2873-4AEC-A6A5-D6781F93C293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Trapezoid 6">
                  <a:extLst>
                    <a:ext uri="{FF2B5EF4-FFF2-40B4-BE49-F238E27FC236}">
                      <a16:creationId xmlns:a16="http://schemas.microsoft.com/office/drawing/2014/main" xmlns="" id="{54898661-5DA5-4D0D-A78B-903271C23E63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Oval 5">
                  <a:extLst>
                    <a:ext uri="{FF2B5EF4-FFF2-40B4-BE49-F238E27FC236}">
                      <a16:creationId xmlns:a16="http://schemas.microsoft.com/office/drawing/2014/main" xmlns="" id="{EB786298-1AF7-4383-B170-D866F7D06BC7}"/>
                    </a:ext>
                  </a:extLst>
                </p:cNvPr>
                <p:cNvSpPr/>
                <p:nvPr/>
              </p:nvSpPr>
              <p:spPr>
                <a:xfrm>
                  <a:off x="5580219" y="4160674"/>
                  <a:ext cx="2016000" cy="30294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Chord 23">
                <a:extLst>
                  <a:ext uri="{FF2B5EF4-FFF2-40B4-BE49-F238E27FC236}">
                    <a16:creationId xmlns:a16="http://schemas.microsoft.com/office/drawing/2014/main" xmlns="" id="{3FA60CAC-2F1E-450E-A320-6939C2FBA84F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A3CF1B4-7DC1-48B0-ACA1-A34FC70169D5}"/>
                </a:ext>
              </a:extLst>
            </p:cNvPr>
            <p:cNvGrpSpPr/>
            <p:nvPr/>
          </p:nvGrpSpPr>
          <p:grpSpPr>
            <a:xfrm>
              <a:off x="624636" y="298542"/>
              <a:ext cx="2234894" cy="1875535"/>
              <a:chOff x="-269682" y="2392932"/>
              <a:chExt cx="3796368" cy="318593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6A776516-7399-40D1-837B-DE2C6B22526C}"/>
                  </a:ext>
                </a:extLst>
              </p:cNvPr>
              <p:cNvGrpSpPr/>
              <p:nvPr/>
            </p:nvGrpSpPr>
            <p:grpSpPr>
              <a:xfrm>
                <a:off x="-269682" y="3351579"/>
                <a:ext cx="1684167" cy="2225289"/>
                <a:chOff x="4414182" y="2417791"/>
                <a:chExt cx="1684167" cy="2225289"/>
              </a:xfrm>
            </p:grpSpPr>
            <p:sp>
              <p:nvSpPr>
                <p:cNvPr id="22" name="Freeform: Shape 100">
                  <a:extLst>
                    <a:ext uri="{FF2B5EF4-FFF2-40B4-BE49-F238E27FC236}">
                      <a16:creationId xmlns:a16="http://schemas.microsoft.com/office/drawing/2014/main" xmlns="" id="{7047761E-3C23-4036-85DA-4F3DF167D7FD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101">
                  <a:extLst>
                    <a:ext uri="{FF2B5EF4-FFF2-40B4-BE49-F238E27FC236}">
                      <a16:creationId xmlns:a16="http://schemas.microsoft.com/office/drawing/2014/main" xmlns="" id="{73C54800-5DAD-4642-A3A3-07F5590EAB30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102">
                  <a:extLst>
                    <a:ext uri="{FF2B5EF4-FFF2-40B4-BE49-F238E27FC236}">
                      <a16:creationId xmlns:a16="http://schemas.microsoft.com/office/drawing/2014/main" xmlns="" id="{7419C88C-A3B1-40F8-82BA-6FE6EA98A357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103">
                  <a:extLst>
                    <a:ext uri="{FF2B5EF4-FFF2-40B4-BE49-F238E27FC236}">
                      <a16:creationId xmlns:a16="http://schemas.microsoft.com/office/drawing/2014/main" xmlns="" id="{651E8395-5482-4E23-BD25-70AD5C34B8E8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92">
                <a:extLst>
                  <a:ext uri="{FF2B5EF4-FFF2-40B4-BE49-F238E27FC236}">
                    <a16:creationId xmlns:a16="http://schemas.microsoft.com/office/drawing/2014/main" xmlns="" id="{3D8CB73A-F700-4FED-9DA7-328D15A5A9FB}"/>
                  </a:ext>
                </a:extLst>
              </p:cNvPr>
              <p:cNvSpPr/>
              <p:nvPr/>
            </p:nvSpPr>
            <p:spPr>
              <a:xfrm>
                <a:off x="2719458" y="4345289"/>
                <a:ext cx="139841" cy="12159"/>
              </a:xfrm>
              <a:custGeom>
                <a:avLst/>
                <a:gdLst>
                  <a:gd name="connsiteX0" fmla="*/ 104440 w 105356"/>
                  <a:gd name="connsiteY0" fmla="*/ 11396 h 9161"/>
                  <a:gd name="connsiteX1" fmla="*/ 69169 w 105356"/>
                  <a:gd name="connsiteY1" fmla="*/ 9564 h 9161"/>
                  <a:gd name="connsiteX2" fmla="*/ 0 w 105356"/>
                  <a:gd name="connsiteY2" fmla="*/ 6357 h 9161"/>
                  <a:gd name="connsiteX3" fmla="*/ 5039 w 105356"/>
                  <a:gd name="connsiteY3" fmla="*/ 3609 h 9161"/>
                  <a:gd name="connsiteX4" fmla="*/ 95279 w 105356"/>
                  <a:gd name="connsiteY4" fmla="*/ 4983 h 9161"/>
                  <a:gd name="connsiteX5" fmla="*/ 105357 w 105356"/>
                  <a:gd name="connsiteY5" fmla="*/ 6357 h 9161"/>
                  <a:gd name="connsiteX6" fmla="*/ 104440 w 105356"/>
                  <a:gd name="connsiteY6" fmla="*/ 11396 h 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356" h="9161">
                    <a:moveTo>
                      <a:pt x="104440" y="11396"/>
                    </a:moveTo>
                    <a:cubicBezTo>
                      <a:pt x="92989" y="6816"/>
                      <a:pt x="81079" y="9564"/>
                      <a:pt x="69169" y="9564"/>
                    </a:cubicBezTo>
                    <a:cubicBezTo>
                      <a:pt x="46265" y="9106"/>
                      <a:pt x="22904" y="10022"/>
                      <a:pt x="0" y="6357"/>
                    </a:cubicBezTo>
                    <a:cubicBezTo>
                      <a:pt x="1832" y="5441"/>
                      <a:pt x="3206" y="3609"/>
                      <a:pt x="5039" y="3609"/>
                    </a:cubicBezTo>
                    <a:cubicBezTo>
                      <a:pt x="35271" y="-514"/>
                      <a:pt x="65504" y="-2346"/>
                      <a:pt x="95279" y="4983"/>
                    </a:cubicBezTo>
                    <a:cubicBezTo>
                      <a:pt x="98485" y="5899"/>
                      <a:pt x="102150" y="5899"/>
                      <a:pt x="105357" y="6357"/>
                    </a:cubicBezTo>
                    <a:cubicBezTo>
                      <a:pt x="109479" y="8648"/>
                      <a:pt x="106731" y="10022"/>
                      <a:pt x="104440" y="11396"/>
                    </a:cubicBezTo>
                    <a:close/>
                  </a:path>
                </a:pathLst>
              </a:custGeom>
              <a:solidFill>
                <a:srgbClr val="006000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0CDAA90-4698-40A8-A931-D0F1C49ABAC4}"/>
                  </a:ext>
                </a:extLst>
              </p:cNvPr>
              <p:cNvGrpSpPr/>
              <p:nvPr/>
            </p:nvGrpSpPr>
            <p:grpSpPr>
              <a:xfrm>
                <a:off x="1216277" y="2392932"/>
                <a:ext cx="2310409" cy="3185932"/>
                <a:chOff x="5900141" y="1459144"/>
                <a:chExt cx="2310409" cy="3185932"/>
              </a:xfrm>
            </p:grpSpPr>
            <p:sp>
              <p:nvSpPr>
                <p:cNvPr id="17" name="Freeform: Shape 95">
                  <a:extLst>
                    <a:ext uri="{FF2B5EF4-FFF2-40B4-BE49-F238E27FC236}">
                      <a16:creationId xmlns:a16="http://schemas.microsoft.com/office/drawing/2014/main" xmlns="" id="{1EF81521-5FA8-42A4-A9B2-56446881F297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96">
                  <a:extLst>
                    <a:ext uri="{FF2B5EF4-FFF2-40B4-BE49-F238E27FC236}">
                      <a16:creationId xmlns:a16="http://schemas.microsoft.com/office/drawing/2014/main" xmlns="" id="{ED6C71E0-30A9-407F-8352-B0558C483B3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97">
                  <a:extLst>
                    <a:ext uri="{FF2B5EF4-FFF2-40B4-BE49-F238E27FC236}">
                      <a16:creationId xmlns:a16="http://schemas.microsoft.com/office/drawing/2014/main" xmlns="" id="{6A5DC267-CFD6-468E-B758-B4CE9A510147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98">
                  <a:extLst>
                    <a:ext uri="{FF2B5EF4-FFF2-40B4-BE49-F238E27FC236}">
                      <a16:creationId xmlns:a16="http://schemas.microsoft.com/office/drawing/2014/main" xmlns="" id="{14A2517C-E74C-419F-8A5B-4C4AB5B717CA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99">
                  <a:extLst>
                    <a:ext uri="{FF2B5EF4-FFF2-40B4-BE49-F238E27FC236}">
                      <a16:creationId xmlns:a16="http://schemas.microsoft.com/office/drawing/2014/main" xmlns="" id="{2FE9B062-A2D8-4750-B4DA-22E8D542DCAC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94">
                <a:extLst>
                  <a:ext uri="{FF2B5EF4-FFF2-40B4-BE49-F238E27FC236}">
                    <a16:creationId xmlns:a16="http://schemas.microsoft.com/office/drawing/2014/main" xmlns="" id="{F902B73F-CD53-4718-9CF8-62525F33F017}"/>
                  </a:ext>
                </a:extLst>
              </p:cNvPr>
              <p:cNvSpPr/>
              <p:nvPr/>
            </p:nvSpPr>
            <p:spPr>
              <a:xfrm>
                <a:off x="1354175" y="5538392"/>
                <a:ext cx="44524" cy="4452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1592599" y="5002845"/>
            <a:ext cx="733624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91465" algn="just">
              <a:lnSpc>
                <a:spcPct val="115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pengolahan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validitas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instrument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independensi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auditor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materialitas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item_1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item_7 Valid/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instrument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r-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&gt; r-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signifikansi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0,05.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HASIL UJI REABILITAS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93568" y="1228538"/>
            <a:ext cx="11990294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Reabilitas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instrument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dipastikan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validitasnya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Pengujian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reliabilitas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reliabilitas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konsistensi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mengukur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koefisien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Cronbach’Alpha</a:t>
            </a: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SPSS 24.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alpha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bervariasi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0-1,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dikategorikan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reliable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alpha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0,60.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37166"/>
              </p:ext>
            </p:extLst>
          </p:nvPr>
        </p:nvGraphicFramePr>
        <p:xfrm>
          <a:off x="1317812" y="2660974"/>
          <a:ext cx="4343026" cy="1614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373"/>
                <a:gridCol w="1688869"/>
                <a:gridCol w="1352784"/>
              </a:tblGrid>
              <a:tr h="3269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Pernyataan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Cronbach’s Alpha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Kriteria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Reliable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0,853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0,820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0,825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IA7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Reliable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80543" y="2217108"/>
            <a:ext cx="441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Uji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Reliabelitas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Instrumen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Independensi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5516" y="2217108"/>
            <a:ext cx="402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Reliabelitas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Integritas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64303"/>
              </p:ext>
            </p:extLst>
          </p:nvPr>
        </p:nvGraphicFramePr>
        <p:xfrm>
          <a:off x="6719047" y="2687475"/>
          <a:ext cx="4424083" cy="1614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661"/>
                <a:gridCol w="1720390"/>
                <a:gridCol w="1378032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Pernyataan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Cronbach’s Alpha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Kriteria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0,802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Reliable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4687" y="4431440"/>
            <a:ext cx="55068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Reliabelitas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Auditor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11968"/>
              </p:ext>
            </p:extLst>
          </p:nvPr>
        </p:nvGraphicFramePr>
        <p:xfrm>
          <a:off x="1273361" y="4820136"/>
          <a:ext cx="4314725" cy="1844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893"/>
                <a:gridCol w="1677864"/>
                <a:gridCol w="1343968"/>
              </a:tblGrid>
              <a:tr h="4099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Pernyataan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Cronbach’s Alpha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Kriteria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0,823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Reliable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901579" y="4344668"/>
            <a:ext cx="545482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Reliabelitas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Tingkat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Materialitas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24307"/>
              </p:ext>
            </p:extLst>
          </p:nvPr>
        </p:nvGraphicFramePr>
        <p:xfrm>
          <a:off x="6652745" y="4758990"/>
          <a:ext cx="4759886" cy="1789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284"/>
                <a:gridCol w="1850973"/>
                <a:gridCol w="1482629"/>
              </a:tblGrid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Pernyataan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Cronbach’s Alpha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Kriteria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TM1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TM2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TM3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TM4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TM5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TM6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0,683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TM7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0,700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Reliable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E9997D-370E-43FB-BCBE-EC037F435D7F}"/>
              </a:ext>
            </a:extLst>
          </p:cNvPr>
          <p:cNvSpPr txBox="1"/>
          <p:nvPr/>
        </p:nvSpPr>
        <p:spPr>
          <a:xfrm>
            <a:off x="1353948" y="2329482"/>
            <a:ext cx="40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err="1">
                <a:solidFill>
                  <a:schemeClr val="bg1"/>
                </a:solidFill>
              </a:rPr>
              <a:t>Hasil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Uji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Normalitas</a:t>
            </a:r>
            <a:endParaRPr lang="en-US" sz="1600" dirty="0">
              <a:solidFill>
                <a:schemeClr val="bg1"/>
              </a:solidFill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6E63C1-4E83-4D1A-A08D-57BAC54BB68B}"/>
              </a:ext>
            </a:extLst>
          </p:cNvPr>
          <p:cNvCxnSpPr>
            <a:cxnSpLocks/>
          </p:cNvCxnSpPr>
          <p:nvPr/>
        </p:nvCxnSpPr>
        <p:spPr>
          <a:xfrm>
            <a:off x="-1" y="2039114"/>
            <a:ext cx="5486400" cy="0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8F1A42-F080-43E3-A9E5-2B4E020AAD99}"/>
              </a:ext>
            </a:extLst>
          </p:cNvPr>
          <p:cNvSpPr txBox="1"/>
          <p:nvPr/>
        </p:nvSpPr>
        <p:spPr>
          <a:xfrm>
            <a:off x="825264" y="963917"/>
            <a:ext cx="55755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l"/>
            <a:r>
              <a:rPr lang="en-US" altLang="ko-KR" sz="2800" dirty="0" smtClean="0"/>
              <a:t>HASIL UJI ASUMSI KLASIK</a:t>
            </a:r>
            <a:endParaRPr lang="ko-KR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4345"/>
              </p:ext>
            </p:extLst>
          </p:nvPr>
        </p:nvGraphicFramePr>
        <p:xfrm>
          <a:off x="825264" y="2754249"/>
          <a:ext cx="3371850" cy="2674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552"/>
                <a:gridCol w="925149"/>
                <a:gridCol w="925149"/>
              </a:tblGrid>
              <a:tr h="0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One-Sample Kolmogorov-Smirnov 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Unstandardized Residual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Normal Parameters</a:t>
                      </a:r>
                      <a:r>
                        <a:rPr lang="en-US" sz="900" baseline="30000">
                          <a:effectLst/>
                        </a:rPr>
                        <a:t>a,b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,0000000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Deviation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1,74330284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Most Extreme Differences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Absolute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Positive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,087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Negative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-,056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Kolmogorov-Smirnov 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,673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Asymp. Sig. (2-tailed)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,755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a. Test distribution is Normal.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b. Calculated from data.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59989" y="931634"/>
            <a:ext cx="25769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Multikolinearitas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99832"/>
              </p:ext>
            </p:extLst>
          </p:nvPr>
        </p:nvGraphicFramePr>
        <p:xfrm>
          <a:off x="6400800" y="1467086"/>
          <a:ext cx="4998107" cy="1836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889"/>
                <a:gridCol w="753889"/>
                <a:gridCol w="753889"/>
                <a:gridCol w="831268"/>
                <a:gridCol w="831268"/>
                <a:gridCol w="631741"/>
                <a:gridCol w="442163"/>
              </a:tblGrid>
              <a:tr h="522365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Collinearity</a:t>
                      </a:r>
                      <a:r>
                        <a:rPr lang="en-US" sz="900" dirty="0">
                          <a:effectLst/>
                        </a:rPr>
                        <a:t> Statistics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31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Tolerance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8449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(Constant)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4,523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,928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,561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,562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1,779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62453"/>
              </p:ext>
            </p:extLst>
          </p:nvPr>
        </p:nvGraphicFramePr>
        <p:xfrm>
          <a:off x="5360935" y="4712642"/>
          <a:ext cx="4998107" cy="1836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889"/>
                <a:gridCol w="753889"/>
                <a:gridCol w="753889"/>
                <a:gridCol w="831268"/>
                <a:gridCol w="831268"/>
                <a:gridCol w="631741"/>
                <a:gridCol w="442163"/>
              </a:tblGrid>
              <a:tr h="522365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Standardized Coefficients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Collinearity Statistics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31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Tolerance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8449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(Constant)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4,523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,928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,272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,561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,359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,562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1,779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85226" y="4312771"/>
            <a:ext cx="272119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2610485" algn="l"/>
              </a:tabLst>
            </a:pP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Heterokedastisitas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DD8D22"/>
      </a:accent4>
      <a:accent5>
        <a:srgbClr val="6FC9C1"/>
      </a:accent5>
      <a:accent6>
        <a:srgbClr val="DD8D22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1606</Words>
  <Application>Microsoft Office PowerPoint</Application>
  <PresentationFormat>Widescreen</PresentationFormat>
  <Paragraphs>574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Algerian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kasrita</cp:lastModifiedBy>
  <cp:revision>151</cp:revision>
  <dcterms:created xsi:type="dcterms:W3CDTF">2019-01-14T06:35:35Z</dcterms:created>
  <dcterms:modified xsi:type="dcterms:W3CDTF">2020-02-17T12:42:20Z</dcterms:modified>
</cp:coreProperties>
</file>