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317" r:id="rId4"/>
    <p:sldId id="278" r:id="rId5"/>
    <p:sldId id="328" r:id="rId6"/>
    <p:sldId id="330" r:id="rId7"/>
    <p:sldId id="332" r:id="rId8"/>
    <p:sldId id="322" r:id="rId9"/>
    <p:sldId id="282" r:id="rId10"/>
    <p:sldId id="290" r:id="rId11"/>
    <p:sldId id="277" r:id="rId12"/>
    <p:sldId id="324" r:id="rId13"/>
    <p:sldId id="299"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0" autoAdjust="0"/>
    <p:restoredTop sz="94660"/>
  </p:normalViewPr>
  <p:slideViewPr>
    <p:cSldViewPr snapToGrid="0" showGuides="1">
      <p:cViewPr>
        <p:scale>
          <a:sx n="81" d="100"/>
          <a:sy n="81" d="100"/>
        </p:scale>
        <p:origin x="-24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86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BC232DA6-59C3-4D4A-A1D9-E3A6F6AE7D8E}"/>
              </a:ext>
            </a:extLst>
          </p:cNvPr>
          <p:cNvSpPr/>
          <p:nvPr userDrawn="1"/>
        </p:nvSpPr>
        <p:spPr>
          <a:xfrm>
            <a:off x="3215473" y="2039814"/>
            <a:ext cx="2150348" cy="2150348"/>
          </a:xfrm>
          <a:prstGeom prst="ellipse">
            <a:avLst/>
          </a:prstGeom>
          <a:gradFill flip="none" rotWithShape="1">
            <a:gsLst>
              <a:gs pos="0">
                <a:schemeClr val="accent1">
                  <a:alpha val="80000"/>
                </a:schemeClr>
              </a:gs>
              <a:gs pos="30000">
                <a:srgbClr val="FD2906">
                  <a:alpha val="40000"/>
                </a:srgbClr>
              </a:gs>
              <a:gs pos="15000">
                <a:schemeClr val="accent1">
                  <a:alpha val="70000"/>
                </a:schemeClr>
              </a:gs>
              <a:gs pos="50000">
                <a:srgbClr val="FD2906">
                  <a:alpha val="20000"/>
                </a:srgbClr>
              </a:gs>
              <a:gs pos="70000">
                <a:schemeClr val="accent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16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15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xmlns="" id="{701AAEBB-D86C-4E30-86D1-FE1B4A25F356}"/>
              </a:ext>
            </a:extLst>
          </p:cNvPr>
          <p:cNvSpPr>
            <a:spLocks noGrp="1"/>
          </p:cNvSpPr>
          <p:nvPr>
            <p:ph type="body" sz="quarter" idx="10" hasCustomPrompt="1"/>
          </p:nvPr>
        </p:nvSpPr>
        <p:spPr>
          <a:xfrm>
            <a:off x="557349" y="226292"/>
            <a:ext cx="11339377" cy="724247"/>
          </a:xfrm>
          <a:prstGeom prst="rect">
            <a:avLst/>
          </a:prstGeom>
          <a:noFill/>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xmlns="" id="{2AE944D9-5778-4315-976B-A286E91C5CEF}"/>
              </a:ext>
            </a:extLst>
          </p:cNvPr>
          <p:cNvSpPr/>
          <p:nvPr userDrawn="1"/>
        </p:nvSpPr>
        <p:spPr>
          <a:xfrm>
            <a:off x="0" y="2117377"/>
            <a:ext cx="12192000" cy="2348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Picture Placeholder 2">
            <a:extLst>
              <a:ext uri="{FF2B5EF4-FFF2-40B4-BE49-F238E27FC236}">
                <a16:creationId xmlns:a16="http://schemas.microsoft.com/office/drawing/2014/main" xmlns="" id="{84836274-AFF8-4D37-8BD5-DF458FCFF87D}"/>
              </a:ext>
            </a:extLst>
          </p:cNvPr>
          <p:cNvSpPr>
            <a:spLocks noGrp="1"/>
          </p:cNvSpPr>
          <p:nvPr>
            <p:ph type="pic" idx="11" hasCustomPrompt="1"/>
          </p:nvPr>
        </p:nvSpPr>
        <p:spPr>
          <a:xfrm>
            <a:off x="915027"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xmlns="" id="{A4A98D3D-18A3-415D-8C2F-81A141548DE1}"/>
              </a:ext>
            </a:extLst>
          </p:cNvPr>
          <p:cNvSpPr>
            <a:spLocks noGrp="1"/>
          </p:cNvSpPr>
          <p:nvPr>
            <p:ph type="pic" idx="12" hasCustomPrompt="1"/>
          </p:nvPr>
        </p:nvSpPr>
        <p:spPr>
          <a:xfrm>
            <a:off x="3795613"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xmlns="" id="{A1E7CD97-BB3B-48EB-89E2-6AAF4DE93648}"/>
              </a:ext>
            </a:extLst>
          </p:cNvPr>
          <p:cNvSpPr>
            <a:spLocks noGrp="1"/>
          </p:cNvSpPr>
          <p:nvPr>
            <p:ph type="pic" idx="13" hasCustomPrompt="1"/>
          </p:nvPr>
        </p:nvSpPr>
        <p:spPr>
          <a:xfrm>
            <a:off x="6676200"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885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D059AC0-94C0-461D-A3BF-6F2CCC0C05CB}"/>
              </a:ext>
            </a:extLst>
          </p:cNvPr>
          <p:cNvSpPr/>
          <p:nvPr userDrawn="1"/>
        </p:nvSpPr>
        <p:spPr>
          <a:xfrm>
            <a:off x="0" y="1082710"/>
            <a:ext cx="12192000" cy="46925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xmlns="" id="{C70177A7-4E03-44B8-A2CB-D0A1D4726718}"/>
              </a:ext>
            </a:extLst>
          </p:cNvPr>
          <p:cNvSpPr>
            <a:spLocks noGrp="1"/>
          </p:cNvSpPr>
          <p:nvPr>
            <p:ph type="pic" sz="quarter" idx="14" hasCustomPrompt="1"/>
          </p:nvPr>
        </p:nvSpPr>
        <p:spPr>
          <a:xfrm>
            <a:off x="0" y="1208315"/>
            <a:ext cx="12192000" cy="4441371"/>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77913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3D1FC1-A995-4009-A918-B06752B41A5D}"/>
              </a:ext>
            </a:extLst>
          </p:cNvPr>
          <p:cNvSpPr/>
          <p:nvPr userDrawn="1"/>
        </p:nvSpPr>
        <p:spPr>
          <a:xfrm>
            <a:off x="0" y="2373923"/>
            <a:ext cx="12192000" cy="3295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xmlns="" id="{46E0D925-4D03-4269-9479-90AE9F5C7D95}"/>
              </a:ext>
            </a:extLst>
          </p:cNvPr>
          <p:cNvSpPr/>
          <p:nvPr userDrawn="1"/>
        </p:nvSpPr>
        <p:spPr>
          <a:xfrm>
            <a:off x="1210826" y="1522325"/>
            <a:ext cx="4999055" cy="49990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xmlns="" id="{BBB72DB5-CE6A-4579-BC00-B09EC56F0889}"/>
              </a:ext>
            </a:extLst>
          </p:cNvPr>
          <p:cNvSpPr>
            <a:spLocks noGrp="1"/>
          </p:cNvSpPr>
          <p:nvPr>
            <p:ph type="pic" sz="quarter" idx="14" hasCustomPrompt="1"/>
          </p:nvPr>
        </p:nvSpPr>
        <p:spPr>
          <a:xfrm>
            <a:off x="502419" y="1620297"/>
            <a:ext cx="4803112" cy="4803112"/>
          </a:xfrm>
          <a:custGeom>
            <a:avLst/>
            <a:gdLst>
              <a:gd name="connsiteX0" fmla="*/ 2190541 w 4381081"/>
              <a:gd name="connsiteY0" fmla="*/ 0 h 4381081"/>
              <a:gd name="connsiteX1" fmla="*/ 4381081 w 4381081"/>
              <a:gd name="connsiteY1" fmla="*/ 2190541 h 4381081"/>
              <a:gd name="connsiteX2" fmla="*/ 2190541 w 4381081"/>
              <a:gd name="connsiteY2" fmla="*/ 4381081 h 4381081"/>
              <a:gd name="connsiteX3" fmla="*/ 0 w 4381081"/>
              <a:gd name="connsiteY3" fmla="*/ 2190541 h 4381081"/>
            </a:gdLst>
            <a:ahLst/>
            <a:cxnLst>
              <a:cxn ang="0">
                <a:pos x="connsiteX0" y="connsiteY0"/>
              </a:cxn>
              <a:cxn ang="0">
                <a:pos x="connsiteX1" y="connsiteY1"/>
              </a:cxn>
              <a:cxn ang="0">
                <a:pos x="connsiteX2" y="connsiteY2"/>
              </a:cxn>
              <a:cxn ang="0">
                <a:pos x="connsiteX3" y="connsiteY3"/>
              </a:cxn>
            </a:cxnLst>
            <a:rect l="l" t="t" r="r" b="b"/>
            <a:pathLst>
              <a:path w="4381081" h="4381081">
                <a:moveTo>
                  <a:pt x="2190541" y="0"/>
                </a:moveTo>
                <a:lnTo>
                  <a:pt x="4381081" y="2190541"/>
                </a:lnTo>
                <a:lnTo>
                  <a:pt x="2190541" y="4381081"/>
                </a:lnTo>
                <a:lnTo>
                  <a:pt x="0" y="2190541"/>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xmlns="" id="{EC410C82-B589-4E0B-9479-0A401B4ACA42}"/>
              </a:ext>
            </a:extLst>
          </p:cNvPr>
          <p:cNvSpPr>
            <a:spLocks noGrp="1"/>
          </p:cNvSpPr>
          <p:nvPr>
            <p:ph type="pic" sz="quarter" idx="14" hasCustomPrompt="1"/>
          </p:nvPr>
        </p:nvSpPr>
        <p:spPr>
          <a:xfrm>
            <a:off x="524349" y="777240"/>
            <a:ext cx="5770675" cy="530352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0658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B331BA0-D300-4BEF-883C-D467B75DC67A}"/>
              </a:ext>
            </a:extLst>
          </p:cNvPr>
          <p:cNvSpPr/>
          <p:nvPr userDrawn="1"/>
        </p:nvSpPr>
        <p:spPr>
          <a:xfrm>
            <a:off x="-1" y="-1"/>
            <a:ext cx="12192001" cy="1097281"/>
          </a:xfrm>
          <a:prstGeom prst="rect">
            <a:avLst/>
          </a:prstGeom>
          <a:gradFill flip="none" rotWithShape="1">
            <a:gsLst>
              <a:gs pos="0">
                <a:schemeClr val="bg1">
                  <a:alpha val="0"/>
                </a:schemeClr>
              </a:gs>
              <a:gs pos="25000">
                <a:schemeClr val="accent6">
                  <a:alpha val="50000"/>
                </a:schemeClr>
              </a:gs>
              <a:gs pos="50000">
                <a:schemeClr val="accent6"/>
              </a:gs>
              <a:gs pos="100000">
                <a:schemeClr val="accent6"/>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557349" y="226292"/>
            <a:ext cx="11339377" cy="724247"/>
          </a:xfrm>
          <a:prstGeom prst="rect">
            <a:avLst/>
          </a:prstGeom>
          <a:noFill/>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6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74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42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419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5"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437A4661-D2A4-40E5-9248-83B3298A506A}"/>
              </a:ext>
            </a:extLst>
          </p:cNvPr>
          <p:cNvSpPr txBox="1"/>
          <p:nvPr/>
        </p:nvSpPr>
        <p:spPr>
          <a:xfrm>
            <a:off x="522085" y="5211954"/>
            <a:ext cx="5416060" cy="461665"/>
          </a:xfrm>
          <a:prstGeom prst="rect">
            <a:avLst/>
          </a:prstGeom>
          <a:noFill/>
        </p:spPr>
        <p:txBody>
          <a:bodyPr wrap="square" rtlCol="0">
            <a:noAutofit/>
          </a:bodyPr>
          <a:lstStyle/>
          <a:p>
            <a:r>
              <a:rPr lang="en-US" altLang="ko-KR" sz="1200" dirty="0" smtClean="0">
                <a:solidFill>
                  <a:schemeClr val="bg1"/>
                </a:solidFill>
                <a:cs typeface="Arial" pitchFamily="34" charset="0"/>
              </a:rPr>
              <a:t> Institute Technology and Business Ahmad </a:t>
            </a:r>
            <a:r>
              <a:rPr lang="en-US" altLang="ko-KR" sz="1200" dirty="0" err="1" smtClean="0">
                <a:solidFill>
                  <a:schemeClr val="bg1"/>
                </a:solidFill>
                <a:cs typeface="Arial" pitchFamily="34" charset="0"/>
              </a:rPr>
              <a:t>Dahlan</a:t>
            </a:r>
            <a:r>
              <a:rPr lang="en-US" altLang="ko-KR" sz="1200" dirty="0" smtClean="0">
                <a:solidFill>
                  <a:schemeClr val="bg1"/>
                </a:solidFill>
                <a:cs typeface="Arial" pitchFamily="34" charset="0"/>
              </a:rPr>
              <a:t> Jakarta</a:t>
            </a:r>
            <a:endParaRPr lang="en-US" altLang="ko-KR" sz="1200" dirty="0">
              <a:solidFill>
                <a:schemeClr val="bg1"/>
              </a:solidFill>
              <a:cs typeface="Arial" pitchFamily="34" charset="0"/>
            </a:endParaRPr>
          </a:p>
        </p:txBody>
      </p:sp>
      <p:sp>
        <p:nvSpPr>
          <p:cNvPr id="13" name="TextBox 12">
            <a:extLst>
              <a:ext uri="{FF2B5EF4-FFF2-40B4-BE49-F238E27FC236}">
                <a16:creationId xmlns:a16="http://schemas.microsoft.com/office/drawing/2014/main" xmlns="" id="{5A5757E4-1723-4073-9FC5-1D351F20A151}"/>
              </a:ext>
            </a:extLst>
          </p:cNvPr>
          <p:cNvSpPr txBox="1"/>
          <p:nvPr/>
        </p:nvSpPr>
        <p:spPr>
          <a:xfrm>
            <a:off x="522085" y="4753535"/>
            <a:ext cx="5416060" cy="507831"/>
          </a:xfrm>
          <a:prstGeom prst="rect">
            <a:avLst/>
          </a:prstGeom>
          <a:noFill/>
        </p:spPr>
        <p:txBody>
          <a:bodyPr wrap="square" lIns="108000" rIns="108000" rtlCol="0">
            <a:noAutofit/>
          </a:bodyPr>
          <a:lstStyle/>
          <a:p>
            <a:r>
              <a:rPr lang="en-US" altLang="ko-KR" sz="2000" dirty="0" err="1" smtClean="0">
                <a:solidFill>
                  <a:schemeClr val="bg1"/>
                </a:solidFill>
                <a:cs typeface="Arial" pitchFamily="34" charset="0"/>
              </a:rPr>
              <a:t>Muhamad</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Zulkifli</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&amp; </a:t>
            </a:r>
            <a:r>
              <a:rPr lang="en-US" altLang="ko-KR" sz="2000" dirty="0" err="1" smtClean="0">
                <a:solidFill>
                  <a:schemeClr val="bg1"/>
                </a:solidFill>
                <a:cs typeface="Arial" pitchFamily="34" charset="0"/>
              </a:rPr>
              <a:t>Mukhaer</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Pakkana</a:t>
            </a:r>
            <a:endParaRPr lang="ko-KR" altLang="en-US" sz="2000" dirty="0">
              <a:solidFill>
                <a:schemeClr val="bg1"/>
              </a:solidFill>
              <a:cs typeface="Arial" pitchFamily="34" charset="0"/>
            </a:endParaRPr>
          </a:p>
        </p:txBody>
      </p:sp>
      <p:sp>
        <p:nvSpPr>
          <p:cNvPr id="19" name="TextBox 18">
            <a:extLst>
              <a:ext uri="{FF2B5EF4-FFF2-40B4-BE49-F238E27FC236}">
                <a16:creationId xmlns:a16="http://schemas.microsoft.com/office/drawing/2014/main" xmlns="" id="{042C12F7-AE9B-40D2-A6C4-2F1B6BC860EE}"/>
              </a:ext>
            </a:extLst>
          </p:cNvPr>
          <p:cNvSpPr txBox="1"/>
          <p:nvPr/>
        </p:nvSpPr>
        <p:spPr>
          <a:xfrm>
            <a:off x="522085" y="3000846"/>
            <a:ext cx="7074469" cy="1261884"/>
          </a:xfrm>
          <a:prstGeom prst="rect">
            <a:avLst/>
          </a:prstGeom>
          <a:noFill/>
        </p:spPr>
        <p:txBody>
          <a:bodyPr wrap="square" rtlCol="0" anchor="ctr">
            <a:spAutoFit/>
          </a:bodyPr>
          <a:lstStyle/>
          <a:p>
            <a:r>
              <a:rPr lang="en-GB" sz="2000" b="1" dirty="0" smtClean="0">
                <a:solidFill>
                  <a:schemeClr val="bg1"/>
                </a:solidFill>
              </a:rPr>
              <a:t>DEVELOPMENT STRATEGY FOR SHARIAH FINANCE OF SAVE AND LOAN COOPERATIVES (KSPPS) AS AN INCUBATOR FOR MICRO BUSINESS (UMKM)</a:t>
            </a:r>
            <a:endParaRPr lang="en-GB" sz="2000" dirty="0" smtClean="0">
              <a:solidFill>
                <a:schemeClr val="bg1"/>
              </a:solidFill>
            </a:endParaRPr>
          </a:p>
          <a:p>
            <a:r>
              <a:rPr lang="id-ID" sz="1600" b="1" dirty="0" smtClean="0">
                <a:solidFill>
                  <a:schemeClr val="bg1"/>
                </a:solidFill>
              </a:rPr>
              <a:t>(</a:t>
            </a:r>
            <a:r>
              <a:rPr lang="en-GB" sz="1600" b="1" dirty="0" smtClean="0">
                <a:solidFill>
                  <a:schemeClr val="bg1"/>
                </a:solidFill>
              </a:rPr>
              <a:t>Case study in KSPPS BMT of </a:t>
            </a:r>
            <a:r>
              <a:rPr lang="en-GB" sz="1600" b="1" dirty="0" err="1" smtClean="0">
                <a:solidFill>
                  <a:schemeClr val="bg1"/>
                </a:solidFill>
              </a:rPr>
              <a:t>Muhammadiyah</a:t>
            </a:r>
            <a:r>
              <a:rPr lang="en-GB" sz="1600" b="1" dirty="0" smtClean="0">
                <a:solidFill>
                  <a:schemeClr val="bg1"/>
                </a:solidFill>
              </a:rPr>
              <a:t> Jakarta University</a:t>
            </a:r>
            <a:r>
              <a:rPr lang="id-ID" sz="1600" b="1" dirty="0" smtClean="0">
                <a:solidFill>
                  <a:schemeClr val="bg1"/>
                </a:solidFill>
              </a:rPr>
              <a:t>)</a:t>
            </a:r>
            <a:endParaRPr lang="en-GB" sz="1600" dirty="0">
              <a:solidFill>
                <a:schemeClr val="bg1"/>
              </a:solidFill>
            </a:endParaRPr>
          </a:p>
        </p:txBody>
      </p:sp>
    </p:spTree>
    <p:extLst>
      <p:ext uri="{BB962C8B-B14F-4D97-AF65-F5344CB8AC3E}">
        <p14:creationId xmlns:p14="http://schemas.microsoft.com/office/powerpoint/2010/main" val="263143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xmlns="" id="{1C3A76B2-9E19-4323-8735-FC6E77933051}"/>
              </a:ext>
            </a:extLst>
          </p:cNvPr>
          <p:cNvGrpSpPr/>
          <p:nvPr/>
        </p:nvGrpSpPr>
        <p:grpSpPr>
          <a:xfrm>
            <a:off x="1358365" y="1600376"/>
            <a:ext cx="6937256" cy="5265888"/>
            <a:chOff x="4308820" y="4093831"/>
            <a:chExt cx="2620337" cy="1989030"/>
          </a:xfrm>
        </p:grpSpPr>
        <p:grpSp>
          <p:nvGrpSpPr>
            <p:cNvPr id="66" name="Group 65">
              <a:extLst>
                <a:ext uri="{FF2B5EF4-FFF2-40B4-BE49-F238E27FC236}">
                  <a16:creationId xmlns:a16="http://schemas.microsoft.com/office/drawing/2014/main" xmlns="" id="{B41E2AFF-7667-4251-804E-19AE314EEEDC}"/>
                </a:ext>
              </a:extLst>
            </p:cNvPr>
            <p:cNvGrpSpPr/>
            <p:nvPr/>
          </p:nvGrpSpPr>
          <p:grpSpPr>
            <a:xfrm>
              <a:off x="4308820" y="4093831"/>
              <a:ext cx="1989030" cy="1989030"/>
              <a:chOff x="7041527" y="1014883"/>
              <a:chExt cx="1371600" cy="1371600"/>
            </a:xfrm>
          </p:grpSpPr>
          <p:sp>
            <p:nvSpPr>
              <p:cNvPr id="61" name="Oval 60">
                <a:extLst>
                  <a:ext uri="{FF2B5EF4-FFF2-40B4-BE49-F238E27FC236}">
                    <a16:creationId xmlns:a16="http://schemas.microsoft.com/office/drawing/2014/main" xmlns="" id="{CB8CAEAA-15D4-4E4E-8447-2EC04FC2A268}"/>
                  </a:ext>
                </a:extLst>
              </p:cNvPr>
              <p:cNvSpPr>
                <a:spLocks noChangeAspect="1"/>
              </p:cNvSpPr>
              <p:nvPr/>
            </p:nvSpPr>
            <p:spPr>
              <a:xfrm>
                <a:off x="7041527" y="1014883"/>
                <a:ext cx="1371600" cy="137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91A23456-A07B-4238-B406-B70DFE809C82}"/>
                  </a:ext>
                </a:extLst>
              </p:cNvPr>
              <p:cNvSpPr>
                <a:spLocks noChangeAspect="1"/>
              </p:cNvSpPr>
              <p:nvPr/>
            </p:nvSpPr>
            <p:spPr>
              <a:xfrm>
                <a:off x="7178687" y="1152043"/>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xmlns="" id="{215BE087-7C23-4103-8D68-643ED36F6628}"/>
                  </a:ext>
                </a:extLst>
              </p:cNvPr>
              <p:cNvSpPr>
                <a:spLocks noChangeAspect="1"/>
              </p:cNvSpPr>
              <p:nvPr/>
            </p:nvSpPr>
            <p:spPr>
              <a:xfrm>
                <a:off x="7315847" y="1289203"/>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xmlns="" id="{8CB35D9F-2B2D-4645-A455-DEC268185295}"/>
                  </a:ext>
                </a:extLst>
              </p:cNvPr>
              <p:cNvSpPr>
                <a:spLocks noChangeAspect="1"/>
              </p:cNvSpPr>
              <p:nvPr/>
            </p:nvSpPr>
            <p:spPr>
              <a:xfrm>
                <a:off x="7453007" y="142636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xmlns="" id="{9E5BA15E-95FF-45C0-8BF7-83884A49CBD6}"/>
                  </a:ext>
                </a:extLst>
              </p:cNvPr>
              <p:cNvSpPr>
                <a:spLocks noChangeAspect="1"/>
              </p:cNvSpPr>
              <p:nvPr/>
            </p:nvSpPr>
            <p:spPr>
              <a:xfrm>
                <a:off x="7590167" y="1563523"/>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xmlns="" id="{3EBAEE9B-A484-453E-9928-35BD1CB03563}"/>
                </a:ext>
              </a:extLst>
            </p:cNvPr>
            <p:cNvGrpSpPr/>
            <p:nvPr/>
          </p:nvGrpSpPr>
          <p:grpSpPr>
            <a:xfrm rot="2780013" flipH="1">
              <a:off x="5776701" y="3513286"/>
              <a:ext cx="413720" cy="1891192"/>
              <a:chOff x="8236553" y="425631"/>
              <a:chExt cx="1175476" cy="5373315"/>
            </a:xfrm>
          </p:grpSpPr>
          <p:sp>
            <p:nvSpPr>
              <p:cNvPr id="67" name="Rectangle: Top Corners Rounded 66">
                <a:extLst>
                  <a:ext uri="{FF2B5EF4-FFF2-40B4-BE49-F238E27FC236}">
                    <a16:creationId xmlns:a16="http://schemas.microsoft.com/office/drawing/2014/main" xmlns="" id="{427DC45A-89CA-4365-995B-4AF50B26D877}"/>
                  </a:ext>
                </a:extLst>
              </p:cNvPr>
              <p:cNvSpPr/>
              <p:nvPr/>
            </p:nvSpPr>
            <p:spPr>
              <a:xfrm>
                <a:off x="8730582" y="602901"/>
                <a:ext cx="187419" cy="519604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a:extLst>
                  <a:ext uri="{FF2B5EF4-FFF2-40B4-BE49-F238E27FC236}">
                    <a16:creationId xmlns:a16="http://schemas.microsoft.com/office/drawing/2014/main" xmlns="" id="{9DAB432F-05C6-4021-8DC2-244BC2E3ABBA}"/>
                  </a:ext>
                </a:extLst>
              </p:cNvPr>
              <p:cNvSpPr/>
              <p:nvPr/>
            </p:nvSpPr>
            <p:spPr>
              <a:xfrm rot="5400000">
                <a:off x="7696887"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arallelogram 68">
                <a:extLst>
                  <a:ext uri="{FF2B5EF4-FFF2-40B4-BE49-F238E27FC236}">
                    <a16:creationId xmlns:a16="http://schemas.microsoft.com/office/drawing/2014/main" xmlns="" id="{230397BD-49EF-4D42-AD1E-FA00C04B306B}"/>
                  </a:ext>
                </a:extLst>
              </p:cNvPr>
              <p:cNvSpPr/>
              <p:nvPr/>
            </p:nvSpPr>
            <p:spPr>
              <a:xfrm rot="16200000" flipH="1">
                <a:off x="8369946"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Rectangle 71">
            <a:extLst>
              <a:ext uri="{FF2B5EF4-FFF2-40B4-BE49-F238E27FC236}">
                <a16:creationId xmlns:a16="http://schemas.microsoft.com/office/drawing/2014/main" xmlns="" id="{2DDBE830-3078-466F-B151-09984B321B28}"/>
              </a:ext>
            </a:extLst>
          </p:cNvPr>
          <p:cNvSpPr/>
          <p:nvPr/>
        </p:nvSpPr>
        <p:spPr>
          <a:xfrm>
            <a:off x="0" y="0"/>
            <a:ext cx="12192000" cy="686626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aphic 24">
            <a:extLst>
              <a:ext uri="{FF2B5EF4-FFF2-40B4-BE49-F238E27FC236}">
                <a16:creationId xmlns:a16="http://schemas.microsoft.com/office/drawing/2014/main" xmlns="" id="{4DE3C970-6375-4A47-9032-A81F30EB1149}"/>
              </a:ext>
            </a:extLst>
          </p:cNvPr>
          <p:cNvGrpSpPr/>
          <p:nvPr/>
        </p:nvGrpSpPr>
        <p:grpSpPr>
          <a:xfrm>
            <a:off x="27513" y="433895"/>
            <a:ext cx="5275384" cy="6432369"/>
            <a:chOff x="3282132" y="608"/>
            <a:chExt cx="5624458" cy="6858000"/>
          </a:xfrm>
        </p:grpSpPr>
        <p:grpSp>
          <p:nvGrpSpPr>
            <p:cNvPr id="4" name="Graphic 24">
              <a:extLst>
                <a:ext uri="{FF2B5EF4-FFF2-40B4-BE49-F238E27FC236}">
                  <a16:creationId xmlns:a16="http://schemas.microsoft.com/office/drawing/2014/main" xmlns="" id="{B3B2A302-1145-4A3E-85D5-B656817D62D1}"/>
                </a:ext>
              </a:extLst>
            </p:cNvPr>
            <p:cNvGrpSpPr/>
            <p:nvPr/>
          </p:nvGrpSpPr>
          <p:grpSpPr>
            <a:xfrm>
              <a:off x="3286299" y="608"/>
              <a:ext cx="5620291" cy="6858000"/>
              <a:chOff x="3286299" y="608"/>
              <a:chExt cx="5620291" cy="6858000"/>
            </a:xfrm>
            <a:solidFill>
              <a:schemeClr val="accent1"/>
            </a:solidFill>
          </p:grpSpPr>
          <p:sp>
            <p:nvSpPr>
              <p:cNvPr id="25" name="Freeform: Shape 24">
                <a:extLst>
                  <a:ext uri="{FF2B5EF4-FFF2-40B4-BE49-F238E27FC236}">
                    <a16:creationId xmlns:a16="http://schemas.microsoft.com/office/drawing/2014/main" xmlns="" id="{46DB24BC-08D1-4B17-9F82-BF29ED3C3939}"/>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1DAE0A93-6BEE-45BE-A55D-D39601B0B3D2}"/>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C0D0E830-FFED-4DF7-962A-2A47D0231AB3}"/>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F6A308B6-76E0-4880-8B85-EB88D2541178}"/>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5" name="Graphic 24">
              <a:extLst>
                <a:ext uri="{FF2B5EF4-FFF2-40B4-BE49-F238E27FC236}">
                  <a16:creationId xmlns:a16="http://schemas.microsoft.com/office/drawing/2014/main" xmlns="" id="{C25D8BB5-D494-4841-92AF-E2468744E257}"/>
                </a:ext>
              </a:extLst>
            </p:cNvPr>
            <p:cNvGrpSpPr/>
            <p:nvPr/>
          </p:nvGrpSpPr>
          <p:grpSpPr>
            <a:xfrm>
              <a:off x="3282132" y="1314938"/>
              <a:ext cx="5410114" cy="4795151"/>
              <a:chOff x="3282132" y="1314938"/>
              <a:chExt cx="5410114" cy="4795151"/>
            </a:xfrm>
            <a:solidFill>
              <a:schemeClr val="accent1"/>
            </a:solidFill>
          </p:grpSpPr>
          <p:sp>
            <p:nvSpPr>
              <p:cNvPr id="22" name="Freeform: Shape 21">
                <a:extLst>
                  <a:ext uri="{FF2B5EF4-FFF2-40B4-BE49-F238E27FC236}">
                    <a16:creationId xmlns:a16="http://schemas.microsoft.com/office/drawing/2014/main" xmlns="" id="{A99093D7-7CA4-43B4-B665-5F721D7B0820}"/>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8A343BD8-7314-42F0-8DCC-87F7E12EE5AE}"/>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rgbClr val="B4D9FC"/>
              </a:solidFill>
              <a:ln w="777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3292E29C-54BD-4233-96BF-864C34ECE1EA}"/>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6" name="Freeform: Shape 5">
              <a:extLst>
                <a:ext uri="{FF2B5EF4-FFF2-40B4-BE49-F238E27FC236}">
                  <a16:creationId xmlns:a16="http://schemas.microsoft.com/office/drawing/2014/main" xmlns="" id="{AEA82C01-4528-4579-93C0-111FA6E7575C}"/>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86FFFFBB-F9B8-482D-9A25-80A7FEFCEAFF}"/>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rgbClr val="89571E"/>
            </a:solidFill>
            <a:ln w="777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1731DE9E-67CE-4D36-8D48-464466178913}"/>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9" name="Graphic 24">
              <a:extLst>
                <a:ext uri="{FF2B5EF4-FFF2-40B4-BE49-F238E27FC236}">
                  <a16:creationId xmlns:a16="http://schemas.microsoft.com/office/drawing/2014/main" xmlns="" id="{BEBF7EFA-23B6-40D1-936C-8D82A6F4054B}"/>
                </a:ext>
              </a:extLst>
            </p:cNvPr>
            <p:cNvGrpSpPr/>
            <p:nvPr/>
          </p:nvGrpSpPr>
          <p:grpSpPr>
            <a:xfrm>
              <a:off x="3822070" y="2993077"/>
              <a:ext cx="4040070" cy="2506556"/>
              <a:chOff x="3822070" y="2993077"/>
              <a:chExt cx="4040070" cy="2506556"/>
            </a:xfrm>
            <a:solidFill>
              <a:srgbClr val="A1C1E2"/>
            </a:solidFill>
          </p:grpSpPr>
          <p:sp>
            <p:nvSpPr>
              <p:cNvPr id="11" name="Freeform: Shape 10">
                <a:extLst>
                  <a:ext uri="{FF2B5EF4-FFF2-40B4-BE49-F238E27FC236}">
                    <a16:creationId xmlns:a16="http://schemas.microsoft.com/office/drawing/2014/main" xmlns="" id="{AADFE974-7B6C-4F50-8F6D-674E23D25CB5}"/>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E5FD369-E27F-4F0F-AAA0-D8B98F1921AE}"/>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rgbClr val="A1C1E2"/>
              </a:solidFill>
              <a:ln w="777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1CAFC703-00AA-408E-A18C-239D9932D4ED}"/>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rgbClr val="A1C1E2"/>
              </a:solidFill>
              <a:ln w="777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CE98F292-D61E-47F5-92B3-D0A3045EBBCA}"/>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rgbClr val="A1C1E2"/>
              </a:solidFill>
              <a:ln w="777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E3316499-C80A-489C-B424-AE378E94D671}"/>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rgbClr val="A1C1E2"/>
              </a:solidFill>
              <a:ln w="777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CAB35008-4F47-4AED-864D-473E8D05C35D}"/>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rgbClr val="A1C1E2"/>
              </a:solidFill>
              <a:ln w="777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D0D806EC-D146-44C1-A8A3-9F3A7504DC1C}"/>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rgbClr val="A1C1E2"/>
              </a:solidFill>
              <a:ln w="777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7A4CA910-19B1-4E4D-BC43-34ED7CC561B2}"/>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rgbClr val="A1C1E2"/>
              </a:solidFill>
              <a:ln w="777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38515BB5-E286-434A-AB21-9DD55EA11EC0}"/>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9CF6D604-90B0-4D4E-A1CA-E6E29E5D9208}"/>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rgbClr val="A1C1E2"/>
              </a:solidFill>
              <a:ln w="777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5A86CC6D-8C85-4C70-9BFF-A7A23133F285}"/>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rgbClr val="A1C1E2"/>
              </a:solidFill>
              <a:ln w="7773"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xmlns="" id="{4AB70A63-AB92-4248-BC5C-6E83D3EF0C5A}"/>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rgbClr val="F95422"/>
            </a:solidFill>
            <a:ln w="7773" cap="flat">
              <a:noFill/>
              <a:prstDash val="solid"/>
              <a:miter/>
            </a:ln>
          </p:spPr>
          <p:txBody>
            <a:bodyPr rtlCol="0" anchor="ctr"/>
            <a:lstStyle/>
            <a:p>
              <a:endParaRPr lang="en-US"/>
            </a:p>
          </p:txBody>
        </p:sp>
      </p:grpSp>
      <p:sp>
        <p:nvSpPr>
          <p:cNvPr id="73" name="TextBox 72">
            <a:extLst>
              <a:ext uri="{FF2B5EF4-FFF2-40B4-BE49-F238E27FC236}">
                <a16:creationId xmlns:a16="http://schemas.microsoft.com/office/drawing/2014/main" xmlns="" id="{4CEBC059-36D8-441C-9C5A-31D33B208170}"/>
              </a:ext>
            </a:extLst>
          </p:cNvPr>
          <p:cNvSpPr txBox="1"/>
          <p:nvPr/>
        </p:nvSpPr>
        <p:spPr>
          <a:xfrm>
            <a:off x="5861833" y="1096923"/>
            <a:ext cx="4731159" cy="954107"/>
          </a:xfrm>
          <a:prstGeom prst="rect">
            <a:avLst/>
          </a:prstGeom>
          <a:noFill/>
        </p:spPr>
        <p:txBody>
          <a:bodyPr wrap="square" rtlCol="0" anchor="ctr">
            <a:spAutoFit/>
          </a:bodyPr>
          <a:lstStyle/>
          <a:p>
            <a:r>
              <a:rPr lang="en-GB" altLang="ko-KR" sz="2800" b="1" dirty="0" smtClean="0">
                <a:solidFill>
                  <a:schemeClr val="accent1"/>
                </a:solidFill>
                <a:latin typeface="+mj-lt"/>
                <a:cs typeface="Arial" pitchFamily="34" charset="0"/>
              </a:rPr>
              <a:t>Order of priority development strategy</a:t>
            </a:r>
            <a:endParaRPr lang="en-GB" altLang="ko-KR" sz="2800" b="1" dirty="0">
              <a:solidFill>
                <a:schemeClr val="accent1"/>
              </a:solidFill>
              <a:latin typeface="+mj-lt"/>
              <a:cs typeface="Arial" pitchFamily="34" charset="0"/>
            </a:endParaRPr>
          </a:p>
        </p:txBody>
      </p:sp>
      <p:sp>
        <p:nvSpPr>
          <p:cNvPr id="77" name="TextBox 76">
            <a:extLst>
              <a:ext uri="{FF2B5EF4-FFF2-40B4-BE49-F238E27FC236}">
                <a16:creationId xmlns:a16="http://schemas.microsoft.com/office/drawing/2014/main" xmlns="" id="{FDCB8CC3-0687-4B22-A008-5BC204FA00A8}"/>
              </a:ext>
            </a:extLst>
          </p:cNvPr>
          <p:cNvSpPr txBox="1"/>
          <p:nvPr/>
        </p:nvSpPr>
        <p:spPr>
          <a:xfrm>
            <a:off x="4572093" y="4988642"/>
            <a:ext cx="3369777" cy="738664"/>
          </a:xfrm>
          <a:prstGeom prst="rect">
            <a:avLst/>
          </a:prstGeom>
          <a:noFill/>
        </p:spPr>
        <p:txBody>
          <a:bodyPr wrap="square" rtlCol="0" anchor="ctr">
            <a:spAutoFit/>
          </a:bodyPr>
          <a:lstStyle/>
          <a:p>
            <a:pPr>
              <a:lnSpc>
                <a:spcPct val="150000"/>
              </a:lnSpc>
            </a:pPr>
            <a:r>
              <a:rPr lang="en-US" altLang="ko-KR" sz="1400" dirty="0" smtClean="0">
                <a:solidFill>
                  <a:schemeClr val="tx1">
                    <a:lumMod val="75000"/>
                    <a:lumOff val="25000"/>
                  </a:schemeClr>
                </a:solidFill>
                <a:cs typeface="Arial" pitchFamily="34" charset="0"/>
              </a:rPr>
              <a:t> </a:t>
            </a:r>
            <a:r>
              <a:rPr lang="en-US" altLang="ko-KR" sz="2800" b="1" dirty="0" smtClean="0">
                <a:solidFill>
                  <a:srgbClr val="002060"/>
                </a:solidFill>
                <a:cs typeface="Arial" pitchFamily="34" charset="0"/>
              </a:rPr>
              <a:t>OPTIMIST </a:t>
            </a:r>
            <a:r>
              <a:rPr lang="en-US" altLang="ko-KR" sz="1400" b="1" dirty="0" smtClean="0">
                <a:solidFill>
                  <a:srgbClr val="002060"/>
                </a:solidFill>
                <a:cs typeface="Arial" pitchFamily="34" charset="0"/>
              </a:rPr>
              <a:t>SCENARIO</a:t>
            </a:r>
            <a:endParaRPr lang="en-US" altLang="ko-KR" sz="2800" b="1" dirty="0">
              <a:solidFill>
                <a:srgbClr val="002060"/>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57003182"/>
              </p:ext>
            </p:extLst>
          </p:nvPr>
        </p:nvGraphicFramePr>
        <p:xfrm>
          <a:off x="5886989" y="2279321"/>
          <a:ext cx="5383237" cy="2323812"/>
        </p:xfrm>
        <a:graphic>
          <a:graphicData uri="http://schemas.openxmlformats.org/drawingml/2006/table">
            <a:tbl>
              <a:tblPr firstRow="1" firstCol="1" bandRow="1">
                <a:tableStyleId>{5C22544A-7EE6-4342-B048-85BDC9FD1C3A}</a:tableStyleId>
              </a:tblPr>
              <a:tblGrid>
                <a:gridCol w="941922"/>
                <a:gridCol w="3622396"/>
                <a:gridCol w="818919"/>
              </a:tblGrid>
              <a:tr h="387302">
                <a:tc>
                  <a:txBody>
                    <a:bodyPr/>
                    <a:lstStyle/>
                    <a:p>
                      <a:pPr marR="11430" algn="ctr">
                        <a:spcAft>
                          <a:spcPts val="0"/>
                        </a:spcAft>
                      </a:pPr>
                      <a:r>
                        <a:rPr lang="id-ID" sz="1200" dirty="0">
                          <a:effectLst/>
                        </a:rPr>
                        <a:t>Prioritas </a:t>
                      </a:r>
                      <a:endParaRPr lang="en-GB" sz="1200" dirty="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c>
                  <a:txBody>
                    <a:bodyPr/>
                    <a:lstStyle/>
                    <a:p>
                      <a:pPr marR="11430" algn="ctr">
                        <a:spcAft>
                          <a:spcPts val="0"/>
                        </a:spcAft>
                      </a:pPr>
                      <a:r>
                        <a:rPr lang="id-ID" sz="1200">
                          <a:effectLst/>
                        </a:rPr>
                        <a:t>Strategi </a:t>
                      </a:r>
                      <a:endParaRPr lang="en-GB" sz="120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c>
                  <a:txBody>
                    <a:bodyPr/>
                    <a:lstStyle/>
                    <a:p>
                      <a:pPr marR="11430" algn="ctr">
                        <a:spcAft>
                          <a:spcPts val="0"/>
                        </a:spcAft>
                      </a:pPr>
                      <a:r>
                        <a:rPr lang="id-ID" sz="1200">
                          <a:effectLst/>
                        </a:rPr>
                        <a:t>Bobot </a:t>
                      </a:r>
                      <a:endParaRPr lang="en-GB" sz="120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r>
              <a:tr h="580953">
                <a:tc>
                  <a:txBody>
                    <a:bodyPr/>
                    <a:lstStyle/>
                    <a:p>
                      <a:pPr marR="11430" algn="ctr">
                        <a:spcAft>
                          <a:spcPts val="0"/>
                        </a:spcAft>
                      </a:pPr>
                      <a:r>
                        <a:rPr lang="id-ID" sz="1200" dirty="0">
                          <a:effectLst/>
                        </a:rPr>
                        <a:t>I</a:t>
                      </a:r>
                      <a:endParaRPr lang="en-GB" sz="1200" dirty="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c>
                  <a:txBody>
                    <a:bodyPr/>
                    <a:lstStyle/>
                    <a:p>
                      <a:pPr marR="11430">
                        <a:spcAft>
                          <a:spcPts val="0"/>
                        </a:spcAft>
                      </a:pPr>
                      <a:r>
                        <a:rPr lang="en-US" sz="1200" dirty="0" smtClean="0">
                          <a:effectLst/>
                        </a:rPr>
                        <a:t>Encourage the formation of empowerment policies and optimization of organizational SOPs</a:t>
                      </a:r>
                      <a:endParaRPr lang="en-GB" sz="1200" dirty="0">
                        <a:solidFill>
                          <a:srgbClr val="000000"/>
                        </a:solidFill>
                        <a:effectLst/>
                        <a:latin typeface="Frutiger 45 Light"/>
                        <a:ea typeface="Times New Roman"/>
                        <a:cs typeface="Frutiger 45 Light"/>
                      </a:endParaRPr>
                    </a:p>
                  </a:txBody>
                  <a:tcPr marL="68580" marR="68580" marT="0" marB="0" anchor="ctr">
                    <a:solidFill>
                      <a:schemeClr val="tx2">
                        <a:lumMod val="60000"/>
                        <a:lumOff val="40000"/>
                      </a:schemeClr>
                    </a:solidFill>
                  </a:tcPr>
                </a:tc>
                <a:tc>
                  <a:txBody>
                    <a:bodyPr/>
                    <a:lstStyle/>
                    <a:p>
                      <a:pPr marR="11430" algn="ctr">
                        <a:spcAft>
                          <a:spcPts val="0"/>
                        </a:spcAft>
                      </a:pPr>
                      <a:r>
                        <a:rPr lang="en-US" sz="1200">
                          <a:effectLst/>
                        </a:rPr>
                        <a:t>0,401</a:t>
                      </a:r>
                      <a:endParaRPr lang="en-GB" sz="1200">
                        <a:solidFill>
                          <a:srgbClr val="000000"/>
                        </a:solidFill>
                        <a:effectLst/>
                        <a:latin typeface="Frutiger 45 Light"/>
                        <a:ea typeface="Times New Roman"/>
                        <a:cs typeface="Frutiger 45 Light"/>
                      </a:endParaRPr>
                    </a:p>
                  </a:txBody>
                  <a:tcPr marL="68580" marR="68580" marT="0" marB="0" anchor="ctr">
                    <a:solidFill>
                      <a:schemeClr val="tx2">
                        <a:lumMod val="60000"/>
                        <a:lumOff val="40000"/>
                      </a:schemeClr>
                    </a:solidFill>
                  </a:tcPr>
                </a:tc>
              </a:tr>
              <a:tr h="387302">
                <a:tc>
                  <a:txBody>
                    <a:bodyPr/>
                    <a:lstStyle/>
                    <a:p>
                      <a:pPr marR="11430" algn="ctr">
                        <a:spcAft>
                          <a:spcPts val="0"/>
                        </a:spcAft>
                      </a:pPr>
                      <a:r>
                        <a:rPr lang="id-ID" sz="1200">
                          <a:effectLst/>
                        </a:rPr>
                        <a:t>II</a:t>
                      </a:r>
                      <a:endParaRPr lang="en-GB" sz="120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c>
                  <a:txBody>
                    <a:bodyPr/>
                    <a:lstStyle/>
                    <a:p>
                      <a:pPr marR="11430">
                        <a:spcAft>
                          <a:spcPts val="0"/>
                        </a:spcAft>
                      </a:pPr>
                      <a:r>
                        <a:rPr lang="en-US" sz="1200" dirty="0" smtClean="0">
                          <a:effectLst/>
                        </a:rPr>
                        <a:t>Optimizing the level of education of management and HR management</a:t>
                      </a:r>
                      <a:endParaRPr lang="en-GB" sz="1200" dirty="0">
                        <a:solidFill>
                          <a:srgbClr val="000000"/>
                        </a:solidFill>
                        <a:effectLst/>
                        <a:latin typeface="Frutiger 45 Light"/>
                        <a:ea typeface="Times New Roman"/>
                        <a:cs typeface="Frutiger 45 Light"/>
                      </a:endParaRPr>
                    </a:p>
                  </a:txBody>
                  <a:tcPr marL="68580" marR="68580" marT="0" marB="0" anchor="ctr">
                    <a:solidFill>
                      <a:schemeClr val="tx2">
                        <a:lumMod val="60000"/>
                        <a:lumOff val="40000"/>
                      </a:schemeClr>
                    </a:solidFill>
                  </a:tcPr>
                </a:tc>
                <a:tc>
                  <a:txBody>
                    <a:bodyPr/>
                    <a:lstStyle/>
                    <a:p>
                      <a:pPr marR="11430" algn="ctr">
                        <a:spcAft>
                          <a:spcPts val="0"/>
                        </a:spcAft>
                      </a:pPr>
                      <a:r>
                        <a:rPr lang="en-US" sz="1200">
                          <a:effectLst/>
                        </a:rPr>
                        <a:t>0,306</a:t>
                      </a:r>
                      <a:endParaRPr lang="en-GB" sz="1200">
                        <a:solidFill>
                          <a:srgbClr val="000000"/>
                        </a:solidFill>
                        <a:effectLst/>
                        <a:latin typeface="Frutiger 45 Light"/>
                        <a:ea typeface="Times New Roman"/>
                        <a:cs typeface="Frutiger 45 Light"/>
                      </a:endParaRPr>
                    </a:p>
                  </a:txBody>
                  <a:tcPr marL="68580" marR="68580" marT="0" marB="0" anchor="ctr">
                    <a:solidFill>
                      <a:schemeClr val="tx2">
                        <a:lumMod val="60000"/>
                        <a:lumOff val="40000"/>
                      </a:schemeClr>
                    </a:solidFill>
                  </a:tcPr>
                </a:tc>
              </a:tr>
              <a:tr h="193651">
                <a:tc>
                  <a:txBody>
                    <a:bodyPr/>
                    <a:lstStyle/>
                    <a:p>
                      <a:pPr marR="11430" algn="ctr">
                        <a:spcAft>
                          <a:spcPts val="0"/>
                        </a:spcAft>
                      </a:pPr>
                      <a:r>
                        <a:rPr lang="id-ID" sz="1200">
                          <a:effectLst/>
                        </a:rPr>
                        <a:t>III</a:t>
                      </a:r>
                      <a:endParaRPr lang="en-GB" sz="120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c>
                  <a:txBody>
                    <a:bodyPr/>
                    <a:lstStyle/>
                    <a:p>
                      <a:pPr marR="11430">
                        <a:spcAft>
                          <a:spcPts val="0"/>
                        </a:spcAft>
                      </a:pPr>
                      <a:r>
                        <a:rPr lang="id-ID" sz="1200" dirty="0" smtClean="0">
                          <a:effectLst/>
                        </a:rPr>
                        <a:t>Improve facilities and infrastructure</a:t>
                      </a:r>
                      <a:endParaRPr lang="en-GB" sz="1200" dirty="0">
                        <a:solidFill>
                          <a:srgbClr val="000000"/>
                        </a:solidFill>
                        <a:effectLst/>
                        <a:latin typeface="Frutiger 45 Light"/>
                        <a:ea typeface="Times New Roman"/>
                        <a:cs typeface="Frutiger 45 Light"/>
                      </a:endParaRPr>
                    </a:p>
                  </a:txBody>
                  <a:tcPr marL="68580" marR="68580" marT="0" marB="0" anchor="ctr">
                    <a:solidFill>
                      <a:schemeClr val="tx2">
                        <a:lumMod val="60000"/>
                        <a:lumOff val="40000"/>
                      </a:schemeClr>
                    </a:solidFill>
                  </a:tcPr>
                </a:tc>
                <a:tc>
                  <a:txBody>
                    <a:bodyPr/>
                    <a:lstStyle/>
                    <a:p>
                      <a:pPr marR="11430" algn="ctr">
                        <a:spcAft>
                          <a:spcPts val="0"/>
                        </a:spcAft>
                      </a:pPr>
                      <a:r>
                        <a:rPr lang="en-US" sz="1200">
                          <a:effectLst/>
                        </a:rPr>
                        <a:t>0,240</a:t>
                      </a:r>
                      <a:endParaRPr lang="en-GB" sz="1200">
                        <a:solidFill>
                          <a:srgbClr val="000000"/>
                        </a:solidFill>
                        <a:effectLst/>
                        <a:latin typeface="Frutiger 45 Light"/>
                        <a:ea typeface="Times New Roman"/>
                        <a:cs typeface="Frutiger 45 Light"/>
                      </a:endParaRPr>
                    </a:p>
                  </a:txBody>
                  <a:tcPr marL="68580" marR="68580" marT="0" marB="0" anchor="ctr">
                    <a:solidFill>
                      <a:schemeClr val="tx2">
                        <a:lumMod val="60000"/>
                        <a:lumOff val="40000"/>
                      </a:schemeClr>
                    </a:solidFill>
                  </a:tcPr>
                </a:tc>
              </a:tr>
              <a:tr h="580953">
                <a:tc>
                  <a:txBody>
                    <a:bodyPr/>
                    <a:lstStyle/>
                    <a:p>
                      <a:pPr marR="11430" algn="ctr">
                        <a:spcAft>
                          <a:spcPts val="0"/>
                        </a:spcAft>
                      </a:pPr>
                      <a:r>
                        <a:rPr lang="id-ID" sz="1200">
                          <a:effectLst/>
                        </a:rPr>
                        <a:t>IV</a:t>
                      </a:r>
                      <a:endParaRPr lang="en-GB" sz="120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c>
                  <a:txBody>
                    <a:bodyPr/>
                    <a:lstStyle/>
                    <a:p>
                      <a:pPr marR="11430">
                        <a:spcAft>
                          <a:spcPts val="0"/>
                        </a:spcAft>
                      </a:pPr>
                      <a:r>
                        <a:rPr lang="en-US" sz="1200" dirty="0" smtClean="0">
                          <a:effectLst/>
                        </a:rPr>
                        <a:t>Improve service quality, product innovation and response to members' empowerment needs</a:t>
                      </a:r>
                      <a:endParaRPr lang="en-GB" sz="1200" dirty="0">
                        <a:solidFill>
                          <a:srgbClr val="000000"/>
                        </a:solidFill>
                        <a:effectLst/>
                        <a:latin typeface="Frutiger 45 Light"/>
                        <a:ea typeface="Times New Roman"/>
                        <a:cs typeface="Frutiger 45 Light"/>
                      </a:endParaRPr>
                    </a:p>
                  </a:txBody>
                  <a:tcPr marL="68580" marR="68580" marT="0" marB="0" anchor="ctr">
                    <a:solidFill>
                      <a:schemeClr val="tx2">
                        <a:lumMod val="60000"/>
                        <a:lumOff val="40000"/>
                      </a:schemeClr>
                    </a:solidFill>
                  </a:tcPr>
                </a:tc>
                <a:tc>
                  <a:txBody>
                    <a:bodyPr/>
                    <a:lstStyle/>
                    <a:p>
                      <a:pPr marR="11430" algn="ctr">
                        <a:spcAft>
                          <a:spcPts val="0"/>
                        </a:spcAft>
                      </a:pPr>
                      <a:r>
                        <a:rPr lang="en-US" sz="1200">
                          <a:effectLst/>
                        </a:rPr>
                        <a:t>0,051</a:t>
                      </a:r>
                      <a:endParaRPr lang="en-GB" sz="1200">
                        <a:solidFill>
                          <a:srgbClr val="000000"/>
                        </a:solidFill>
                        <a:effectLst/>
                        <a:latin typeface="Frutiger 45 Light"/>
                        <a:ea typeface="Times New Roman"/>
                        <a:cs typeface="Frutiger 45 Light"/>
                      </a:endParaRPr>
                    </a:p>
                  </a:txBody>
                  <a:tcPr marL="68580" marR="68580" marT="0" marB="0" anchor="ctr">
                    <a:solidFill>
                      <a:schemeClr val="tx2">
                        <a:lumMod val="60000"/>
                        <a:lumOff val="40000"/>
                      </a:schemeClr>
                    </a:solidFill>
                  </a:tcPr>
                </a:tc>
              </a:tr>
              <a:tr h="193651">
                <a:tc gridSpan="2">
                  <a:txBody>
                    <a:bodyPr/>
                    <a:lstStyle/>
                    <a:p>
                      <a:pPr marR="11430" algn="ctr">
                        <a:spcAft>
                          <a:spcPts val="0"/>
                        </a:spcAft>
                      </a:pPr>
                      <a:r>
                        <a:rPr lang="id-ID" sz="1200">
                          <a:effectLst/>
                        </a:rPr>
                        <a:t>Total Bobot</a:t>
                      </a:r>
                      <a:endParaRPr lang="en-GB" sz="120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c hMerge="1">
                  <a:txBody>
                    <a:bodyPr/>
                    <a:lstStyle/>
                    <a:p>
                      <a:endParaRPr lang="en-GB"/>
                    </a:p>
                  </a:txBody>
                  <a:tcPr/>
                </a:tc>
                <a:tc>
                  <a:txBody>
                    <a:bodyPr/>
                    <a:lstStyle/>
                    <a:p>
                      <a:pPr marR="11430" algn="ctr">
                        <a:spcAft>
                          <a:spcPts val="0"/>
                        </a:spcAft>
                      </a:pPr>
                      <a:r>
                        <a:rPr lang="id-ID" sz="1200" dirty="0">
                          <a:effectLst/>
                        </a:rPr>
                        <a:t>1.00</a:t>
                      </a:r>
                      <a:endParaRPr lang="en-GB" sz="1200" dirty="0">
                        <a:solidFill>
                          <a:srgbClr val="000000"/>
                        </a:solidFill>
                        <a:effectLst/>
                        <a:latin typeface="Frutiger 45 Light"/>
                        <a:ea typeface="Times New Roman"/>
                        <a:cs typeface="Frutiger 45 Light"/>
                      </a:endParaRPr>
                    </a:p>
                  </a:txBody>
                  <a:tcPr marL="68580" marR="68580" marT="0" marB="0">
                    <a:solidFill>
                      <a:schemeClr val="tx2">
                        <a:lumMod val="60000"/>
                        <a:lumOff val="40000"/>
                      </a:schemeClr>
                    </a:solidFill>
                  </a:tcPr>
                </a:tc>
              </a:tr>
            </a:tbl>
          </a:graphicData>
        </a:graphic>
      </p:graphicFrame>
      <p:sp>
        <p:nvSpPr>
          <p:cNvPr id="46" name="TextBox 45">
            <a:extLst>
              <a:ext uri="{FF2B5EF4-FFF2-40B4-BE49-F238E27FC236}">
                <a16:creationId xmlns:a16="http://schemas.microsoft.com/office/drawing/2014/main" xmlns="" id="{114B4CF9-45E8-488A-B34B-C6D22AE19996}"/>
              </a:ext>
            </a:extLst>
          </p:cNvPr>
          <p:cNvSpPr txBox="1"/>
          <p:nvPr/>
        </p:nvSpPr>
        <p:spPr>
          <a:xfrm>
            <a:off x="5654909" y="5681996"/>
            <a:ext cx="1368302" cy="523220"/>
          </a:xfrm>
          <a:prstGeom prst="rect">
            <a:avLst/>
          </a:prstGeom>
          <a:noFill/>
        </p:spPr>
        <p:txBody>
          <a:bodyPr wrap="square" rtlCol="0" anchor="ctr">
            <a:spAutoFit/>
          </a:bodyPr>
          <a:lstStyle/>
          <a:p>
            <a:pPr algn="r"/>
            <a:r>
              <a:rPr lang="id-ID" sz="2800" b="1" dirty="0">
                <a:solidFill>
                  <a:srgbClr val="000000"/>
                </a:solidFill>
                <a:latin typeface="Times New Roman"/>
                <a:ea typeface="Calibri"/>
              </a:rPr>
              <a:t>0,782</a:t>
            </a:r>
            <a:endParaRPr lang="ko-KR" altLang="en-US" sz="2800" b="1" dirty="0">
              <a:solidFill>
                <a:schemeClr val="accent1"/>
              </a:solidFill>
              <a:cs typeface="Arial" pitchFamily="34" charset="0"/>
            </a:endParaRPr>
          </a:p>
        </p:txBody>
      </p:sp>
      <p:sp>
        <p:nvSpPr>
          <p:cNvPr id="44" name="Arrow: Pentagon 59">
            <a:extLst>
              <a:ext uri="{FF2B5EF4-FFF2-40B4-BE49-F238E27FC236}">
                <a16:creationId xmlns="" xmlns:a16="http://schemas.microsoft.com/office/drawing/2014/main" id="{5BC0B563-AC82-4541-8F32-1448FD792074}"/>
              </a:ext>
            </a:extLst>
          </p:cNvPr>
          <p:cNvSpPr/>
          <p:nvPr/>
        </p:nvSpPr>
        <p:spPr>
          <a:xfrm rot="10800000">
            <a:off x="9349257" y="257315"/>
            <a:ext cx="5900237" cy="99280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 xmlns:a16="http://schemas.microsoft.com/office/drawing/2014/main" id="{1F51FD02-795B-4971-823A-3CB123F722F7}"/>
              </a:ext>
            </a:extLst>
          </p:cNvPr>
          <p:cNvSpPr txBox="1"/>
          <p:nvPr/>
        </p:nvSpPr>
        <p:spPr>
          <a:xfrm>
            <a:off x="7286533" y="399774"/>
            <a:ext cx="4671006" cy="707886"/>
          </a:xfrm>
          <a:prstGeom prst="rect">
            <a:avLst/>
          </a:prstGeom>
          <a:noFill/>
        </p:spPr>
        <p:txBody>
          <a:bodyPr wrap="square" rtlCol="0" anchor="ctr">
            <a:spAutoFit/>
          </a:bodyPr>
          <a:lstStyle/>
          <a:p>
            <a:pPr algn="r"/>
            <a:r>
              <a:rPr lang="en-US" altLang="ko-KR" sz="2000" b="1" dirty="0" smtClean="0">
                <a:solidFill>
                  <a:schemeClr val="bg1"/>
                </a:solidFill>
                <a:latin typeface="+mj-lt"/>
                <a:cs typeface="Arial" pitchFamily="34" charset="0"/>
              </a:rPr>
              <a:t>AHP</a:t>
            </a:r>
          </a:p>
          <a:p>
            <a:pPr algn="r"/>
            <a:r>
              <a:rPr lang="en-US" altLang="ko-KR" sz="2000" b="1" dirty="0" smtClean="0">
                <a:solidFill>
                  <a:schemeClr val="bg1"/>
                </a:solidFill>
                <a:latin typeface="+mj-lt"/>
                <a:cs typeface="Arial" pitchFamily="34" charset="0"/>
              </a:rPr>
              <a:t>Analysis</a:t>
            </a:r>
            <a:endParaRPr lang="en-US" altLang="ko-KR" sz="2000" b="1" dirty="0">
              <a:solidFill>
                <a:schemeClr val="bg1"/>
              </a:solidFill>
              <a:latin typeface="+mj-lt"/>
              <a:cs typeface="Arial" pitchFamily="34" charset="0"/>
            </a:endParaRPr>
          </a:p>
        </p:txBody>
      </p:sp>
    </p:spTree>
    <p:extLst>
      <p:ext uri="{BB962C8B-B14F-4D97-AF65-F5344CB8AC3E}">
        <p14:creationId xmlns:p14="http://schemas.microsoft.com/office/powerpoint/2010/main" val="4144194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D36AB55B-E73D-4192-9F63-E15C0327AF25}"/>
              </a:ext>
            </a:extLst>
          </p:cNvPr>
          <p:cNvSpPr>
            <a:spLocks noGrp="1"/>
          </p:cNvSpPr>
          <p:nvPr>
            <p:ph type="pic" sz="quarter" idx="14"/>
          </p:nvPr>
        </p:nvSpPr>
        <p:spPr/>
      </p:sp>
      <p:sp>
        <p:nvSpPr>
          <p:cNvPr id="6" name="TextBox 5">
            <a:extLst>
              <a:ext uri="{FF2B5EF4-FFF2-40B4-BE49-F238E27FC236}">
                <a16:creationId xmlns:a16="http://schemas.microsoft.com/office/drawing/2014/main" xmlns="" id="{B8D3DD92-1194-4FFB-BD49-8D16437CB36B}"/>
              </a:ext>
            </a:extLst>
          </p:cNvPr>
          <p:cNvSpPr txBox="1"/>
          <p:nvPr/>
        </p:nvSpPr>
        <p:spPr>
          <a:xfrm>
            <a:off x="7013750" y="3100243"/>
            <a:ext cx="4546192" cy="1077218"/>
          </a:xfrm>
          <a:prstGeom prst="rect">
            <a:avLst/>
          </a:prstGeom>
          <a:noFill/>
        </p:spPr>
        <p:txBody>
          <a:bodyPr wrap="square" rtlCol="0">
            <a:spAutoFit/>
          </a:bodyPr>
          <a:lstStyle/>
          <a:p>
            <a:pPr algn="r"/>
            <a:r>
              <a:rPr lang="en-US" sz="1600" dirty="0" smtClean="0"/>
              <a:t>Based on the weight of the scenario with the highest value is optimistic that the target that must be prioritized is</a:t>
            </a:r>
          </a:p>
          <a:p>
            <a:pPr algn="r"/>
            <a:r>
              <a:rPr lang="en-US" sz="1600" b="1" dirty="0" smtClean="0">
                <a:solidFill>
                  <a:srgbClr val="002060"/>
                </a:solidFill>
              </a:rPr>
              <a:t>IMPROVE QUALITY of Human Resources</a:t>
            </a:r>
            <a:r>
              <a:rPr lang="id-ID" sz="1600" dirty="0" smtClean="0"/>
              <a:t>.</a:t>
            </a:r>
            <a:r>
              <a:rPr lang="en-US" altLang="ko-KR" sz="1600" dirty="0" smtClean="0">
                <a:solidFill>
                  <a:schemeClr val="tx1">
                    <a:lumMod val="75000"/>
                    <a:lumOff val="25000"/>
                  </a:schemeClr>
                </a:solidFill>
                <a:cs typeface="Arial" pitchFamily="34" charset="0"/>
              </a:rPr>
              <a:t>. </a:t>
            </a:r>
            <a:endParaRPr lang="en-US" altLang="ko-KR" sz="1600" dirty="0">
              <a:solidFill>
                <a:schemeClr val="tx1">
                  <a:lumMod val="75000"/>
                  <a:lumOff val="25000"/>
                </a:schemeClr>
              </a:solidFill>
              <a:cs typeface="Arial" pitchFamily="34" charset="0"/>
            </a:endParaRPr>
          </a:p>
        </p:txBody>
      </p:sp>
      <p:cxnSp>
        <p:nvCxnSpPr>
          <p:cNvPr id="7" name="Straight Connector 6">
            <a:extLst>
              <a:ext uri="{FF2B5EF4-FFF2-40B4-BE49-F238E27FC236}">
                <a16:creationId xmlns:a16="http://schemas.microsoft.com/office/drawing/2014/main" xmlns="" id="{F6AAD0CD-30DE-4156-80D9-CF56CEDEAF34}"/>
              </a:ext>
            </a:extLst>
          </p:cNvPr>
          <p:cNvCxnSpPr>
            <a:cxnSpLocks/>
          </p:cNvCxnSpPr>
          <p:nvPr/>
        </p:nvCxnSpPr>
        <p:spPr>
          <a:xfrm flipV="1">
            <a:off x="7134330" y="2394417"/>
            <a:ext cx="4390376" cy="19911"/>
          </a:xfrm>
          <a:prstGeom prst="line">
            <a:avLst/>
          </a:prstGeom>
          <a:ln w="22225" cap="rnd">
            <a:solidFill>
              <a:srgbClr val="BEBFBF"/>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A32344-1B10-4E12-ADEA-3DE04371F4D1}"/>
              </a:ext>
            </a:extLst>
          </p:cNvPr>
          <p:cNvSpPr txBox="1"/>
          <p:nvPr/>
        </p:nvSpPr>
        <p:spPr>
          <a:xfrm>
            <a:off x="7013749" y="1895901"/>
            <a:ext cx="4546192" cy="369332"/>
          </a:xfrm>
          <a:prstGeom prst="rect">
            <a:avLst/>
          </a:prstGeom>
          <a:noFill/>
        </p:spPr>
        <p:txBody>
          <a:bodyPr wrap="square" rtlCol="0" anchor="ctr">
            <a:spAutoFit/>
          </a:bodyPr>
          <a:lstStyle/>
          <a:p>
            <a:pPr algn="dist"/>
            <a:r>
              <a:rPr lang="en-US" altLang="ko-KR" dirty="0" smtClean="0">
                <a:solidFill>
                  <a:schemeClr val="accent1"/>
                </a:solidFill>
                <a:cs typeface="Arial" pitchFamily="34" charset="0"/>
              </a:rPr>
              <a:t>KSPPS BMT UMJ</a:t>
            </a:r>
            <a:endParaRPr lang="ko-KR" altLang="en-US" dirty="0">
              <a:solidFill>
                <a:schemeClr val="accent1"/>
              </a:solidFill>
              <a:cs typeface="Arial" pitchFamily="34" charset="0"/>
            </a:endParaRPr>
          </a:p>
        </p:txBody>
      </p:sp>
      <p:grpSp>
        <p:nvGrpSpPr>
          <p:cNvPr id="10" name="Group 9">
            <a:extLst>
              <a:ext uri="{FF2B5EF4-FFF2-40B4-BE49-F238E27FC236}">
                <a16:creationId xmlns:a16="http://schemas.microsoft.com/office/drawing/2014/main" xmlns="" id="{28CBA415-C8B6-401F-9A2D-5A50ECA5DEDF}"/>
              </a:ext>
            </a:extLst>
          </p:cNvPr>
          <p:cNvGrpSpPr/>
          <p:nvPr/>
        </p:nvGrpSpPr>
        <p:grpSpPr>
          <a:xfrm>
            <a:off x="7013749" y="586013"/>
            <a:ext cx="4546192" cy="1344519"/>
            <a:chOff x="3862980" y="5031564"/>
            <a:chExt cx="3433328" cy="1344519"/>
          </a:xfrm>
        </p:grpSpPr>
        <p:sp>
          <p:nvSpPr>
            <p:cNvPr id="11" name="TextBox 10">
              <a:extLst>
                <a:ext uri="{FF2B5EF4-FFF2-40B4-BE49-F238E27FC236}">
                  <a16:creationId xmlns:a16="http://schemas.microsoft.com/office/drawing/2014/main" xmlns="" id="{A6BDE6CD-874D-47BE-8E97-B7A3C4F4DA43}"/>
                </a:ext>
              </a:extLst>
            </p:cNvPr>
            <p:cNvSpPr txBox="1"/>
            <p:nvPr/>
          </p:nvSpPr>
          <p:spPr>
            <a:xfrm>
              <a:off x="3862980" y="5031564"/>
              <a:ext cx="3433328" cy="923330"/>
            </a:xfrm>
            <a:prstGeom prst="rect">
              <a:avLst/>
            </a:prstGeom>
            <a:noFill/>
          </p:spPr>
          <p:txBody>
            <a:bodyPr wrap="square" rtlCol="0" anchor="ctr">
              <a:spAutoFit/>
            </a:bodyPr>
            <a:lstStyle/>
            <a:p>
              <a:pPr algn="dist"/>
              <a:r>
                <a:rPr lang="en-US" altLang="ko-KR" sz="5400" b="1" dirty="0" smtClean="0">
                  <a:solidFill>
                    <a:schemeClr val="accent1"/>
                  </a:solidFill>
                  <a:cs typeface="Arial" pitchFamily="34" charset="0"/>
                </a:rPr>
                <a:t>STRATEGY</a:t>
              </a:r>
              <a:endParaRPr lang="en-US" altLang="ko-KR" sz="5400" b="1" dirty="0">
                <a:solidFill>
                  <a:schemeClr val="accent1"/>
                </a:solidFill>
                <a:cs typeface="Arial" pitchFamily="34" charset="0"/>
              </a:endParaRPr>
            </a:p>
          </p:txBody>
        </p:sp>
        <p:sp>
          <p:nvSpPr>
            <p:cNvPr id="12" name="TextBox 11">
              <a:extLst>
                <a:ext uri="{FF2B5EF4-FFF2-40B4-BE49-F238E27FC236}">
                  <a16:creationId xmlns:a16="http://schemas.microsoft.com/office/drawing/2014/main" xmlns="" id="{E61B020A-1E58-4A9E-BFC0-DF2CF8F23422}"/>
                </a:ext>
              </a:extLst>
            </p:cNvPr>
            <p:cNvSpPr txBox="1"/>
            <p:nvPr/>
          </p:nvSpPr>
          <p:spPr>
            <a:xfrm>
              <a:off x="3862980" y="5729752"/>
              <a:ext cx="3433328" cy="646331"/>
            </a:xfrm>
            <a:prstGeom prst="rect">
              <a:avLst/>
            </a:prstGeom>
            <a:noFill/>
          </p:spPr>
          <p:txBody>
            <a:bodyPr wrap="square" rtlCol="0" anchor="ctr">
              <a:spAutoFit/>
            </a:bodyPr>
            <a:lstStyle/>
            <a:p>
              <a:pPr algn="dist"/>
              <a:r>
                <a:rPr lang="en-GB" altLang="ko-KR" sz="3600" b="1" dirty="0" smtClean="0">
                  <a:solidFill>
                    <a:schemeClr val="accent2"/>
                  </a:solidFill>
                  <a:cs typeface="Arial" pitchFamily="34" charset="0"/>
                </a:rPr>
                <a:t>GOAL</a:t>
              </a:r>
              <a:endParaRPr lang="ko-KR" altLang="en-US" sz="3600" b="1" dirty="0">
                <a:solidFill>
                  <a:schemeClr val="accent2"/>
                </a:solidFill>
                <a:cs typeface="Arial" pitchFamily="34" charset="0"/>
              </a:endParaRPr>
            </a:p>
          </p:txBody>
        </p:sp>
      </p:grpSp>
      <p:sp>
        <p:nvSpPr>
          <p:cNvPr id="14" name="Freeform: Shape 13">
            <a:extLst>
              <a:ext uri="{FF2B5EF4-FFF2-40B4-BE49-F238E27FC236}">
                <a16:creationId xmlns:a16="http://schemas.microsoft.com/office/drawing/2014/main" xmlns="" id="{4D49244C-AFBC-4DA8-871C-827F7695A6FE}"/>
              </a:ext>
            </a:extLst>
          </p:cNvPr>
          <p:cNvSpPr/>
          <p:nvPr/>
        </p:nvSpPr>
        <p:spPr>
          <a:xfrm rot="19700944">
            <a:off x="2681213" y="1825170"/>
            <a:ext cx="3870946" cy="1138495"/>
          </a:xfrm>
          <a:custGeom>
            <a:avLst/>
            <a:gdLst>
              <a:gd name="connsiteX0" fmla="*/ 0 w 3947485"/>
              <a:gd name="connsiteY0" fmla="*/ 1154605 h 1218113"/>
              <a:gd name="connsiteX1" fmla="*/ 55409 w 3947485"/>
              <a:gd name="connsiteY1" fmla="*/ 1218113 h 1218113"/>
              <a:gd name="connsiteX2" fmla="*/ 0 w 3947485"/>
              <a:gd name="connsiteY2" fmla="*/ 1218113 h 1218113"/>
              <a:gd name="connsiteX3" fmla="*/ 2039744 w 3947485"/>
              <a:gd name="connsiteY3" fmla="*/ 819482 h 1218113"/>
              <a:gd name="connsiteX4" fmla="*/ 2025393 w 3947485"/>
              <a:gd name="connsiteY4" fmla="*/ 957653 h 1218113"/>
              <a:gd name="connsiteX5" fmla="*/ 1995843 w 3947485"/>
              <a:gd name="connsiteY5" fmla="*/ 1102276 h 1218113"/>
              <a:gd name="connsiteX6" fmla="*/ 1959917 w 3947485"/>
              <a:gd name="connsiteY6" fmla="*/ 1218113 h 1218113"/>
              <a:gd name="connsiteX7" fmla="*/ 1010500 w 3947485"/>
              <a:gd name="connsiteY7" fmla="*/ 1218113 h 1218113"/>
              <a:gd name="connsiteX8" fmla="*/ 1033213 w 3947485"/>
              <a:gd name="connsiteY8" fmla="*/ 1198297 h 1218113"/>
              <a:gd name="connsiteX9" fmla="*/ 1117600 w 3947485"/>
              <a:gd name="connsiteY9" fmla="*/ 1087953 h 1218113"/>
              <a:gd name="connsiteX10" fmla="*/ 1178265 w 3947485"/>
              <a:gd name="connsiteY10" fmla="*/ 962986 h 1218113"/>
              <a:gd name="connsiteX11" fmla="*/ 1207599 w 3947485"/>
              <a:gd name="connsiteY11" fmla="*/ 848786 h 1218113"/>
              <a:gd name="connsiteX12" fmla="*/ 2379027 w 3947485"/>
              <a:gd name="connsiteY12" fmla="*/ 807535 h 1218113"/>
              <a:gd name="connsiteX13" fmla="*/ 2649752 w 3947485"/>
              <a:gd name="connsiteY13" fmla="*/ 1218113 h 1218113"/>
              <a:gd name="connsiteX14" fmla="*/ 2199708 w 3947485"/>
              <a:gd name="connsiteY14" fmla="*/ 1218113 h 1218113"/>
              <a:gd name="connsiteX15" fmla="*/ 2244454 w 3947485"/>
              <a:gd name="connsiteY15" fmla="*/ 1034224 h 1218113"/>
              <a:gd name="connsiteX16" fmla="*/ 2268807 w 3947485"/>
              <a:gd name="connsiteY16" fmla="*/ 824766 h 1218113"/>
              <a:gd name="connsiteX17" fmla="*/ 2268893 w 3947485"/>
              <a:gd name="connsiteY17" fmla="*/ 811414 h 1218113"/>
              <a:gd name="connsiteX18" fmla="*/ 1854358 w 3947485"/>
              <a:gd name="connsiteY18" fmla="*/ 0 h 1218113"/>
              <a:gd name="connsiteX19" fmla="*/ 1908395 w 3947485"/>
              <a:gd name="connsiteY19" fmla="*/ 105736 h 1218113"/>
              <a:gd name="connsiteX20" fmla="*/ 2001801 w 3947485"/>
              <a:gd name="connsiteY20" fmla="*/ 379738 h 1218113"/>
              <a:gd name="connsiteX21" fmla="*/ 2023582 w 3947485"/>
              <a:gd name="connsiteY21" fmla="*/ 495951 h 1218113"/>
              <a:gd name="connsiteX22" fmla="*/ 1185974 w 3947485"/>
              <a:gd name="connsiteY22" fmla="*/ 525446 h 1218113"/>
              <a:gd name="connsiteX23" fmla="*/ 1158618 w 3947485"/>
              <a:gd name="connsiteY23" fmla="*/ 445199 h 1218113"/>
              <a:gd name="connsiteX24" fmla="*/ 893673 w 3947485"/>
              <a:gd name="connsiteY24" fmla="*/ 144289 h 1218113"/>
              <a:gd name="connsiteX25" fmla="*/ 34395 w 3947485"/>
              <a:gd name="connsiteY25" fmla="*/ 257871 h 1218113"/>
              <a:gd name="connsiteX26" fmla="*/ 0 w 3947485"/>
              <a:gd name="connsiteY26" fmla="*/ 302846 h 1218113"/>
              <a:gd name="connsiteX27" fmla="*/ 0 w 3947485"/>
              <a:gd name="connsiteY27" fmla="*/ 0 h 1218113"/>
              <a:gd name="connsiteX28" fmla="*/ 2762149 w 3947485"/>
              <a:gd name="connsiteY28" fmla="*/ 0 h 1218113"/>
              <a:gd name="connsiteX29" fmla="*/ 2671836 w 3947485"/>
              <a:gd name="connsiteY29" fmla="*/ 3180 h 1218113"/>
              <a:gd name="connsiteX30" fmla="*/ 2402053 w 3947485"/>
              <a:gd name="connsiteY30" fmla="*/ 482624 h 1218113"/>
              <a:gd name="connsiteX31" fmla="*/ 2254375 w 3947485"/>
              <a:gd name="connsiteY31" fmla="*/ 487824 h 1218113"/>
              <a:gd name="connsiteX32" fmla="*/ 2224225 w 3947485"/>
              <a:gd name="connsiteY32" fmla="*/ 326958 h 1218113"/>
              <a:gd name="connsiteX33" fmla="*/ 2116667 w 3947485"/>
              <a:gd name="connsiteY33" fmla="*/ 11441 h 1218113"/>
              <a:gd name="connsiteX34" fmla="*/ 2110820 w 3947485"/>
              <a:gd name="connsiteY34" fmla="*/ 0 h 1218113"/>
              <a:gd name="connsiteX35" fmla="*/ 3938856 w 3947485"/>
              <a:gd name="connsiteY35" fmla="*/ 46852 h 1218113"/>
              <a:gd name="connsiteX36" fmla="*/ 3685733 w 3947485"/>
              <a:gd name="connsiteY36" fmla="*/ 496689 h 1218113"/>
              <a:gd name="connsiteX37" fmla="*/ 3686630 w 3947485"/>
              <a:gd name="connsiteY37" fmla="*/ 496656 h 1218113"/>
              <a:gd name="connsiteX38" fmla="*/ 3792899 w 3947485"/>
              <a:gd name="connsiteY38" fmla="*/ 595696 h 1218113"/>
              <a:gd name="connsiteX39" fmla="*/ 3693860 w 3947485"/>
              <a:gd name="connsiteY39" fmla="*/ 701966 h 1218113"/>
              <a:gd name="connsiteX40" fmla="*/ 3663345 w 3947485"/>
              <a:gd name="connsiteY40" fmla="*/ 703040 h 1218113"/>
              <a:gd name="connsiteX41" fmla="*/ 3947485 w 3947485"/>
              <a:gd name="connsiteY41" fmla="*/ 1133960 h 1218113"/>
              <a:gd name="connsiteX42" fmla="*/ 2759915 w 3947485"/>
              <a:gd name="connsiteY42" fmla="*/ 1175779 h 1218113"/>
              <a:gd name="connsiteX43" fmla="*/ 2475777 w 3947485"/>
              <a:gd name="connsiteY43" fmla="*/ 744859 h 1218113"/>
              <a:gd name="connsiteX44" fmla="*/ 985818 w 3947485"/>
              <a:gd name="connsiteY44" fmla="*/ 797326 h 1218113"/>
              <a:gd name="connsiteX45" fmla="*/ 985800 w 3947485"/>
              <a:gd name="connsiteY45" fmla="*/ 797650 h 1218113"/>
              <a:gd name="connsiteX46" fmla="*/ 923001 w 3947485"/>
              <a:gd name="connsiteY46" fmla="*/ 967996 h 1218113"/>
              <a:gd name="connsiteX47" fmla="*/ 293892 w 3947485"/>
              <a:gd name="connsiteY47" fmla="*/ 1117280 h 1218113"/>
              <a:gd name="connsiteX48" fmla="*/ 144608 w 3947485"/>
              <a:gd name="connsiteY48" fmla="*/ 488171 h 1218113"/>
              <a:gd name="connsiteX49" fmla="*/ 773717 w 3947485"/>
              <a:gd name="connsiteY49" fmla="*/ 338887 h 1218113"/>
              <a:gd name="connsiteX50" fmla="*/ 950347 w 3947485"/>
              <a:gd name="connsiteY50" fmla="*/ 539494 h 1218113"/>
              <a:gd name="connsiteX51" fmla="*/ 968375 w 3947485"/>
              <a:gd name="connsiteY51" fmla="*/ 592378 h 1218113"/>
              <a:gd name="connsiteX52" fmla="*/ 2498164 w 3947485"/>
              <a:gd name="connsiteY52" fmla="*/ 538507 h 1218113"/>
              <a:gd name="connsiteX53" fmla="*/ 2751287 w 3947485"/>
              <a:gd name="connsiteY53" fmla="*/ 88671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117600 w 3947485"/>
              <a:gd name="connsiteY9" fmla="*/ 1087953 h 1218113"/>
              <a:gd name="connsiteX10" fmla="*/ 1178265 w 3947485"/>
              <a:gd name="connsiteY10" fmla="*/ 962986 h 1218113"/>
              <a:gd name="connsiteX11" fmla="*/ 1207599 w 3947485"/>
              <a:gd name="connsiteY11" fmla="*/ 848786 h 1218113"/>
              <a:gd name="connsiteX12" fmla="*/ 2039744 w 3947485"/>
              <a:gd name="connsiteY12" fmla="*/ 819482 h 1218113"/>
              <a:gd name="connsiteX13" fmla="*/ 2379027 w 3947485"/>
              <a:gd name="connsiteY13" fmla="*/ 807535 h 1218113"/>
              <a:gd name="connsiteX14" fmla="*/ 2649752 w 3947485"/>
              <a:gd name="connsiteY14" fmla="*/ 1218113 h 1218113"/>
              <a:gd name="connsiteX15" fmla="*/ 2199708 w 3947485"/>
              <a:gd name="connsiteY15" fmla="*/ 1218113 h 1218113"/>
              <a:gd name="connsiteX16" fmla="*/ 2244454 w 3947485"/>
              <a:gd name="connsiteY16" fmla="*/ 1034224 h 1218113"/>
              <a:gd name="connsiteX17" fmla="*/ 2268807 w 3947485"/>
              <a:gd name="connsiteY17" fmla="*/ 824766 h 1218113"/>
              <a:gd name="connsiteX18" fmla="*/ 2268893 w 3947485"/>
              <a:gd name="connsiteY18" fmla="*/ 811414 h 1218113"/>
              <a:gd name="connsiteX19" fmla="*/ 2379027 w 3947485"/>
              <a:gd name="connsiteY19" fmla="*/ 807535 h 1218113"/>
              <a:gd name="connsiteX20" fmla="*/ 1854358 w 3947485"/>
              <a:gd name="connsiteY20" fmla="*/ 0 h 1218113"/>
              <a:gd name="connsiteX21" fmla="*/ 1908395 w 3947485"/>
              <a:gd name="connsiteY21" fmla="*/ 105736 h 1218113"/>
              <a:gd name="connsiteX22" fmla="*/ 2001801 w 3947485"/>
              <a:gd name="connsiteY22" fmla="*/ 379738 h 1218113"/>
              <a:gd name="connsiteX23" fmla="*/ 2023582 w 3947485"/>
              <a:gd name="connsiteY23" fmla="*/ 495951 h 1218113"/>
              <a:gd name="connsiteX24" fmla="*/ 1185974 w 3947485"/>
              <a:gd name="connsiteY24" fmla="*/ 525446 h 1218113"/>
              <a:gd name="connsiteX25" fmla="*/ 1158618 w 3947485"/>
              <a:gd name="connsiteY25" fmla="*/ 445199 h 1218113"/>
              <a:gd name="connsiteX26" fmla="*/ 893673 w 3947485"/>
              <a:gd name="connsiteY26" fmla="*/ 144289 h 1218113"/>
              <a:gd name="connsiteX27" fmla="*/ 34395 w 3947485"/>
              <a:gd name="connsiteY27" fmla="*/ 257871 h 1218113"/>
              <a:gd name="connsiteX28" fmla="*/ 0 w 3947485"/>
              <a:gd name="connsiteY28" fmla="*/ 302846 h 1218113"/>
              <a:gd name="connsiteX29" fmla="*/ 0 w 3947485"/>
              <a:gd name="connsiteY29" fmla="*/ 0 h 1218113"/>
              <a:gd name="connsiteX30" fmla="*/ 1854358 w 3947485"/>
              <a:gd name="connsiteY30" fmla="*/ 0 h 1218113"/>
              <a:gd name="connsiteX31" fmla="*/ 2762149 w 3947485"/>
              <a:gd name="connsiteY31" fmla="*/ 0 h 1218113"/>
              <a:gd name="connsiteX32" fmla="*/ 2671836 w 3947485"/>
              <a:gd name="connsiteY32" fmla="*/ 3180 h 1218113"/>
              <a:gd name="connsiteX33" fmla="*/ 2402053 w 3947485"/>
              <a:gd name="connsiteY33" fmla="*/ 482624 h 1218113"/>
              <a:gd name="connsiteX34" fmla="*/ 2254375 w 3947485"/>
              <a:gd name="connsiteY34" fmla="*/ 487824 h 1218113"/>
              <a:gd name="connsiteX35" fmla="*/ 2224225 w 3947485"/>
              <a:gd name="connsiteY35" fmla="*/ 326958 h 1218113"/>
              <a:gd name="connsiteX36" fmla="*/ 2116667 w 3947485"/>
              <a:gd name="connsiteY36" fmla="*/ 11441 h 1218113"/>
              <a:gd name="connsiteX37" fmla="*/ 2110820 w 3947485"/>
              <a:gd name="connsiteY37" fmla="*/ 0 h 1218113"/>
              <a:gd name="connsiteX38" fmla="*/ 2762149 w 3947485"/>
              <a:gd name="connsiteY38" fmla="*/ 0 h 1218113"/>
              <a:gd name="connsiteX39" fmla="*/ 3938856 w 3947485"/>
              <a:gd name="connsiteY39" fmla="*/ 46852 h 1218113"/>
              <a:gd name="connsiteX40" fmla="*/ 3685733 w 3947485"/>
              <a:gd name="connsiteY40" fmla="*/ 496689 h 1218113"/>
              <a:gd name="connsiteX41" fmla="*/ 3686630 w 3947485"/>
              <a:gd name="connsiteY41" fmla="*/ 496656 h 1218113"/>
              <a:gd name="connsiteX42" fmla="*/ 3792899 w 3947485"/>
              <a:gd name="connsiteY42" fmla="*/ 595696 h 1218113"/>
              <a:gd name="connsiteX43" fmla="*/ 3693860 w 3947485"/>
              <a:gd name="connsiteY43" fmla="*/ 701966 h 1218113"/>
              <a:gd name="connsiteX44" fmla="*/ 3663345 w 3947485"/>
              <a:gd name="connsiteY44" fmla="*/ 703040 h 1218113"/>
              <a:gd name="connsiteX45" fmla="*/ 3947485 w 3947485"/>
              <a:gd name="connsiteY45" fmla="*/ 1133960 h 1218113"/>
              <a:gd name="connsiteX46" fmla="*/ 2759915 w 3947485"/>
              <a:gd name="connsiteY46" fmla="*/ 1175779 h 1218113"/>
              <a:gd name="connsiteX47" fmla="*/ 2475777 w 3947485"/>
              <a:gd name="connsiteY47" fmla="*/ 744859 h 1218113"/>
              <a:gd name="connsiteX48" fmla="*/ 985818 w 3947485"/>
              <a:gd name="connsiteY48" fmla="*/ 797326 h 1218113"/>
              <a:gd name="connsiteX49" fmla="*/ 985800 w 3947485"/>
              <a:gd name="connsiteY49" fmla="*/ 797650 h 1218113"/>
              <a:gd name="connsiteX50" fmla="*/ 923001 w 3947485"/>
              <a:gd name="connsiteY50" fmla="*/ 967996 h 1218113"/>
              <a:gd name="connsiteX51" fmla="*/ 293892 w 3947485"/>
              <a:gd name="connsiteY51" fmla="*/ 1117280 h 1218113"/>
              <a:gd name="connsiteX52" fmla="*/ 144608 w 3947485"/>
              <a:gd name="connsiteY52" fmla="*/ 488171 h 1218113"/>
              <a:gd name="connsiteX53" fmla="*/ 773717 w 3947485"/>
              <a:gd name="connsiteY53" fmla="*/ 338887 h 1218113"/>
              <a:gd name="connsiteX54" fmla="*/ 950347 w 3947485"/>
              <a:gd name="connsiteY54" fmla="*/ 539494 h 1218113"/>
              <a:gd name="connsiteX55" fmla="*/ 968375 w 3947485"/>
              <a:gd name="connsiteY55" fmla="*/ 592378 h 1218113"/>
              <a:gd name="connsiteX56" fmla="*/ 2498164 w 3947485"/>
              <a:gd name="connsiteY56" fmla="*/ 538507 h 1218113"/>
              <a:gd name="connsiteX57" fmla="*/ 2751287 w 3947485"/>
              <a:gd name="connsiteY57" fmla="*/ 88671 h 1218113"/>
              <a:gd name="connsiteX58" fmla="*/ 3938856 w 3947485"/>
              <a:gd name="connsiteY58"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178265 w 3947485"/>
              <a:gd name="connsiteY9" fmla="*/ 962986 h 1218113"/>
              <a:gd name="connsiteX10" fmla="*/ 1207599 w 3947485"/>
              <a:gd name="connsiteY10" fmla="*/ 848786 h 1218113"/>
              <a:gd name="connsiteX11" fmla="*/ 2039744 w 3947485"/>
              <a:gd name="connsiteY11" fmla="*/ 819482 h 1218113"/>
              <a:gd name="connsiteX12" fmla="*/ 2379027 w 3947485"/>
              <a:gd name="connsiteY12" fmla="*/ 807535 h 1218113"/>
              <a:gd name="connsiteX13" fmla="*/ 2649752 w 3947485"/>
              <a:gd name="connsiteY13" fmla="*/ 1218113 h 1218113"/>
              <a:gd name="connsiteX14" fmla="*/ 2199708 w 3947485"/>
              <a:gd name="connsiteY14" fmla="*/ 1218113 h 1218113"/>
              <a:gd name="connsiteX15" fmla="*/ 2244454 w 3947485"/>
              <a:gd name="connsiteY15" fmla="*/ 1034224 h 1218113"/>
              <a:gd name="connsiteX16" fmla="*/ 2268807 w 3947485"/>
              <a:gd name="connsiteY16" fmla="*/ 824766 h 1218113"/>
              <a:gd name="connsiteX17" fmla="*/ 2268893 w 3947485"/>
              <a:gd name="connsiteY17" fmla="*/ 811414 h 1218113"/>
              <a:gd name="connsiteX18" fmla="*/ 2379027 w 3947485"/>
              <a:gd name="connsiteY18" fmla="*/ 807535 h 1218113"/>
              <a:gd name="connsiteX19" fmla="*/ 1854358 w 3947485"/>
              <a:gd name="connsiteY19" fmla="*/ 0 h 1218113"/>
              <a:gd name="connsiteX20" fmla="*/ 1908395 w 3947485"/>
              <a:gd name="connsiteY20" fmla="*/ 105736 h 1218113"/>
              <a:gd name="connsiteX21" fmla="*/ 2001801 w 3947485"/>
              <a:gd name="connsiteY21" fmla="*/ 379738 h 1218113"/>
              <a:gd name="connsiteX22" fmla="*/ 2023582 w 3947485"/>
              <a:gd name="connsiteY22" fmla="*/ 495951 h 1218113"/>
              <a:gd name="connsiteX23" fmla="*/ 1185974 w 3947485"/>
              <a:gd name="connsiteY23" fmla="*/ 525446 h 1218113"/>
              <a:gd name="connsiteX24" fmla="*/ 1158618 w 3947485"/>
              <a:gd name="connsiteY24" fmla="*/ 445199 h 1218113"/>
              <a:gd name="connsiteX25" fmla="*/ 893673 w 3947485"/>
              <a:gd name="connsiteY25" fmla="*/ 144289 h 1218113"/>
              <a:gd name="connsiteX26" fmla="*/ 34395 w 3947485"/>
              <a:gd name="connsiteY26" fmla="*/ 257871 h 1218113"/>
              <a:gd name="connsiteX27" fmla="*/ 0 w 3947485"/>
              <a:gd name="connsiteY27" fmla="*/ 302846 h 1218113"/>
              <a:gd name="connsiteX28" fmla="*/ 0 w 3947485"/>
              <a:gd name="connsiteY28" fmla="*/ 0 h 1218113"/>
              <a:gd name="connsiteX29" fmla="*/ 1854358 w 3947485"/>
              <a:gd name="connsiteY29" fmla="*/ 0 h 1218113"/>
              <a:gd name="connsiteX30" fmla="*/ 2762149 w 3947485"/>
              <a:gd name="connsiteY30" fmla="*/ 0 h 1218113"/>
              <a:gd name="connsiteX31" fmla="*/ 2671836 w 3947485"/>
              <a:gd name="connsiteY31" fmla="*/ 3180 h 1218113"/>
              <a:gd name="connsiteX32" fmla="*/ 2402053 w 3947485"/>
              <a:gd name="connsiteY32" fmla="*/ 482624 h 1218113"/>
              <a:gd name="connsiteX33" fmla="*/ 2254375 w 3947485"/>
              <a:gd name="connsiteY33" fmla="*/ 487824 h 1218113"/>
              <a:gd name="connsiteX34" fmla="*/ 2224225 w 3947485"/>
              <a:gd name="connsiteY34" fmla="*/ 326958 h 1218113"/>
              <a:gd name="connsiteX35" fmla="*/ 2116667 w 3947485"/>
              <a:gd name="connsiteY35" fmla="*/ 11441 h 1218113"/>
              <a:gd name="connsiteX36" fmla="*/ 2110820 w 3947485"/>
              <a:gd name="connsiteY36" fmla="*/ 0 h 1218113"/>
              <a:gd name="connsiteX37" fmla="*/ 2762149 w 3947485"/>
              <a:gd name="connsiteY37" fmla="*/ 0 h 1218113"/>
              <a:gd name="connsiteX38" fmla="*/ 3938856 w 3947485"/>
              <a:gd name="connsiteY38" fmla="*/ 46852 h 1218113"/>
              <a:gd name="connsiteX39" fmla="*/ 3685733 w 3947485"/>
              <a:gd name="connsiteY39" fmla="*/ 496689 h 1218113"/>
              <a:gd name="connsiteX40" fmla="*/ 3686630 w 3947485"/>
              <a:gd name="connsiteY40" fmla="*/ 496656 h 1218113"/>
              <a:gd name="connsiteX41" fmla="*/ 3792899 w 3947485"/>
              <a:gd name="connsiteY41" fmla="*/ 595696 h 1218113"/>
              <a:gd name="connsiteX42" fmla="*/ 3693860 w 3947485"/>
              <a:gd name="connsiteY42" fmla="*/ 701966 h 1218113"/>
              <a:gd name="connsiteX43" fmla="*/ 3663345 w 3947485"/>
              <a:gd name="connsiteY43" fmla="*/ 703040 h 1218113"/>
              <a:gd name="connsiteX44" fmla="*/ 3947485 w 3947485"/>
              <a:gd name="connsiteY44" fmla="*/ 1133960 h 1218113"/>
              <a:gd name="connsiteX45" fmla="*/ 2759915 w 3947485"/>
              <a:gd name="connsiteY45" fmla="*/ 1175779 h 1218113"/>
              <a:gd name="connsiteX46" fmla="*/ 2475777 w 3947485"/>
              <a:gd name="connsiteY46" fmla="*/ 744859 h 1218113"/>
              <a:gd name="connsiteX47" fmla="*/ 985818 w 3947485"/>
              <a:gd name="connsiteY47" fmla="*/ 797326 h 1218113"/>
              <a:gd name="connsiteX48" fmla="*/ 985800 w 3947485"/>
              <a:gd name="connsiteY48" fmla="*/ 797650 h 1218113"/>
              <a:gd name="connsiteX49" fmla="*/ 923001 w 3947485"/>
              <a:gd name="connsiteY49" fmla="*/ 967996 h 1218113"/>
              <a:gd name="connsiteX50" fmla="*/ 293892 w 3947485"/>
              <a:gd name="connsiteY50" fmla="*/ 1117280 h 1218113"/>
              <a:gd name="connsiteX51" fmla="*/ 144608 w 3947485"/>
              <a:gd name="connsiteY51" fmla="*/ 488171 h 1218113"/>
              <a:gd name="connsiteX52" fmla="*/ 773717 w 3947485"/>
              <a:gd name="connsiteY52" fmla="*/ 338887 h 1218113"/>
              <a:gd name="connsiteX53" fmla="*/ 950347 w 3947485"/>
              <a:gd name="connsiteY53" fmla="*/ 539494 h 1218113"/>
              <a:gd name="connsiteX54" fmla="*/ 968375 w 3947485"/>
              <a:gd name="connsiteY54" fmla="*/ 592378 h 1218113"/>
              <a:gd name="connsiteX55" fmla="*/ 2498164 w 3947485"/>
              <a:gd name="connsiteY55" fmla="*/ 538507 h 1218113"/>
              <a:gd name="connsiteX56" fmla="*/ 2751287 w 3947485"/>
              <a:gd name="connsiteY56" fmla="*/ 88671 h 1218113"/>
              <a:gd name="connsiteX57" fmla="*/ 3938856 w 3947485"/>
              <a:gd name="connsiteY57"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207599 w 3947485"/>
              <a:gd name="connsiteY9" fmla="*/ 848786 h 1218113"/>
              <a:gd name="connsiteX10" fmla="*/ 2039744 w 3947485"/>
              <a:gd name="connsiteY10" fmla="*/ 819482 h 1218113"/>
              <a:gd name="connsiteX11" fmla="*/ 2379027 w 3947485"/>
              <a:gd name="connsiteY11" fmla="*/ 807535 h 1218113"/>
              <a:gd name="connsiteX12" fmla="*/ 2649752 w 3947485"/>
              <a:gd name="connsiteY12" fmla="*/ 1218113 h 1218113"/>
              <a:gd name="connsiteX13" fmla="*/ 2199708 w 3947485"/>
              <a:gd name="connsiteY13" fmla="*/ 1218113 h 1218113"/>
              <a:gd name="connsiteX14" fmla="*/ 2244454 w 3947485"/>
              <a:gd name="connsiteY14" fmla="*/ 1034224 h 1218113"/>
              <a:gd name="connsiteX15" fmla="*/ 2268807 w 3947485"/>
              <a:gd name="connsiteY15" fmla="*/ 824766 h 1218113"/>
              <a:gd name="connsiteX16" fmla="*/ 2268893 w 3947485"/>
              <a:gd name="connsiteY16" fmla="*/ 811414 h 1218113"/>
              <a:gd name="connsiteX17" fmla="*/ 2379027 w 3947485"/>
              <a:gd name="connsiteY17" fmla="*/ 807535 h 1218113"/>
              <a:gd name="connsiteX18" fmla="*/ 1854358 w 3947485"/>
              <a:gd name="connsiteY18" fmla="*/ 0 h 1218113"/>
              <a:gd name="connsiteX19" fmla="*/ 1908395 w 3947485"/>
              <a:gd name="connsiteY19" fmla="*/ 105736 h 1218113"/>
              <a:gd name="connsiteX20" fmla="*/ 2001801 w 3947485"/>
              <a:gd name="connsiteY20" fmla="*/ 379738 h 1218113"/>
              <a:gd name="connsiteX21" fmla="*/ 2023582 w 3947485"/>
              <a:gd name="connsiteY21" fmla="*/ 495951 h 1218113"/>
              <a:gd name="connsiteX22" fmla="*/ 1185974 w 3947485"/>
              <a:gd name="connsiteY22" fmla="*/ 525446 h 1218113"/>
              <a:gd name="connsiteX23" fmla="*/ 1158618 w 3947485"/>
              <a:gd name="connsiteY23" fmla="*/ 445199 h 1218113"/>
              <a:gd name="connsiteX24" fmla="*/ 893673 w 3947485"/>
              <a:gd name="connsiteY24" fmla="*/ 144289 h 1218113"/>
              <a:gd name="connsiteX25" fmla="*/ 34395 w 3947485"/>
              <a:gd name="connsiteY25" fmla="*/ 257871 h 1218113"/>
              <a:gd name="connsiteX26" fmla="*/ 0 w 3947485"/>
              <a:gd name="connsiteY26" fmla="*/ 302846 h 1218113"/>
              <a:gd name="connsiteX27" fmla="*/ 0 w 3947485"/>
              <a:gd name="connsiteY27" fmla="*/ 0 h 1218113"/>
              <a:gd name="connsiteX28" fmla="*/ 1854358 w 3947485"/>
              <a:gd name="connsiteY28" fmla="*/ 0 h 1218113"/>
              <a:gd name="connsiteX29" fmla="*/ 2762149 w 3947485"/>
              <a:gd name="connsiteY29" fmla="*/ 0 h 1218113"/>
              <a:gd name="connsiteX30" fmla="*/ 2671836 w 3947485"/>
              <a:gd name="connsiteY30" fmla="*/ 3180 h 1218113"/>
              <a:gd name="connsiteX31" fmla="*/ 2402053 w 3947485"/>
              <a:gd name="connsiteY31" fmla="*/ 482624 h 1218113"/>
              <a:gd name="connsiteX32" fmla="*/ 2254375 w 3947485"/>
              <a:gd name="connsiteY32" fmla="*/ 487824 h 1218113"/>
              <a:gd name="connsiteX33" fmla="*/ 2224225 w 3947485"/>
              <a:gd name="connsiteY33" fmla="*/ 326958 h 1218113"/>
              <a:gd name="connsiteX34" fmla="*/ 2116667 w 3947485"/>
              <a:gd name="connsiteY34" fmla="*/ 11441 h 1218113"/>
              <a:gd name="connsiteX35" fmla="*/ 2110820 w 3947485"/>
              <a:gd name="connsiteY35" fmla="*/ 0 h 1218113"/>
              <a:gd name="connsiteX36" fmla="*/ 2762149 w 3947485"/>
              <a:gd name="connsiteY36" fmla="*/ 0 h 1218113"/>
              <a:gd name="connsiteX37" fmla="*/ 3938856 w 3947485"/>
              <a:gd name="connsiteY37" fmla="*/ 46852 h 1218113"/>
              <a:gd name="connsiteX38" fmla="*/ 3685733 w 3947485"/>
              <a:gd name="connsiteY38" fmla="*/ 496689 h 1218113"/>
              <a:gd name="connsiteX39" fmla="*/ 3686630 w 3947485"/>
              <a:gd name="connsiteY39" fmla="*/ 496656 h 1218113"/>
              <a:gd name="connsiteX40" fmla="*/ 3792899 w 3947485"/>
              <a:gd name="connsiteY40" fmla="*/ 595696 h 1218113"/>
              <a:gd name="connsiteX41" fmla="*/ 3693860 w 3947485"/>
              <a:gd name="connsiteY41" fmla="*/ 701966 h 1218113"/>
              <a:gd name="connsiteX42" fmla="*/ 3663345 w 3947485"/>
              <a:gd name="connsiteY42" fmla="*/ 703040 h 1218113"/>
              <a:gd name="connsiteX43" fmla="*/ 3947485 w 3947485"/>
              <a:gd name="connsiteY43" fmla="*/ 1133960 h 1218113"/>
              <a:gd name="connsiteX44" fmla="*/ 2759915 w 3947485"/>
              <a:gd name="connsiteY44" fmla="*/ 1175779 h 1218113"/>
              <a:gd name="connsiteX45" fmla="*/ 2475777 w 3947485"/>
              <a:gd name="connsiteY45" fmla="*/ 744859 h 1218113"/>
              <a:gd name="connsiteX46" fmla="*/ 985818 w 3947485"/>
              <a:gd name="connsiteY46" fmla="*/ 797326 h 1218113"/>
              <a:gd name="connsiteX47" fmla="*/ 985800 w 3947485"/>
              <a:gd name="connsiteY47" fmla="*/ 797650 h 1218113"/>
              <a:gd name="connsiteX48" fmla="*/ 923001 w 3947485"/>
              <a:gd name="connsiteY48" fmla="*/ 967996 h 1218113"/>
              <a:gd name="connsiteX49" fmla="*/ 293892 w 3947485"/>
              <a:gd name="connsiteY49" fmla="*/ 1117280 h 1218113"/>
              <a:gd name="connsiteX50" fmla="*/ 144608 w 3947485"/>
              <a:gd name="connsiteY50" fmla="*/ 488171 h 1218113"/>
              <a:gd name="connsiteX51" fmla="*/ 773717 w 3947485"/>
              <a:gd name="connsiteY51" fmla="*/ 338887 h 1218113"/>
              <a:gd name="connsiteX52" fmla="*/ 950347 w 3947485"/>
              <a:gd name="connsiteY52" fmla="*/ 539494 h 1218113"/>
              <a:gd name="connsiteX53" fmla="*/ 968375 w 3947485"/>
              <a:gd name="connsiteY53" fmla="*/ 592378 h 1218113"/>
              <a:gd name="connsiteX54" fmla="*/ 2498164 w 3947485"/>
              <a:gd name="connsiteY54" fmla="*/ 538507 h 1218113"/>
              <a:gd name="connsiteX55" fmla="*/ 2751287 w 3947485"/>
              <a:gd name="connsiteY55" fmla="*/ 88671 h 1218113"/>
              <a:gd name="connsiteX56" fmla="*/ 3938856 w 3947485"/>
              <a:gd name="connsiteY56"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2039744 w 3947485"/>
              <a:gd name="connsiteY9" fmla="*/ 819482 h 1218113"/>
              <a:gd name="connsiteX10" fmla="*/ 2379027 w 3947485"/>
              <a:gd name="connsiteY10" fmla="*/ 807535 h 1218113"/>
              <a:gd name="connsiteX11" fmla="*/ 2649752 w 3947485"/>
              <a:gd name="connsiteY11" fmla="*/ 1218113 h 1218113"/>
              <a:gd name="connsiteX12" fmla="*/ 2199708 w 3947485"/>
              <a:gd name="connsiteY12" fmla="*/ 1218113 h 1218113"/>
              <a:gd name="connsiteX13" fmla="*/ 2244454 w 3947485"/>
              <a:gd name="connsiteY13" fmla="*/ 1034224 h 1218113"/>
              <a:gd name="connsiteX14" fmla="*/ 2268807 w 3947485"/>
              <a:gd name="connsiteY14" fmla="*/ 824766 h 1218113"/>
              <a:gd name="connsiteX15" fmla="*/ 2268893 w 3947485"/>
              <a:gd name="connsiteY15" fmla="*/ 811414 h 1218113"/>
              <a:gd name="connsiteX16" fmla="*/ 2379027 w 3947485"/>
              <a:gd name="connsiteY16" fmla="*/ 807535 h 1218113"/>
              <a:gd name="connsiteX17" fmla="*/ 1854358 w 3947485"/>
              <a:gd name="connsiteY17" fmla="*/ 0 h 1218113"/>
              <a:gd name="connsiteX18" fmla="*/ 1908395 w 3947485"/>
              <a:gd name="connsiteY18" fmla="*/ 105736 h 1218113"/>
              <a:gd name="connsiteX19" fmla="*/ 2001801 w 3947485"/>
              <a:gd name="connsiteY19" fmla="*/ 379738 h 1218113"/>
              <a:gd name="connsiteX20" fmla="*/ 2023582 w 3947485"/>
              <a:gd name="connsiteY20" fmla="*/ 495951 h 1218113"/>
              <a:gd name="connsiteX21" fmla="*/ 1185974 w 3947485"/>
              <a:gd name="connsiteY21" fmla="*/ 525446 h 1218113"/>
              <a:gd name="connsiteX22" fmla="*/ 1158618 w 3947485"/>
              <a:gd name="connsiteY22" fmla="*/ 445199 h 1218113"/>
              <a:gd name="connsiteX23" fmla="*/ 893673 w 3947485"/>
              <a:gd name="connsiteY23" fmla="*/ 144289 h 1218113"/>
              <a:gd name="connsiteX24" fmla="*/ 34395 w 3947485"/>
              <a:gd name="connsiteY24" fmla="*/ 257871 h 1218113"/>
              <a:gd name="connsiteX25" fmla="*/ 0 w 3947485"/>
              <a:gd name="connsiteY25" fmla="*/ 302846 h 1218113"/>
              <a:gd name="connsiteX26" fmla="*/ 0 w 3947485"/>
              <a:gd name="connsiteY26" fmla="*/ 0 h 1218113"/>
              <a:gd name="connsiteX27" fmla="*/ 1854358 w 3947485"/>
              <a:gd name="connsiteY27" fmla="*/ 0 h 1218113"/>
              <a:gd name="connsiteX28" fmla="*/ 2762149 w 3947485"/>
              <a:gd name="connsiteY28" fmla="*/ 0 h 1218113"/>
              <a:gd name="connsiteX29" fmla="*/ 2671836 w 3947485"/>
              <a:gd name="connsiteY29" fmla="*/ 3180 h 1218113"/>
              <a:gd name="connsiteX30" fmla="*/ 2402053 w 3947485"/>
              <a:gd name="connsiteY30" fmla="*/ 482624 h 1218113"/>
              <a:gd name="connsiteX31" fmla="*/ 2254375 w 3947485"/>
              <a:gd name="connsiteY31" fmla="*/ 487824 h 1218113"/>
              <a:gd name="connsiteX32" fmla="*/ 2224225 w 3947485"/>
              <a:gd name="connsiteY32" fmla="*/ 326958 h 1218113"/>
              <a:gd name="connsiteX33" fmla="*/ 2116667 w 3947485"/>
              <a:gd name="connsiteY33" fmla="*/ 11441 h 1218113"/>
              <a:gd name="connsiteX34" fmla="*/ 2110820 w 3947485"/>
              <a:gd name="connsiteY34" fmla="*/ 0 h 1218113"/>
              <a:gd name="connsiteX35" fmla="*/ 2762149 w 3947485"/>
              <a:gd name="connsiteY35" fmla="*/ 0 h 1218113"/>
              <a:gd name="connsiteX36" fmla="*/ 3938856 w 3947485"/>
              <a:gd name="connsiteY36" fmla="*/ 46852 h 1218113"/>
              <a:gd name="connsiteX37" fmla="*/ 3685733 w 3947485"/>
              <a:gd name="connsiteY37" fmla="*/ 496689 h 1218113"/>
              <a:gd name="connsiteX38" fmla="*/ 3686630 w 3947485"/>
              <a:gd name="connsiteY38" fmla="*/ 496656 h 1218113"/>
              <a:gd name="connsiteX39" fmla="*/ 3792899 w 3947485"/>
              <a:gd name="connsiteY39" fmla="*/ 595696 h 1218113"/>
              <a:gd name="connsiteX40" fmla="*/ 3693860 w 3947485"/>
              <a:gd name="connsiteY40" fmla="*/ 701966 h 1218113"/>
              <a:gd name="connsiteX41" fmla="*/ 3663345 w 3947485"/>
              <a:gd name="connsiteY41" fmla="*/ 703040 h 1218113"/>
              <a:gd name="connsiteX42" fmla="*/ 3947485 w 3947485"/>
              <a:gd name="connsiteY42" fmla="*/ 1133960 h 1218113"/>
              <a:gd name="connsiteX43" fmla="*/ 2759915 w 3947485"/>
              <a:gd name="connsiteY43" fmla="*/ 1175779 h 1218113"/>
              <a:gd name="connsiteX44" fmla="*/ 2475777 w 3947485"/>
              <a:gd name="connsiteY44" fmla="*/ 744859 h 1218113"/>
              <a:gd name="connsiteX45" fmla="*/ 985818 w 3947485"/>
              <a:gd name="connsiteY45" fmla="*/ 797326 h 1218113"/>
              <a:gd name="connsiteX46" fmla="*/ 985800 w 3947485"/>
              <a:gd name="connsiteY46" fmla="*/ 797650 h 1218113"/>
              <a:gd name="connsiteX47" fmla="*/ 923001 w 3947485"/>
              <a:gd name="connsiteY47" fmla="*/ 967996 h 1218113"/>
              <a:gd name="connsiteX48" fmla="*/ 293892 w 3947485"/>
              <a:gd name="connsiteY48" fmla="*/ 1117280 h 1218113"/>
              <a:gd name="connsiteX49" fmla="*/ 144608 w 3947485"/>
              <a:gd name="connsiteY49" fmla="*/ 488171 h 1218113"/>
              <a:gd name="connsiteX50" fmla="*/ 773717 w 3947485"/>
              <a:gd name="connsiteY50" fmla="*/ 338887 h 1218113"/>
              <a:gd name="connsiteX51" fmla="*/ 950347 w 3947485"/>
              <a:gd name="connsiteY51" fmla="*/ 539494 h 1218113"/>
              <a:gd name="connsiteX52" fmla="*/ 968375 w 3947485"/>
              <a:gd name="connsiteY52" fmla="*/ 592378 h 1218113"/>
              <a:gd name="connsiteX53" fmla="*/ 2498164 w 3947485"/>
              <a:gd name="connsiteY53" fmla="*/ 538507 h 1218113"/>
              <a:gd name="connsiteX54" fmla="*/ 2751287 w 3947485"/>
              <a:gd name="connsiteY54" fmla="*/ 88671 h 1218113"/>
              <a:gd name="connsiteX55" fmla="*/ 3938856 w 3947485"/>
              <a:gd name="connsiteY55"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2039744 w 3947485"/>
              <a:gd name="connsiteY8" fmla="*/ 819482 h 1218113"/>
              <a:gd name="connsiteX9" fmla="*/ 2379027 w 3947485"/>
              <a:gd name="connsiteY9" fmla="*/ 807535 h 1218113"/>
              <a:gd name="connsiteX10" fmla="*/ 2649752 w 3947485"/>
              <a:gd name="connsiteY10" fmla="*/ 1218113 h 1218113"/>
              <a:gd name="connsiteX11" fmla="*/ 2199708 w 3947485"/>
              <a:gd name="connsiteY11" fmla="*/ 1218113 h 1218113"/>
              <a:gd name="connsiteX12" fmla="*/ 2244454 w 3947485"/>
              <a:gd name="connsiteY12" fmla="*/ 1034224 h 1218113"/>
              <a:gd name="connsiteX13" fmla="*/ 2268807 w 3947485"/>
              <a:gd name="connsiteY13" fmla="*/ 824766 h 1218113"/>
              <a:gd name="connsiteX14" fmla="*/ 2268893 w 3947485"/>
              <a:gd name="connsiteY14" fmla="*/ 811414 h 1218113"/>
              <a:gd name="connsiteX15" fmla="*/ 2379027 w 3947485"/>
              <a:gd name="connsiteY15" fmla="*/ 807535 h 1218113"/>
              <a:gd name="connsiteX16" fmla="*/ 1854358 w 3947485"/>
              <a:gd name="connsiteY16" fmla="*/ 0 h 1218113"/>
              <a:gd name="connsiteX17" fmla="*/ 1908395 w 3947485"/>
              <a:gd name="connsiteY17" fmla="*/ 105736 h 1218113"/>
              <a:gd name="connsiteX18" fmla="*/ 2001801 w 3947485"/>
              <a:gd name="connsiteY18" fmla="*/ 379738 h 1218113"/>
              <a:gd name="connsiteX19" fmla="*/ 2023582 w 3947485"/>
              <a:gd name="connsiteY19" fmla="*/ 495951 h 1218113"/>
              <a:gd name="connsiteX20" fmla="*/ 1185974 w 3947485"/>
              <a:gd name="connsiteY20" fmla="*/ 525446 h 1218113"/>
              <a:gd name="connsiteX21" fmla="*/ 1158618 w 3947485"/>
              <a:gd name="connsiteY21" fmla="*/ 445199 h 1218113"/>
              <a:gd name="connsiteX22" fmla="*/ 893673 w 3947485"/>
              <a:gd name="connsiteY22" fmla="*/ 144289 h 1218113"/>
              <a:gd name="connsiteX23" fmla="*/ 34395 w 3947485"/>
              <a:gd name="connsiteY23" fmla="*/ 257871 h 1218113"/>
              <a:gd name="connsiteX24" fmla="*/ 0 w 3947485"/>
              <a:gd name="connsiteY24" fmla="*/ 302846 h 1218113"/>
              <a:gd name="connsiteX25" fmla="*/ 0 w 3947485"/>
              <a:gd name="connsiteY25" fmla="*/ 0 h 1218113"/>
              <a:gd name="connsiteX26" fmla="*/ 1854358 w 3947485"/>
              <a:gd name="connsiteY26" fmla="*/ 0 h 1218113"/>
              <a:gd name="connsiteX27" fmla="*/ 2762149 w 3947485"/>
              <a:gd name="connsiteY27" fmla="*/ 0 h 1218113"/>
              <a:gd name="connsiteX28" fmla="*/ 2671836 w 3947485"/>
              <a:gd name="connsiteY28" fmla="*/ 3180 h 1218113"/>
              <a:gd name="connsiteX29" fmla="*/ 2402053 w 3947485"/>
              <a:gd name="connsiteY29" fmla="*/ 482624 h 1218113"/>
              <a:gd name="connsiteX30" fmla="*/ 2254375 w 3947485"/>
              <a:gd name="connsiteY30" fmla="*/ 487824 h 1218113"/>
              <a:gd name="connsiteX31" fmla="*/ 2224225 w 3947485"/>
              <a:gd name="connsiteY31" fmla="*/ 326958 h 1218113"/>
              <a:gd name="connsiteX32" fmla="*/ 2116667 w 3947485"/>
              <a:gd name="connsiteY32" fmla="*/ 11441 h 1218113"/>
              <a:gd name="connsiteX33" fmla="*/ 2110820 w 3947485"/>
              <a:gd name="connsiteY33" fmla="*/ 0 h 1218113"/>
              <a:gd name="connsiteX34" fmla="*/ 2762149 w 3947485"/>
              <a:gd name="connsiteY34" fmla="*/ 0 h 1218113"/>
              <a:gd name="connsiteX35" fmla="*/ 3938856 w 3947485"/>
              <a:gd name="connsiteY35" fmla="*/ 46852 h 1218113"/>
              <a:gd name="connsiteX36" fmla="*/ 3685733 w 3947485"/>
              <a:gd name="connsiteY36" fmla="*/ 496689 h 1218113"/>
              <a:gd name="connsiteX37" fmla="*/ 3686630 w 3947485"/>
              <a:gd name="connsiteY37" fmla="*/ 496656 h 1218113"/>
              <a:gd name="connsiteX38" fmla="*/ 3792899 w 3947485"/>
              <a:gd name="connsiteY38" fmla="*/ 595696 h 1218113"/>
              <a:gd name="connsiteX39" fmla="*/ 3693860 w 3947485"/>
              <a:gd name="connsiteY39" fmla="*/ 701966 h 1218113"/>
              <a:gd name="connsiteX40" fmla="*/ 3663345 w 3947485"/>
              <a:gd name="connsiteY40" fmla="*/ 703040 h 1218113"/>
              <a:gd name="connsiteX41" fmla="*/ 3947485 w 3947485"/>
              <a:gd name="connsiteY41" fmla="*/ 1133960 h 1218113"/>
              <a:gd name="connsiteX42" fmla="*/ 2759915 w 3947485"/>
              <a:gd name="connsiteY42" fmla="*/ 1175779 h 1218113"/>
              <a:gd name="connsiteX43" fmla="*/ 2475777 w 3947485"/>
              <a:gd name="connsiteY43" fmla="*/ 744859 h 1218113"/>
              <a:gd name="connsiteX44" fmla="*/ 985818 w 3947485"/>
              <a:gd name="connsiteY44" fmla="*/ 797326 h 1218113"/>
              <a:gd name="connsiteX45" fmla="*/ 985800 w 3947485"/>
              <a:gd name="connsiteY45" fmla="*/ 797650 h 1218113"/>
              <a:gd name="connsiteX46" fmla="*/ 923001 w 3947485"/>
              <a:gd name="connsiteY46" fmla="*/ 967996 h 1218113"/>
              <a:gd name="connsiteX47" fmla="*/ 293892 w 3947485"/>
              <a:gd name="connsiteY47" fmla="*/ 1117280 h 1218113"/>
              <a:gd name="connsiteX48" fmla="*/ 144608 w 3947485"/>
              <a:gd name="connsiteY48" fmla="*/ 488171 h 1218113"/>
              <a:gd name="connsiteX49" fmla="*/ 773717 w 3947485"/>
              <a:gd name="connsiteY49" fmla="*/ 338887 h 1218113"/>
              <a:gd name="connsiteX50" fmla="*/ 950347 w 3947485"/>
              <a:gd name="connsiteY50" fmla="*/ 539494 h 1218113"/>
              <a:gd name="connsiteX51" fmla="*/ 968375 w 3947485"/>
              <a:gd name="connsiteY51" fmla="*/ 592378 h 1218113"/>
              <a:gd name="connsiteX52" fmla="*/ 2498164 w 3947485"/>
              <a:gd name="connsiteY52" fmla="*/ 538507 h 1218113"/>
              <a:gd name="connsiteX53" fmla="*/ 2751287 w 3947485"/>
              <a:gd name="connsiteY53" fmla="*/ 88671 h 1218113"/>
              <a:gd name="connsiteX54" fmla="*/ 3938856 w 3947485"/>
              <a:gd name="connsiteY54" fmla="*/ 46852 h 1218113"/>
              <a:gd name="connsiteX0" fmla="*/ 0 w 3947485"/>
              <a:gd name="connsiteY0" fmla="*/ 1154605 h 1218113"/>
              <a:gd name="connsiteX1" fmla="*/ 0 w 3947485"/>
              <a:gd name="connsiteY1" fmla="*/ 1218113 h 1218113"/>
              <a:gd name="connsiteX2" fmla="*/ 0 w 3947485"/>
              <a:gd name="connsiteY2" fmla="*/ 1154605 h 1218113"/>
              <a:gd name="connsiteX3" fmla="*/ 2039744 w 3947485"/>
              <a:gd name="connsiteY3" fmla="*/ 819482 h 1218113"/>
              <a:gd name="connsiteX4" fmla="*/ 2025393 w 3947485"/>
              <a:gd name="connsiteY4" fmla="*/ 957653 h 1218113"/>
              <a:gd name="connsiteX5" fmla="*/ 1995843 w 3947485"/>
              <a:gd name="connsiteY5" fmla="*/ 1102276 h 1218113"/>
              <a:gd name="connsiteX6" fmla="*/ 1959917 w 3947485"/>
              <a:gd name="connsiteY6" fmla="*/ 1218113 h 1218113"/>
              <a:gd name="connsiteX7" fmla="*/ 2039744 w 3947485"/>
              <a:gd name="connsiteY7" fmla="*/ 819482 h 1218113"/>
              <a:gd name="connsiteX8" fmla="*/ 2379027 w 3947485"/>
              <a:gd name="connsiteY8" fmla="*/ 807535 h 1218113"/>
              <a:gd name="connsiteX9" fmla="*/ 2649752 w 3947485"/>
              <a:gd name="connsiteY9" fmla="*/ 1218113 h 1218113"/>
              <a:gd name="connsiteX10" fmla="*/ 2199708 w 3947485"/>
              <a:gd name="connsiteY10" fmla="*/ 1218113 h 1218113"/>
              <a:gd name="connsiteX11" fmla="*/ 2244454 w 3947485"/>
              <a:gd name="connsiteY11" fmla="*/ 1034224 h 1218113"/>
              <a:gd name="connsiteX12" fmla="*/ 2268807 w 3947485"/>
              <a:gd name="connsiteY12" fmla="*/ 824766 h 1218113"/>
              <a:gd name="connsiteX13" fmla="*/ 2268893 w 3947485"/>
              <a:gd name="connsiteY13" fmla="*/ 811414 h 1218113"/>
              <a:gd name="connsiteX14" fmla="*/ 2379027 w 3947485"/>
              <a:gd name="connsiteY14" fmla="*/ 807535 h 1218113"/>
              <a:gd name="connsiteX15" fmla="*/ 1854358 w 3947485"/>
              <a:gd name="connsiteY15" fmla="*/ 0 h 1218113"/>
              <a:gd name="connsiteX16" fmla="*/ 1908395 w 3947485"/>
              <a:gd name="connsiteY16" fmla="*/ 105736 h 1218113"/>
              <a:gd name="connsiteX17" fmla="*/ 2001801 w 3947485"/>
              <a:gd name="connsiteY17" fmla="*/ 379738 h 1218113"/>
              <a:gd name="connsiteX18" fmla="*/ 2023582 w 3947485"/>
              <a:gd name="connsiteY18" fmla="*/ 495951 h 1218113"/>
              <a:gd name="connsiteX19" fmla="*/ 1185974 w 3947485"/>
              <a:gd name="connsiteY19" fmla="*/ 525446 h 1218113"/>
              <a:gd name="connsiteX20" fmla="*/ 1158618 w 3947485"/>
              <a:gd name="connsiteY20" fmla="*/ 445199 h 1218113"/>
              <a:gd name="connsiteX21" fmla="*/ 893673 w 3947485"/>
              <a:gd name="connsiteY21" fmla="*/ 144289 h 1218113"/>
              <a:gd name="connsiteX22" fmla="*/ 34395 w 3947485"/>
              <a:gd name="connsiteY22" fmla="*/ 257871 h 1218113"/>
              <a:gd name="connsiteX23" fmla="*/ 0 w 3947485"/>
              <a:gd name="connsiteY23" fmla="*/ 302846 h 1218113"/>
              <a:gd name="connsiteX24" fmla="*/ 0 w 3947485"/>
              <a:gd name="connsiteY24" fmla="*/ 0 h 1218113"/>
              <a:gd name="connsiteX25" fmla="*/ 1854358 w 3947485"/>
              <a:gd name="connsiteY25" fmla="*/ 0 h 1218113"/>
              <a:gd name="connsiteX26" fmla="*/ 2762149 w 3947485"/>
              <a:gd name="connsiteY26" fmla="*/ 0 h 1218113"/>
              <a:gd name="connsiteX27" fmla="*/ 2671836 w 3947485"/>
              <a:gd name="connsiteY27" fmla="*/ 3180 h 1218113"/>
              <a:gd name="connsiteX28" fmla="*/ 2402053 w 3947485"/>
              <a:gd name="connsiteY28" fmla="*/ 482624 h 1218113"/>
              <a:gd name="connsiteX29" fmla="*/ 2254375 w 3947485"/>
              <a:gd name="connsiteY29" fmla="*/ 487824 h 1218113"/>
              <a:gd name="connsiteX30" fmla="*/ 2224225 w 3947485"/>
              <a:gd name="connsiteY30" fmla="*/ 326958 h 1218113"/>
              <a:gd name="connsiteX31" fmla="*/ 2116667 w 3947485"/>
              <a:gd name="connsiteY31" fmla="*/ 11441 h 1218113"/>
              <a:gd name="connsiteX32" fmla="*/ 2110820 w 3947485"/>
              <a:gd name="connsiteY32" fmla="*/ 0 h 1218113"/>
              <a:gd name="connsiteX33" fmla="*/ 2762149 w 3947485"/>
              <a:gd name="connsiteY33" fmla="*/ 0 h 1218113"/>
              <a:gd name="connsiteX34" fmla="*/ 3938856 w 3947485"/>
              <a:gd name="connsiteY34" fmla="*/ 46852 h 1218113"/>
              <a:gd name="connsiteX35" fmla="*/ 3685733 w 3947485"/>
              <a:gd name="connsiteY35" fmla="*/ 496689 h 1218113"/>
              <a:gd name="connsiteX36" fmla="*/ 3686630 w 3947485"/>
              <a:gd name="connsiteY36" fmla="*/ 496656 h 1218113"/>
              <a:gd name="connsiteX37" fmla="*/ 3792899 w 3947485"/>
              <a:gd name="connsiteY37" fmla="*/ 595696 h 1218113"/>
              <a:gd name="connsiteX38" fmla="*/ 3693860 w 3947485"/>
              <a:gd name="connsiteY38" fmla="*/ 701966 h 1218113"/>
              <a:gd name="connsiteX39" fmla="*/ 3663345 w 3947485"/>
              <a:gd name="connsiteY39" fmla="*/ 703040 h 1218113"/>
              <a:gd name="connsiteX40" fmla="*/ 3947485 w 3947485"/>
              <a:gd name="connsiteY40" fmla="*/ 1133960 h 1218113"/>
              <a:gd name="connsiteX41" fmla="*/ 2759915 w 3947485"/>
              <a:gd name="connsiteY41" fmla="*/ 1175779 h 1218113"/>
              <a:gd name="connsiteX42" fmla="*/ 2475777 w 3947485"/>
              <a:gd name="connsiteY42" fmla="*/ 744859 h 1218113"/>
              <a:gd name="connsiteX43" fmla="*/ 985818 w 3947485"/>
              <a:gd name="connsiteY43" fmla="*/ 797326 h 1218113"/>
              <a:gd name="connsiteX44" fmla="*/ 985800 w 3947485"/>
              <a:gd name="connsiteY44" fmla="*/ 797650 h 1218113"/>
              <a:gd name="connsiteX45" fmla="*/ 923001 w 3947485"/>
              <a:gd name="connsiteY45" fmla="*/ 967996 h 1218113"/>
              <a:gd name="connsiteX46" fmla="*/ 293892 w 3947485"/>
              <a:gd name="connsiteY46" fmla="*/ 1117280 h 1218113"/>
              <a:gd name="connsiteX47" fmla="*/ 144608 w 3947485"/>
              <a:gd name="connsiteY47" fmla="*/ 488171 h 1218113"/>
              <a:gd name="connsiteX48" fmla="*/ 773717 w 3947485"/>
              <a:gd name="connsiteY48" fmla="*/ 338887 h 1218113"/>
              <a:gd name="connsiteX49" fmla="*/ 950347 w 3947485"/>
              <a:gd name="connsiteY49" fmla="*/ 539494 h 1218113"/>
              <a:gd name="connsiteX50" fmla="*/ 968375 w 3947485"/>
              <a:gd name="connsiteY50" fmla="*/ 592378 h 1218113"/>
              <a:gd name="connsiteX51" fmla="*/ 2498164 w 3947485"/>
              <a:gd name="connsiteY51" fmla="*/ 538507 h 1218113"/>
              <a:gd name="connsiteX52" fmla="*/ 2751287 w 3947485"/>
              <a:gd name="connsiteY52" fmla="*/ 88671 h 1218113"/>
              <a:gd name="connsiteX53" fmla="*/ 3938856 w 3947485"/>
              <a:gd name="connsiteY53" fmla="*/ 46852 h 1218113"/>
              <a:gd name="connsiteX0" fmla="*/ 2039744 w 3947485"/>
              <a:gd name="connsiteY0" fmla="*/ 819482 h 1218113"/>
              <a:gd name="connsiteX1" fmla="*/ 2025393 w 3947485"/>
              <a:gd name="connsiteY1" fmla="*/ 957653 h 1218113"/>
              <a:gd name="connsiteX2" fmla="*/ 1995843 w 3947485"/>
              <a:gd name="connsiteY2" fmla="*/ 1102276 h 1218113"/>
              <a:gd name="connsiteX3" fmla="*/ 1959917 w 3947485"/>
              <a:gd name="connsiteY3" fmla="*/ 1218113 h 1218113"/>
              <a:gd name="connsiteX4" fmla="*/ 2039744 w 3947485"/>
              <a:gd name="connsiteY4" fmla="*/ 819482 h 1218113"/>
              <a:gd name="connsiteX5" fmla="*/ 2379027 w 3947485"/>
              <a:gd name="connsiteY5" fmla="*/ 807535 h 1218113"/>
              <a:gd name="connsiteX6" fmla="*/ 2649752 w 3947485"/>
              <a:gd name="connsiteY6" fmla="*/ 1218113 h 1218113"/>
              <a:gd name="connsiteX7" fmla="*/ 2199708 w 3947485"/>
              <a:gd name="connsiteY7" fmla="*/ 1218113 h 1218113"/>
              <a:gd name="connsiteX8" fmla="*/ 2244454 w 3947485"/>
              <a:gd name="connsiteY8" fmla="*/ 1034224 h 1218113"/>
              <a:gd name="connsiteX9" fmla="*/ 2268807 w 3947485"/>
              <a:gd name="connsiteY9" fmla="*/ 824766 h 1218113"/>
              <a:gd name="connsiteX10" fmla="*/ 2268893 w 3947485"/>
              <a:gd name="connsiteY10" fmla="*/ 811414 h 1218113"/>
              <a:gd name="connsiteX11" fmla="*/ 2379027 w 3947485"/>
              <a:gd name="connsiteY11" fmla="*/ 807535 h 1218113"/>
              <a:gd name="connsiteX12" fmla="*/ 1854358 w 3947485"/>
              <a:gd name="connsiteY12" fmla="*/ 0 h 1218113"/>
              <a:gd name="connsiteX13" fmla="*/ 1908395 w 3947485"/>
              <a:gd name="connsiteY13" fmla="*/ 105736 h 1218113"/>
              <a:gd name="connsiteX14" fmla="*/ 2001801 w 3947485"/>
              <a:gd name="connsiteY14" fmla="*/ 379738 h 1218113"/>
              <a:gd name="connsiteX15" fmla="*/ 2023582 w 3947485"/>
              <a:gd name="connsiteY15" fmla="*/ 495951 h 1218113"/>
              <a:gd name="connsiteX16" fmla="*/ 1185974 w 3947485"/>
              <a:gd name="connsiteY16" fmla="*/ 525446 h 1218113"/>
              <a:gd name="connsiteX17" fmla="*/ 1158618 w 3947485"/>
              <a:gd name="connsiteY17" fmla="*/ 445199 h 1218113"/>
              <a:gd name="connsiteX18" fmla="*/ 893673 w 3947485"/>
              <a:gd name="connsiteY18" fmla="*/ 144289 h 1218113"/>
              <a:gd name="connsiteX19" fmla="*/ 34395 w 3947485"/>
              <a:gd name="connsiteY19" fmla="*/ 257871 h 1218113"/>
              <a:gd name="connsiteX20" fmla="*/ 0 w 3947485"/>
              <a:gd name="connsiteY20" fmla="*/ 302846 h 1218113"/>
              <a:gd name="connsiteX21" fmla="*/ 0 w 3947485"/>
              <a:gd name="connsiteY21" fmla="*/ 0 h 1218113"/>
              <a:gd name="connsiteX22" fmla="*/ 1854358 w 3947485"/>
              <a:gd name="connsiteY22" fmla="*/ 0 h 1218113"/>
              <a:gd name="connsiteX23" fmla="*/ 2762149 w 3947485"/>
              <a:gd name="connsiteY23" fmla="*/ 0 h 1218113"/>
              <a:gd name="connsiteX24" fmla="*/ 2671836 w 3947485"/>
              <a:gd name="connsiteY24" fmla="*/ 3180 h 1218113"/>
              <a:gd name="connsiteX25" fmla="*/ 2402053 w 3947485"/>
              <a:gd name="connsiteY25" fmla="*/ 482624 h 1218113"/>
              <a:gd name="connsiteX26" fmla="*/ 2254375 w 3947485"/>
              <a:gd name="connsiteY26" fmla="*/ 487824 h 1218113"/>
              <a:gd name="connsiteX27" fmla="*/ 2224225 w 3947485"/>
              <a:gd name="connsiteY27" fmla="*/ 326958 h 1218113"/>
              <a:gd name="connsiteX28" fmla="*/ 2116667 w 3947485"/>
              <a:gd name="connsiteY28" fmla="*/ 11441 h 1218113"/>
              <a:gd name="connsiteX29" fmla="*/ 2110820 w 3947485"/>
              <a:gd name="connsiteY29" fmla="*/ 0 h 1218113"/>
              <a:gd name="connsiteX30" fmla="*/ 2762149 w 3947485"/>
              <a:gd name="connsiteY30" fmla="*/ 0 h 1218113"/>
              <a:gd name="connsiteX31" fmla="*/ 3938856 w 3947485"/>
              <a:gd name="connsiteY31" fmla="*/ 46852 h 1218113"/>
              <a:gd name="connsiteX32" fmla="*/ 3685733 w 3947485"/>
              <a:gd name="connsiteY32" fmla="*/ 496689 h 1218113"/>
              <a:gd name="connsiteX33" fmla="*/ 3686630 w 3947485"/>
              <a:gd name="connsiteY33" fmla="*/ 496656 h 1218113"/>
              <a:gd name="connsiteX34" fmla="*/ 3792899 w 3947485"/>
              <a:gd name="connsiteY34" fmla="*/ 595696 h 1218113"/>
              <a:gd name="connsiteX35" fmla="*/ 3693860 w 3947485"/>
              <a:gd name="connsiteY35" fmla="*/ 701966 h 1218113"/>
              <a:gd name="connsiteX36" fmla="*/ 3663345 w 3947485"/>
              <a:gd name="connsiteY36" fmla="*/ 703040 h 1218113"/>
              <a:gd name="connsiteX37" fmla="*/ 3947485 w 3947485"/>
              <a:gd name="connsiteY37" fmla="*/ 1133960 h 1218113"/>
              <a:gd name="connsiteX38" fmla="*/ 2759915 w 3947485"/>
              <a:gd name="connsiteY38" fmla="*/ 1175779 h 1218113"/>
              <a:gd name="connsiteX39" fmla="*/ 2475777 w 3947485"/>
              <a:gd name="connsiteY39" fmla="*/ 744859 h 1218113"/>
              <a:gd name="connsiteX40" fmla="*/ 985818 w 3947485"/>
              <a:gd name="connsiteY40" fmla="*/ 797326 h 1218113"/>
              <a:gd name="connsiteX41" fmla="*/ 985800 w 3947485"/>
              <a:gd name="connsiteY41" fmla="*/ 797650 h 1218113"/>
              <a:gd name="connsiteX42" fmla="*/ 923001 w 3947485"/>
              <a:gd name="connsiteY42" fmla="*/ 967996 h 1218113"/>
              <a:gd name="connsiteX43" fmla="*/ 293892 w 3947485"/>
              <a:gd name="connsiteY43" fmla="*/ 1117280 h 1218113"/>
              <a:gd name="connsiteX44" fmla="*/ 144608 w 3947485"/>
              <a:gd name="connsiteY44" fmla="*/ 488171 h 1218113"/>
              <a:gd name="connsiteX45" fmla="*/ 773717 w 3947485"/>
              <a:gd name="connsiteY45" fmla="*/ 338887 h 1218113"/>
              <a:gd name="connsiteX46" fmla="*/ 950347 w 3947485"/>
              <a:gd name="connsiteY46" fmla="*/ 539494 h 1218113"/>
              <a:gd name="connsiteX47" fmla="*/ 968375 w 3947485"/>
              <a:gd name="connsiteY47" fmla="*/ 592378 h 1218113"/>
              <a:gd name="connsiteX48" fmla="*/ 2498164 w 3947485"/>
              <a:gd name="connsiteY48" fmla="*/ 538507 h 1218113"/>
              <a:gd name="connsiteX49" fmla="*/ 2751287 w 3947485"/>
              <a:gd name="connsiteY49" fmla="*/ 88671 h 1218113"/>
              <a:gd name="connsiteX50" fmla="*/ 3938856 w 3947485"/>
              <a:gd name="connsiteY50" fmla="*/ 46852 h 1218113"/>
              <a:gd name="connsiteX0" fmla="*/ 2039744 w 3947485"/>
              <a:gd name="connsiteY0" fmla="*/ 819482 h 1218113"/>
              <a:gd name="connsiteX1" fmla="*/ 2025393 w 3947485"/>
              <a:gd name="connsiteY1" fmla="*/ 957653 h 1218113"/>
              <a:gd name="connsiteX2" fmla="*/ 1995843 w 3947485"/>
              <a:gd name="connsiteY2" fmla="*/ 1102276 h 1218113"/>
              <a:gd name="connsiteX3" fmla="*/ 2039744 w 3947485"/>
              <a:gd name="connsiteY3" fmla="*/ 819482 h 1218113"/>
              <a:gd name="connsiteX4" fmla="*/ 2379027 w 3947485"/>
              <a:gd name="connsiteY4" fmla="*/ 807535 h 1218113"/>
              <a:gd name="connsiteX5" fmla="*/ 2649752 w 3947485"/>
              <a:gd name="connsiteY5" fmla="*/ 1218113 h 1218113"/>
              <a:gd name="connsiteX6" fmla="*/ 2199708 w 3947485"/>
              <a:gd name="connsiteY6" fmla="*/ 1218113 h 1218113"/>
              <a:gd name="connsiteX7" fmla="*/ 2244454 w 3947485"/>
              <a:gd name="connsiteY7" fmla="*/ 1034224 h 1218113"/>
              <a:gd name="connsiteX8" fmla="*/ 2268807 w 3947485"/>
              <a:gd name="connsiteY8" fmla="*/ 824766 h 1218113"/>
              <a:gd name="connsiteX9" fmla="*/ 2268893 w 3947485"/>
              <a:gd name="connsiteY9" fmla="*/ 811414 h 1218113"/>
              <a:gd name="connsiteX10" fmla="*/ 2379027 w 3947485"/>
              <a:gd name="connsiteY10" fmla="*/ 807535 h 1218113"/>
              <a:gd name="connsiteX11" fmla="*/ 1854358 w 3947485"/>
              <a:gd name="connsiteY11" fmla="*/ 0 h 1218113"/>
              <a:gd name="connsiteX12" fmla="*/ 1908395 w 3947485"/>
              <a:gd name="connsiteY12" fmla="*/ 105736 h 1218113"/>
              <a:gd name="connsiteX13" fmla="*/ 2001801 w 3947485"/>
              <a:gd name="connsiteY13" fmla="*/ 379738 h 1218113"/>
              <a:gd name="connsiteX14" fmla="*/ 2023582 w 3947485"/>
              <a:gd name="connsiteY14" fmla="*/ 495951 h 1218113"/>
              <a:gd name="connsiteX15" fmla="*/ 1185974 w 3947485"/>
              <a:gd name="connsiteY15" fmla="*/ 525446 h 1218113"/>
              <a:gd name="connsiteX16" fmla="*/ 1158618 w 3947485"/>
              <a:gd name="connsiteY16" fmla="*/ 445199 h 1218113"/>
              <a:gd name="connsiteX17" fmla="*/ 893673 w 3947485"/>
              <a:gd name="connsiteY17" fmla="*/ 144289 h 1218113"/>
              <a:gd name="connsiteX18" fmla="*/ 34395 w 3947485"/>
              <a:gd name="connsiteY18" fmla="*/ 257871 h 1218113"/>
              <a:gd name="connsiteX19" fmla="*/ 0 w 3947485"/>
              <a:gd name="connsiteY19" fmla="*/ 302846 h 1218113"/>
              <a:gd name="connsiteX20" fmla="*/ 0 w 3947485"/>
              <a:gd name="connsiteY20" fmla="*/ 0 h 1218113"/>
              <a:gd name="connsiteX21" fmla="*/ 1854358 w 3947485"/>
              <a:gd name="connsiteY21" fmla="*/ 0 h 1218113"/>
              <a:gd name="connsiteX22" fmla="*/ 2762149 w 3947485"/>
              <a:gd name="connsiteY22" fmla="*/ 0 h 1218113"/>
              <a:gd name="connsiteX23" fmla="*/ 2671836 w 3947485"/>
              <a:gd name="connsiteY23" fmla="*/ 3180 h 1218113"/>
              <a:gd name="connsiteX24" fmla="*/ 2402053 w 3947485"/>
              <a:gd name="connsiteY24" fmla="*/ 482624 h 1218113"/>
              <a:gd name="connsiteX25" fmla="*/ 2254375 w 3947485"/>
              <a:gd name="connsiteY25" fmla="*/ 487824 h 1218113"/>
              <a:gd name="connsiteX26" fmla="*/ 2224225 w 3947485"/>
              <a:gd name="connsiteY26" fmla="*/ 326958 h 1218113"/>
              <a:gd name="connsiteX27" fmla="*/ 2116667 w 3947485"/>
              <a:gd name="connsiteY27" fmla="*/ 11441 h 1218113"/>
              <a:gd name="connsiteX28" fmla="*/ 2110820 w 3947485"/>
              <a:gd name="connsiteY28" fmla="*/ 0 h 1218113"/>
              <a:gd name="connsiteX29" fmla="*/ 2762149 w 3947485"/>
              <a:gd name="connsiteY29" fmla="*/ 0 h 1218113"/>
              <a:gd name="connsiteX30" fmla="*/ 3938856 w 3947485"/>
              <a:gd name="connsiteY30" fmla="*/ 46852 h 1218113"/>
              <a:gd name="connsiteX31" fmla="*/ 3685733 w 3947485"/>
              <a:gd name="connsiteY31" fmla="*/ 496689 h 1218113"/>
              <a:gd name="connsiteX32" fmla="*/ 3686630 w 3947485"/>
              <a:gd name="connsiteY32" fmla="*/ 496656 h 1218113"/>
              <a:gd name="connsiteX33" fmla="*/ 3792899 w 3947485"/>
              <a:gd name="connsiteY33" fmla="*/ 595696 h 1218113"/>
              <a:gd name="connsiteX34" fmla="*/ 3693860 w 3947485"/>
              <a:gd name="connsiteY34" fmla="*/ 701966 h 1218113"/>
              <a:gd name="connsiteX35" fmla="*/ 3663345 w 3947485"/>
              <a:gd name="connsiteY35" fmla="*/ 703040 h 1218113"/>
              <a:gd name="connsiteX36" fmla="*/ 3947485 w 3947485"/>
              <a:gd name="connsiteY36" fmla="*/ 1133960 h 1218113"/>
              <a:gd name="connsiteX37" fmla="*/ 2759915 w 3947485"/>
              <a:gd name="connsiteY37" fmla="*/ 1175779 h 1218113"/>
              <a:gd name="connsiteX38" fmla="*/ 2475777 w 3947485"/>
              <a:gd name="connsiteY38" fmla="*/ 744859 h 1218113"/>
              <a:gd name="connsiteX39" fmla="*/ 985818 w 3947485"/>
              <a:gd name="connsiteY39" fmla="*/ 797326 h 1218113"/>
              <a:gd name="connsiteX40" fmla="*/ 985800 w 3947485"/>
              <a:gd name="connsiteY40" fmla="*/ 797650 h 1218113"/>
              <a:gd name="connsiteX41" fmla="*/ 923001 w 3947485"/>
              <a:gd name="connsiteY41" fmla="*/ 967996 h 1218113"/>
              <a:gd name="connsiteX42" fmla="*/ 293892 w 3947485"/>
              <a:gd name="connsiteY42" fmla="*/ 1117280 h 1218113"/>
              <a:gd name="connsiteX43" fmla="*/ 144608 w 3947485"/>
              <a:gd name="connsiteY43" fmla="*/ 488171 h 1218113"/>
              <a:gd name="connsiteX44" fmla="*/ 773717 w 3947485"/>
              <a:gd name="connsiteY44" fmla="*/ 338887 h 1218113"/>
              <a:gd name="connsiteX45" fmla="*/ 950347 w 3947485"/>
              <a:gd name="connsiteY45" fmla="*/ 539494 h 1218113"/>
              <a:gd name="connsiteX46" fmla="*/ 968375 w 3947485"/>
              <a:gd name="connsiteY46" fmla="*/ 592378 h 1218113"/>
              <a:gd name="connsiteX47" fmla="*/ 2498164 w 3947485"/>
              <a:gd name="connsiteY47" fmla="*/ 538507 h 1218113"/>
              <a:gd name="connsiteX48" fmla="*/ 2751287 w 3947485"/>
              <a:gd name="connsiteY48" fmla="*/ 88671 h 1218113"/>
              <a:gd name="connsiteX49" fmla="*/ 3938856 w 3947485"/>
              <a:gd name="connsiteY49" fmla="*/ 46852 h 1218113"/>
              <a:gd name="connsiteX0" fmla="*/ 2039744 w 3947485"/>
              <a:gd name="connsiteY0" fmla="*/ 819482 h 1218113"/>
              <a:gd name="connsiteX1" fmla="*/ 2025393 w 3947485"/>
              <a:gd name="connsiteY1" fmla="*/ 957653 h 1218113"/>
              <a:gd name="connsiteX2" fmla="*/ 2039744 w 3947485"/>
              <a:gd name="connsiteY2" fmla="*/ 819482 h 1218113"/>
              <a:gd name="connsiteX3" fmla="*/ 2379027 w 3947485"/>
              <a:gd name="connsiteY3" fmla="*/ 807535 h 1218113"/>
              <a:gd name="connsiteX4" fmla="*/ 2649752 w 3947485"/>
              <a:gd name="connsiteY4" fmla="*/ 1218113 h 1218113"/>
              <a:gd name="connsiteX5" fmla="*/ 2199708 w 3947485"/>
              <a:gd name="connsiteY5" fmla="*/ 1218113 h 1218113"/>
              <a:gd name="connsiteX6" fmla="*/ 2244454 w 3947485"/>
              <a:gd name="connsiteY6" fmla="*/ 1034224 h 1218113"/>
              <a:gd name="connsiteX7" fmla="*/ 2268807 w 3947485"/>
              <a:gd name="connsiteY7" fmla="*/ 824766 h 1218113"/>
              <a:gd name="connsiteX8" fmla="*/ 2268893 w 3947485"/>
              <a:gd name="connsiteY8" fmla="*/ 811414 h 1218113"/>
              <a:gd name="connsiteX9" fmla="*/ 2379027 w 3947485"/>
              <a:gd name="connsiteY9" fmla="*/ 807535 h 1218113"/>
              <a:gd name="connsiteX10" fmla="*/ 1854358 w 3947485"/>
              <a:gd name="connsiteY10" fmla="*/ 0 h 1218113"/>
              <a:gd name="connsiteX11" fmla="*/ 1908395 w 3947485"/>
              <a:gd name="connsiteY11" fmla="*/ 105736 h 1218113"/>
              <a:gd name="connsiteX12" fmla="*/ 2001801 w 3947485"/>
              <a:gd name="connsiteY12" fmla="*/ 379738 h 1218113"/>
              <a:gd name="connsiteX13" fmla="*/ 2023582 w 3947485"/>
              <a:gd name="connsiteY13" fmla="*/ 495951 h 1218113"/>
              <a:gd name="connsiteX14" fmla="*/ 1185974 w 3947485"/>
              <a:gd name="connsiteY14" fmla="*/ 525446 h 1218113"/>
              <a:gd name="connsiteX15" fmla="*/ 1158618 w 3947485"/>
              <a:gd name="connsiteY15" fmla="*/ 445199 h 1218113"/>
              <a:gd name="connsiteX16" fmla="*/ 893673 w 3947485"/>
              <a:gd name="connsiteY16" fmla="*/ 144289 h 1218113"/>
              <a:gd name="connsiteX17" fmla="*/ 34395 w 3947485"/>
              <a:gd name="connsiteY17" fmla="*/ 257871 h 1218113"/>
              <a:gd name="connsiteX18" fmla="*/ 0 w 3947485"/>
              <a:gd name="connsiteY18" fmla="*/ 302846 h 1218113"/>
              <a:gd name="connsiteX19" fmla="*/ 0 w 3947485"/>
              <a:gd name="connsiteY19" fmla="*/ 0 h 1218113"/>
              <a:gd name="connsiteX20" fmla="*/ 1854358 w 3947485"/>
              <a:gd name="connsiteY20" fmla="*/ 0 h 1218113"/>
              <a:gd name="connsiteX21" fmla="*/ 2762149 w 3947485"/>
              <a:gd name="connsiteY21" fmla="*/ 0 h 1218113"/>
              <a:gd name="connsiteX22" fmla="*/ 2671836 w 3947485"/>
              <a:gd name="connsiteY22" fmla="*/ 3180 h 1218113"/>
              <a:gd name="connsiteX23" fmla="*/ 2402053 w 3947485"/>
              <a:gd name="connsiteY23" fmla="*/ 482624 h 1218113"/>
              <a:gd name="connsiteX24" fmla="*/ 2254375 w 3947485"/>
              <a:gd name="connsiteY24" fmla="*/ 487824 h 1218113"/>
              <a:gd name="connsiteX25" fmla="*/ 2224225 w 3947485"/>
              <a:gd name="connsiteY25" fmla="*/ 326958 h 1218113"/>
              <a:gd name="connsiteX26" fmla="*/ 2116667 w 3947485"/>
              <a:gd name="connsiteY26" fmla="*/ 11441 h 1218113"/>
              <a:gd name="connsiteX27" fmla="*/ 2110820 w 3947485"/>
              <a:gd name="connsiteY27" fmla="*/ 0 h 1218113"/>
              <a:gd name="connsiteX28" fmla="*/ 2762149 w 3947485"/>
              <a:gd name="connsiteY28" fmla="*/ 0 h 1218113"/>
              <a:gd name="connsiteX29" fmla="*/ 3938856 w 3947485"/>
              <a:gd name="connsiteY29" fmla="*/ 46852 h 1218113"/>
              <a:gd name="connsiteX30" fmla="*/ 3685733 w 3947485"/>
              <a:gd name="connsiteY30" fmla="*/ 496689 h 1218113"/>
              <a:gd name="connsiteX31" fmla="*/ 3686630 w 3947485"/>
              <a:gd name="connsiteY31" fmla="*/ 496656 h 1218113"/>
              <a:gd name="connsiteX32" fmla="*/ 3792899 w 3947485"/>
              <a:gd name="connsiteY32" fmla="*/ 595696 h 1218113"/>
              <a:gd name="connsiteX33" fmla="*/ 3693860 w 3947485"/>
              <a:gd name="connsiteY33" fmla="*/ 701966 h 1218113"/>
              <a:gd name="connsiteX34" fmla="*/ 3663345 w 3947485"/>
              <a:gd name="connsiteY34" fmla="*/ 703040 h 1218113"/>
              <a:gd name="connsiteX35" fmla="*/ 3947485 w 3947485"/>
              <a:gd name="connsiteY35" fmla="*/ 1133960 h 1218113"/>
              <a:gd name="connsiteX36" fmla="*/ 2759915 w 3947485"/>
              <a:gd name="connsiteY36" fmla="*/ 1175779 h 1218113"/>
              <a:gd name="connsiteX37" fmla="*/ 2475777 w 3947485"/>
              <a:gd name="connsiteY37" fmla="*/ 744859 h 1218113"/>
              <a:gd name="connsiteX38" fmla="*/ 985818 w 3947485"/>
              <a:gd name="connsiteY38" fmla="*/ 797326 h 1218113"/>
              <a:gd name="connsiteX39" fmla="*/ 985800 w 3947485"/>
              <a:gd name="connsiteY39" fmla="*/ 797650 h 1218113"/>
              <a:gd name="connsiteX40" fmla="*/ 923001 w 3947485"/>
              <a:gd name="connsiteY40" fmla="*/ 967996 h 1218113"/>
              <a:gd name="connsiteX41" fmla="*/ 293892 w 3947485"/>
              <a:gd name="connsiteY41" fmla="*/ 1117280 h 1218113"/>
              <a:gd name="connsiteX42" fmla="*/ 144608 w 3947485"/>
              <a:gd name="connsiteY42" fmla="*/ 488171 h 1218113"/>
              <a:gd name="connsiteX43" fmla="*/ 773717 w 3947485"/>
              <a:gd name="connsiteY43" fmla="*/ 338887 h 1218113"/>
              <a:gd name="connsiteX44" fmla="*/ 950347 w 3947485"/>
              <a:gd name="connsiteY44" fmla="*/ 539494 h 1218113"/>
              <a:gd name="connsiteX45" fmla="*/ 968375 w 3947485"/>
              <a:gd name="connsiteY45" fmla="*/ 592378 h 1218113"/>
              <a:gd name="connsiteX46" fmla="*/ 2498164 w 3947485"/>
              <a:gd name="connsiteY46" fmla="*/ 538507 h 1218113"/>
              <a:gd name="connsiteX47" fmla="*/ 2751287 w 3947485"/>
              <a:gd name="connsiteY47" fmla="*/ 88671 h 1218113"/>
              <a:gd name="connsiteX48" fmla="*/ 3938856 w 3947485"/>
              <a:gd name="connsiteY48"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44454 w 3947485"/>
              <a:gd name="connsiteY3" fmla="*/ 1034224 h 1218113"/>
              <a:gd name="connsiteX4" fmla="*/ 2268807 w 3947485"/>
              <a:gd name="connsiteY4" fmla="*/ 824766 h 1218113"/>
              <a:gd name="connsiteX5" fmla="*/ 2268893 w 3947485"/>
              <a:gd name="connsiteY5" fmla="*/ 811414 h 1218113"/>
              <a:gd name="connsiteX6" fmla="*/ 2379027 w 3947485"/>
              <a:gd name="connsiteY6" fmla="*/ 807535 h 1218113"/>
              <a:gd name="connsiteX7" fmla="*/ 1854358 w 3947485"/>
              <a:gd name="connsiteY7" fmla="*/ 0 h 1218113"/>
              <a:gd name="connsiteX8" fmla="*/ 1908395 w 3947485"/>
              <a:gd name="connsiteY8" fmla="*/ 105736 h 1218113"/>
              <a:gd name="connsiteX9" fmla="*/ 2001801 w 3947485"/>
              <a:gd name="connsiteY9" fmla="*/ 379738 h 1218113"/>
              <a:gd name="connsiteX10" fmla="*/ 2023582 w 3947485"/>
              <a:gd name="connsiteY10" fmla="*/ 495951 h 1218113"/>
              <a:gd name="connsiteX11" fmla="*/ 1185974 w 3947485"/>
              <a:gd name="connsiteY11" fmla="*/ 525446 h 1218113"/>
              <a:gd name="connsiteX12" fmla="*/ 1158618 w 3947485"/>
              <a:gd name="connsiteY12" fmla="*/ 445199 h 1218113"/>
              <a:gd name="connsiteX13" fmla="*/ 893673 w 3947485"/>
              <a:gd name="connsiteY13" fmla="*/ 144289 h 1218113"/>
              <a:gd name="connsiteX14" fmla="*/ 34395 w 3947485"/>
              <a:gd name="connsiteY14" fmla="*/ 257871 h 1218113"/>
              <a:gd name="connsiteX15" fmla="*/ 0 w 3947485"/>
              <a:gd name="connsiteY15" fmla="*/ 302846 h 1218113"/>
              <a:gd name="connsiteX16" fmla="*/ 0 w 3947485"/>
              <a:gd name="connsiteY16" fmla="*/ 0 h 1218113"/>
              <a:gd name="connsiteX17" fmla="*/ 1854358 w 3947485"/>
              <a:gd name="connsiteY17" fmla="*/ 0 h 1218113"/>
              <a:gd name="connsiteX18" fmla="*/ 2762149 w 3947485"/>
              <a:gd name="connsiteY18" fmla="*/ 0 h 1218113"/>
              <a:gd name="connsiteX19" fmla="*/ 2671836 w 3947485"/>
              <a:gd name="connsiteY19" fmla="*/ 3180 h 1218113"/>
              <a:gd name="connsiteX20" fmla="*/ 2402053 w 3947485"/>
              <a:gd name="connsiteY20" fmla="*/ 482624 h 1218113"/>
              <a:gd name="connsiteX21" fmla="*/ 2254375 w 3947485"/>
              <a:gd name="connsiteY21" fmla="*/ 487824 h 1218113"/>
              <a:gd name="connsiteX22" fmla="*/ 2224225 w 3947485"/>
              <a:gd name="connsiteY22" fmla="*/ 326958 h 1218113"/>
              <a:gd name="connsiteX23" fmla="*/ 2116667 w 3947485"/>
              <a:gd name="connsiteY23" fmla="*/ 11441 h 1218113"/>
              <a:gd name="connsiteX24" fmla="*/ 2110820 w 3947485"/>
              <a:gd name="connsiteY24" fmla="*/ 0 h 1218113"/>
              <a:gd name="connsiteX25" fmla="*/ 2762149 w 3947485"/>
              <a:gd name="connsiteY25" fmla="*/ 0 h 1218113"/>
              <a:gd name="connsiteX26" fmla="*/ 3938856 w 3947485"/>
              <a:gd name="connsiteY26" fmla="*/ 46852 h 1218113"/>
              <a:gd name="connsiteX27" fmla="*/ 3685733 w 3947485"/>
              <a:gd name="connsiteY27" fmla="*/ 496689 h 1218113"/>
              <a:gd name="connsiteX28" fmla="*/ 3686630 w 3947485"/>
              <a:gd name="connsiteY28" fmla="*/ 496656 h 1218113"/>
              <a:gd name="connsiteX29" fmla="*/ 3792899 w 3947485"/>
              <a:gd name="connsiteY29" fmla="*/ 595696 h 1218113"/>
              <a:gd name="connsiteX30" fmla="*/ 3693860 w 3947485"/>
              <a:gd name="connsiteY30" fmla="*/ 701966 h 1218113"/>
              <a:gd name="connsiteX31" fmla="*/ 3663345 w 3947485"/>
              <a:gd name="connsiteY31" fmla="*/ 703040 h 1218113"/>
              <a:gd name="connsiteX32" fmla="*/ 3947485 w 3947485"/>
              <a:gd name="connsiteY32" fmla="*/ 1133960 h 1218113"/>
              <a:gd name="connsiteX33" fmla="*/ 2759915 w 3947485"/>
              <a:gd name="connsiteY33" fmla="*/ 1175779 h 1218113"/>
              <a:gd name="connsiteX34" fmla="*/ 2475777 w 3947485"/>
              <a:gd name="connsiteY34" fmla="*/ 744859 h 1218113"/>
              <a:gd name="connsiteX35" fmla="*/ 985818 w 3947485"/>
              <a:gd name="connsiteY35" fmla="*/ 797326 h 1218113"/>
              <a:gd name="connsiteX36" fmla="*/ 985800 w 3947485"/>
              <a:gd name="connsiteY36" fmla="*/ 797650 h 1218113"/>
              <a:gd name="connsiteX37" fmla="*/ 923001 w 3947485"/>
              <a:gd name="connsiteY37" fmla="*/ 967996 h 1218113"/>
              <a:gd name="connsiteX38" fmla="*/ 293892 w 3947485"/>
              <a:gd name="connsiteY38" fmla="*/ 1117280 h 1218113"/>
              <a:gd name="connsiteX39" fmla="*/ 144608 w 3947485"/>
              <a:gd name="connsiteY39" fmla="*/ 488171 h 1218113"/>
              <a:gd name="connsiteX40" fmla="*/ 773717 w 3947485"/>
              <a:gd name="connsiteY40" fmla="*/ 338887 h 1218113"/>
              <a:gd name="connsiteX41" fmla="*/ 950347 w 3947485"/>
              <a:gd name="connsiteY41" fmla="*/ 539494 h 1218113"/>
              <a:gd name="connsiteX42" fmla="*/ 968375 w 3947485"/>
              <a:gd name="connsiteY42" fmla="*/ 592378 h 1218113"/>
              <a:gd name="connsiteX43" fmla="*/ 2498164 w 3947485"/>
              <a:gd name="connsiteY43" fmla="*/ 538507 h 1218113"/>
              <a:gd name="connsiteX44" fmla="*/ 2751287 w 3947485"/>
              <a:gd name="connsiteY44" fmla="*/ 88671 h 1218113"/>
              <a:gd name="connsiteX45" fmla="*/ 3938856 w 3947485"/>
              <a:gd name="connsiteY45"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44454 w 3947485"/>
              <a:gd name="connsiteY3" fmla="*/ 1034224 h 1218113"/>
              <a:gd name="connsiteX4" fmla="*/ 2268807 w 3947485"/>
              <a:gd name="connsiteY4" fmla="*/ 824766 h 1218113"/>
              <a:gd name="connsiteX5" fmla="*/ 2379027 w 3947485"/>
              <a:gd name="connsiteY5" fmla="*/ 807535 h 1218113"/>
              <a:gd name="connsiteX6" fmla="*/ 1854358 w 3947485"/>
              <a:gd name="connsiteY6" fmla="*/ 0 h 1218113"/>
              <a:gd name="connsiteX7" fmla="*/ 1908395 w 3947485"/>
              <a:gd name="connsiteY7" fmla="*/ 105736 h 1218113"/>
              <a:gd name="connsiteX8" fmla="*/ 2001801 w 3947485"/>
              <a:gd name="connsiteY8" fmla="*/ 379738 h 1218113"/>
              <a:gd name="connsiteX9" fmla="*/ 2023582 w 3947485"/>
              <a:gd name="connsiteY9" fmla="*/ 495951 h 1218113"/>
              <a:gd name="connsiteX10" fmla="*/ 1185974 w 3947485"/>
              <a:gd name="connsiteY10" fmla="*/ 525446 h 1218113"/>
              <a:gd name="connsiteX11" fmla="*/ 1158618 w 3947485"/>
              <a:gd name="connsiteY11" fmla="*/ 445199 h 1218113"/>
              <a:gd name="connsiteX12" fmla="*/ 893673 w 3947485"/>
              <a:gd name="connsiteY12" fmla="*/ 144289 h 1218113"/>
              <a:gd name="connsiteX13" fmla="*/ 34395 w 3947485"/>
              <a:gd name="connsiteY13" fmla="*/ 257871 h 1218113"/>
              <a:gd name="connsiteX14" fmla="*/ 0 w 3947485"/>
              <a:gd name="connsiteY14" fmla="*/ 302846 h 1218113"/>
              <a:gd name="connsiteX15" fmla="*/ 0 w 3947485"/>
              <a:gd name="connsiteY15" fmla="*/ 0 h 1218113"/>
              <a:gd name="connsiteX16" fmla="*/ 1854358 w 3947485"/>
              <a:gd name="connsiteY16" fmla="*/ 0 h 1218113"/>
              <a:gd name="connsiteX17" fmla="*/ 2762149 w 3947485"/>
              <a:gd name="connsiteY17" fmla="*/ 0 h 1218113"/>
              <a:gd name="connsiteX18" fmla="*/ 2671836 w 3947485"/>
              <a:gd name="connsiteY18" fmla="*/ 3180 h 1218113"/>
              <a:gd name="connsiteX19" fmla="*/ 2402053 w 3947485"/>
              <a:gd name="connsiteY19" fmla="*/ 482624 h 1218113"/>
              <a:gd name="connsiteX20" fmla="*/ 2254375 w 3947485"/>
              <a:gd name="connsiteY20" fmla="*/ 487824 h 1218113"/>
              <a:gd name="connsiteX21" fmla="*/ 2224225 w 3947485"/>
              <a:gd name="connsiteY21" fmla="*/ 326958 h 1218113"/>
              <a:gd name="connsiteX22" fmla="*/ 2116667 w 3947485"/>
              <a:gd name="connsiteY22" fmla="*/ 11441 h 1218113"/>
              <a:gd name="connsiteX23" fmla="*/ 2110820 w 3947485"/>
              <a:gd name="connsiteY23" fmla="*/ 0 h 1218113"/>
              <a:gd name="connsiteX24" fmla="*/ 2762149 w 3947485"/>
              <a:gd name="connsiteY24" fmla="*/ 0 h 1218113"/>
              <a:gd name="connsiteX25" fmla="*/ 3938856 w 3947485"/>
              <a:gd name="connsiteY25" fmla="*/ 46852 h 1218113"/>
              <a:gd name="connsiteX26" fmla="*/ 3685733 w 3947485"/>
              <a:gd name="connsiteY26" fmla="*/ 496689 h 1218113"/>
              <a:gd name="connsiteX27" fmla="*/ 3686630 w 3947485"/>
              <a:gd name="connsiteY27" fmla="*/ 496656 h 1218113"/>
              <a:gd name="connsiteX28" fmla="*/ 3792899 w 3947485"/>
              <a:gd name="connsiteY28" fmla="*/ 595696 h 1218113"/>
              <a:gd name="connsiteX29" fmla="*/ 3693860 w 3947485"/>
              <a:gd name="connsiteY29" fmla="*/ 701966 h 1218113"/>
              <a:gd name="connsiteX30" fmla="*/ 3663345 w 3947485"/>
              <a:gd name="connsiteY30" fmla="*/ 703040 h 1218113"/>
              <a:gd name="connsiteX31" fmla="*/ 3947485 w 3947485"/>
              <a:gd name="connsiteY31" fmla="*/ 1133960 h 1218113"/>
              <a:gd name="connsiteX32" fmla="*/ 2759915 w 3947485"/>
              <a:gd name="connsiteY32" fmla="*/ 1175779 h 1218113"/>
              <a:gd name="connsiteX33" fmla="*/ 2475777 w 3947485"/>
              <a:gd name="connsiteY33" fmla="*/ 744859 h 1218113"/>
              <a:gd name="connsiteX34" fmla="*/ 985818 w 3947485"/>
              <a:gd name="connsiteY34" fmla="*/ 797326 h 1218113"/>
              <a:gd name="connsiteX35" fmla="*/ 985800 w 3947485"/>
              <a:gd name="connsiteY35" fmla="*/ 797650 h 1218113"/>
              <a:gd name="connsiteX36" fmla="*/ 923001 w 3947485"/>
              <a:gd name="connsiteY36" fmla="*/ 967996 h 1218113"/>
              <a:gd name="connsiteX37" fmla="*/ 293892 w 3947485"/>
              <a:gd name="connsiteY37" fmla="*/ 1117280 h 1218113"/>
              <a:gd name="connsiteX38" fmla="*/ 144608 w 3947485"/>
              <a:gd name="connsiteY38" fmla="*/ 488171 h 1218113"/>
              <a:gd name="connsiteX39" fmla="*/ 773717 w 3947485"/>
              <a:gd name="connsiteY39" fmla="*/ 338887 h 1218113"/>
              <a:gd name="connsiteX40" fmla="*/ 950347 w 3947485"/>
              <a:gd name="connsiteY40" fmla="*/ 539494 h 1218113"/>
              <a:gd name="connsiteX41" fmla="*/ 968375 w 3947485"/>
              <a:gd name="connsiteY41" fmla="*/ 592378 h 1218113"/>
              <a:gd name="connsiteX42" fmla="*/ 2498164 w 3947485"/>
              <a:gd name="connsiteY42" fmla="*/ 538507 h 1218113"/>
              <a:gd name="connsiteX43" fmla="*/ 2751287 w 3947485"/>
              <a:gd name="connsiteY43" fmla="*/ 88671 h 1218113"/>
              <a:gd name="connsiteX44" fmla="*/ 3938856 w 3947485"/>
              <a:gd name="connsiteY44"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68807 w 3947485"/>
              <a:gd name="connsiteY3" fmla="*/ 824766 h 1218113"/>
              <a:gd name="connsiteX4" fmla="*/ 2379027 w 3947485"/>
              <a:gd name="connsiteY4" fmla="*/ 807535 h 1218113"/>
              <a:gd name="connsiteX5" fmla="*/ 1854358 w 3947485"/>
              <a:gd name="connsiteY5" fmla="*/ 0 h 1218113"/>
              <a:gd name="connsiteX6" fmla="*/ 1908395 w 3947485"/>
              <a:gd name="connsiteY6" fmla="*/ 105736 h 1218113"/>
              <a:gd name="connsiteX7" fmla="*/ 2001801 w 3947485"/>
              <a:gd name="connsiteY7" fmla="*/ 379738 h 1218113"/>
              <a:gd name="connsiteX8" fmla="*/ 2023582 w 3947485"/>
              <a:gd name="connsiteY8" fmla="*/ 495951 h 1218113"/>
              <a:gd name="connsiteX9" fmla="*/ 1185974 w 3947485"/>
              <a:gd name="connsiteY9" fmla="*/ 525446 h 1218113"/>
              <a:gd name="connsiteX10" fmla="*/ 1158618 w 3947485"/>
              <a:gd name="connsiteY10" fmla="*/ 445199 h 1218113"/>
              <a:gd name="connsiteX11" fmla="*/ 893673 w 3947485"/>
              <a:gd name="connsiteY11" fmla="*/ 144289 h 1218113"/>
              <a:gd name="connsiteX12" fmla="*/ 34395 w 3947485"/>
              <a:gd name="connsiteY12" fmla="*/ 257871 h 1218113"/>
              <a:gd name="connsiteX13" fmla="*/ 0 w 3947485"/>
              <a:gd name="connsiteY13" fmla="*/ 302846 h 1218113"/>
              <a:gd name="connsiteX14" fmla="*/ 0 w 3947485"/>
              <a:gd name="connsiteY14" fmla="*/ 0 h 1218113"/>
              <a:gd name="connsiteX15" fmla="*/ 1854358 w 3947485"/>
              <a:gd name="connsiteY15" fmla="*/ 0 h 1218113"/>
              <a:gd name="connsiteX16" fmla="*/ 2762149 w 3947485"/>
              <a:gd name="connsiteY16" fmla="*/ 0 h 1218113"/>
              <a:gd name="connsiteX17" fmla="*/ 2671836 w 3947485"/>
              <a:gd name="connsiteY17" fmla="*/ 3180 h 1218113"/>
              <a:gd name="connsiteX18" fmla="*/ 2402053 w 3947485"/>
              <a:gd name="connsiteY18" fmla="*/ 482624 h 1218113"/>
              <a:gd name="connsiteX19" fmla="*/ 2254375 w 3947485"/>
              <a:gd name="connsiteY19" fmla="*/ 487824 h 1218113"/>
              <a:gd name="connsiteX20" fmla="*/ 2224225 w 3947485"/>
              <a:gd name="connsiteY20" fmla="*/ 326958 h 1218113"/>
              <a:gd name="connsiteX21" fmla="*/ 2116667 w 3947485"/>
              <a:gd name="connsiteY21" fmla="*/ 11441 h 1218113"/>
              <a:gd name="connsiteX22" fmla="*/ 2110820 w 3947485"/>
              <a:gd name="connsiteY22" fmla="*/ 0 h 1218113"/>
              <a:gd name="connsiteX23" fmla="*/ 2762149 w 3947485"/>
              <a:gd name="connsiteY23" fmla="*/ 0 h 1218113"/>
              <a:gd name="connsiteX24" fmla="*/ 3938856 w 3947485"/>
              <a:gd name="connsiteY24" fmla="*/ 46852 h 1218113"/>
              <a:gd name="connsiteX25" fmla="*/ 3685733 w 3947485"/>
              <a:gd name="connsiteY25" fmla="*/ 496689 h 1218113"/>
              <a:gd name="connsiteX26" fmla="*/ 3686630 w 3947485"/>
              <a:gd name="connsiteY26" fmla="*/ 496656 h 1218113"/>
              <a:gd name="connsiteX27" fmla="*/ 3792899 w 3947485"/>
              <a:gd name="connsiteY27" fmla="*/ 595696 h 1218113"/>
              <a:gd name="connsiteX28" fmla="*/ 3693860 w 3947485"/>
              <a:gd name="connsiteY28" fmla="*/ 701966 h 1218113"/>
              <a:gd name="connsiteX29" fmla="*/ 3663345 w 3947485"/>
              <a:gd name="connsiteY29" fmla="*/ 703040 h 1218113"/>
              <a:gd name="connsiteX30" fmla="*/ 3947485 w 3947485"/>
              <a:gd name="connsiteY30" fmla="*/ 1133960 h 1218113"/>
              <a:gd name="connsiteX31" fmla="*/ 2759915 w 3947485"/>
              <a:gd name="connsiteY31" fmla="*/ 1175779 h 1218113"/>
              <a:gd name="connsiteX32" fmla="*/ 2475777 w 3947485"/>
              <a:gd name="connsiteY32" fmla="*/ 744859 h 1218113"/>
              <a:gd name="connsiteX33" fmla="*/ 985818 w 3947485"/>
              <a:gd name="connsiteY33" fmla="*/ 797326 h 1218113"/>
              <a:gd name="connsiteX34" fmla="*/ 985800 w 3947485"/>
              <a:gd name="connsiteY34" fmla="*/ 797650 h 1218113"/>
              <a:gd name="connsiteX35" fmla="*/ 923001 w 3947485"/>
              <a:gd name="connsiteY35" fmla="*/ 967996 h 1218113"/>
              <a:gd name="connsiteX36" fmla="*/ 293892 w 3947485"/>
              <a:gd name="connsiteY36" fmla="*/ 1117280 h 1218113"/>
              <a:gd name="connsiteX37" fmla="*/ 144608 w 3947485"/>
              <a:gd name="connsiteY37" fmla="*/ 488171 h 1218113"/>
              <a:gd name="connsiteX38" fmla="*/ 773717 w 3947485"/>
              <a:gd name="connsiteY38" fmla="*/ 338887 h 1218113"/>
              <a:gd name="connsiteX39" fmla="*/ 950347 w 3947485"/>
              <a:gd name="connsiteY39" fmla="*/ 539494 h 1218113"/>
              <a:gd name="connsiteX40" fmla="*/ 968375 w 3947485"/>
              <a:gd name="connsiteY40" fmla="*/ 592378 h 1218113"/>
              <a:gd name="connsiteX41" fmla="*/ 2498164 w 3947485"/>
              <a:gd name="connsiteY41" fmla="*/ 538507 h 1218113"/>
              <a:gd name="connsiteX42" fmla="*/ 2751287 w 3947485"/>
              <a:gd name="connsiteY42" fmla="*/ 88671 h 1218113"/>
              <a:gd name="connsiteX43" fmla="*/ 3938856 w 3947485"/>
              <a:gd name="connsiteY43" fmla="*/ 46852 h 1218113"/>
              <a:gd name="connsiteX0" fmla="*/ 2379027 w 3947485"/>
              <a:gd name="connsiteY0" fmla="*/ 807535 h 1218113"/>
              <a:gd name="connsiteX1" fmla="*/ 2649752 w 3947485"/>
              <a:gd name="connsiteY1" fmla="*/ 1218113 h 1218113"/>
              <a:gd name="connsiteX2" fmla="*/ 2268807 w 3947485"/>
              <a:gd name="connsiteY2" fmla="*/ 824766 h 1218113"/>
              <a:gd name="connsiteX3" fmla="*/ 2379027 w 3947485"/>
              <a:gd name="connsiteY3" fmla="*/ 807535 h 1218113"/>
              <a:gd name="connsiteX4" fmla="*/ 1854358 w 3947485"/>
              <a:gd name="connsiteY4" fmla="*/ 0 h 1218113"/>
              <a:gd name="connsiteX5" fmla="*/ 1908395 w 3947485"/>
              <a:gd name="connsiteY5" fmla="*/ 105736 h 1218113"/>
              <a:gd name="connsiteX6" fmla="*/ 2001801 w 3947485"/>
              <a:gd name="connsiteY6" fmla="*/ 379738 h 1218113"/>
              <a:gd name="connsiteX7" fmla="*/ 2023582 w 3947485"/>
              <a:gd name="connsiteY7" fmla="*/ 495951 h 1218113"/>
              <a:gd name="connsiteX8" fmla="*/ 1185974 w 3947485"/>
              <a:gd name="connsiteY8" fmla="*/ 525446 h 1218113"/>
              <a:gd name="connsiteX9" fmla="*/ 1158618 w 3947485"/>
              <a:gd name="connsiteY9" fmla="*/ 445199 h 1218113"/>
              <a:gd name="connsiteX10" fmla="*/ 893673 w 3947485"/>
              <a:gd name="connsiteY10" fmla="*/ 144289 h 1218113"/>
              <a:gd name="connsiteX11" fmla="*/ 34395 w 3947485"/>
              <a:gd name="connsiteY11" fmla="*/ 257871 h 1218113"/>
              <a:gd name="connsiteX12" fmla="*/ 0 w 3947485"/>
              <a:gd name="connsiteY12" fmla="*/ 302846 h 1218113"/>
              <a:gd name="connsiteX13" fmla="*/ 0 w 3947485"/>
              <a:gd name="connsiteY13" fmla="*/ 0 h 1218113"/>
              <a:gd name="connsiteX14" fmla="*/ 1854358 w 3947485"/>
              <a:gd name="connsiteY14" fmla="*/ 0 h 1218113"/>
              <a:gd name="connsiteX15" fmla="*/ 2762149 w 3947485"/>
              <a:gd name="connsiteY15" fmla="*/ 0 h 1218113"/>
              <a:gd name="connsiteX16" fmla="*/ 2671836 w 3947485"/>
              <a:gd name="connsiteY16" fmla="*/ 3180 h 1218113"/>
              <a:gd name="connsiteX17" fmla="*/ 2402053 w 3947485"/>
              <a:gd name="connsiteY17" fmla="*/ 482624 h 1218113"/>
              <a:gd name="connsiteX18" fmla="*/ 2254375 w 3947485"/>
              <a:gd name="connsiteY18" fmla="*/ 487824 h 1218113"/>
              <a:gd name="connsiteX19" fmla="*/ 2224225 w 3947485"/>
              <a:gd name="connsiteY19" fmla="*/ 326958 h 1218113"/>
              <a:gd name="connsiteX20" fmla="*/ 2116667 w 3947485"/>
              <a:gd name="connsiteY20" fmla="*/ 11441 h 1218113"/>
              <a:gd name="connsiteX21" fmla="*/ 2110820 w 3947485"/>
              <a:gd name="connsiteY21" fmla="*/ 0 h 1218113"/>
              <a:gd name="connsiteX22" fmla="*/ 2762149 w 3947485"/>
              <a:gd name="connsiteY22" fmla="*/ 0 h 1218113"/>
              <a:gd name="connsiteX23" fmla="*/ 3938856 w 3947485"/>
              <a:gd name="connsiteY23" fmla="*/ 46852 h 1218113"/>
              <a:gd name="connsiteX24" fmla="*/ 3685733 w 3947485"/>
              <a:gd name="connsiteY24" fmla="*/ 496689 h 1218113"/>
              <a:gd name="connsiteX25" fmla="*/ 3686630 w 3947485"/>
              <a:gd name="connsiteY25" fmla="*/ 496656 h 1218113"/>
              <a:gd name="connsiteX26" fmla="*/ 3792899 w 3947485"/>
              <a:gd name="connsiteY26" fmla="*/ 595696 h 1218113"/>
              <a:gd name="connsiteX27" fmla="*/ 3693860 w 3947485"/>
              <a:gd name="connsiteY27" fmla="*/ 701966 h 1218113"/>
              <a:gd name="connsiteX28" fmla="*/ 3663345 w 3947485"/>
              <a:gd name="connsiteY28" fmla="*/ 703040 h 1218113"/>
              <a:gd name="connsiteX29" fmla="*/ 3947485 w 3947485"/>
              <a:gd name="connsiteY29" fmla="*/ 1133960 h 1218113"/>
              <a:gd name="connsiteX30" fmla="*/ 2759915 w 3947485"/>
              <a:gd name="connsiteY30" fmla="*/ 1175779 h 1218113"/>
              <a:gd name="connsiteX31" fmla="*/ 2475777 w 3947485"/>
              <a:gd name="connsiteY31" fmla="*/ 744859 h 1218113"/>
              <a:gd name="connsiteX32" fmla="*/ 985818 w 3947485"/>
              <a:gd name="connsiteY32" fmla="*/ 797326 h 1218113"/>
              <a:gd name="connsiteX33" fmla="*/ 985800 w 3947485"/>
              <a:gd name="connsiteY33" fmla="*/ 797650 h 1218113"/>
              <a:gd name="connsiteX34" fmla="*/ 923001 w 3947485"/>
              <a:gd name="connsiteY34" fmla="*/ 967996 h 1218113"/>
              <a:gd name="connsiteX35" fmla="*/ 293892 w 3947485"/>
              <a:gd name="connsiteY35" fmla="*/ 1117280 h 1218113"/>
              <a:gd name="connsiteX36" fmla="*/ 144608 w 3947485"/>
              <a:gd name="connsiteY36" fmla="*/ 488171 h 1218113"/>
              <a:gd name="connsiteX37" fmla="*/ 773717 w 3947485"/>
              <a:gd name="connsiteY37" fmla="*/ 338887 h 1218113"/>
              <a:gd name="connsiteX38" fmla="*/ 950347 w 3947485"/>
              <a:gd name="connsiteY38" fmla="*/ 539494 h 1218113"/>
              <a:gd name="connsiteX39" fmla="*/ 968375 w 3947485"/>
              <a:gd name="connsiteY39" fmla="*/ 592378 h 1218113"/>
              <a:gd name="connsiteX40" fmla="*/ 2498164 w 3947485"/>
              <a:gd name="connsiteY40" fmla="*/ 538507 h 1218113"/>
              <a:gd name="connsiteX41" fmla="*/ 2751287 w 3947485"/>
              <a:gd name="connsiteY41" fmla="*/ 88671 h 1218113"/>
              <a:gd name="connsiteX42" fmla="*/ 3938856 w 3947485"/>
              <a:gd name="connsiteY42" fmla="*/ 46852 h 1218113"/>
              <a:gd name="connsiteX0" fmla="*/ 2379027 w 3947485"/>
              <a:gd name="connsiteY0" fmla="*/ 807535 h 1185347"/>
              <a:gd name="connsiteX1" fmla="*/ 2268807 w 3947485"/>
              <a:gd name="connsiteY1" fmla="*/ 824766 h 1185347"/>
              <a:gd name="connsiteX2" fmla="*/ 2379027 w 3947485"/>
              <a:gd name="connsiteY2" fmla="*/ 807535 h 1185347"/>
              <a:gd name="connsiteX3" fmla="*/ 1854358 w 3947485"/>
              <a:gd name="connsiteY3" fmla="*/ 0 h 1185347"/>
              <a:gd name="connsiteX4" fmla="*/ 1908395 w 3947485"/>
              <a:gd name="connsiteY4" fmla="*/ 105736 h 1185347"/>
              <a:gd name="connsiteX5" fmla="*/ 2001801 w 3947485"/>
              <a:gd name="connsiteY5" fmla="*/ 379738 h 1185347"/>
              <a:gd name="connsiteX6" fmla="*/ 2023582 w 3947485"/>
              <a:gd name="connsiteY6" fmla="*/ 495951 h 1185347"/>
              <a:gd name="connsiteX7" fmla="*/ 1185974 w 3947485"/>
              <a:gd name="connsiteY7" fmla="*/ 525446 h 1185347"/>
              <a:gd name="connsiteX8" fmla="*/ 1158618 w 3947485"/>
              <a:gd name="connsiteY8" fmla="*/ 445199 h 1185347"/>
              <a:gd name="connsiteX9" fmla="*/ 893673 w 3947485"/>
              <a:gd name="connsiteY9" fmla="*/ 144289 h 1185347"/>
              <a:gd name="connsiteX10" fmla="*/ 34395 w 3947485"/>
              <a:gd name="connsiteY10" fmla="*/ 257871 h 1185347"/>
              <a:gd name="connsiteX11" fmla="*/ 0 w 3947485"/>
              <a:gd name="connsiteY11" fmla="*/ 302846 h 1185347"/>
              <a:gd name="connsiteX12" fmla="*/ 0 w 3947485"/>
              <a:gd name="connsiteY12" fmla="*/ 0 h 1185347"/>
              <a:gd name="connsiteX13" fmla="*/ 1854358 w 3947485"/>
              <a:gd name="connsiteY13" fmla="*/ 0 h 1185347"/>
              <a:gd name="connsiteX14" fmla="*/ 2762149 w 3947485"/>
              <a:gd name="connsiteY14" fmla="*/ 0 h 1185347"/>
              <a:gd name="connsiteX15" fmla="*/ 2671836 w 3947485"/>
              <a:gd name="connsiteY15" fmla="*/ 3180 h 1185347"/>
              <a:gd name="connsiteX16" fmla="*/ 2402053 w 3947485"/>
              <a:gd name="connsiteY16" fmla="*/ 482624 h 1185347"/>
              <a:gd name="connsiteX17" fmla="*/ 2254375 w 3947485"/>
              <a:gd name="connsiteY17" fmla="*/ 487824 h 1185347"/>
              <a:gd name="connsiteX18" fmla="*/ 2224225 w 3947485"/>
              <a:gd name="connsiteY18" fmla="*/ 326958 h 1185347"/>
              <a:gd name="connsiteX19" fmla="*/ 2116667 w 3947485"/>
              <a:gd name="connsiteY19" fmla="*/ 11441 h 1185347"/>
              <a:gd name="connsiteX20" fmla="*/ 2110820 w 3947485"/>
              <a:gd name="connsiteY20" fmla="*/ 0 h 1185347"/>
              <a:gd name="connsiteX21" fmla="*/ 2762149 w 3947485"/>
              <a:gd name="connsiteY21" fmla="*/ 0 h 1185347"/>
              <a:gd name="connsiteX22" fmla="*/ 3938856 w 3947485"/>
              <a:gd name="connsiteY22" fmla="*/ 46852 h 1185347"/>
              <a:gd name="connsiteX23" fmla="*/ 3685733 w 3947485"/>
              <a:gd name="connsiteY23" fmla="*/ 496689 h 1185347"/>
              <a:gd name="connsiteX24" fmla="*/ 3686630 w 3947485"/>
              <a:gd name="connsiteY24" fmla="*/ 496656 h 1185347"/>
              <a:gd name="connsiteX25" fmla="*/ 3792899 w 3947485"/>
              <a:gd name="connsiteY25" fmla="*/ 595696 h 1185347"/>
              <a:gd name="connsiteX26" fmla="*/ 3693860 w 3947485"/>
              <a:gd name="connsiteY26" fmla="*/ 701966 h 1185347"/>
              <a:gd name="connsiteX27" fmla="*/ 3663345 w 3947485"/>
              <a:gd name="connsiteY27" fmla="*/ 703040 h 1185347"/>
              <a:gd name="connsiteX28" fmla="*/ 3947485 w 3947485"/>
              <a:gd name="connsiteY28" fmla="*/ 1133960 h 1185347"/>
              <a:gd name="connsiteX29" fmla="*/ 2759915 w 3947485"/>
              <a:gd name="connsiteY29" fmla="*/ 1175779 h 1185347"/>
              <a:gd name="connsiteX30" fmla="*/ 2475777 w 3947485"/>
              <a:gd name="connsiteY30" fmla="*/ 744859 h 1185347"/>
              <a:gd name="connsiteX31" fmla="*/ 985818 w 3947485"/>
              <a:gd name="connsiteY31" fmla="*/ 797326 h 1185347"/>
              <a:gd name="connsiteX32" fmla="*/ 985800 w 3947485"/>
              <a:gd name="connsiteY32" fmla="*/ 797650 h 1185347"/>
              <a:gd name="connsiteX33" fmla="*/ 923001 w 3947485"/>
              <a:gd name="connsiteY33" fmla="*/ 967996 h 1185347"/>
              <a:gd name="connsiteX34" fmla="*/ 293892 w 3947485"/>
              <a:gd name="connsiteY34" fmla="*/ 1117280 h 1185347"/>
              <a:gd name="connsiteX35" fmla="*/ 144608 w 3947485"/>
              <a:gd name="connsiteY35" fmla="*/ 488171 h 1185347"/>
              <a:gd name="connsiteX36" fmla="*/ 773717 w 3947485"/>
              <a:gd name="connsiteY36" fmla="*/ 338887 h 1185347"/>
              <a:gd name="connsiteX37" fmla="*/ 950347 w 3947485"/>
              <a:gd name="connsiteY37" fmla="*/ 539494 h 1185347"/>
              <a:gd name="connsiteX38" fmla="*/ 968375 w 3947485"/>
              <a:gd name="connsiteY38" fmla="*/ 592378 h 1185347"/>
              <a:gd name="connsiteX39" fmla="*/ 2498164 w 3947485"/>
              <a:gd name="connsiteY39" fmla="*/ 538507 h 1185347"/>
              <a:gd name="connsiteX40" fmla="*/ 2751287 w 3947485"/>
              <a:gd name="connsiteY40" fmla="*/ 88671 h 1185347"/>
              <a:gd name="connsiteX41" fmla="*/ 3938856 w 3947485"/>
              <a:gd name="connsiteY41"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762149 w 3947485"/>
              <a:gd name="connsiteY11" fmla="*/ 0 h 1185347"/>
              <a:gd name="connsiteX12" fmla="*/ 2671836 w 3947485"/>
              <a:gd name="connsiteY12" fmla="*/ 3180 h 1185347"/>
              <a:gd name="connsiteX13" fmla="*/ 2402053 w 3947485"/>
              <a:gd name="connsiteY13" fmla="*/ 482624 h 1185347"/>
              <a:gd name="connsiteX14" fmla="*/ 2254375 w 3947485"/>
              <a:gd name="connsiteY14" fmla="*/ 487824 h 1185347"/>
              <a:gd name="connsiteX15" fmla="*/ 2224225 w 3947485"/>
              <a:gd name="connsiteY15" fmla="*/ 326958 h 1185347"/>
              <a:gd name="connsiteX16" fmla="*/ 2116667 w 3947485"/>
              <a:gd name="connsiteY16" fmla="*/ 11441 h 1185347"/>
              <a:gd name="connsiteX17" fmla="*/ 2110820 w 3947485"/>
              <a:gd name="connsiteY17" fmla="*/ 0 h 1185347"/>
              <a:gd name="connsiteX18" fmla="*/ 2762149 w 3947485"/>
              <a:gd name="connsiteY18" fmla="*/ 0 h 1185347"/>
              <a:gd name="connsiteX19" fmla="*/ 3938856 w 3947485"/>
              <a:gd name="connsiteY19" fmla="*/ 46852 h 1185347"/>
              <a:gd name="connsiteX20" fmla="*/ 3685733 w 3947485"/>
              <a:gd name="connsiteY20" fmla="*/ 496689 h 1185347"/>
              <a:gd name="connsiteX21" fmla="*/ 3686630 w 3947485"/>
              <a:gd name="connsiteY21" fmla="*/ 496656 h 1185347"/>
              <a:gd name="connsiteX22" fmla="*/ 3792899 w 3947485"/>
              <a:gd name="connsiteY22" fmla="*/ 595696 h 1185347"/>
              <a:gd name="connsiteX23" fmla="*/ 3693860 w 3947485"/>
              <a:gd name="connsiteY23" fmla="*/ 701966 h 1185347"/>
              <a:gd name="connsiteX24" fmla="*/ 3663345 w 3947485"/>
              <a:gd name="connsiteY24" fmla="*/ 703040 h 1185347"/>
              <a:gd name="connsiteX25" fmla="*/ 3947485 w 3947485"/>
              <a:gd name="connsiteY25" fmla="*/ 1133960 h 1185347"/>
              <a:gd name="connsiteX26" fmla="*/ 2759915 w 3947485"/>
              <a:gd name="connsiteY26" fmla="*/ 1175779 h 1185347"/>
              <a:gd name="connsiteX27" fmla="*/ 2475777 w 3947485"/>
              <a:gd name="connsiteY27" fmla="*/ 744859 h 1185347"/>
              <a:gd name="connsiteX28" fmla="*/ 985818 w 3947485"/>
              <a:gd name="connsiteY28" fmla="*/ 797326 h 1185347"/>
              <a:gd name="connsiteX29" fmla="*/ 985800 w 3947485"/>
              <a:gd name="connsiteY29" fmla="*/ 797650 h 1185347"/>
              <a:gd name="connsiteX30" fmla="*/ 923001 w 3947485"/>
              <a:gd name="connsiteY30" fmla="*/ 967996 h 1185347"/>
              <a:gd name="connsiteX31" fmla="*/ 293892 w 3947485"/>
              <a:gd name="connsiteY31" fmla="*/ 1117280 h 1185347"/>
              <a:gd name="connsiteX32" fmla="*/ 144608 w 3947485"/>
              <a:gd name="connsiteY32" fmla="*/ 488171 h 1185347"/>
              <a:gd name="connsiteX33" fmla="*/ 773717 w 3947485"/>
              <a:gd name="connsiteY33" fmla="*/ 338887 h 1185347"/>
              <a:gd name="connsiteX34" fmla="*/ 950347 w 3947485"/>
              <a:gd name="connsiteY34" fmla="*/ 539494 h 1185347"/>
              <a:gd name="connsiteX35" fmla="*/ 968375 w 3947485"/>
              <a:gd name="connsiteY35" fmla="*/ 592378 h 1185347"/>
              <a:gd name="connsiteX36" fmla="*/ 2498164 w 3947485"/>
              <a:gd name="connsiteY36" fmla="*/ 538507 h 1185347"/>
              <a:gd name="connsiteX37" fmla="*/ 2751287 w 3947485"/>
              <a:gd name="connsiteY37" fmla="*/ 88671 h 1185347"/>
              <a:gd name="connsiteX38" fmla="*/ 3938856 w 3947485"/>
              <a:gd name="connsiteY38"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0820 w 3947485"/>
              <a:gd name="connsiteY11" fmla="*/ 0 h 1185347"/>
              <a:gd name="connsiteX12" fmla="*/ 2671836 w 3947485"/>
              <a:gd name="connsiteY12" fmla="*/ 3180 h 1185347"/>
              <a:gd name="connsiteX13" fmla="*/ 2402053 w 3947485"/>
              <a:gd name="connsiteY13" fmla="*/ 482624 h 1185347"/>
              <a:gd name="connsiteX14" fmla="*/ 2254375 w 3947485"/>
              <a:gd name="connsiteY14" fmla="*/ 487824 h 1185347"/>
              <a:gd name="connsiteX15" fmla="*/ 2224225 w 3947485"/>
              <a:gd name="connsiteY15" fmla="*/ 326958 h 1185347"/>
              <a:gd name="connsiteX16" fmla="*/ 2116667 w 3947485"/>
              <a:gd name="connsiteY16" fmla="*/ 11441 h 1185347"/>
              <a:gd name="connsiteX17" fmla="*/ 2110820 w 3947485"/>
              <a:gd name="connsiteY17" fmla="*/ 0 h 1185347"/>
              <a:gd name="connsiteX18" fmla="*/ 3938856 w 3947485"/>
              <a:gd name="connsiteY18" fmla="*/ 46852 h 1185347"/>
              <a:gd name="connsiteX19" fmla="*/ 3685733 w 3947485"/>
              <a:gd name="connsiteY19" fmla="*/ 496689 h 1185347"/>
              <a:gd name="connsiteX20" fmla="*/ 3686630 w 3947485"/>
              <a:gd name="connsiteY20" fmla="*/ 496656 h 1185347"/>
              <a:gd name="connsiteX21" fmla="*/ 3792899 w 3947485"/>
              <a:gd name="connsiteY21" fmla="*/ 595696 h 1185347"/>
              <a:gd name="connsiteX22" fmla="*/ 3693860 w 3947485"/>
              <a:gd name="connsiteY22" fmla="*/ 701966 h 1185347"/>
              <a:gd name="connsiteX23" fmla="*/ 3663345 w 3947485"/>
              <a:gd name="connsiteY23" fmla="*/ 703040 h 1185347"/>
              <a:gd name="connsiteX24" fmla="*/ 3947485 w 3947485"/>
              <a:gd name="connsiteY24" fmla="*/ 1133960 h 1185347"/>
              <a:gd name="connsiteX25" fmla="*/ 2759915 w 3947485"/>
              <a:gd name="connsiteY25" fmla="*/ 1175779 h 1185347"/>
              <a:gd name="connsiteX26" fmla="*/ 2475777 w 3947485"/>
              <a:gd name="connsiteY26" fmla="*/ 744859 h 1185347"/>
              <a:gd name="connsiteX27" fmla="*/ 985818 w 3947485"/>
              <a:gd name="connsiteY27" fmla="*/ 797326 h 1185347"/>
              <a:gd name="connsiteX28" fmla="*/ 985800 w 3947485"/>
              <a:gd name="connsiteY28" fmla="*/ 797650 h 1185347"/>
              <a:gd name="connsiteX29" fmla="*/ 923001 w 3947485"/>
              <a:gd name="connsiteY29" fmla="*/ 967996 h 1185347"/>
              <a:gd name="connsiteX30" fmla="*/ 293892 w 3947485"/>
              <a:gd name="connsiteY30" fmla="*/ 1117280 h 1185347"/>
              <a:gd name="connsiteX31" fmla="*/ 144608 w 3947485"/>
              <a:gd name="connsiteY31" fmla="*/ 488171 h 1185347"/>
              <a:gd name="connsiteX32" fmla="*/ 773717 w 3947485"/>
              <a:gd name="connsiteY32" fmla="*/ 338887 h 1185347"/>
              <a:gd name="connsiteX33" fmla="*/ 950347 w 3947485"/>
              <a:gd name="connsiteY33" fmla="*/ 539494 h 1185347"/>
              <a:gd name="connsiteX34" fmla="*/ 968375 w 3947485"/>
              <a:gd name="connsiteY34" fmla="*/ 592378 h 1185347"/>
              <a:gd name="connsiteX35" fmla="*/ 2498164 w 3947485"/>
              <a:gd name="connsiteY35" fmla="*/ 538507 h 1185347"/>
              <a:gd name="connsiteX36" fmla="*/ 2751287 w 3947485"/>
              <a:gd name="connsiteY36" fmla="*/ 88671 h 1185347"/>
              <a:gd name="connsiteX37" fmla="*/ 3938856 w 3947485"/>
              <a:gd name="connsiteY37"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0820 w 3947485"/>
              <a:gd name="connsiteY11" fmla="*/ 0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2116667 w 3947485"/>
              <a:gd name="connsiteY15" fmla="*/ 11441 h 1185347"/>
              <a:gd name="connsiteX16" fmla="*/ 2110820 w 3947485"/>
              <a:gd name="connsiteY16" fmla="*/ 0 h 1185347"/>
              <a:gd name="connsiteX17" fmla="*/ 3938856 w 3947485"/>
              <a:gd name="connsiteY17" fmla="*/ 46852 h 1185347"/>
              <a:gd name="connsiteX18" fmla="*/ 3685733 w 3947485"/>
              <a:gd name="connsiteY18" fmla="*/ 496689 h 1185347"/>
              <a:gd name="connsiteX19" fmla="*/ 3686630 w 3947485"/>
              <a:gd name="connsiteY19" fmla="*/ 496656 h 1185347"/>
              <a:gd name="connsiteX20" fmla="*/ 3792899 w 3947485"/>
              <a:gd name="connsiteY20" fmla="*/ 595696 h 1185347"/>
              <a:gd name="connsiteX21" fmla="*/ 3693860 w 3947485"/>
              <a:gd name="connsiteY21" fmla="*/ 701966 h 1185347"/>
              <a:gd name="connsiteX22" fmla="*/ 3663345 w 3947485"/>
              <a:gd name="connsiteY22" fmla="*/ 703040 h 1185347"/>
              <a:gd name="connsiteX23" fmla="*/ 3947485 w 3947485"/>
              <a:gd name="connsiteY23" fmla="*/ 1133960 h 1185347"/>
              <a:gd name="connsiteX24" fmla="*/ 2759915 w 3947485"/>
              <a:gd name="connsiteY24" fmla="*/ 1175779 h 1185347"/>
              <a:gd name="connsiteX25" fmla="*/ 2475777 w 3947485"/>
              <a:gd name="connsiteY25" fmla="*/ 744859 h 1185347"/>
              <a:gd name="connsiteX26" fmla="*/ 985818 w 3947485"/>
              <a:gd name="connsiteY26" fmla="*/ 797326 h 1185347"/>
              <a:gd name="connsiteX27" fmla="*/ 985800 w 3947485"/>
              <a:gd name="connsiteY27" fmla="*/ 797650 h 1185347"/>
              <a:gd name="connsiteX28" fmla="*/ 923001 w 3947485"/>
              <a:gd name="connsiteY28" fmla="*/ 967996 h 1185347"/>
              <a:gd name="connsiteX29" fmla="*/ 293892 w 3947485"/>
              <a:gd name="connsiteY29" fmla="*/ 1117280 h 1185347"/>
              <a:gd name="connsiteX30" fmla="*/ 144608 w 3947485"/>
              <a:gd name="connsiteY30" fmla="*/ 488171 h 1185347"/>
              <a:gd name="connsiteX31" fmla="*/ 773717 w 3947485"/>
              <a:gd name="connsiteY31" fmla="*/ 338887 h 1185347"/>
              <a:gd name="connsiteX32" fmla="*/ 950347 w 3947485"/>
              <a:gd name="connsiteY32" fmla="*/ 539494 h 1185347"/>
              <a:gd name="connsiteX33" fmla="*/ 968375 w 3947485"/>
              <a:gd name="connsiteY33" fmla="*/ 592378 h 1185347"/>
              <a:gd name="connsiteX34" fmla="*/ 2498164 w 3947485"/>
              <a:gd name="connsiteY34" fmla="*/ 538507 h 1185347"/>
              <a:gd name="connsiteX35" fmla="*/ 2751287 w 3947485"/>
              <a:gd name="connsiteY35" fmla="*/ 88671 h 1185347"/>
              <a:gd name="connsiteX36" fmla="*/ 3938856 w 3947485"/>
              <a:gd name="connsiteY36"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6667 w 3947485"/>
              <a:gd name="connsiteY11" fmla="*/ 11441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2116667 w 3947485"/>
              <a:gd name="connsiteY15" fmla="*/ 11441 h 1185347"/>
              <a:gd name="connsiteX16" fmla="*/ 3938856 w 3947485"/>
              <a:gd name="connsiteY16" fmla="*/ 46852 h 1185347"/>
              <a:gd name="connsiteX17" fmla="*/ 3685733 w 3947485"/>
              <a:gd name="connsiteY17" fmla="*/ 496689 h 1185347"/>
              <a:gd name="connsiteX18" fmla="*/ 3686630 w 3947485"/>
              <a:gd name="connsiteY18" fmla="*/ 496656 h 1185347"/>
              <a:gd name="connsiteX19" fmla="*/ 3792899 w 3947485"/>
              <a:gd name="connsiteY19" fmla="*/ 595696 h 1185347"/>
              <a:gd name="connsiteX20" fmla="*/ 3693860 w 3947485"/>
              <a:gd name="connsiteY20" fmla="*/ 701966 h 1185347"/>
              <a:gd name="connsiteX21" fmla="*/ 3663345 w 3947485"/>
              <a:gd name="connsiteY21" fmla="*/ 703040 h 1185347"/>
              <a:gd name="connsiteX22" fmla="*/ 3947485 w 3947485"/>
              <a:gd name="connsiteY22" fmla="*/ 1133960 h 1185347"/>
              <a:gd name="connsiteX23" fmla="*/ 2759915 w 3947485"/>
              <a:gd name="connsiteY23" fmla="*/ 1175779 h 1185347"/>
              <a:gd name="connsiteX24" fmla="*/ 2475777 w 3947485"/>
              <a:gd name="connsiteY24" fmla="*/ 744859 h 1185347"/>
              <a:gd name="connsiteX25" fmla="*/ 985818 w 3947485"/>
              <a:gd name="connsiteY25" fmla="*/ 797326 h 1185347"/>
              <a:gd name="connsiteX26" fmla="*/ 985800 w 3947485"/>
              <a:gd name="connsiteY26" fmla="*/ 797650 h 1185347"/>
              <a:gd name="connsiteX27" fmla="*/ 923001 w 3947485"/>
              <a:gd name="connsiteY27" fmla="*/ 967996 h 1185347"/>
              <a:gd name="connsiteX28" fmla="*/ 293892 w 3947485"/>
              <a:gd name="connsiteY28" fmla="*/ 1117280 h 1185347"/>
              <a:gd name="connsiteX29" fmla="*/ 144608 w 3947485"/>
              <a:gd name="connsiteY29" fmla="*/ 488171 h 1185347"/>
              <a:gd name="connsiteX30" fmla="*/ 773717 w 3947485"/>
              <a:gd name="connsiteY30" fmla="*/ 338887 h 1185347"/>
              <a:gd name="connsiteX31" fmla="*/ 950347 w 3947485"/>
              <a:gd name="connsiteY31" fmla="*/ 539494 h 1185347"/>
              <a:gd name="connsiteX32" fmla="*/ 968375 w 3947485"/>
              <a:gd name="connsiteY32" fmla="*/ 592378 h 1185347"/>
              <a:gd name="connsiteX33" fmla="*/ 2498164 w 3947485"/>
              <a:gd name="connsiteY33" fmla="*/ 538507 h 1185347"/>
              <a:gd name="connsiteX34" fmla="*/ 2751287 w 3947485"/>
              <a:gd name="connsiteY34" fmla="*/ 88671 h 1185347"/>
              <a:gd name="connsiteX35" fmla="*/ 3938856 w 3947485"/>
              <a:gd name="connsiteY35"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224225 w 3947485"/>
              <a:gd name="connsiteY11" fmla="*/ 326958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3938856 w 3947485"/>
              <a:gd name="connsiteY15" fmla="*/ 46852 h 1185347"/>
              <a:gd name="connsiteX16" fmla="*/ 3685733 w 3947485"/>
              <a:gd name="connsiteY16" fmla="*/ 496689 h 1185347"/>
              <a:gd name="connsiteX17" fmla="*/ 3686630 w 3947485"/>
              <a:gd name="connsiteY17" fmla="*/ 496656 h 1185347"/>
              <a:gd name="connsiteX18" fmla="*/ 3792899 w 3947485"/>
              <a:gd name="connsiteY18" fmla="*/ 595696 h 1185347"/>
              <a:gd name="connsiteX19" fmla="*/ 3693860 w 3947485"/>
              <a:gd name="connsiteY19" fmla="*/ 701966 h 1185347"/>
              <a:gd name="connsiteX20" fmla="*/ 3663345 w 3947485"/>
              <a:gd name="connsiteY20" fmla="*/ 703040 h 1185347"/>
              <a:gd name="connsiteX21" fmla="*/ 3947485 w 3947485"/>
              <a:gd name="connsiteY21" fmla="*/ 1133960 h 1185347"/>
              <a:gd name="connsiteX22" fmla="*/ 2759915 w 3947485"/>
              <a:gd name="connsiteY22" fmla="*/ 1175779 h 1185347"/>
              <a:gd name="connsiteX23" fmla="*/ 2475777 w 3947485"/>
              <a:gd name="connsiteY23" fmla="*/ 744859 h 1185347"/>
              <a:gd name="connsiteX24" fmla="*/ 985818 w 3947485"/>
              <a:gd name="connsiteY24" fmla="*/ 797326 h 1185347"/>
              <a:gd name="connsiteX25" fmla="*/ 985800 w 3947485"/>
              <a:gd name="connsiteY25" fmla="*/ 797650 h 1185347"/>
              <a:gd name="connsiteX26" fmla="*/ 923001 w 3947485"/>
              <a:gd name="connsiteY26" fmla="*/ 967996 h 1185347"/>
              <a:gd name="connsiteX27" fmla="*/ 293892 w 3947485"/>
              <a:gd name="connsiteY27" fmla="*/ 1117280 h 1185347"/>
              <a:gd name="connsiteX28" fmla="*/ 144608 w 3947485"/>
              <a:gd name="connsiteY28" fmla="*/ 488171 h 1185347"/>
              <a:gd name="connsiteX29" fmla="*/ 773717 w 3947485"/>
              <a:gd name="connsiteY29" fmla="*/ 338887 h 1185347"/>
              <a:gd name="connsiteX30" fmla="*/ 950347 w 3947485"/>
              <a:gd name="connsiteY30" fmla="*/ 539494 h 1185347"/>
              <a:gd name="connsiteX31" fmla="*/ 968375 w 3947485"/>
              <a:gd name="connsiteY31" fmla="*/ 592378 h 1185347"/>
              <a:gd name="connsiteX32" fmla="*/ 2498164 w 3947485"/>
              <a:gd name="connsiteY32" fmla="*/ 538507 h 1185347"/>
              <a:gd name="connsiteX33" fmla="*/ 2751287 w 3947485"/>
              <a:gd name="connsiteY33" fmla="*/ 88671 h 1185347"/>
              <a:gd name="connsiteX34" fmla="*/ 3938856 w 3947485"/>
              <a:gd name="connsiteY34"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254375 w 3947485"/>
              <a:gd name="connsiteY11" fmla="*/ 487824 h 1185347"/>
              <a:gd name="connsiteX12" fmla="*/ 2402053 w 3947485"/>
              <a:gd name="connsiteY12" fmla="*/ 482624 h 1185347"/>
              <a:gd name="connsiteX13" fmla="*/ 2254375 w 3947485"/>
              <a:gd name="connsiteY13" fmla="*/ 487824 h 1185347"/>
              <a:gd name="connsiteX14" fmla="*/ 3938856 w 3947485"/>
              <a:gd name="connsiteY14" fmla="*/ 46852 h 1185347"/>
              <a:gd name="connsiteX15" fmla="*/ 3685733 w 3947485"/>
              <a:gd name="connsiteY15" fmla="*/ 496689 h 1185347"/>
              <a:gd name="connsiteX16" fmla="*/ 3686630 w 3947485"/>
              <a:gd name="connsiteY16" fmla="*/ 496656 h 1185347"/>
              <a:gd name="connsiteX17" fmla="*/ 3792899 w 3947485"/>
              <a:gd name="connsiteY17" fmla="*/ 595696 h 1185347"/>
              <a:gd name="connsiteX18" fmla="*/ 3693860 w 3947485"/>
              <a:gd name="connsiteY18" fmla="*/ 701966 h 1185347"/>
              <a:gd name="connsiteX19" fmla="*/ 3663345 w 3947485"/>
              <a:gd name="connsiteY19" fmla="*/ 703040 h 1185347"/>
              <a:gd name="connsiteX20" fmla="*/ 3947485 w 3947485"/>
              <a:gd name="connsiteY20" fmla="*/ 1133960 h 1185347"/>
              <a:gd name="connsiteX21" fmla="*/ 2759915 w 3947485"/>
              <a:gd name="connsiteY21" fmla="*/ 1175779 h 1185347"/>
              <a:gd name="connsiteX22" fmla="*/ 2475777 w 3947485"/>
              <a:gd name="connsiteY22" fmla="*/ 744859 h 1185347"/>
              <a:gd name="connsiteX23" fmla="*/ 985818 w 3947485"/>
              <a:gd name="connsiteY23" fmla="*/ 797326 h 1185347"/>
              <a:gd name="connsiteX24" fmla="*/ 985800 w 3947485"/>
              <a:gd name="connsiteY24" fmla="*/ 797650 h 1185347"/>
              <a:gd name="connsiteX25" fmla="*/ 923001 w 3947485"/>
              <a:gd name="connsiteY25" fmla="*/ 967996 h 1185347"/>
              <a:gd name="connsiteX26" fmla="*/ 293892 w 3947485"/>
              <a:gd name="connsiteY26" fmla="*/ 1117280 h 1185347"/>
              <a:gd name="connsiteX27" fmla="*/ 144608 w 3947485"/>
              <a:gd name="connsiteY27" fmla="*/ 488171 h 1185347"/>
              <a:gd name="connsiteX28" fmla="*/ 773717 w 3947485"/>
              <a:gd name="connsiteY28" fmla="*/ 338887 h 1185347"/>
              <a:gd name="connsiteX29" fmla="*/ 950347 w 3947485"/>
              <a:gd name="connsiteY29" fmla="*/ 539494 h 1185347"/>
              <a:gd name="connsiteX30" fmla="*/ 968375 w 3947485"/>
              <a:gd name="connsiteY30" fmla="*/ 592378 h 1185347"/>
              <a:gd name="connsiteX31" fmla="*/ 2498164 w 3947485"/>
              <a:gd name="connsiteY31" fmla="*/ 538507 h 1185347"/>
              <a:gd name="connsiteX32" fmla="*/ 2751287 w 3947485"/>
              <a:gd name="connsiteY32" fmla="*/ 88671 h 1185347"/>
              <a:gd name="connsiteX33" fmla="*/ 3938856 w 3947485"/>
              <a:gd name="connsiteY33"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3938856 w 3947485"/>
              <a:gd name="connsiteY11" fmla="*/ 46852 h 1185347"/>
              <a:gd name="connsiteX12" fmla="*/ 3685733 w 3947485"/>
              <a:gd name="connsiteY12" fmla="*/ 496689 h 1185347"/>
              <a:gd name="connsiteX13" fmla="*/ 3686630 w 3947485"/>
              <a:gd name="connsiteY13" fmla="*/ 496656 h 1185347"/>
              <a:gd name="connsiteX14" fmla="*/ 3792899 w 3947485"/>
              <a:gd name="connsiteY14" fmla="*/ 595696 h 1185347"/>
              <a:gd name="connsiteX15" fmla="*/ 3693860 w 3947485"/>
              <a:gd name="connsiteY15" fmla="*/ 701966 h 1185347"/>
              <a:gd name="connsiteX16" fmla="*/ 3663345 w 3947485"/>
              <a:gd name="connsiteY16" fmla="*/ 703040 h 1185347"/>
              <a:gd name="connsiteX17" fmla="*/ 3947485 w 3947485"/>
              <a:gd name="connsiteY17" fmla="*/ 1133960 h 1185347"/>
              <a:gd name="connsiteX18" fmla="*/ 2759915 w 3947485"/>
              <a:gd name="connsiteY18" fmla="*/ 1175779 h 1185347"/>
              <a:gd name="connsiteX19" fmla="*/ 2475777 w 3947485"/>
              <a:gd name="connsiteY19" fmla="*/ 744859 h 1185347"/>
              <a:gd name="connsiteX20" fmla="*/ 985818 w 3947485"/>
              <a:gd name="connsiteY20" fmla="*/ 797326 h 1185347"/>
              <a:gd name="connsiteX21" fmla="*/ 985800 w 3947485"/>
              <a:gd name="connsiteY21" fmla="*/ 797650 h 1185347"/>
              <a:gd name="connsiteX22" fmla="*/ 923001 w 3947485"/>
              <a:gd name="connsiteY22" fmla="*/ 967996 h 1185347"/>
              <a:gd name="connsiteX23" fmla="*/ 293892 w 3947485"/>
              <a:gd name="connsiteY23" fmla="*/ 1117280 h 1185347"/>
              <a:gd name="connsiteX24" fmla="*/ 144608 w 3947485"/>
              <a:gd name="connsiteY24" fmla="*/ 488171 h 1185347"/>
              <a:gd name="connsiteX25" fmla="*/ 773717 w 3947485"/>
              <a:gd name="connsiteY25" fmla="*/ 338887 h 1185347"/>
              <a:gd name="connsiteX26" fmla="*/ 950347 w 3947485"/>
              <a:gd name="connsiteY26" fmla="*/ 539494 h 1185347"/>
              <a:gd name="connsiteX27" fmla="*/ 968375 w 3947485"/>
              <a:gd name="connsiteY27" fmla="*/ 592378 h 1185347"/>
              <a:gd name="connsiteX28" fmla="*/ 2498164 w 3947485"/>
              <a:gd name="connsiteY28" fmla="*/ 538507 h 1185347"/>
              <a:gd name="connsiteX29" fmla="*/ 2751287 w 3947485"/>
              <a:gd name="connsiteY29" fmla="*/ 88671 h 1185347"/>
              <a:gd name="connsiteX30" fmla="*/ 3938856 w 3947485"/>
              <a:gd name="connsiteY30"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1185974 w 3947485"/>
              <a:gd name="connsiteY3" fmla="*/ 525446 h 1185347"/>
              <a:gd name="connsiteX4" fmla="*/ 1158618 w 3947485"/>
              <a:gd name="connsiteY4" fmla="*/ 445199 h 1185347"/>
              <a:gd name="connsiteX5" fmla="*/ 893673 w 3947485"/>
              <a:gd name="connsiteY5" fmla="*/ 144289 h 1185347"/>
              <a:gd name="connsiteX6" fmla="*/ 34395 w 3947485"/>
              <a:gd name="connsiteY6" fmla="*/ 257871 h 1185347"/>
              <a:gd name="connsiteX7" fmla="*/ 0 w 3947485"/>
              <a:gd name="connsiteY7" fmla="*/ 302846 h 1185347"/>
              <a:gd name="connsiteX8" fmla="*/ 0 w 3947485"/>
              <a:gd name="connsiteY8" fmla="*/ 0 h 1185347"/>
              <a:gd name="connsiteX9" fmla="*/ 1854358 w 3947485"/>
              <a:gd name="connsiteY9" fmla="*/ 0 h 1185347"/>
              <a:gd name="connsiteX10" fmla="*/ 3938856 w 3947485"/>
              <a:gd name="connsiteY10" fmla="*/ 46852 h 1185347"/>
              <a:gd name="connsiteX11" fmla="*/ 3685733 w 3947485"/>
              <a:gd name="connsiteY11" fmla="*/ 496689 h 1185347"/>
              <a:gd name="connsiteX12" fmla="*/ 3686630 w 3947485"/>
              <a:gd name="connsiteY12" fmla="*/ 496656 h 1185347"/>
              <a:gd name="connsiteX13" fmla="*/ 3792899 w 3947485"/>
              <a:gd name="connsiteY13" fmla="*/ 595696 h 1185347"/>
              <a:gd name="connsiteX14" fmla="*/ 3693860 w 3947485"/>
              <a:gd name="connsiteY14" fmla="*/ 701966 h 1185347"/>
              <a:gd name="connsiteX15" fmla="*/ 3663345 w 3947485"/>
              <a:gd name="connsiteY15" fmla="*/ 703040 h 1185347"/>
              <a:gd name="connsiteX16" fmla="*/ 3947485 w 3947485"/>
              <a:gd name="connsiteY16" fmla="*/ 1133960 h 1185347"/>
              <a:gd name="connsiteX17" fmla="*/ 2759915 w 3947485"/>
              <a:gd name="connsiteY17" fmla="*/ 1175779 h 1185347"/>
              <a:gd name="connsiteX18" fmla="*/ 2475777 w 3947485"/>
              <a:gd name="connsiteY18" fmla="*/ 744859 h 1185347"/>
              <a:gd name="connsiteX19" fmla="*/ 985818 w 3947485"/>
              <a:gd name="connsiteY19" fmla="*/ 797326 h 1185347"/>
              <a:gd name="connsiteX20" fmla="*/ 985800 w 3947485"/>
              <a:gd name="connsiteY20" fmla="*/ 797650 h 1185347"/>
              <a:gd name="connsiteX21" fmla="*/ 923001 w 3947485"/>
              <a:gd name="connsiteY21" fmla="*/ 967996 h 1185347"/>
              <a:gd name="connsiteX22" fmla="*/ 293892 w 3947485"/>
              <a:gd name="connsiteY22" fmla="*/ 1117280 h 1185347"/>
              <a:gd name="connsiteX23" fmla="*/ 144608 w 3947485"/>
              <a:gd name="connsiteY23" fmla="*/ 488171 h 1185347"/>
              <a:gd name="connsiteX24" fmla="*/ 773717 w 3947485"/>
              <a:gd name="connsiteY24" fmla="*/ 338887 h 1185347"/>
              <a:gd name="connsiteX25" fmla="*/ 950347 w 3947485"/>
              <a:gd name="connsiteY25" fmla="*/ 539494 h 1185347"/>
              <a:gd name="connsiteX26" fmla="*/ 968375 w 3947485"/>
              <a:gd name="connsiteY26" fmla="*/ 592378 h 1185347"/>
              <a:gd name="connsiteX27" fmla="*/ 2498164 w 3947485"/>
              <a:gd name="connsiteY27" fmla="*/ 538507 h 1185347"/>
              <a:gd name="connsiteX28" fmla="*/ 2751287 w 3947485"/>
              <a:gd name="connsiteY28" fmla="*/ 88671 h 1185347"/>
              <a:gd name="connsiteX29" fmla="*/ 3938856 w 3947485"/>
              <a:gd name="connsiteY29" fmla="*/ 46852 h 1185347"/>
              <a:gd name="connsiteX0" fmla="*/ 1854358 w 3947485"/>
              <a:gd name="connsiteY0" fmla="*/ 0 h 1185347"/>
              <a:gd name="connsiteX1" fmla="*/ 1908395 w 3947485"/>
              <a:gd name="connsiteY1" fmla="*/ 105736 h 1185347"/>
              <a:gd name="connsiteX2" fmla="*/ 1185974 w 3947485"/>
              <a:gd name="connsiteY2" fmla="*/ 525446 h 1185347"/>
              <a:gd name="connsiteX3" fmla="*/ 1158618 w 3947485"/>
              <a:gd name="connsiteY3" fmla="*/ 445199 h 1185347"/>
              <a:gd name="connsiteX4" fmla="*/ 893673 w 3947485"/>
              <a:gd name="connsiteY4" fmla="*/ 144289 h 1185347"/>
              <a:gd name="connsiteX5" fmla="*/ 34395 w 3947485"/>
              <a:gd name="connsiteY5" fmla="*/ 257871 h 1185347"/>
              <a:gd name="connsiteX6" fmla="*/ 0 w 3947485"/>
              <a:gd name="connsiteY6" fmla="*/ 302846 h 1185347"/>
              <a:gd name="connsiteX7" fmla="*/ 0 w 3947485"/>
              <a:gd name="connsiteY7" fmla="*/ 0 h 1185347"/>
              <a:gd name="connsiteX8" fmla="*/ 1854358 w 3947485"/>
              <a:gd name="connsiteY8" fmla="*/ 0 h 1185347"/>
              <a:gd name="connsiteX9" fmla="*/ 3938856 w 3947485"/>
              <a:gd name="connsiteY9" fmla="*/ 46852 h 1185347"/>
              <a:gd name="connsiteX10" fmla="*/ 3685733 w 3947485"/>
              <a:gd name="connsiteY10" fmla="*/ 496689 h 1185347"/>
              <a:gd name="connsiteX11" fmla="*/ 3686630 w 3947485"/>
              <a:gd name="connsiteY11" fmla="*/ 496656 h 1185347"/>
              <a:gd name="connsiteX12" fmla="*/ 3792899 w 3947485"/>
              <a:gd name="connsiteY12" fmla="*/ 595696 h 1185347"/>
              <a:gd name="connsiteX13" fmla="*/ 3693860 w 3947485"/>
              <a:gd name="connsiteY13" fmla="*/ 701966 h 1185347"/>
              <a:gd name="connsiteX14" fmla="*/ 3663345 w 3947485"/>
              <a:gd name="connsiteY14" fmla="*/ 703040 h 1185347"/>
              <a:gd name="connsiteX15" fmla="*/ 3947485 w 3947485"/>
              <a:gd name="connsiteY15" fmla="*/ 1133960 h 1185347"/>
              <a:gd name="connsiteX16" fmla="*/ 2759915 w 3947485"/>
              <a:gd name="connsiteY16" fmla="*/ 1175779 h 1185347"/>
              <a:gd name="connsiteX17" fmla="*/ 2475777 w 3947485"/>
              <a:gd name="connsiteY17" fmla="*/ 744859 h 1185347"/>
              <a:gd name="connsiteX18" fmla="*/ 985818 w 3947485"/>
              <a:gd name="connsiteY18" fmla="*/ 797326 h 1185347"/>
              <a:gd name="connsiteX19" fmla="*/ 985800 w 3947485"/>
              <a:gd name="connsiteY19" fmla="*/ 797650 h 1185347"/>
              <a:gd name="connsiteX20" fmla="*/ 923001 w 3947485"/>
              <a:gd name="connsiteY20" fmla="*/ 967996 h 1185347"/>
              <a:gd name="connsiteX21" fmla="*/ 293892 w 3947485"/>
              <a:gd name="connsiteY21" fmla="*/ 1117280 h 1185347"/>
              <a:gd name="connsiteX22" fmla="*/ 144608 w 3947485"/>
              <a:gd name="connsiteY22" fmla="*/ 488171 h 1185347"/>
              <a:gd name="connsiteX23" fmla="*/ 773717 w 3947485"/>
              <a:gd name="connsiteY23" fmla="*/ 338887 h 1185347"/>
              <a:gd name="connsiteX24" fmla="*/ 950347 w 3947485"/>
              <a:gd name="connsiteY24" fmla="*/ 539494 h 1185347"/>
              <a:gd name="connsiteX25" fmla="*/ 968375 w 3947485"/>
              <a:gd name="connsiteY25" fmla="*/ 592378 h 1185347"/>
              <a:gd name="connsiteX26" fmla="*/ 2498164 w 3947485"/>
              <a:gd name="connsiteY26" fmla="*/ 538507 h 1185347"/>
              <a:gd name="connsiteX27" fmla="*/ 2751287 w 3947485"/>
              <a:gd name="connsiteY27" fmla="*/ 88671 h 1185347"/>
              <a:gd name="connsiteX28" fmla="*/ 3938856 w 3947485"/>
              <a:gd name="connsiteY28" fmla="*/ 46852 h 1185347"/>
              <a:gd name="connsiteX0" fmla="*/ 1854358 w 3947485"/>
              <a:gd name="connsiteY0" fmla="*/ 0 h 1185347"/>
              <a:gd name="connsiteX1" fmla="*/ 1185974 w 3947485"/>
              <a:gd name="connsiteY1" fmla="*/ 525446 h 1185347"/>
              <a:gd name="connsiteX2" fmla="*/ 1158618 w 3947485"/>
              <a:gd name="connsiteY2" fmla="*/ 445199 h 1185347"/>
              <a:gd name="connsiteX3" fmla="*/ 893673 w 3947485"/>
              <a:gd name="connsiteY3" fmla="*/ 144289 h 1185347"/>
              <a:gd name="connsiteX4" fmla="*/ 34395 w 3947485"/>
              <a:gd name="connsiteY4" fmla="*/ 257871 h 1185347"/>
              <a:gd name="connsiteX5" fmla="*/ 0 w 3947485"/>
              <a:gd name="connsiteY5" fmla="*/ 302846 h 1185347"/>
              <a:gd name="connsiteX6" fmla="*/ 0 w 3947485"/>
              <a:gd name="connsiteY6" fmla="*/ 0 h 1185347"/>
              <a:gd name="connsiteX7" fmla="*/ 1854358 w 3947485"/>
              <a:gd name="connsiteY7" fmla="*/ 0 h 1185347"/>
              <a:gd name="connsiteX8" fmla="*/ 3938856 w 3947485"/>
              <a:gd name="connsiteY8" fmla="*/ 46852 h 1185347"/>
              <a:gd name="connsiteX9" fmla="*/ 3685733 w 3947485"/>
              <a:gd name="connsiteY9" fmla="*/ 496689 h 1185347"/>
              <a:gd name="connsiteX10" fmla="*/ 3686630 w 3947485"/>
              <a:gd name="connsiteY10" fmla="*/ 496656 h 1185347"/>
              <a:gd name="connsiteX11" fmla="*/ 3792899 w 3947485"/>
              <a:gd name="connsiteY11" fmla="*/ 595696 h 1185347"/>
              <a:gd name="connsiteX12" fmla="*/ 3693860 w 3947485"/>
              <a:gd name="connsiteY12" fmla="*/ 701966 h 1185347"/>
              <a:gd name="connsiteX13" fmla="*/ 3663345 w 3947485"/>
              <a:gd name="connsiteY13" fmla="*/ 703040 h 1185347"/>
              <a:gd name="connsiteX14" fmla="*/ 3947485 w 3947485"/>
              <a:gd name="connsiteY14" fmla="*/ 1133960 h 1185347"/>
              <a:gd name="connsiteX15" fmla="*/ 2759915 w 3947485"/>
              <a:gd name="connsiteY15" fmla="*/ 1175779 h 1185347"/>
              <a:gd name="connsiteX16" fmla="*/ 2475777 w 3947485"/>
              <a:gd name="connsiteY16" fmla="*/ 744859 h 1185347"/>
              <a:gd name="connsiteX17" fmla="*/ 985818 w 3947485"/>
              <a:gd name="connsiteY17" fmla="*/ 797326 h 1185347"/>
              <a:gd name="connsiteX18" fmla="*/ 985800 w 3947485"/>
              <a:gd name="connsiteY18" fmla="*/ 797650 h 1185347"/>
              <a:gd name="connsiteX19" fmla="*/ 923001 w 3947485"/>
              <a:gd name="connsiteY19" fmla="*/ 967996 h 1185347"/>
              <a:gd name="connsiteX20" fmla="*/ 293892 w 3947485"/>
              <a:gd name="connsiteY20" fmla="*/ 1117280 h 1185347"/>
              <a:gd name="connsiteX21" fmla="*/ 144608 w 3947485"/>
              <a:gd name="connsiteY21" fmla="*/ 488171 h 1185347"/>
              <a:gd name="connsiteX22" fmla="*/ 773717 w 3947485"/>
              <a:gd name="connsiteY22" fmla="*/ 338887 h 1185347"/>
              <a:gd name="connsiteX23" fmla="*/ 950347 w 3947485"/>
              <a:gd name="connsiteY23" fmla="*/ 539494 h 1185347"/>
              <a:gd name="connsiteX24" fmla="*/ 968375 w 3947485"/>
              <a:gd name="connsiteY24" fmla="*/ 592378 h 1185347"/>
              <a:gd name="connsiteX25" fmla="*/ 2498164 w 3947485"/>
              <a:gd name="connsiteY25" fmla="*/ 538507 h 1185347"/>
              <a:gd name="connsiteX26" fmla="*/ 2751287 w 3947485"/>
              <a:gd name="connsiteY26" fmla="*/ 88671 h 1185347"/>
              <a:gd name="connsiteX27" fmla="*/ 3938856 w 3947485"/>
              <a:gd name="connsiteY27" fmla="*/ 46852 h 1185347"/>
              <a:gd name="connsiteX0" fmla="*/ 1854358 w 3947485"/>
              <a:gd name="connsiteY0" fmla="*/ 0 h 1185347"/>
              <a:gd name="connsiteX1" fmla="*/ 1158618 w 3947485"/>
              <a:gd name="connsiteY1" fmla="*/ 445199 h 1185347"/>
              <a:gd name="connsiteX2" fmla="*/ 893673 w 3947485"/>
              <a:gd name="connsiteY2" fmla="*/ 144289 h 1185347"/>
              <a:gd name="connsiteX3" fmla="*/ 34395 w 3947485"/>
              <a:gd name="connsiteY3" fmla="*/ 257871 h 1185347"/>
              <a:gd name="connsiteX4" fmla="*/ 0 w 3947485"/>
              <a:gd name="connsiteY4" fmla="*/ 302846 h 1185347"/>
              <a:gd name="connsiteX5" fmla="*/ 0 w 3947485"/>
              <a:gd name="connsiteY5" fmla="*/ 0 h 1185347"/>
              <a:gd name="connsiteX6" fmla="*/ 1854358 w 3947485"/>
              <a:gd name="connsiteY6" fmla="*/ 0 h 1185347"/>
              <a:gd name="connsiteX7" fmla="*/ 3938856 w 3947485"/>
              <a:gd name="connsiteY7" fmla="*/ 46852 h 1185347"/>
              <a:gd name="connsiteX8" fmla="*/ 3685733 w 3947485"/>
              <a:gd name="connsiteY8" fmla="*/ 496689 h 1185347"/>
              <a:gd name="connsiteX9" fmla="*/ 3686630 w 3947485"/>
              <a:gd name="connsiteY9" fmla="*/ 496656 h 1185347"/>
              <a:gd name="connsiteX10" fmla="*/ 3792899 w 3947485"/>
              <a:gd name="connsiteY10" fmla="*/ 595696 h 1185347"/>
              <a:gd name="connsiteX11" fmla="*/ 3693860 w 3947485"/>
              <a:gd name="connsiteY11" fmla="*/ 701966 h 1185347"/>
              <a:gd name="connsiteX12" fmla="*/ 3663345 w 3947485"/>
              <a:gd name="connsiteY12" fmla="*/ 703040 h 1185347"/>
              <a:gd name="connsiteX13" fmla="*/ 3947485 w 3947485"/>
              <a:gd name="connsiteY13" fmla="*/ 1133960 h 1185347"/>
              <a:gd name="connsiteX14" fmla="*/ 2759915 w 3947485"/>
              <a:gd name="connsiteY14" fmla="*/ 1175779 h 1185347"/>
              <a:gd name="connsiteX15" fmla="*/ 2475777 w 3947485"/>
              <a:gd name="connsiteY15" fmla="*/ 744859 h 1185347"/>
              <a:gd name="connsiteX16" fmla="*/ 985818 w 3947485"/>
              <a:gd name="connsiteY16" fmla="*/ 797326 h 1185347"/>
              <a:gd name="connsiteX17" fmla="*/ 985800 w 3947485"/>
              <a:gd name="connsiteY17" fmla="*/ 797650 h 1185347"/>
              <a:gd name="connsiteX18" fmla="*/ 923001 w 3947485"/>
              <a:gd name="connsiteY18" fmla="*/ 967996 h 1185347"/>
              <a:gd name="connsiteX19" fmla="*/ 293892 w 3947485"/>
              <a:gd name="connsiteY19" fmla="*/ 1117280 h 1185347"/>
              <a:gd name="connsiteX20" fmla="*/ 144608 w 3947485"/>
              <a:gd name="connsiteY20" fmla="*/ 488171 h 1185347"/>
              <a:gd name="connsiteX21" fmla="*/ 773717 w 3947485"/>
              <a:gd name="connsiteY21" fmla="*/ 338887 h 1185347"/>
              <a:gd name="connsiteX22" fmla="*/ 950347 w 3947485"/>
              <a:gd name="connsiteY22" fmla="*/ 539494 h 1185347"/>
              <a:gd name="connsiteX23" fmla="*/ 968375 w 3947485"/>
              <a:gd name="connsiteY23" fmla="*/ 592378 h 1185347"/>
              <a:gd name="connsiteX24" fmla="*/ 2498164 w 3947485"/>
              <a:gd name="connsiteY24" fmla="*/ 538507 h 1185347"/>
              <a:gd name="connsiteX25" fmla="*/ 2751287 w 3947485"/>
              <a:gd name="connsiteY25" fmla="*/ 88671 h 1185347"/>
              <a:gd name="connsiteX26" fmla="*/ 3938856 w 3947485"/>
              <a:gd name="connsiteY26" fmla="*/ 46852 h 1185347"/>
              <a:gd name="connsiteX0" fmla="*/ 1854358 w 3947485"/>
              <a:gd name="connsiteY0" fmla="*/ 0 h 1185347"/>
              <a:gd name="connsiteX1" fmla="*/ 893673 w 3947485"/>
              <a:gd name="connsiteY1" fmla="*/ 144289 h 1185347"/>
              <a:gd name="connsiteX2" fmla="*/ 34395 w 3947485"/>
              <a:gd name="connsiteY2" fmla="*/ 257871 h 1185347"/>
              <a:gd name="connsiteX3" fmla="*/ 0 w 3947485"/>
              <a:gd name="connsiteY3" fmla="*/ 302846 h 1185347"/>
              <a:gd name="connsiteX4" fmla="*/ 0 w 3947485"/>
              <a:gd name="connsiteY4" fmla="*/ 0 h 1185347"/>
              <a:gd name="connsiteX5" fmla="*/ 1854358 w 3947485"/>
              <a:gd name="connsiteY5" fmla="*/ 0 h 1185347"/>
              <a:gd name="connsiteX6" fmla="*/ 3938856 w 3947485"/>
              <a:gd name="connsiteY6" fmla="*/ 46852 h 1185347"/>
              <a:gd name="connsiteX7" fmla="*/ 3685733 w 3947485"/>
              <a:gd name="connsiteY7" fmla="*/ 496689 h 1185347"/>
              <a:gd name="connsiteX8" fmla="*/ 3686630 w 3947485"/>
              <a:gd name="connsiteY8" fmla="*/ 496656 h 1185347"/>
              <a:gd name="connsiteX9" fmla="*/ 3792899 w 3947485"/>
              <a:gd name="connsiteY9" fmla="*/ 595696 h 1185347"/>
              <a:gd name="connsiteX10" fmla="*/ 3693860 w 3947485"/>
              <a:gd name="connsiteY10" fmla="*/ 701966 h 1185347"/>
              <a:gd name="connsiteX11" fmla="*/ 3663345 w 3947485"/>
              <a:gd name="connsiteY11" fmla="*/ 703040 h 1185347"/>
              <a:gd name="connsiteX12" fmla="*/ 3947485 w 3947485"/>
              <a:gd name="connsiteY12" fmla="*/ 1133960 h 1185347"/>
              <a:gd name="connsiteX13" fmla="*/ 2759915 w 3947485"/>
              <a:gd name="connsiteY13" fmla="*/ 1175779 h 1185347"/>
              <a:gd name="connsiteX14" fmla="*/ 2475777 w 3947485"/>
              <a:gd name="connsiteY14" fmla="*/ 744859 h 1185347"/>
              <a:gd name="connsiteX15" fmla="*/ 985818 w 3947485"/>
              <a:gd name="connsiteY15" fmla="*/ 797326 h 1185347"/>
              <a:gd name="connsiteX16" fmla="*/ 985800 w 3947485"/>
              <a:gd name="connsiteY16" fmla="*/ 797650 h 1185347"/>
              <a:gd name="connsiteX17" fmla="*/ 923001 w 3947485"/>
              <a:gd name="connsiteY17" fmla="*/ 967996 h 1185347"/>
              <a:gd name="connsiteX18" fmla="*/ 293892 w 3947485"/>
              <a:gd name="connsiteY18" fmla="*/ 1117280 h 1185347"/>
              <a:gd name="connsiteX19" fmla="*/ 144608 w 3947485"/>
              <a:gd name="connsiteY19" fmla="*/ 488171 h 1185347"/>
              <a:gd name="connsiteX20" fmla="*/ 773717 w 3947485"/>
              <a:gd name="connsiteY20" fmla="*/ 338887 h 1185347"/>
              <a:gd name="connsiteX21" fmla="*/ 950347 w 3947485"/>
              <a:gd name="connsiteY21" fmla="*/ 539494 h 1185347"/>
              <a:gd name="connsiteX22" fmla="*/ 968375 w 3947485"/>
              <a:gd name="connsiteY22" fmla="*/ 592378 h 1185347"/>
              <a:gd name="connsiteX23" fmla="*/ 2498164 w 3947485"/>
              <a:gd name="connsiteY23" fmla="*/ 538507 h 1185347"/>
              <a:gd name="connsiteX24" fmla="*/ 2751287 w 3947485"/>
              <a:gd name="connsiteY24" fmla="*/ 88671 h 1185347"/>
              <a:gd name="connsiteX25" fmla="*/ 3938856 w 3947485"/>
              <a:gd name="connsiteY25" fmla="*/ 46852 h 1185347"/>
              <a:gd name="connsiteX0" fmla="*/ 1854358 w 3947485"/>
              <a:gd name="connsiteY0" fmla="*/ 0 h 1185347"/>
              <a:gd name="connsiteX1" fmla="*/ 34395 w 3947485"/>
              <a:gd name="connsiteY1" fmla="*/ 257871 h 1185347"/>
              <a:gd name="connsiteX2" fmla="*/ 0 w 3947485"/>
              <a:gd name="connsiteY2" fmla="*/ 302846 h 1185347"/>
              <a:gd name="connsiteX3" fmla="*/ 0 w 3947485"/>
              <a:gd name="connsiteY3" fmla="*/ 0 h 1185347"/>
              <a:gd name="connsiteX4" fmla="*/ 1854358 w 3947485"/>
              <a:gd name="connsiteY4" fmla="*/ 0 h 1185347"/>
              <a:gd name="connsiteX5" fmla="*/ 3938856 w 3947485"/>
              <a:gd name="connsiteY5" fmla="*/ 46852 h 1185347"/>
              <a:gd name="connsiteX6" fmla="*/ 3685733 w 3947485"/>
              <a:gd name="connsiteY6" fmla="*/ 496689 h 1185347"/>
              <a:gd name="connsiteX7" fmla="*/ 3686630 w 3947485"/>
              <a:gd name="connsiteY7" fmla="*/ 496656 h 1185347"/>
              <a:gd name="connsiteX8" fmla="*/ 3792899 w 3947485"/>
              <a:gd name="connsiteY8" fmla="*/ 595696 h 1185347"/>
              <a:gd name="connsiteX9" fmla="*/ 3693860 w 3947485"/>
              <a:gd name="connsiteY9" fmla="*/ 701966 h 1185347"/>
              <a:gd name="connsiteX10" fmla="*/ 3663345 w 3947485"/>
              <a:gd name="connsiteY10" fmla="*/ 703040 h 1185347"/>
              <a:gd name="connsiteX11" fmla="*/ 3947485 w 3947485"/>
              <a:gd name="connsiteY11" fmla="*/ 1133960 h 1185347"/>
              <a:gd name="connsiteX12" fmla="*/ 2759915 w 3947485"/>
              <a:gd name="connsiteY12" fmla="*/ 1175779 h 1185347"/>
              <a:gd name="connsiteX13" fmla="*/ 2475777 w 3947485"/>
              <a:gd name="connsiteY13" fmla="*/ 744859 h 1185347"/>
              <a:gd name="connsiteX14" fmla="*/ 985818 w 3947485"/>
              <a:gd name="connsiteY14" fmla="*/ 797326 h 1185347"/>
              <a:gd name="connsiteX15" fmla="*/ 985800 w 3947485"/>
              <a:gd name="connsiteY15" fmla="*/ 797650 h 1185347"/>
              <a:gd name="connsiteX16" fmla="*/ 923001 w 3947485"/>
              <a:gd name="connsiteY16" fmla="*/ 967996 h 1185347"/>
              <a:gd name="connsiteX17" fmla="*/ 293892 w 3947485"/>
              <a:gd name="connsiteY17" fmla="*/ 1117280 h 1185347"/>
              <a:gd name="connsiteX18" fmla="*/ 144608 w 3947485"/>
              <a:gd name="connsiteY18" fmla="*/ 488171 h 1185347"/>
              <a:gd name="connsiteX19" fmla="*/ 773717 w 3947485"/>
              <a:gd name="connsiteY19" fmla="*/ 338887 h 1185347"/>
              <a:gd name="connsiteX20" fmla="*/ 950347 w 3947485"/>
              <a:gd name="connsiteY20" fmla="*/ 539494 h 1185347"/>
              <a:gd name="connsiteX21" fmla="*/ 968375 w 3947485"/>
              <a:gd name="connsiteY21" fmla="*/ 592378 h 1185347"/>
              <a:gd name="connsiteX22" fmla="*/ 2498164 w 3947485"/>
              <a:gd name="connsiteY22" fmla="*/ 538507 h 1185347"/>
              <a:gd name="connsiteX23" fmla="*/ 2751287 w 3947485"/>
              <a:gd name="connsiteY23" fmla="*/ 88671 h 1185347"/>
              <a:gd name="connsiteX24" fmla="*/ 3938856 w 3947485"/>
              <a:gd name="connsiteY24" fmla="*/ 46852 h 1185347"/>
              <a:gd name="connsiteX0" fmla="*/ 0 w 3947485"/>
              <a:gd name="connsiteY0" fmla="*/ 0 h 1185347"/>
              <a:gd name="connsiteX1" fmla="*/ 34395 w 3947485"/>
              <a:gd name="connsiteY1" fmla="*/ 257871 h 1185347"/>
              <a:gd name="connsiteX2" fmla="*/ 0 w 3947485"/>
              <a:gd name="connsiteY2" fmla="*/ 302846 h 1185347"/>
              <a:gd name="connsiteX3" fmla="*/ 0 w 3947485"/>
              <a:gd name="connsiteY3" fmla="*/ 0 h 1185347"/>
              <a:gd name="connsiteX4" fmla="*/ 3938856 w 3947485"/>
              <a:gd name="connsiteY4" fmla="*/ 46852 h 1185347"/>
              <a:gd name="connsiteX5" fmla="*/ 3685733 w 3947485"/>
              <a:gd name="connsiteY5" fmla="*/ 496689 h 1185347"/>
              <a:gd name="connsiteX6" fmla="*/ 3686630 w 3947485"/>
              <a:gd name="connsiteY6" fmla="*/ 496656 h 1185347"/>
              <a:gd name="connsiteX7" fmla="*/ 3792899 w 3947485"/>
              <a:gd name="connsiteY7" fmla="*/ 595696 h 1185347"/>
              <a:gd name="connsiteX8" fmla="*/ 3693860 w 3947485"/>
              <a:gd name="connsiteY8" fmla="*/ 701966 h 1185347"/>
              <a:gd name="connsiteX9" fmla="*/ 3663345 w 3947485"/>
              <a:gd name="connsiteY9" fmla="*/ 703040 h 1185347"/>
              <a:gd name="connsiteX10" fmla="*/ 3947485 w 3947485"/>
              <a:gd name="connsiteY10" fmla="*/ 1133960 h 1185347"/>
              <a:gd name="connsiteX11" fmla="*/ 2759915 w 3947485"/>
              <a:gd name="connsiteY11" fmla="*/ 1175779 h 1185347"/>
              <a:gd name="connsiteX12" fmla="*/ 2475777 w 3947485"/>
              <a:gd name="connsiteY12" fmla="*/ 744859 h 1185347"/>
              <a:gd name="connsiteX13" fmla="*/ 985818 w 3947485"/>
              <a:gd name="connsiteY13" fmla="*/ 797326 h 1185347"/>
              <a:gd name="connsiteX14" fmla="*/ 985800 w 3947485"/>
              <a:gd name="connsiteY14" fmla="*/ 797650 h 1185347"/>
              <a:gd name="connsiteX15" fmla="*/ 923001 w 3947485"/>
              <a:gd name="connsiteY15" fmla="*/ 967996 h 1185347"/>
              <a:gd name="connsiteX16" fmla="*/ 293892 w 3947485"/>
              <a:gd name="connsiteY16" fmla="*/ 1117280 h 1185347"/>
              <a:gd name="connsiteX17" fmla="*/ 144608 w 3947485"/>
              <a:gd name="connsiteY17" fmla="*/ 488171 h 1185347"/>
              <a:gd name="connsiteX18" fmla="*/ 773717 w 3947485"/>
              <a:gd name="connsiteY18" fmla="*/ 338887 h 1185347"/>
              <a:gd name="connsiteX19" fmla="*/ 950347 w 3947485"/>
              <a:gd name="connsiteY19" fmla="*/ 539494 h 1185347"/>
              <a:gd name="connsiteX20" fmla="*/ 968375 w 3947485"/>
              <a:gd name="connsiteY20" fmla="*/ 592378 h 1185347"/>
              <a:gd name="connsiteX21" fmla="*/ 2498164 w 3947485"/>
              <a:gd name="connsiteY21" fmla="*/ 538507 h 1185347"/>
              <a:gd name="connsiteX22" fmla="*/ 2751287 w 3947485"/>
              <a:gd name="connsiteY22" fmla="*/ 88671 h 1185347"/>
              <a:gd name="connsiteX23" fmla="*/ 3938856 w 3947485"/>
              <a:gd name="connsiteY23" fmla="*/ 46852 h 1185347"/>
              <a:gd name="connsiteX0" fmla="*/ 0 w 3947485"/>
              <a:gd name="connsiteY0" fmla="*/ 255994 h 1138495"/>
              <a:gd name="connsiteX1" fmla="*/ 34395 w 3947485"/>
              <a:gd name="connsiteY1" fmla="*/ 211019 h 1138495"/>
              <a:gd name="connsiteX2" fmla="*/ 0 w 3947485"/>
              <a:gd name="connsiteY2" fmla="*/ 255994 h 1138495"/>
              <a:gd name="connsiteX3" fmla="*/ 3938856 w 3947485"/>
              <a:gd name="connsiteY3" fmla="*/ 0 h 1138495"/>
              <a:gd name="connsiteX4" fmla="*/ 3685733 w 3947485"/>
              <a:gd name="connsiteY4" fmla="*/ 449837 h 1138495"/>
              <a:gd name="connsiteX5" fmla="*/ 3686630 w 3947485"/>
              <a:gd name="connsiteY5" fmla="*/ 449804 h 1138495"/>
              <a:gd name="connsiteX6" fmla="*/ 3792899 w 3947485"/>
              <a:gd name="connsiteY6" fmla="*/ 548844 h 1138495"/>
              <a:gd name="connsiteX7" fmla="*/ 3693860 w 3947485"/>
              <a:gd name="connsiteY7" fmla="*/ 655114 h 1138495"/>
              <a:gd name="connsiteX8" fmla="*/ 3663345 w 3947485"/>
              <a:gd name="connsiteY8" fmla="*/ 656188 h 1138495"/>
              <a:gd name="connsiteX9" fmla="*/ 3947485 w 3947485"/>
              <a:gd name="connsiteY9" fmla="*/ 1087108 h 1138495"/>
              <a:gd name="connsiteX10" fmla="*/ 2759915 w 3947485"/>
              <a:gd name="connsiteY10" fmla="*/ 1128927 h 1138495"/>
              <a:gd name="connsiteX11" fmla="*/ 2475777 w 3947485"/>
              <a:gd name="connsiteY11" fmla="*/ 698007 h 1138495"/>
              <a:gd name="connsiteX12" fmla="*/ 985818 w 3947485"/>
              <a:gd name="connsiteY12" fmla="*/ 750474 h 1138495"/>
              <a:gd name="connsiteX13" fmla="*/ 985800 w 3947485"/>
              <a:gd name="connsiteY13" fmla="*/ 750798 h 1138495"/>
              <a:gd name="connsiteX14" fmla="*/ 923001 w 3947485"/>
              <a:gd name="connsiteY14" fmla="*/ 921144 h 1138495"/>
              <a:gd name="connsiteX15" fmla="*/ 293892 w 3947485"/>
              <a:gd name="connsiteY15" fmla="*/ 1070428 h 1138495"/>
              <a:gd name="connsiteX16" fmla="*/ 144608 w 3947485"/>
              <a:gd name="connsiteY16" fmla="*/ 441319 h 1138495"/>
              <a:gd name="connsiteX17" fmla="*/ 773717 w 3947485"/>
              <a:gd name="connsiteY17" fmla="*/ 292035 h 1138495"/>
              <a:gd name="connsiteX18" fmla="*/ 950347 w 3947485"/>
              <a:gd name="connsiteY18" fmla="*/ 492642 h 1138495"/>
              <a:gd name="connsiteX19" fmla="*/ 968375 w 3947485"/>
              <a:gd name="connsiteY19" fmla="*/ 545526 h 1138495"/>
              <a:gd name="connsiteX20" fmla="*/ 2498164 w 3947485"/>
              <a:gd name="connsiteY20" fmla="*/ 491655 h 1138495"/>
              <a:gd name="connsiteX21" fmla="*/ 2751287 w 3947485"/>
              <a:gd name="connsiteY21" fmla="*/ 41819 h 1138495"/>
              <a:gd name="connsiteX22" fmla="*/ 3938856 w 3947485"/>
              <a:gd name="connsiteY22" fmla="*/ 0 h 1138495"/>
              <a:gd name="connsiteX0" fmla="*/ 3862317 w 3870946"/>
              <a:gd name="connsiteY0" fmla="*/ 0 h 1138495"/>
              <a:gd name="connsiteX1" fmla="*/ 3609194 w 3870946"/>
              <a:gd name="connsiteY1" fmla="*/ 449837 h 1138495"/>
              <a:gd name="connsiteX2" fmla="*/ 3610091 w 3870946"/>
              <a:gd name="connsiteY2" fmla="*/ 449804 h 1138495"/>
              <a:gd name="connsiteX3" fmla="*/ 3716360 w 3870946"/>
              <a:gd name="connsiteY3" fmla="*/ 548844 h 1138495"/>
              <a:gd name="connsiteX4" fmla="*/ 3617321 w 3870946"/>
              <a:gd name="connsiteY4" fmla="*/ 655114 h 1138495"/>
              <a:gd name="connsiteX5" fmla="*/ 3586806 w 3870946"/>
              <a:gd name="connsiteY5" fmla="*/ 656188 h 1138495"/>
              <a:gd name="connsiteX6" fmla="*/ 3870946 w 3870946"/>
              <a:gd name="connsiteY6" fmla="*/ 1087108 h 1138495"/>
              <a:gd name="connsiteX7" fmla="*/ 2683376 w 3870946"/>
              <a:gd name="connsiteY7" fmla="*/ 1128927 h 1138495"/>
              <a:gd name="connsiteX8" fmla="*/ 2399238 w 3870946"/>
              <a:gd name="connsiteY8" fmla="*/ 698007 h 1138495"/>
              <a:gd name="connsiteX9" fmla="*/ 909279 w 3870946"/>
              <a:gd name="connsiteY9" fmla="*/ 750474 h 1138495"/>
              <a:gd name="connsiteX10" fmla="*/ 909261 w 3870946"/>
              <a:gd name="connsiteY10" fmla="*/ 750798 h 1138495"/>
              <a:gd name="connsiteX11" fmla="*/ 846462 w 3870946"/>
              <a:gd name="connsiteY11" fmla="*/ 921144 h 1138495"/>
              <a:gd name="connsiteX12" fmla="*/ 217353 w 3870946"/>
              <a:gd name="connsiteY12" fmla="*/ 1070428 h 1138495"/>
              <a:gd name="connsiteX13" fmla="*/ 68069 w 3870946"/>
              <a:gd name="connsiteY13" fmla="*/ 441319 h 1138495"/>
              <a:gd name="connsiteX14" fmla="*/ 697178 w 3870946"/>
              <a:gd name="connsiteY14" fmla="*/ 292035 h 1138495"/>
              <a:gd name="connsiteX15" fmla="*/ 873808 w 3870946"/>
              <a:gd name="connsiteY15" fmla="*/ 492642 h 1138495"/>
              <a:gd name="connsiteX16" fmla="*/ 891836 w 3870946"/>
              <a:gd name="connsiteY16" fmla="*/ 545526 h 1138495"/>
              <a:gd name="connsiteX17" fmla="*/ 2421625 w 3870946"/>
              <a:gd name="connsiteY17" fmla="*/ 491655 h 1138495"/>
              <a:gd name="connsiteX18" fmla="*/ 2674748 w 3870946"/>
              <a:gd name="connsiteY18" fmla="*/ 41819 h 1138495"/>
              <a:gd name="connsiteX19" fmla="*/ 3862317 w 3870946"/>
              <a:gd name="connsiteY19" fmla="*/ 0 h 113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0946" h="1138495">
                <a:moveTo>
                  <a:pt x="3862317" y="0"/>
                </a:moveTo>
                <a:lnTo>
                  <a:pt x="3609194" y="449837"/>
                </a:lnTo>
                <a:lnTo>
                  <a:pt x="3610091" y="449804"/>
                </a:lnTo>
                <a:cubicBezTo>
                  <a:pt x="3666786" y="447809"/>
                  <a:pt x="3714364" y="492150"/>
                  <a:pt x="3716360" y="548844"/>
                </a:cubicBezTo>
                <a:cubicBezTo>
                  <a:pt x="3718356" y="605540"/>
                  <a:pt x="3674015" y="653117"/>
                  <a:pt x="3617321" y="655114"/>
                </a:cubicBezTo>
                <a:lnTo>
                  <a:pt x="3586806" y="656188"/>
                </a:lnTo>
                <a:lnTo>
                  <a:pt x="3870946" y="1087108"/>
                </a:lnTo>
                <a:lnTo>
                  <a:pt x="2683376" y="1128927"/>
                </a:lnTo>
                <a:lnTo>
                  <a:pt x="2399238" y="698007"/>
                </a:lnTo>
                <a:lnTo>
                  <a:pt x="909279" y="750474"/>
                </a:lnTo>
                <a:lnTo>
                  <a:pt x="909261" y="750798"/>
                </a:lnTo>
                <a:cubicBezTo>
                  <a:pt x="900253" y="809501"/>
                  <a:pt x="879586" y="867408"/>
                  <a:pt x="846462" y="921144"/>
                </a:cubicBezTo>
                <a:cubicBezTo>
                  <a:pt x="713961" y="1136092"/>
                  <a:pt x="432300" y="1202928"/>
                  <a:pt x="217353" y="1070428"/>
                </a:cubicBezTo>
                <a:cubicBezTo>
                  <a:pt x="2405" y="937928"/>
                  <a:pt x="-64432" y="656267"/>
                  <a:pt x="68069" y="441319"/>
                </a:cubicBezTo>
                <a:cubicBezTo>
                  <a:pt x="200569" y="226372"/>
                  <a:pt x="482230" y="159535"/>
                  <a:pt x="697178" y="292035"/>
                </a:cubicBezTo>
                <a:cubicBezTo>
                  <a:pt x="777783" y="341723"/>
                  <a:pt x="837561" y="412386"/>
                  <a:pt x="873808" y="492642"/>
                </a:cubicBezTo>
                <a:lnTo>
                  <a:pt x="891836" y="545526"/>
                </a:lnTo>
                <a:lnTo>
                  <a:pt x="2421625" y="491655"/>
                </a:lnTo>
                <a:lnTo>
                  <a:pt x="2674748" y="41819"/>
                </a:lnTo>
                <a:lnTo>
                  <a:pt x="3862317"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LK 16\Picture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304" y="2547882"/>
            <a:ext cx="2009775" cy="1962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50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smtClean="0"/>
              <a:t>Conclusion</a:t>
            </a:r>
            <a:endParaRPr lang="en-US" dirty="0"/>
          </a:p>
        </p:txBody>
      </p:sp>
      <p:grpSp>
        <p:nvGrpSpPr>
          <p:cNvPr id="3" name="Group 2">
            <a:extLst>
              <a:ext uri="{FF2B5EF4-FFF2-40B4-BE49-F238E27FC236}">
                <a16:creationId xmlns:a16="http://schemas.microsoft.com/office/drawing/2014/main" xmlns="" id="{F916EBCA-0879-44D3-9C53-5F9471ECF1AE}"/>
              </a:ext>
            </a:extLst>
          </p:cNvPr>
          <p:cNvGrpSpPr/>
          <p:nvPr/>
        </p:nvGrpSpPr>
        <p:grpSpPr>
          <a:xfrm>
            <a:off x="1705372" y="3254279"/>
            <a:ext cx="7392282" cy="1421768"/>
            <a:chOff x="-713978" y="3320954"/>
            <a:chExt cx="7392282" cy="1421768"/>
          </a:xfrm>
        </p:grpSpPr>
        <p:cxnSp>
          <p:nvCxnSpPr>
            <p:cNvPr id="4" name="Straight Connector 3">
              <a:extLst>
                <a:ext uri="{FF2B5EF4-FFF2-40B4-BE49-F238E27FC236}">
                  <a16:creationId xmlns:a16="http://schemas.microsoft.com/office/drawing/2014/main" xmlns="" id="{951F3DA5-E359-4A49-B8C7-5170DD85EB66}"/>
                </a:ext>
              </a:extLst>
            </p:cNvPr>
            <p:cNvCxnSpPr/>
            <p:nvPr/>
          </p:nvCxnSpPr>
          <p:spPr>
            <a:xfrm>
              <a:off x="6221104"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EBEC079-9D3F-42AE-83E2-C807C45082D7}"/>
                </a:ext>
              </a:extLst>
            </p:cNvPr>
            <p:cNvCxnSpPr/>
            <p:nvPr/>
          </p:nvCxnSpPr>
          <p:spPr>
            <a:xfrm>
              <a:off x="3447070"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7224186B-EF48-4753-9E37-5B1776161734}"/>
                </a:ext>
              </a:extLst>
            </p:cNvPr>
            <p:cNvCxnSpPr/>
            <p:nvPr/>
          </p:nvCxnSpPr>
          <p:spPr>
            <a:xfrm>
              <a:off x="673038"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77B71CF-5967-477C-92FF-F6FC4CEB16B6}"/>
                </a:ext>
              </a:extLst>
            </p:cNvPr>
            <p:cNvCxnSpPr/>
            <p:nvPr/>
          </p:nvCxnSpPr>
          <p:spPr>
            <a:xfrm flipV="1">
              <a:off x="4834086"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94DF711-2F8F-4888-BAE9-5D6CD467AEF7}"/>
                </a:ext>
              </a:extLst>
            </p:cNvPr>
            <p:cNvCxnSpPr/>
            <p:nvPr/>
          </p:nvCxnSpPr>
          <p:spPr>
            <a:xfrm flipV="1">
              <a:off x="2060054"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5">
              <a:extLst>
                <a:ext uri="{FF2B5EF4-FFF2-40B4-BE49-F238E27FC236}">
                  <a16:creationId xmlns:a16="http://schemas.microsoft.com/office/drawing/2014/main" xmlns="" id="{FDAD552C-EE67-4536-B899-E145536F5B04}"/>
                </a:ext>
              </a:extLst>
            </p:cNvPr>
            <p:cNvCxnSpPr/>
            <p:nvPr/>
          </p:nvCxnSpPr>
          <p:spPr>
            <a:xfrm flipV="1">
              <a:off x="-713978"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xmlns="" id="{83A51BA6-0BA4-40B2-B5A0-578406C8E146}"/>
              </a:ext>
            </a:extLst>
          </p:cNvPr>
          <p:cNvGrpSpPr/>
          <p:nvPr/>
        </p:nvGrpSpPr>
        <p:grpSpPr>
          <a:xfrm>
            <a:off x="9358112" y="2792786"/>
            <a:ext cx="2371378" cy="2371378"/>
            <a:chOff x="6876256" y="3063517"/>
            <a:chExt cx="1944216" cy="1944216"/>
          </a:xfrm>
          <a:scene3d>
            <a:camera prst="perspectiveLeft">
              <a:rot lat="0" lon="3900000" rev="0"/>
            </a:camera>
            <a:lightRig rig="threePt" dir="t"/>
          </a:scene3d>
        </p:grpSpPr>
        <p:sp>
          <p:nvSpPr>
            <p:cNvPr id="11" name="Oval 10">
              <a:extLst>
                <a:ext uri="{FF2B5EF4-FFF2-40B4-BE49-F238E27FC236}">
                  <a16:creationId xmlns:a16="http://schemas.microsoft.com/office/drawing/2014/main" xmlns="" id="{99285656-54F6-4514-91D5-D5D580ECA4E1}"/>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xmlns="" id="{10EDCBA2-0CFA-455D-870B-BAB27769C4CC}"/>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xmlns="" id="{1E5E2258-5566-461B-9FD4-F6808966AD5C}"/>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 name="Group 13">
            <a:extLst>
              <a:ext uri="{FF2B5EF4-FFF2-40B4-BE49-F238E27FC236}">
                <a16:creationId xmlns:a16="http://schemas.microsoft.com/office/drawing/2014/main" xmlns="" id="{ACCDFC99-F1BB-423C-8534-728167581F78}"/>
              </a:ext>
            </a:extLst>
          </p:cNvPr>
          <p:cNvGrpSpPr/>
          <p:nvPr/>
        </p:nvGrpSpPr>
        <p:grpSpPr>
          <a:xfrm>
            <a:off x="1210468" y="3711480"/>
            <a:ext cx="8661202" cy="514942"/>
            <a:chOff x="-373747" y="3778154"/>
            <a:chExt cx="7826067" cy="514942"/>
          </a:xfrm>
        </p:grpSpPr>
        <p:sp>
          <p:nvSpPr>
            <p:cNvPr id="15" name="Chevron 2">
              <a:extLst>
                <a:ext uri="{FF2B5EF4-FFF2-40B4-BE49-F238E27FC236}">
                  <a16:creationId xmlns:a16="http://schemas.microsoft.com/office/drawing/2014/main" xmlns="" id="{8981A38F-36BD-46D8-ADE1-3DD97F488F12}"/>
                </a:ext>
              </a:extLst>
            </p:cNvPr>
            <p:cNvSpPr/>
            <p:nvPr/>
          </p:nvSpPr>
          <p:spPr>
            <a:xfrm>
              <a:off x="933736" y="3778154"/>
              <a:ext cx="1434480" cy="51494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Chevron 37">
              <a:extLst>
                <a:ext uri="{FF2B5EF4-FFF2-40B4-BE49-F238E27FC236}">
                  <a16:creationId xmlns:a16="http://schemas.microsoft.com/office/drawing/2014/main" xmlns="" id="{906D9A58-8968-49B9-8BD0-59E3039CEF7D}"/>
                </a:ext>
              </a:extLst>
            </p:cNvPr>
            <p:cNvSpPr/>
            <p:nvPr/>
          </p:nvSpPr>
          <p:spPr>
            <a:xfrm>
              <a:off x="2204762" y="3778154"/>
              <a:ext cx="1434480" cy="5149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38">
              <a:extLst>
                <a:ext uri="{FF2B5EF4-FFF2-40B4-BE49-F238E27FC236}">
                  <a16:creationId xmlns:a16="http://schemas.microsoft.com/office/drawing/2014/main" xmlns="" id="{9A143726-0A7D-4AA1-B99A-D60852BBFD31}"/>
                </a:ext>
              </a:extLst>
            </p:cNvPr>
            <p:cNvSpPr/>
            <p:nvPr/>
          </p:nvSpPr>
          <p:spPr>
            <a:xfrm>
              <a:off x="3475788" y="3778154"/>
              <a:ext cx="1434480" cy="5149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Chevron 39">
              <a:extLst>
                <a:ext uri="{FF2B5EF4-FFF2-40B4-BE49-F238E27FC236}">
                  <a16:creationId xmlns:a16="http://schemas.microsoft.com/office/drawing/2014/main" xmlns="" id="{C19871FD-1752-4280-9067-A2246CF34E4F}"/>
                </a:ext>
              </a:extLst>
            </p:cNvPr>
            <p:cNvSpPr/>
            <p:nvPr/>
          </p:nvSpPr>
          <p:spPr>
            <a:xfrm>
              <a:off x="4746814" y="3778154"/>
              <a:ext cx="1434480" cy="514942"/>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Chevron 40">
              <a:extLst>
                <a:ext uri="{FF2B5EF4-FFF2-40B4-BE49-F238E27FC236}">
                  <a16:creationId xmlns:a16="http://schemas.microsoft.com/office/drawing/2014/main" xmlns="" id="{4633D00C-0E49-46E0-B177-CF3E552ACBCF}"/>
                </a:ext>
              </a:extLst>
            </p:cNvPr>
            <p:cNvSpPr/>
            <p:nvPr/>
          </p:nvSpPr>
          <p:spPr>
            <a:xfrm>
              <a:off x="6017840" y="3778154"/>
              <a:ext cx="1434480" cy="514942"/>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Chevron 2">
              <a:extLst>
                <a:ext uri="{FF2B5EF4-FFF2-40B4-BE49-F238E27FC236}">
                  <a16:creationId xmlns:a16="http://schemas.microsoft.com/office/drawing/2014/main" xmlns="" id="{8D9A825D-70C4-43B7-B762-432BC3717824}"/>
                </a:ext>
              </a:extLst>
            </p:cNvPr>
            <p:cNvSpPr/>
            <p:nvPr/>
          </p:nvSpPr>
          <p:spPr>
            <a:xfrm>
              <a:off x="-373747" y="3778154"/>
              <a:ext cx="1434480" cy="514942"/>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21" name="Group 20">
            <a:extLst>
              <a:ext uri="{FF2B5EF4-FFF2-40B4-BE49-F238E27FC236}">
                <a16:creationId xmlns:a16="http://schemas.microsoft.com/office/drawing/2014/main" xmlns="" id="{3E63299C-C15C-468A-A8CC-4FB495FC9EBD}"/>
              </a:ext>
            </a:extLst>
          </p:cNvPr>
          <p:cNvGrpSpPr/>
          <p:nvPr/>
        </p:nvGrpSpPr>
        <p:grpSpPr>
          <a:xfrm>
            <a:off x="1869445" y="2143804"/>
            <a:ext cx="2712992" cy="1078798"/>
            <a:chOff x="6793848" y="4509120"/>
            <a:chExt cx="2216046" cy="1078798"/>
          </a:xfrm>
        </p:grpSpPr>
        <p:sp>
          <p:nvSpPr>
            <p:cNvPr id="22" name="TextBox 21">
              <a:extLst>
                <a:ext uri="{FF2B5EF4-FFF2-40B4-BE49-F238E27FC236}">
                  <a16:creationId xmlns:a16="http://schemas.microsoft.com/office/drawing/2014/main" xmlns="" id="{752C2639-AD20-40FB-B353-2AF757DFB129}"/>
                </a:ext>
              </a:extLst>
            </p:cNvPr>
            <p:cNvSpPr txBox="1"/>
            <p:nvPr/>
          </p:nvSpPr>
          <p:spPr>
            <a:xfrm>
              <a:off x="7026501" y="4509120"/>
              <a:ext cx="1499710" cy="276999"/>
            </a:xfrm>
            <a:prstGeom prst="rect">
              <a:avLst/>
            </a:prstGeom>
            <a:noFill/>
          </p:spPr>
          <p:txBody>
            <a:bodyPr wrap="square" rtlCol="0">
              <a:spAutoFit/>
            </a:bodyPr>
            <a:lstStyle/>
            <a:p>
              <a:pPr algn="ctr"/>
              <a:r>
                <a:rPr lang="en-GB" altLang="ko-KR" sz="1200" b="1" dirty="0" smtClean="0">
                  <a:solidFill>
                    <a:schemeClr val="tx1">
                      <a:lumMod val="75000"/>
                      <a:lumOff val="25000"/>
                    </a:schemeClr>
                  </a:solidFill>
                  <a:cs typeface="Arial" pitchFamily="34" charset="0"/>
                </a:rPr>
                <a:t>Purpose</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C2C066D0-1962-4932-84C2-14B01E899B4C}"/>
                </a:ext>
              </a:extLst>
            </p:cNvPr>
            <p:cNvSpPr txBox="1"/>
            <p:nvPr/>
          </p:nvSpPr>
          <p:spPr>
            <a:xfrm>
              <a:off x="6793848" y="4756921"/>
              <a:ext cx="2216046" cy="830997"/>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In the context of development, KSPPS must be able to show its role and function as a forum for the economic empowerment of members</a:t>
              </a:r>
              <a:endParaRPr lang="ko-KR" altLang="en-US" sz="1200" dirty="0">
                <a:solidFill>
                  <a:schemeClr val="tx1">
                    <a:lumMod val="75000"/>
                    <a:lumOff val="25000"/>
                  </a:schemeClr>
                </a:solidFill>
                <a:cs typeface="Arial" pitchFamily="34" charset="0"/>
              </a:endParaRPr>
            </a:p>
          </p:txBody>
        </p:sp>
      </p:grpSp>
      <p:sp>
        <p:nvSpPr>
          <p:cNvPr id="26" name="TextBox 25">
            <a:extLst>
              <a:ext uri="{FF2B5EF4-FFF2-40B4-BE49-F238E27FC236}">
                <a16:creationId xmlns:a16="http://schemas.microsoft.com/office/drawing/2014/main" xmlns="" id="{182B75AA-01A2-45D5-A1F5-971D829169B5}"/>
              </a:ext>
            </a:extLst>
          </p:cNvPr>
          <p:cNvSpPr txBox="1"/>
          <p:nvPr/>
        </p:nvSpPr>
        <p:spPr>
          <a:xfrm>
            <a:off x="4980355" y="1760900"/>
            <a:ext cx="1836018" cy="1384995"/>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SCENARIO</a:t>
            </a:r>
          </a:p>
          <a:p>
            <a:pPr algn="ctr"/>
            <a:endParaRPr lang="en-US" altLang="ko-KR" sz="1200" dirty="0" smtClean="0">
              <a:solidFill>
                <a:schemeClr val="tx1">
                  <a:lumMod val="75000"/>
                  <a:lumOff val="25000"/>
                </a:schemeClr>
              </a:solidFill>
              <a:cs typeface="Arial" pitchFamily="34" charset="0"/>
            </a:endParaRPr>
          </a:p>
          <a:p>
            <a:pPr algn="ctr"/>
            <a:endParaRPr lang="en-US" altLang="ko-KR" sz="1200" dirty="0" smtClean="0">
              <a:solidFill>
                <a:schemeClr val="tx1">
                  <a:lumMod val="75000"/>
                  <a:lumOff val="25000"/>
                </a:schemeClr>
              </a:solidFill>
              <a:cs typeface="Arial" pitchFamily="34" charset="0"/>
            </a:endParaRPr>
          </a:p>
          <a:p>
            <a:pPr algn="ctr"/>
            <a:r>
              <a:rPr lang="en-GB" altLang="ko-KR" sz="1200" dirty="0" smtClean="0">
                <a:solidFill>
                  <a:schemeClr val="tx1">
                    <a:lumMod val="75000"/>
                    <a:lumOff val="25000"/>
                  </a:schemeClr>
                </a:solidFill>
                <a:cs typeface="Arial" pitchFamily="34" charset="0"/>
              </a:rPr>
              <a:t>TARGET</a:t>
            </a:r>
            <a:endParaRPr lang="en-US" altLang="ko-KR" sz="1200" dirty="0" smtClean="0">
              <a:solidFill>
                <a:schemeClr val="tx1">
                  <a:lumMod val="75000"/>
                  <a:lumOff val="25000"/>
                </a:schemeClr>
              </a:solidFill>
              <a:cs typeface="Arial" pitchFamily="34" charset="0"/>
            </a:endParaRPr>
          </a:p>
          <a:p>
            <a:pPr algn="ctr"/>
            <a:endParaRPr lang="en-US" altLang="ko-KR" sz="1200" dirty="0" smtClean="0">
              <a:solidFill>
                <a:schemeClr val="tx1">
                  <a:lumMod val="75000"/>
                  <a:lumOff val="25000"/>
                </a:schemeClr>
              </a:solidFill>
              <a:cs typeface="Arial" pitchFamily="34" charset="0"/>
            </a:endParaRPr>
          </a:p>
          <a:p>
            <a:pPr algn="ctr"/>
            <a:endParaRPr lang="en-US" altLang="ko-KR" sz="1200" dirty="0" smtClean="0">
              <a:solidFill>
                <a:schemeClr val="tx1">
                  <a:lumMod val="75000"/>
                  <a:lumOff val="25000"/>
                </a:schemeClr>
              </a:solidFill>
              <a:cs typeface="Arial" pitchFamily="34" charset="0"/>
            </a:endParaRPr>
          </a:p>
          <a:p>
            <a:pPr algn="ctr"/>
            <a:r>
              <a:rPr lang="en-US" altLang="ko-KR" sz="1200" dirty="0" smtClean="0">
                <a:solidFill>
                  <a:schemeClr val="tx1">
                    <a:lumMod val="75000"/>
                    <a:lumOff val="25000"/>
                  </a:schemeClr>
                </a:solidFill>
                <a:cs typeface="Arial" pitchFamily="34" charset="0"/>
              </a:rPr>
              <a:t>ALTERNATIVE. </a:t>
            </a:r>
            <a:endParaRPr lang="ko-KR" altLang="en-US" sz="1200" dirty="0">
              <a:solidFill>
                <a:schemeClr val="tx1">
                  <a:lumMod val="75000"/>
                  <a:lumOff val="25000"/>
                </a:schemeClr>
              </a:solidFill>
              <a:cs typeface="Arial" pitchFamily="34" charset="0"/>
            </a:endParaRPr>
          </a:p>
        </p:txBody>
      </p:sp>
      <p:grpSp>
        <p:nvGrpSpPr>
          <p:cNvPr id="27" name="Group 26">
            <a:extLst>
              <a:ext uri="{FF2B5EF4-FFF2-40B4-BE49-F238E27FC236}">
                <a16:creationId xmlns:a16="http://schemas.microsoft.com/office/drawing/2014/main" xmlns="" id="{0B527B67-E8B9-4E11-93E0-79CFFE4E0CB1}"/>
              </a:ext>
            </a:extLst>
          </p:cNvPr>
          <p:cNvGrpSpPr/>
          <p:nvPr/>
        </p:nvGrpSpPr>
        <p:grpSpPr>
          <a:xfrm>
            <a:off x="7722446" y="1937740"/>
            <a:ext cx="1836018" cy="1448130"/>
            <a:chOff x="7026501" y="4509120"/>
            <a:chExt cx="1499710" cy="1448130"/>
          </a:xfrm>
        </p:grpSpPr>
        <p:sp>
          <p:nvSpPr>
            <p:cNvPr id="28" name="TextBox 27">
              <a:extLst>
                <a:ext uri="{FF2B5EF4-FFF2-40B4-BE49-F238E27FC236}">
                  <a16:creationId xmlns:a16="http://schemas.microsoft.com/office/drawing/2014/main" xmlns="" id="{6184F0D2-302E-4147-A351-6654FA5CF683}"/>
                </a:ext>
              </a:extLst>
            </p:cNvPr>
            <p:cNvSpPr txBox="1"/>
            <p:nvPr/>
          </p:nvSpPr>
          <p:spPr>
            <a:xfrm>
              <a:off x="7026501" y="4509120"/>
              <a:ext cx="1499710" cy="276999"/>
            </a:xfrm>
            <a:prstGeom prst="rect">
              <a:avLst/>
            </a:prstGeom>
            <a:noFill/>
          </p:spPr>
          <p:txBody>
            <a:bodyPr wrap="square" rtlCol="0">
              <a:spAutoFit/>
            </a:bodyPr>
            <a:lstStyle/>
            <a:p>
              <a:pPr algn="ctr"/>
              <a:r>
                <a:rPr lang="en-GB" altLang="ko-KR" sz="1200" b="1" dirty="0" smtClean="0">
                  <a:solidFill>
                    <a:schemeClr val="tx1">
                      <a:lumMod val="75000"/>
                      <a:lumOff val="25000"/>
                    </a:schemeClr>
                  </a:solidFill>
                  <a:cs typeface="Arial" pitchFamily="34" charset="0"/>
                </a:rPr>
                <a:t>GOAL</a:t>
              </a:r>
              <a:endParaRPr lang="ko-KR" altLang="en-US" sz="12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95973E9A-56FF-478E-8840-E31243D36F69}"/>
                </a:ext>
              </a:extLst>
            </p:cNvPr>
            <p:cNvSpPr txBox="1"/>
            <p:nvPr/>
          </p:nvSpPr>
          <p:spPr>
            <a:xfrm>
              <a:off x="7026501" y="4756921"/>
              <a:ext cx="1499710" cy="1200329"/>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The realization of KSPPS as a capable institution and responsiveness to the business development of members</a:t>
              </a:r>
              <a:endParaRPr lang="ko-KR" altLang="en-US" sz="1200"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xmlns="" id="{D0C54F5B-E668-418B-8AD7-6D0A8ECF46C3}"/>
              </a:ext>
            </a:extLst>
          </p:cNvPr>
          <p:cNvGrpSpPr/>
          <p:nvPr/>
        </p:nvGrpSpPr>
        <p:grpSpPr>
          <a:xfrm>
            <a:off x="3072279" y="4782903"/>
            <a:ext cx="2784087" cy="1694351"/>
            <a:chOff x="7026501" y="4509120"/>
            <a:chExt cx="1499710" cy="1694351"/>
          </a:xfrm>
        </p:grpSpPr>
        <p:sp>
          <p:nvSpPr>
            <p:cNvPr id="31" name="TextBox 30">
              <a:extLst>
                <a:ext uri="{FF2B5EF4-FFF2-40B4-BE49-F238E27FC236}">
                  <a16:creationId xmlns:a16="http://schemas.microsoft.com/office/drawing/2014/main" xmlns="" id="{DA7917FB-4540-46F4-AE7E-CC60645F92EF}"/>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err="1">
                  <a:solidFill>
                    <a:schemeClr val="tx1">
                      <a:lumMod val="75000"/>
                      <a:lumOff val="25000"/>
                    </a:schemeClr>
                  </a:solidFill>
                  <a:cs typeface="Arial" pitchFamily="34" charset="0"/>
                </a:rPr>
                <a:t>Strenght</a:t>
              </a:r>
              <a:r>
                <a:rPr lang="en-US" altLang="ko-KR" sz="1200" b="1" dirty="0">
                  <a:solidFill>
                    <a:schemeClr val="tx1">
                      <a:lumMod val="75000"/>
                      <a:lumOff val="25000"/>
                    </a:schemeClr>
                  </a:solidFill>
                  <a:cs typeface="Arial" pitchFamily="34" charset="0"/>
                </a:rPr>
                <a:t>-Opportunities (SO)</a:t>
              </a:r>
            </a:p>
          </p:txBody>
        </p:sp>
        <p:sp>
          <p:nvSpPr>
            <p:cNvPr id="32" name="TextBox 31">
              <a:extLst>
                <a:ext uri="{FF2B5EF4-FFF2-40B4-BE49-F238E27FC236}">
                  <a16:creationId xmlns:a16="http://schemas.microsoft.com/office/drawing/2014/main" xmlns="" id="{C6255151-5940-4808-859F-5FD79542261C}"/>
                </a:ext>
              </a:extLst>
            </p:cNvPr>
            <p:cNvSpPr txBox="1"/>
            <p:nvPr/>
          </p:nvSpPr>
          <p:spPr>
            <a:xfrm>
              <a:off x="7026501" y="4756921"/>
              <a:ext cx="1499710" cy="1446550"/>
            </a:xfrm>
            <a:prstGeom prst="rect">
              <a:avLst/>
            </a:prstGeom>
            <a:noFill/>
          </p:spPr>
          <p:txBody>
            <a:bodyPr wrap="square" rtlCol="0">
              <a:spAutoFit/>
            </a:bodyPr>
            <a:lstStyle/>
            <a:p>
              <a:pPr algn="ctr"/>
              <a:r>
                <a:rPr lang="en-US" altLang="ko-KR" sz="1100" dirty="0" smtClean="0">
                  <a:solidFill>
                    <a:schemeClr val="tx1">
                      <a:lumMod val="75000"/>
                      <a:lumOff val="25000"/>
                    </a:schemeClr>
                  </a:solidFill>
                  <a:cs typeface="Arial" pitchFamily="34" charset="0"/>
                </a:rPr>
                <a:t>Although SO strategy is the best alternative to other alternative strategies, not all of these strategies can be carried out simultaneously so priority needs to be done if the implementation of priorities resulting from SWOT analysis in this study is carried out with The Analytical Hierarchy Process (AHP) ..</a:t>
              </a:r>
              <a:endParaRPr lang="ko-KR" altLang="en-US" sz="12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xmlns="" id="{650253D3-ADE4-473F-B362-74D409A9778F}"/>
              </a:ext>
            </a:extLst>
          </p:cNvPr>
          <p:cNvGrpSpPr/>
          <p:nvPr/>
        </p:nvGrpSpPr>
        <p:grpSpPr>
          <a:xfrm>
            <a:off x="6340732" y="4593986"/>
            <a:ext cx="1836018" cy="2186793"/>
            <a:chOff x="7026501" y="4509120"/>
            <a:chExt cx="1499710" cy="2186793"/>
          </a:xfrm>
        </p:grpSpPr>
        <p:sp>
          <p:nvSpPr>
            <p:cNvPr id="34" name="TextBox 33">
              <a:extLst>
                <a:ext uri="{FF2B5EF4-FFF2-40B4-BE49-F238E27FC236}">
                  <a16:creationId xmlns:a16="http://schemas.microsoft.com/office/drawing/2014/main" xmlns="" id="{4C61708F-ACA6-4DE4-B8A8-099575DCFE6C}"/>
                </a:ext>
              </a:extLst>
            </p:cNvPr>
            <p:cNvSpPr txBox="1"/>
            <p:nvPr/>
          </p:nvSpPr>
          <p:spPr>
            <a:xfrm>
              <a:off x="7026501" y="4509120"/>
              <a:ext cx="1499710" cy="461665"/>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Improving the Quality of Human Resources</a:t>
              </a:r>
              <a:endParaRPr lang="en-US" altLang="ko-KR" sz="1200" b="1" dirty="0" smtClean="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xmlns="" id="{EE6E1AFC-4036-4090-B5F0-63160753E6FC}"/>
                </a:ext>
              </a:extLst>
            </p:cNvPr>
            <p:cNvSpPr txBox="1"/>
            <p:nvPr/>
          </p:nvSpPr>
          <p:spPr>
            <a:xfrm>
              <a:off x="7026501" y="4756921"/>
              <a:ext cx="1499710" cy="1938992"/>
            </a:xfrm>
            <a:prstGeom prst="rect">
              <a:avLst/>
            </a:prstGeom>
            <a:noFill/>
          </p:spPr>
          <p:txBody>
            <a:bodyPr wrap="square" rtlCol="0">
              <a:spAutoFit/>
            </a:bodyPr>
            <a:lstStyle/>
            <a:p>
              <a:pPr algn="ctr"/>
              <a:endParaRPr lang="en-US" altLang="ko-KR" sz="1200" dirty="0" smtClean="0">
                <a:solidFill>
                  <a:schemeClr val="tx1">
                    <a:lumMod val="75000"/>
                    <a:lumOff val="25000"/>
                  </a:schemeClr>
                </a:solidFill>
                <a:cs typeface="Arial" pitchFamily="34" charset="0"/>
              </a:endParaRPr>
            </a:p>
            <a:p>
              <a:pPr algn="ctr"/>
              <a:r>
                <a:rPr lang="en-US" altLang="ko-KR" sz="1200" dirty="0" smtClean="0">
                  <a:solidFill>
                    <a:schemeClr val="tx1">
                      <a:lumMod val="75000"/>
                      <a:lumOff val="25000"/>
                    </a:schemeClr>
                  </a:solidFill>
                  <a:cs typeface="Arial" pitchFamily="34" charset="0"/>
                </a:rPr>
                <a:t>To achieve organizational goals better than today, KSPPS must determine the target of improving the quality of human resources and alternative strategies that must be carried out.</a:t>
              </a:r>
              <a:endParaRPr lang="ko-KR" altLang="en-US" sz="1200" dirty="0">
                <a:solidFill>
                  <a:schemeClr val="tx1">
                    <a:lumMod val="75000"/>
                    <a:lumOff val="25000"/>
                  </a:schemeClr>
                </a:solidFill>
                <a:cs typeface="Arial" pitchFamily="34" charset="0"/>
              </a:endParaRPr>
            </a:p>
          </p:txBody>
        </p:sp>
      </p:grpSp>
      <p:sp>
        <p:nvSpPr>
          <p:cNvPr id="36" name="TextBox 35">
            <a:extLst>
              <a:ext uri="{FF2B5EF4-FFF2-40B4-BE49-F238E27FC236}">
                <a16:creationId xmlns:a16="http://schemas.microsoft.com/office/drawing/2014/main" xmlns="" id="{630A71CC-D367-4E7C-9D80-FECB1B081BCD}"/>
              </a:ext>
            </a:extLst>
          </p:cNvPr>
          <p:cNvSpPr txBox="1"/>
          <p:nvPr/>
        </p:nvSpPr>
        <p:spPr>
          <a:xfrm>
            <a:off x="2905287" y="3763530"/>
            <a:ext cx="1203663" cy="461665"/>
          </a:xfrm>
          <a:prstGeom prst="rect">
            <a:avLst/>
          </a:prstGeom>
          <a:noFill/>
        </p:spPr>
        <p:txBody>
          <a:bodyPr wrap="square" rtlCol="0">
            <a:spAutoFit/>
          </a:bodyPr>
          <a:lstStyle/>
          <a:p>
            <a:pPr algn="ctr"/>
            <a:r>
              <a:rPr lang="en-US" altLang="ko-KR" sz="1200" b="1" dirty="0" smtClean="0">
                <a:solidFill>
                  <a:schemeClr val="bg1"/>
                </a:solidFill>
                <a:cs typeface="Arial" pitchFamily="34" charset="0"/>
              </a:rPr>
              <a:t>Formulation of strategy</a:t>
            </a:r>
            <a:endParaRPr lang="ko-KR" altLang="en-US" sz="1200" b="1" dirty="0">
              <a:solidFill>
                <a:schemeClr val="bg1"/>
              </a:solidFill>
              <a:cs typeface="Arial" pitchFamily="34" charset="0"/>
            </a:endParaRPr>
          </a:p>
        </p:txBody>
      </p:sp>
      <p:sp>
        <p:nvSpPr>
          <p:cNvPr id="37" name="TextBox 36">
            <a:extLst>
              <a:ext uri="{FF2B5EF4-FFF2-40B4-BE49-F238E27FC236}">
                <a16:creationId xmlns:a16="http://schemas.microsoft.com/office/drawing/2014/main" xmlns="" id="{2ACB462B-A571-4D69-A1BF-6EFA05B3631D}"/>
              </a:ext>
            </a:extLst>
          </p:cNvPr>
          <p:cNvSpPr txBox="1"/>
          <p:nvPr/>
        </p:nvSpPr>
        <p:spPr>
          <a:xfrm>
            <a:off x="4322094" y="3763530"/>
            <a:ext cx="1203663" cy="461665"/>
          </a:xfrm>
          <a:prstGeom prst="rect">
            <a:avLst/>
          </a:prstGeom>
          <a:noFill/>
        </p:spPr>
        <p:txBody>
          <a:bodyPr wrap="square" rtlCol="0">
            <a:spAutoFit/>
          </a:bodyPr>
          <a:lstStyle/>
          <a:p>
            <a:pPr algn="ctr"/>
            <a:r>
              <a:rPr lang="en-US" altLang="ko-KR" sz="1200" b="1" dirty="0" smtClean="0">
                <a:solidFill>
                  <a:schemeClr val="bg1"/>
                </a:solidFill>
                <a:cs typeface="Arial" pitchFamily="34" charset="0"/>
              </a:rPr>
              <a:t>SWOT Strategy</a:t>
            </a:r>
            <a:endParaRPr lang="ko-KR" altLang="en-US" sz="12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C76044A2-749D-4A28-84B7-05FD86AED822}"/>
              </a:ext>
            </a:extLst>
          </p:cNvPr>
          <p:cNvSpPr txBox="1"/>
          <p:nvPr/>
        </p:nvSpPr>
        <p:spPr>
          <a:xfrm>
            <a:off x="5738901" y="3694562"/>
            <a:ext cx="1203663" cy="553998"/>
          </a:xfrm>
          <a:prstGeom prst="rect">
            <a:avLst/>
          </a:prstGeom>
          <a:noFill/>
        </p:spPr>
        <p:txBody>
          <a:bodyPr wrap="square" rtlCol="0">
            <a:spAutoFit/>
          </a:bodyPr>
          <a:lstStyle/>
          <a:p>
            <a:pPr algn="ctr"/>
            <a:r>
              <a:rPr lang="en-US" altLang="ko-KR" sz="1000" b="1" dirty="0" smtClean="0">
                <a:solidFill>
                  <a:schemeClr val="bg1"/>
                </a:solidFill>
                <a:cs typeface="Arial" pitchFamily="34" charset="0"/>
              </a:rPr>
              <a:t>Alternative Priority Strategy (AHP)</a:t>
            </a:r>
            <a:endParaRPr lang="ko-KR" altLang="en-US" sz="1000" b="1" dirty="0">
              <a:solidFill>
                <a:schemeClr val="bg1"/>
              </a:solidFill>
              <a:cs typeface="Arial" pitchFamily="34" charset="0"/>
            </a:endParaRPr>
          </a:p>
        </p:txBody>
      </p:sp>
      <p:sp>
        <p:nvSpPr>
          <p:cNvPr id="39" name="TextBox 38">
            <a:extLst>
              <a:ext uri="{FF2B5EF4-FFF2-40B4-BE49-F238E27FC236}">
                <a16:creationId xmlns:a16="http://schemas.microsoft.com/office/drawing/2014/main" xmlns="" id="{DA30E942-3F39-4781-9324-0749029E2BA0}"/>
              </a:ext>
            </a:extLst>
          </p:cNvPr>
          <p:cNvSpPr txBox="1"/>
          <p:nvPr/>
        </p:nvSpPr>
        <p:spPr>
          <a:xfrm>
            <a:off x="7155708" y="3840804"/>
            <a:ext cx="1203663" cy="276999"/>
          </a:xfrm>
          <a:prstGeom prst="rect">
            <a:avLst/>
          </a:prstGeom>
          <a:noFill/>
        </p:spPr>
        <p:txBody>
          <a:bodyPr wrap="square" rtlCol="0">
            <a:spAutoFit/>
          </a:bodyPr>
          <a:lstStyle/>
          <a:p>
            <a:pPr algn="ctr"/>
            <a:r>
              <a:rPr lang="en-US" altLang="ko-KR" sz="1200" b="1" dirty="0" smtClean="0">
                <a:solidFill>
                  <a:schemeClr val="bg1"/>
                </a:solidFill>
                <a:cs typeface="Arial" pitchFamily="34" charset="0"/>
              </a:rPr>
              <a:t>AHP Strategy</a:t>
            </a:r>
            <a:endParaRPr lang="ko-KR" altLang="en-US" sz="1200" b="1" dirty="0">
              <a:solidFill>
                <a:schemeClr val="bg1"/>
              </a:solidFill>
              <a:cs typeface="Arial" pitchFamily="34" charset="0"/>
            </a:endParaRPr>
          </a:p>
        </p:txBody>
      </p:sp>
      <p:sp>
        <p:nvSpPr>
          <p:cNvPr id="40" name="TextBox 39">
            <a:extLst>
              <a:ext uri="{FF2B5EF4-FFF2-40B4-BE49-F238E27FC236}">
                <a16:creationId xmlns:a16="http://schemas.microsoft.com/office/drawing/2014/main" xmlns="" id="{1FE406FD-5802-4A47-BF19-FEB79A81514A}"/>
              </a:ext>
            </a:extLst>
          </p:cNvPr>
          <p:cNvSpPr txBox="1"/>
          <p:nvPr/>
        </p:nvSpPr>
        <p:spPr>
          <a:xfrm>
            <a:off x="8572514" y="3750651"/>
            <a:ext cx="1203663" cy="461665"/>
          </a:xfrm>
          <a:prstGeom prst="rect">
            <a:avLst/>
          </a:prstGeom>
          <a:noFill/>
        </p:spPr>
        <p:txBody>
          <a:bodyPr wrap="square" rtlCol="0">
            <a:spAutoFit/>
          </a:bodyPr>
          <a:lstStyle/>
          <a:p>
            <a:pPr algn="ctr"/>
            <a:r>
              <a:rPr lang="en-US" altLang="ko-KR" sz="1200" b="1" dirty="0" smtClean="0">
                <a:solidFill>
                  <a:schemeClr val="bg1"/>
                </a:solidFill>
                <a:cs typeface="Arial" pitchFamily="34" charset="0"/>
              </a:rPr>
              <a:t>INCUBATION institution</a:t>
            </a:r>
            <a:endParaRPr lang="ko-KR" altLang="en-US" sz="1200" b="1" dirty="0">
              <a:solidFill>
                <a:schemeClr val="bg1"/>
              </a:solidFill>
              <a:cs typeface="Arial" pitchFamily="34" charset="0"/>
            </a:endParaRPr>
          </a:p>
        </p:txBody>
      </p:sp>
      <p:sp>
        <p:nvSpPr>
          <p:cNvPr id="41" name="TextBox 40">
            <a:extLst>
              <a:ext uri="{FF2B5EF4-FFF2-40B4-BE49-F238E27FC236}">
                <a16:creationId xmlns:a16="http://schemas.microsoft.com/office/drawing/2014/main" xmlns="" id="{7C5EDEC4-5852-4712-A4D1-FD2534809CE8}"/>
              </a:ext>
            </a:extLst>
          </p:cNvPr>
          <p:cNvSpPr txBox="1"/>
          <p:nvPr/>
        </p:nvSpPr>
        <p:spPr>
          <a:xfrm>
            <a:off x="1488480" y="3763530"/>
            <a:ext cx="1203663" cy="461665"/>
          </a:xfrm>
          <a:prstGeom prst="rect">
            <a:avLst/>
          </a:prstGeom>
          <a:noFill/>
        </p:spPr>
        <p:txBody>
          <a:bodyPr wrap="square" rtlCol="0">
            <a:spAutoFit/>
          </a:bodyPr>
          <a:lstStyle/>
          <a:p>
            <a:pPr algn="ctr"/>
            <a:r>
              <a:rPr lang="en-US" altLang="ko-KR" sz="1200" b="1" dirty="0" smtClean="0">
                <a:solidFill>
                  <a:schemeClr val="bg1"/>
                </a:solidFill>
                <a:cs typeface="Arial" pitchFamily="34" charset="0"/>
              </a:rPr>
              <a:t>Not optimal yet</a:t>
            </a:r>
            <a:endParaRPr lang="ko-KR" altLang="en-US" sz="1200" b="1" dirty="0">
              <a:solidFill>
                <a:schemeClr val="bg1"/>
              </a:solidFill>
              <a:cs typeface="Arial" pitchFamily="34" charset="0"/>
            </a:endParaRPr>
          </a:p>
        </p:txBody>
      </p:sp>
      <p:sp>
        <p:nvSpPr>
          <p:cNvPr id="44" name="TextBox 43">
            <a:extLst>
              <a:ext uri="{FF2B5EF4-FFF2-40B4-BE49-F238E27FC236}">
                <a16:creationId xmlns:a16="http://schemas.microsoft.com/office/drawing/2014/main" xmlns="" id="{FDAEA2FD-7864-4B99-B029-31594DD6AC80}"/>
              </a:ext>
            </a:extLst>
          </p:cNvPr>
          <p:cNvSpPr txBox="1"/>
          <p:nvPr/>
        </p:nvSpPr>
        <p:spPr>
          <a:xfrm>
            <a:off x="136909" y="4777968"/>
            <a:ext cx="3057052" cy="1569660"/>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That KSPPS BMT of UMJ in implementing education and empowerment of members / UMKM still applies an ad-hoc pattern. That is, there is no standardization or continuing education plan for the development and empowerment of members / UMKM.</a:t>
            </a:r>
            <a:endParaRPr lang="ko-KR" altLang="en-US" sz="1200" dirty="0" smtClean="0">
              <a:solidFill>
                <a:schemeClr val="tx1">
                  <a:lumMod val="75000"/>
                  <a:lumOff val="25000"/>
                </a:schemeClr>
              </a:solidFill>
              <a:cs typeface="Arial" pitchFamily="34" charset="0"/>
            </a:endParaRPr>
          </a:p>
          <a:p>
            <a:pPr algn="ct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grpSp>
        <p:nvGrpSpPr>
          <p:cNvPr id="45" name="Group 44">
            <a:extLst>
              <a:ext uri="{FF2B5EF4-FFF2-40B4-BE49-F238E27FC236}">
                <a16:creationId xmlns:a16="http://schemas.microsoft.com/office/drawing/2014/main" xmlns="" id="{3857113B-6DD0-4342-BD0A-A4AC68E79A84}"/>
              </a:ext>
            </a:extLst>
          </p:cNvPr>
          <p:cNvGrpSpPr/>
          <p:nvPr/>
        </p:nvGrpSpPr>
        <p:grpSpPr>
          <a:xfrm>
            <a:off x="54505" y="1427877"/>
            <a:ext cx="2268254" cy="1865692"/>
            <a:chOff x="6159403" y="1837931"/>
            <a:chExt cx="5504210" cy="4527341"/>
          </a:xfrm>
        </p:grpSpPr>
        <p:sp>
          <p:nvSpPr>
            <p:cNvPr id="46" name="Freeform: Shape 2">
              <a:extLst>
                <a:ext uri="{FF2B5EF4-FFF2-40B4-BE49-F238E27FC236}">
                  <a16:creationId xmlns:a16="http://schemas.microsoft.com/office/drawing/2014/main" xmlns="" id="{7565BF03-08E7-4196-B05E-D5F50EC1CDCA}"/>
                </a:ext>
              </a:extLst>
            </p:cNvPr>
            <p:cNvSpPr/>
            <p:nvPr/>
          </p:nvSpPr>
          <p:spPr>
            <a:xfrm rot="11700000">
              <a:off x="9288437" y="580030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47" name="Freeform: Shape 3">
              <a:extLst>
                <a:ext uri="{FF2B5EF4-FFF2-40B4-BE49-F238E27FC236}">
                  <a16:creationId xmlns:a16="http://schemas.microsoft.com/office/drawing/2014/main" xmlns="" id="{C914A319-DED2-4485-8EB3-41F1AE0F21EB}"/>
                </a:ext>
              </a:extLst>
            </p:cNvPr>
            <p:cNvSpPr/>
            <p:nvPr/>
          </p:nvSpPr>
          <p:spPr>
            <a:xfrm>
              <a:off x="10452387" y="562255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xmlns="" id="{D8482B6F-ABD8-439C-AEC8-1DB74ADD5FE3}"/>
                </a:ext>
              </a:extLst>
            </p:cNvPr>
            <p:cNvGrpSpPr/>
            <p:nvPr/>
          </p:nvGrpSpPr>
          <p:grpSpPr>
            <a:xfrm>
              <a:off x="6159403" y="1837931"/>
              <a:ext cx="2843368" cy="4501232"/>
              <a:chOff x="5942534" y="1718055"/>
              <a:chExt cx="2843368" cy="4501232"/>
            </a:xfrm>
          </p:grpSpPr>
          <p:sp>
            <p:nvSpPr>
              <p:cNvPr id="59" name="Freeform: Shape 5">
                <a:extLst>
                  <a:ext uri="{FF2B5EF4-FFF2-40B4-BE49-F238E27FC236}">
                    <a16:creationId xmlns:a16="http://schemas.microsoft.com/office/drawing/2014/main" xmlns="" id="{5231D5D1-65EB-4F89-AFB2-DF1BE42CE89C}"/>
                  </a:ext>
                </a:extLst>
              </p:cNvPr>
              <p:cNvSpPr/>
              <p:nvPr/>
            </p:nvSpPr>
            <p:spPr>
              <a:xfrm>
                <a:off x="8259821" y="3390604"/>
                <a:ext cx="267350" cy="196730"/>
              </a:xfrm>
              <a:custGeom>
                <a:avLst/>
                <a:gdLst>
                  <a:gd name="connsiteX0" fmla="*/ 269661 w 267350"/>
                  <a:gd name="connsiteY0" fmla="*/ 67090 h 196729"/>
                  <a:gd name="connsiteX1" fmla="*/ 203580 w 267350"/>
                  <a:gd name="connsiteY1" fmla="*/ 92816 h 196729"/>
                  <a:gd name="connsiteX2" fmla="*/ 133463 w 267350"/>
                  <a:gd name="connsiteY2" fmla="*/ 92816 h 196729"/>
                  <a:gd name="connsiteX3" fmla="*/ 72931 w 267350"/>
                  <a:gd name="connsiteY3" fmla="*/ 30771 h 196729"/>
                  <a:gd name="connsiteX4" fmla="*/ 51745 w 267350"/>
                  <a:gd name="connsiteY4" fmla="*/ 0 h 196729"/>
                  <a:gd name="connsiteX5" fmla="*/ 28541 w 267350"/>
                  <a:gd name="connsiteY5" fmla="*/ 7567 h 196729"/>
                  <a:gd name="connsiteX6" fmla="*/ 797 w 267350"/>
                  <a:gd name="connsiteY6" fmla="*/ 61037 h 196729"/>
                  <a:gd name="connsiteX7" fmla="*/ 7859 w 267350"/>
                  <a:gd name="connsiteY7" fmla="*/ 102400 h 196729"/>
                  <a:gd name="connsiteX8" fmla="*/ 35603 w 267350"/>
                  <a:gd name="connsiteY8" fmla="*/ 146791 h 196729"/>
                  <a:gd name="connsiteX9" fmla="*/ 74949 w 267350"/>
                  <a:gd name="connsiteY9" fmla="*/ 177561 h 196729"/>
                  <a:gd name="connsiteX10" fmla="*/ 145570 w 267350"/>
                  <a:gd name="connsiteY10" fmla="*/ 194207 h 196729"/>
                  <a:gd name="connsiteX11" fmla="*/ 177854 w 267350"/>
                  <a:gd name="connsiteY11" fmla="*/ 190172 h 196729"/>
                  <a:gd name="connsiteX12" fmla="*/ 229810 w 267350"/>
                  <a:gd name="connsiteY12" fmla="*/ 165455 h 196729"/>
                  <a:gd name="connsiteX13" fmla="*/ 254528 w 267350"/>
                  <a:gd name="connsiteY13" fmla="*/ 126613 h 196729"/>
                  <a:gd name="connsiteX14" fmla="*/ 269661 w 267350"/>
                  <a:gd name="connsiteY14" fmla="*/ 67090 h 1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50" h="196729">
                    <a:moveTo>
                      <a:pt x="269661" y="67090"/>
                    </a:moveTo>
                    <a:cubicBezTo>
                      <a:pt x="251501" y="85249"/>
                      <a:pt x="228801" y="92311"/>
                      <a:pt x="203580" y="92816"/>
                    </a:cubicBezTo>
                    <a:cubicBezTo>
                      <a:pt x="180376" y="92816"/>
                      <a:pt x="156667" y="92816"/>
                      <a:pt x="133463" y="92816"/>
                    </a:cubicBezTo>
                    <a:cubicBezTo>
                      <a:pt x="87055" y="92311"/>
                      <a:pt x="71922" y="77683"/>
                      <a:pt x="72931" y="30771"/>
                    </a:cubicBezTo>
                    <a:cubicBezTo>
                      <a:pt x="73435" y="14124"/>
                      <a:pt x="68896" y="3027"/>
                      <a:pt x="51745" y="0"/>
                    </a:cubicBezTo>
                    <a:cubicBezTo>
                      <a:pt x="43674" y="2018"/>
                      <a:pt x="36107" y="4540"/>
                      <a:pt x="28541" y="7567"/>
                    </a:cubicBezTo>
                    <a:cubicBezTo>
                      <a:pt x="8363" y="17151"/>
                      <a:pt x="-3238" y="38841"/>
                      <a:pt x="797" y="61037"/>
                    </a:cubicBezTo>
                    <a:lnTo>
                      <a:pt x="7859" y="102400"/>
                    </a:lnTo>
                    <a:cubicBezTo>
                      <a:pt x="10886" y="120055"/>
                      <a:pt x="20974" y="136197"/>
                      <a:pt x="35603" y="146791"/>
                    </a:cubicBezTo>
                    <a:cubicBezTo>
                      <a:pt x="49223" y="156879"/>
                      <a:pt x="62842" y="166968"/>
                      <a:pt x="74949" y="177561"/>
                    </a:cubicBezTo>
                    <a:cubicBezTo>
                      <a:pt x="98657" y="198747"/>
                      <a:pt x="119339" y="199756"/>
                      <a:pt x="145570" y="194207"/>
                    </a:cubicBezTo>
                    <a:cubicBezTo>
                      <a:pt x="156163" y="190676"/>
                      <a:pt x="167260" y="192694"/>
                      <a:pt x="177854" y="190172"/>
                    </a:cubicBezTo>
                    <a:cubicBezTo>
                      <a:pt x="193995" y="186641"/>
                      <a:pt x="223757" y="185632"/>
                      <a:pt x="229810" y="165455"/>
                    </a:cubicBezTo>
                    <a:cubicBezTo>
                      <a:pt x="234350" y="160410"/>
                      <a:pt x="254023" y="132162"/>
                      <a:pt x="254528" y="126613"/>
                    </a:cubicBezTo>
                    <a:cubicBezTo>
                      <a:pt x="255536" y="110471"/>
                      <a:pt x="276723" y="60028"/>
                      <a:pt x="269661" y="67090"/>
                    </a:cubicBezTo>
                    <a:close/>
                  </a:path>
                </a:pathLst>
              </a:custGeom>
              <a:solidFill>
                <a:srgbClr val="FDB98A"/>
              </a:solidFill>
              <a:ln w="5039" cap="flat">
                <a:noFill/>
                <a:prstDash val="solid"/>
                <a:miter/>
              </a:ln>
            </p:spPr>
            <p:txBody>
              <a:bodyPr rtlCol="0" anchor="ctr"/>
              <a:lstStyle/>
              <a:p>
                <a:endParaRPr lang="en-US"/>
              </a:p>
            </p:txBody>
          </p:sp>
          <p:sp>
            <p:nvSpPr>
              <p:cNvPr id="60" name="Freeform: Shape 6">
                <a:extLst>
                  <a:ext uri="{FF2B5EF4-FFF2-40B4-BE49-F238E27FC236}">
                    <a16:creationId xmlns:a16="http://schemas.microsoft.com/office/drawing/2014/main" xmlns="" id="{74992937-7B18-4F31-B473-797B34B1058F}"/>
                  </a:ext>
                </a:extLst>
              </p:cNvPr>
              <p:cNvSpPr/>
              <p:nvPr/>
            </p:nvSpPr>
            <p:spPr>
              <a:xfrm>
                <a:off x="6785034" y="1718055"/>
                <a:ext cx="1563748" cy="1059313"/>
              </a:xfrm>
              <a:custGeom>
                <a:avLst/>
                <a:gdLst>
                  <a:gd name="connsiteX0" fmla="*/ 1000407 w 1563747"/>
                  <a:gd name="connsiteY0" fmla="*/ 71978 h 1059312"/>
                  <a:gd name="connsiteX1" fmla="*/ 1080612 w 1563747"/>
                  <a:gd name="connsiteY1" fmla="*/ 9932 h 1059312"/>
                  <a:gd name="connsiteX2" fmla="*/ 1385795 w 1563747"/>
                  <a:gd name="connsiteY2" fmla="*/ 34145 h 1059312"/>
                  <a:gd name="connsiteX3" fmla="*/ 1548728 w 1563747"/>
                  <a:gd name="connsiteY3" fmla="*/ 190520 h 1059312"/>
                  <a:gd name="connsiteX4" fmla="*/ 1462469 w 1563747"/>
                  <a:gd name="connsiteY4" fmla="*/ 450304 h 1059312"/>
                  <a:gd name="connsiteX5" fmla="*/ 1164853 w 1563747"/>
                  <a:gd name="connsiteY5" fmla="*/ 557244 h 1059312"/>
                  <a:gd name="connsiteX6" fmla="*/ 1169393 w 1563747"/>
                  <a:gd name="connsiteY6" fmla="*/ 716645 h 1059312"/>
                  <a:gd name="connsiteX7" fmla="*/ 829404 w 1563747"/>
                  <a:gd name="connsiteY7" fmla="*/ 804921 h 1059312"/>
                  <a:gd name="connsiteX8" fmla="*/ 588284 w 1563747"/>
                  <a:gd name="connsiteY8" fmla="*/ 811983 h 1059312"/>
                  <a:gd name="connsiteX9" fmla="*/ 369359 w 1563747"/>
                  <a:gd name="connsiteY9" fmla="*/ 834683 h 1059312"/>
                  <a:gd name="connsiteX10" fmla="*/ 202896 w 1563747"/>
                  <a:gd name="connsiteY10" fmla="*/ 943136 h 1059312"/>
                  <a:gd name="connsiteX11" fmla="*/ 149426 w 1563747"/>
                  <a:gd name="connsiteY11" fmla="*/ 1040492 h 1059312"/>
                  <a:gd name="connsiteX12" fmla="*/ 45512 w 1563747"/>
                  <a:gd name="connsiteY12" fmla="*/ 1060165 h 1059312"/>
                  <a:gd name="connsiteX13" fmla="*/ 4653 w 1563747"/>
                  <a:gd name="connsiteY13" fmla="*/ 1007199 h 1059312"/>
                  <a:gd name="connsiteX14" fmla="*/ 45512 w 1563747"/>
                  <a:gd name="connsiteY14" fmla="*/ 735309 h 1059312"/>
                  <a:gd name="connsiteX15" fmla="*/ 45008 w 1563747"/>
                  <a:gd name="connsiteY15" fmla="*/ 523951 h 1059312"/>
                  <a:gd name="connsiteX16" fmla="*/ 187258 w 1563747"/>
                  <a:gd name="connsiteY16" fmla="*/ 284849 h 1059312"/>
                  <a:gd name="connsiteX17" fmla="*/ 509592 w 1563747"/>
                  <a:gd name="connsiteY17" fmla="*/ 273752 h 1059312"/>
                  <a:gd name="connsiteX18" fmla="*/ 1144171 w 1563747"/>
                  <a:gd name="connsiteY18" fmla="*/ 315115 h 1059312"/>
                  <a:gd name="connsiteX19" fmla="*/ 1192597 w 1563747"/>
                  <a:gd name="connsiteY19" fmla="*/ 264167 h 1059312"/>
                  <a:gd name="connsiteX20" fmla="*/ 1175446 w 1563747"/>
                  <a:gd name="connsiteY20" fmla="*/ 220281 h 1059312"/>
                  <a:gd name="connsiteX21" fmla="*/ 1000407 w 1563747"/>
                  <a:gd name="connsiteY21" fmla="*/ 71978 h 10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747" h="1059312">
                    <a:moveTo>
                      <a:pt x="1000407" y="71978"/>
                    </a:moveTo>
                    <a:cubicBezTo>
                      <a:pt x="1007973" y="26074"/>
                      <a:pt x="1043284" y="14977"/>
                      <a:pt x="1080612" y="9932"/>
                    </a:cubicBezTo>
                    <a:cubicBezTo>
                      <a:pt x="1184021" y="-4192"/>
                      <a:pt x="1286926" y="-8732"/>
                      <a:pt x="1385795" y="34145"/>
                    </a:cubicBezTo>
                    <a:cubicBezTo>
                      <a:pt x="1459443" y="65924"/>
                      <a:pt x="1517957" y="114855"/>
                      <a:pt x="1548728" y="190520"/>
                    </a:cubicBezTo>
                    <a:cubicBezTo>
                      <a:pt x="1589587" y="290398"/>
                      <a:pt x="1543683" y="387754"/>
                      <a:pt x="1462469" y="450304"/>
                    </a:cubicBezTo>
                    <a:cubicBezTo>
                      <a:pt x="1370158" y="521429"/>
                      <a:pt x="1265235" y="512349"/>
                      <a:pt x="1164853" y="557244"/>
                    </a:cubicBezTo>
                    <a:cubicBezTo>
                      <a:pt x="1077586" y="596085"/>
                      <a:pt x="1134082" y="657626"/>
                      <a:pt x="1169393" y="716645"/>
                    </a:cubicBezTo>
                    <a:cubicBezTo>
                      <a:pt x="1239509" y="832665"/>
                      <a:pt x="857148" y="804921"/>
                      <a:pt x="829404" y="804921"/>
                    </a:cubicBezTo>
                    <a:cubicBezTo>
                      <a:pt x="749199" y="804921"/>
                      <a:pt x="667985" y="804921"/>
                      <a:pt x="588284" y="811983"/>
                    </a:cubicBezTo>
                    <a:cubicBezTo>
                      <a:pt x="515645" y="819045"/>
                      <a:pt x="440989" y="816019"/>
                      <a:pt x="369359" y="834683"/>
                    </a:cubicBezTo>
                    <a:cubicBezTo>
                      <a:pt x="303783" y="851834"/>
                      <a:pt x="240224" y="886640"/>
                      <a:pt x="202896" y="943136"/>
                    </a:cubicBezTo>
                    <a:cubicBezTo>
                      <a:pt x="184232" y="971385"/>
                      <a:pt x="178178" y="1022333"/>
                      <a:pt x="149426" y="1040492"/>
                    </a:cubicBezTo>
                    <a:cubicBezTo>
                      <a:pt x="119160" y="1059156"/>
                      <a:pt x="80318" y="1061174"/>
                      <a:pt x="45512" y="1060165"/>
                    </a:cubicBezTo>
                    <a:cubicBezTo>
                      <a:pt x="-3418" y="1059156"/>
                      <a:pt x="-4931" y="1053607"/>
                      <a:pt x="4653" y="1007199"/>
                    </a:cubicBezTo>
                    <a:cubicBezTo>
                      <a:pt x="23317" y="917410"/>
                      <a:pt x="37946" y="826612"/>
                      <a:pt x="45512" y="735309"/>
                    </a:cubicBezTo>
                    <a:cubicBezTo>
                      <a:pt x="51565" y="664688"/>
                      <a:pt x="53583" y="594068"/>
                      <a:pt x="45008" y="523951"/>
                    </a:cubicBezTo>
                    <a:cubicBezTo>
                      <a:pt x="31892" y="412975"/>
                      <a:pt x="82840" y="324699"/>
                      <a:pt x="187258" y="284849"/>
                    </a:cubicBezTo>
                    <a:cubicBezTo>
                      <a:pt x="289154" y="245503"/>
                      <a:pt x="403661" y="261141"/>
                      <a:pt x="509592" y="273752"/>
                    </a:cubicBezTo>
                    <a:cubicBezTo>
                      <a:pt x="716410" y="298469"/>
                      <a:pt x="940884" y="412975"/>
                      <a:pt x="1144171" y="315115"/>
                    </a:cubicBezTo>
                    <a:cubicBezTo>
                      <a:pt x="1166366" y="304522"/>
                      <a:pt x="1189570" y="288380"/>
                      <a:pt x="1192597" y="264167"/>
                    </a:cubicBezTo>
                    <a:cubicBezTo>
                      <a:pt x="1194614" y="248025"/>
                      <a:pt x="1187048" y="231883"/>
                      <a:pt x="1175446" y="220281"/>
                    </a:cubicBezTo>
                    <a:cubicBezTo>
                      <a:pt x="1138622" y="181944"/>
                      <a:pt x="989309" y="140581"/>
                      <a:pt x="1000407" y="71978"/>
                    </a:cubicBezTo>
                    <a:close/>
                  </a:path>
                </a:pathLst>
              </a:custGeom>
              <a:solidFill>
                <a:srgbClr val="89571E"/>
              </a:solidFill>
              <a:ln w="5039" cap="flat">
                <a:noFill/>
                <a:prstDash val="solid"/>
                <a:miter/>
              </a:ln>
            </p:spPr>
            <p:txBody>
              <a:bodyPr rtlCol="0" anchor="ctr"/>
              <a:lstStyle/>
              <a:p>
                <a:endParaRPr lang="en-US"/>
              </a:p>
            </p:txBody>
          </p:sp>
          <p:sp>
            <p:nvSpPr>
              <p:cNvPr id="61" name="Freeform: Shape 7">
                <a:extLst>
                  <a:ext uri="{FF2B5EF4-FFF2-40B4-BE49-F238E27FC236}">
                    <a16:creationId xmlns:a16="http://schemas.microsoft.com/office/drawing/2014/main" xmlns="" id="{48A484C3-0F3E-4582-B4BB-2884255DADAF}"/>
                  </a:ext>
                </a:extLst>
              </p:cNvPr>
              <p:cNvSpPr/>
              <p:nvPr/>
            </p:nvSpPr>
            <p:spPr>
              <a:xfrm>
                <a:off x="5942534" y="3556563"/>
                <a:ext cx="2567573" cy="1664634"/>
              </a:xfrm>
              <a:custGeom>
                <a:avLst/>
                <a:gdLst>
                  <a:gd name="connsiteX0" fmla="*/ 2534992 w 2567572"/>
                  <a:gd name="connsiteY0" fmla="*/ 0 h 1664634"/>
                  <a:gd name="connsiteX1" fmla="*/ 2459327 w 2567572"/>
                  <a:gd name="connsiteY1" fmla="*/ 20177 h 1664634"/>
                  <a:gd name="connsiteX2" fmla="*/ 2461344 w 2567572"/>
                  <a:gd name="connsiteY2" fmla="*/ 63054 h 1664634"/>
                  <a:gd name="connsiteX3" fmla="*/ 2424016 w 2567572"/>
                  <a:gd name="connsiteY3" fmla="*/ 390937 h 1664634"/>
                  <a:gd name="connsiteX4" fmla="*/ 2165241 w 2567572"/>
                  <a:gd name="connsiteY4" fmla="*/ 627012 h 1664634"/>
                  <a:gd name="connsiteX5" fmla="*/ 1985158 w 2567572"/>
                  <a:gd name="connsiteY5" fmla="*/ 696624 h 1664634"/>
                  <a:gd name="connsiteX6" fmla="*/ 1797004 w 2567572"/>
                  <a:gd name="connsiteY6" fmla="*/ 745050 h 1664634"/>
                  <a:gd name="connsiteX7" fmla="*/ 1796499 w 2567572"/>
                  <a:gd name="connsiteY7" fmla="*/ 633570 h 1664634"/>
                  <a:gd name="connsiteX8" fmla="*/ 1761189 w 2567572"/>
                  <a:gd name="connsiteY8" fmla="*/ 602799 h 1664634"/>
                  <a:gd name="connsiteX9" fmla="*/ 1114504 w 2567572"/>
                  <a:gd name="connsiteY9" fmla="*/ 502417 h 1664634"/>
                  <a:gd name="connsiteX10" fmla="*/ 708938 w 2567572"/>
                  <a:gd name="connsiteY10" fmla="*/ 440371 h 1664634"/>
                  <a:gd name="connsiteX11" fmla="*/ 669088 w 2567572"/>
                  <a:gd name="connsiteY11" fmla="*/ 438354 h 1664634"/>
                  <a:gd name="connsiteX12" fmla="*/ 513218 w 2567572"/>
                  <a:gd name="connsiteY12" fmla="*/ 479717 h 1664634"/>
                  <a:gd name="connsiteX13" fmla="*/ 469836 w 2567572"/>
                  <a:gd name="connsiteY13" fmla="*/ 491319 h 1664634"/>
                  <a:gd name="connsiteX14" fmla="*/ 342214 w 2567572"/>
                  <a:gd name="connsiteY14" fmla="*/ 584640 h 1664634"/>
                  <a:gd name="connsiteX15" fmla="*/ 26438 w 2567572"/>
                  <a:gd name="connsiteY15" fmla="*/ 1033082 h 1664634"/>
                  <a:gd name="connsiteX16" fmla="*/ 199459 w 2567572"/>
                  <a:gd name="connsiteY16" fmla="*/ 1609147 h 1664634"/>
                  <a:gd name="connsiteX17" fmla="*/ 221150 w 2567572"/>
                  <a:gd name="connsiteY17" fmla="*/ 1604607 h 1664634"/>
                  <a:gd name="connsiteX18" fmla="*/ 247380 w 2567572"/>
                  <a:gd name="connsiteY18" fmla="*/ 1562234 h 1664634"/>
                  <a:gd name="connsiteX19" fmla="*/ 244354 w 2567572"/>
                  <a:gd name="connsiteY19" fmla="*/ 1544074 h 1664634"/>
                  <a:gd name="connsiteX20" fmla="*/ 82430 w 2567572"/>
                  <a:gd name="connsiteY20" fmla="*/ 1159191 h 1664634"/>
                  <a:gd name="connsiteX21" fmla="*/ 456721 w 2567572"/>
                  <a:gd name="connsiteY21" fmla="*/ 596746 h 1664634"/>
                  <a:gd name="connsiteX22" fmla="*/ 476898 w 2567572"/>
                  <a:gd name="connsiteY22" fmla="*/ 605826 h 1664634"/>
                  <a:gd name="connsiteX23" fmla="*/ 479420 w 2567572"/>
                  <a:gd name="connsiteY23" fmla="*/ 643154 h 1664634"/>
                  <a:gd name="connsiteX24" fmla="*/ 517253 w 2567572"/>
                  <a:gd name="connsiteY24" fmla="*/ 1000798 h 1664634"/>
                  <a:gd name="connsiteX25" fmla="*/ 568201 w 2567572"/>
                  <a:gd name="connsiteY25" fmla="*/ 1473454 h 1664634"/>
                  <a:gd name="connsiteX26" fmla="*/ 578290 w 2567572"/>
                  <a:gd name="connsiteY26" fmla="*/ 1505233 h 1664634"/>
                  <a:gd name="connsiteX27" fmla="*/ 637308 w 2567572"/>
                  <a:gd name="connsiteY27" fmla="*/ 1521879 h 1664634"/>
                  <a:gd name="connsiteX28" fmla="*/ 1079698 w 2567572"/>
                  <a:gd name="connsiteY28" fmla="*/ 1613182 h 1664634"/>
                  <a:gd name="connsiteX29" fmla="*/ 1308711 w 2567572"/>
                  <a:gd name="connsiteY29" fmla="*/ 1648492 h 1664634"/>
                  <a:gd name="connsiteX30" fmla="*/ 1519060 w 2567572"/>
                  <a:gd name="connsiteY30" fmla="*/ 1661608 h 1664634"/>
                  <a:gd name="connsiteX31" fmla="*/ 1547813 w 2567572"/>
                  <a:gd name="connsiteY31" fmla="*/ 1583925 h 1664634"/>
                  <a:gd name="connsiteX32" fmla="*/ 1594726 w 2567572"/>
                  <a:gd name="connsiteY32" fmla="*/ 1435621 h 1664634"/>
                  <a:gd name="connsiteX33" fmla="*/ 1685019 w 2567572"/>
                  <a:gd name="connsiteY33" fmla="*/ 1150615 h 1664634"/>
                  <a:gd name="connsiteX34" fmla="*/ 1784393 w 2567572"/>
                  <a:gd name="connsiteY34" fmla="*/ 833830 h 1664634"/>
                  <a:gd name="connsiteX35" fmla="*/ 1808101 w 2567572"/>
                  <a:gd name="connsiteY35" fmla="*/ 818697 h 1664634"/>
                  <a:gd name="connsiteX36" fmla="*/ 1900917 w 2567572"/>
                  <a:gd name="connsiteY36" fmla="*/ 808104 h 1664634"/>
                  <a:gd name="connsiteX37" fmla="*/ 2382148 w 2567572"/>
                  <a:gd name="connsiteY37" fmla="*/ 587666 h 1664634"/>
                  <a:gd name="connsiteX38" fmla="*/ 2534992 w 2567572"/>
                  <a:gd name="connsiteY38" fmla="*/ 0 h 16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7572" h="1664634">
                    <a:moveTo>
                      <a:pt x="2534992" y="0"/>
                    </a:moveTo>
                    <a:cubicBezTo>
                      <a:pt x="2511283" y="12106"/>
                      <a:pt x="2484044" y="10593"/>
                      <a:pt x="2459327" y="20177"/>
                    </a:cubicBezTo>
                    <a:cubicBezTo>
                      <a:pt x="2447725" y="35310"/>
                      <a:pt x="2456804" y="49435"/>
                      <a:pt x="2461344" y="63054"/>
                    </a:cubicBezTo>
                    <a:cubicBezTo>
                      <a:pt x="2497664" y="178065"/>
                      <a:pt x="2483539" y="287023"/>
                      <a:pt x="2424016" y="390937"/>
                    </a:cubicBezTo>
                    <a:cubicBezTo>
                      <a:pt x="2362980" y="497373"/>
                      <a:pt x="2271677" y="571020"/>
                      <a:pt x="2165241" y="627012"/>
                    </a:cubicBezTo>
                    <a:cubicBezTo>
                      <a:pt x="2108240" y="657278"/>
                      <a:pt x="2047203" y="679978"/>
                      <a:pt x="1985158" y="696624"/>
                    </a:cubicBezTo>
                    <a:cubicBezTo>
                      <a:pt x="1922104" y="713271"/>
                      <a:pt x="1857032" y="717810"/>
                      <a:pt x="1797004" y="745050"/>
                    </a:cubicBezTo>
                    <a:cubicBezTo>
                      <a:pt x="1802048" y="742528"/>
                      <a:pt x="1796499" y="644163"/>
                      <a:pt x="1796499" y="633570"/>
                    </a:cubicBezTo>
                    <a:cubicBezTo>
                      <a:pt x="1795995" y="600277"/>
                      <a:pt x="1793473" y="607844"/>
                      <a:pt x="1761189" y="602799"/>
                    </a:cubicBezTo>
                    <a:cubicBezTo>
                      <a:pt x="1545795" y="569002"/>
                      <a:pt x="1329897" y="535710"/>
                      <a:pt x="1114504" y="502417"/>
                    </a:cubicBezTo>
                    <a:cubicBezTo>
                      <a:pt x="979315" y="481231"/>
                      <a:pt x="844127" y="460044"/>
                      <a:pt x="708938" y="440371"/>
                    </a:cubicBezTo>
                    <a:cubicBezTo>
                      <a:pt x="694814" y="438354"/>
                      <a:pt x="680185" y="426247"/>
                      <a:pt x="669088" y="438354"/>
                    </a:cubicBezTo>
                    <a:cubicBezTo>
                      <a:pt x="617131" y="451973"/>
                      <a:pt x="565174" y="466098"/>
                      <a:pt x="513218" y="479717"/>
                    </a:cubicBezTo>
                    <a:cubicBezTo>
                      <a:pt x="498589" y="483248"/>
                      <a:pt x="481438" y="483248"/>
                      <a:pt x="469836" y="491319"/>
                    </a:cubicBezTo>
                    <a:cubicBezTo>
                      <a:pt x="426455" y="521081"/>
                      <a:pt x="383073" y="551851"/>
                      <a:pt x="342214" y="584640"/>
                    </a:cubicBezTo>
                    <a:cubicBezTo>
                      <a:pt x="193910" y="703686"/>
                      <a:pt x="80917" y="848459"/>
                      <a:pt x="26438" y="1033082"/>
                    </a:cubicBezTo>
                    <a:cubicBezTo>
                      <a:pt x="-41156" y="1262600"/>
                      <a:pt x="22403" y="1472445"/>
                      <a:pt x="199459" y="1609147"/>
                    </a:cubicBezTo>
                    <a:cubicBezTo>
                      <a:pt x="208035" y="1614191"/>
                      <a:pt x="216105" y="1612173"/>
                      <a:pt x="221150" y="1604607"/>
                    </a:cubicBezTo>
                    <a:cubicBezTo>
                      <a:pt x="230230" y="1590482"/>
                      <a:pt x="238301" y="1576358"/>
                      <a:pt x="247380" y="1562234"/>
                    </a:cubicBezTo>
                    <a:cubicBezTo>
                      <a:pt x="251416" y="1556181"/>
                      <a:pt x="249398" y="1549623"/>
                      <a:pt x="244354" y="1544074"/>
                    </a:cubicBezTo>
                    <a:cubicBezTo>
                      <a:pt x="118245" y="1446214"/>
                      <a:pt x="63766" y="1315566"/>
                      <a:pt x="82430" y="1159191"/>
                    </a:cubicBezTo>
                    <a:cubicBezTo>
                      <a:pt x="112192" y="910000"/>
                      <a:pt x="259991" y="736475"/>
                      <a:pt x="456721" y="596746"/>
                    </a:cubicBezTo>
                    <a:cubicBezTo>
                      <a:pt x="469836" y="587666"/>
                      <a:pt x="474376" y="593720"/>
                      <a:pt x="476898" y="605826"/>
                    </a:cubicBezTo>
                    <a:cubicBezTo>
                      <a:pt x="477907" y="618437"/>
                      <a:pt x="477907" y="631048"/>
                      <a:pt x="479420" y="643154"/>
                    </a:cubicBezTo>
                    <a:cubicBezTo>
                      <a:pt x="492031" y="762201"/>
                      <a:pt x="504138" y="881752"/>
                      <a:pt x="517253" y="1000798"/>
                    </a:cubicBezTo>
                    <a:cubicBezTo>
                      <a:pt x="533899" y="1158182"/>
                      <a:pt x="551050" y="1316070"/>
                      <a:pt x="568201" y="1473454"/>
                    </a:cubicBezTo>
                    <a:cubicBezTo>
                      <a:pt x="572741" y="1483542"/>
                      <a:pt x="567696" y="1497162"/>
                      <a:pt x="578290" y="1505233"/>
                    </a:cubicBezTo>
                    <a:cubicBezTo>
                      <a:pt x="596449" y="1515826"/>
                      <a:pt x="617636" y="1517339"/>
                      <a:pt x="637308" y="1521879"/>
                    </a:cubicBezTo>
                    <a:cubicBezTo>
                      <a:pt x="784099" y="1555172"/>
                      <a:pt x="931394" y="1586951"/>
                      <a:pt x="1079698" y="1613182"/>
                    </a:cubicBezTo>
                    <a:cubicBezTo>
                      <a:pt x="1155867" y="1626802"/>
                      <a:pt x="1232037" y="1638404"/>
                      <a:pt x="1308711" y="1648492"/>
                    </a:cubicBezTo>
                    <a:cubicBezTo>
                      <a:pt x="1377819" y="1657572"/>
                      <a:pt x="1449448" y="1671697"/>
                      <a:pt x="1519060" y="1661608"/>
                    </a:cubicBezTo>
                    <a:cubicBezTo>
                      <a:pt x="1539238" y="1658581"/>
                      <a:pt x="1543273" y="1599562"/>
                      <a:pt x="1547813" y="1583925"/>
                    </a:cubicBezTo>
                    <a:cubicBezTo>
                      <a:pt x="1562442" y="1533986"/>
                      <a:pt x="1579088" y="1485056"/>
                      <a:pt x="1594726" y="1435621"/>
                    </a:cubicBezTo>
                    <a:cubicBezTo>
                      <a:pt x="1624992" y="1340787"/>
                      <a:pt x="1655258" y="1245449"/>
                      <a:pt x="1685019" y="1150615"/>
                    </a:cubicBezTo>
                    <a:cubicBezTo>
                      <a:pt x="1718312" y="1045189"/>
                      <a:pt x="1751100" y="939257"/>
                      <a:pt x="1784393" y="833830"/>
                    </a:cubicBezTo>
                    <a:cubicBezTo>
                      <a:pt x="1789437" y="824246"/>
                      <a:pt x="1796499" y="819706"/>
                      <a:pt x="1808101" y="818697"/>
                    </a:cubicBezTo>
                    <a:cubicBezTo>
                      <a:pt x="1838872" y="816175"/>
                      <a:pt x="1870147" y="813149"/>
                      <a:pt x="1900917" y="808104"/>
                    </a:cubicBezTo>
                    <a:cubicBezTo>
                      <a:pt x="2081505" y="778343"/>
                      <a:pt x="2244942" y="711757"/>
                      <a:pt x="2382148" y="587666"/>
                    </a:cubicBezTo>
                    <a:cubicBezTo>
                      <a:pt x="2560214" y="426247"/>
                      <a:pt x="2616206" y="209340"/>
                      <a:pt x="2534992" y="0"/>
                    </a:cubicBezTo>
                    <a:close/>
                  </a:path>
                </a:pathLst>
              </a:custGeom>
              <a:solidFill>
                <a:srgbClr val="686868"/>
              </a:solidFill>
              <a:ln w="5039" cap="flat">
                <a:noFill/>
                <a:prstDash val="solid"/>
                <a:miter/>
              </a:ln>
            </p:spPr>
            <p:txBody>
              <a:bodyPr rtlCol="0" anchor="ctr"/>
              <a:lstStyle/>
              <a:p>
                <a:endParaRPr lang="en-US"/>
              </a:p>
            </p:txBody>
          </p:sp>
          <p:sp>
            <p:nvSpPr>
              <p:cNvPr id="62" name="Freeform: Shape 8">
                <a:extLst>
                  <a:ext uri="{FF2B5EF4-FFF2-40B4-BE49-F238E27FC236}">
                    <a16:creationId xmlns:a16="http://schemas.microsoft.com/office/drawing/2014/main" xmlns="" id="{CAB52873-28D7-4BA7-B3E1-3AF5AEA43BFF}"/>
                  </a:ext>
                </a:extLst>
              </p:cNvPr>
              <p:cNvSpPr/>
              <p:nvPr/>
            </p:nvSpPr>
            <p:spPr>
              <a:xfrm>
                <a:off x="6142497" y="5089104"/>
                <a:ext cx="252217" cy="221951"/>
              </a:xfrm>
              <a:custGeom>
                <a:avLst/>
                <a:gdLst>
                  <a:gd name="connsiteX0" fmla="*/ 0 w 252217"/>
                  <a:gd name="connsiteY0" fmla="*/ 76606 h 221951"/>
                  <a:gd name="connsiteX1" fmla="*/ 44895 w 252217"/>
                  <a:gd name="connsiteY1" fmla="*/ 11533 h 221951"/>
                  <a:gd name="connsiteX2" fmla="*/ 64568 w 252217"/>
                  <a:gd name="connsiteY2" fmla="*/ 9011 h 221951"/>
                  <a:gd name="connsiteX3" fmla="*/ 177057 w 252217"/>
                  <a:gd name="connsiteY3" fmla="*/ 20613 h 221951"/>
                  <a:gd name="connsiteX4" fmla="*/ 252217 w 252217"/>
                  <a:gd name="connsiteY4" fmla="*/ 96783 h 221951"/>
                  <a:gd name="connsiteX5" fmla="*/ 222960 w 252217"/>
                  <a:gd name="connsiteY5" fmla="*/ 170935 h 221951"/>
                  <a:gd name="connsiteX6" fmla="*/ 93320 w 252217"/>
                  <a:gd name="connsiteY6" fmla="*/ 215325 h 221951"/>
                  <a:gd name="connsiteX7" fmla="*/ 10089 w 252217"/>
                  <a:gd name="connsiteY7" fmla="*/ 98801 h 221951"/>
                  <a:gd name="connsiteX8" fmla="*/ 0 w 252217"/>
                  <a:gd name="connsiteY8" fmla="*/ 76606 h 2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17" h="221951">
                    <a:moveTo>
                      <a:pt x="0" y="76606"/>
                    </a:moveTo>
                    <a:cubicBezTo>
                      <a:pt x="19673" y="57941"/>
                      <a:pt x="30266" y="33729"/>
                      <a:pt x="44895" y="11533"/>
                    </a:cubicBezTo>
                    <a:cubicBezTo>
                      <a:pt x="51452" y="13047"/>
                      <a:pt x="58010" y="12038"/>
                      <a:pt x="64568" y="9011"/>
                    </a:cubicBezTo>
                    <a:cubicBezTo>
                      <a:pt x="103914" y="-7131"/>
                      <a:pt x="141242" y="-573"/>
                      <a:pt x="177057" y="20613"/>
                    </a:cubicBezTo>
                    <a:cubicBezTo>
                      <a:pt x="206818" y="41295"/>
                      <a:pt x="229013" y="69543"/>
                      <a:pt x="252217" y="96783"/>
                    </a:cubicBezTo>
                    <a:cubicBezTo>
                      <a:pt x="242633" y="121500"/>
                      <a:pt x="234058" y="146722"/>
                      <a:pt x="222960" y="170935"/>
                    </a:cubicBezTo>
                    <a:cubicBezTo>
                      <a:pt x="201269" y="218856"/>
                      <a:pt x="139728" y="241556"/>
                      <a:pt x="93320" y="215325"/>
                    </a:cubicBezTo>
                    <a:cubicBezTo>
                      <a:pt x="48426" y="190103"/>
                      <a:pt x="11098" y="156306"/>
                      <a:pt x="10089" y="98801"/>
                    </a:cubicBezTo>
                    <a:cubicBezTo>
                      <a:pt x="9080" y="90225"/>
                      <a:pt x="5044" y="83163"/>
                      <a:pt x="0" y="76606"/>
                    </a:cubicBezTo>
                    <a:close/>
                  </a:path>
                </a:pathLst>
              </a:custGeom>
              <a:solidFill>
                <a:srgbClr val="FDCC94"/>
              </a:solidFill>
              <a:ln w="5039" cap="flat">
                <a:noFill/>
                <a:prstDash val="solid"/>
                <a:miter/>
              </a:ln>
            </p:spPr>
            <p:txBody>
              <a:bodyPr rtlCol="0" anchor="ctr"/>
              <a:lstStyle/>
              <a:p>
                <a:endParaRPr lang="en-US"/>
              </a:p>
            </p:txBody>
          </p:sp>
          <p:sp>
            <p:nvSpPr>
              <p:cNvPr id="63" name="Freeform: Shape 9">
                <a:extLst>
                  <a:ext uri="{FF2B5EF4-FFF2-40B4-BE49-F238E27FC236}">
                    <a16:creationId xmlns:a16="http://schemas.microsoft.com/office/drawing/2014/main" xmlns="" id="{01EAE999-ED1B-4500-94CB-1F83C2CD6D44}"/>
                  </a:ext>
                </a:extLst>
              </p:cNvPr>
              <p:cNvSpPr/>
              <p:nvPr/>
            </p:nvSpPr>
            <p:spPr>
              <a:xfrm>
                <a:off x="7148057" y="6083090"/>
                <a:ext cx="307705" cy="136197"/>
              </a:xfrm>
              <a:custGeom>
                <a:avLst/>
                <a:gdLst>
                  <a:gd name="connsiteX0" fmla="*/ 19451 w 307705"/>
                  <a:gd name="connsiteY0" fmla="*/ 10780 h 136197"/>
                  <a:gd name="connsiteX1" fmla="*/ 142534 w 307705"/>
                  <a:gd name="connsiteY1" fmla="*/ 691 h 136197"/>
                  <a:gd name="connsiteX2" fmla="*/ 159180 w 307705"/>
                  <a:gd name="connsiteY2" fmla="*/ 63241 h 136197"/>
                  <a:gd name="connsiteX3" fmla="*/ 279235 w 307705"/>
                  <a:gd name="connsiteY3" fmla="*/ 78878 h 136197"/>
                  <a:gd name="connsiteX4" fmla="*/ 311015 w 307705"/>
                  <a:gd name="connsiteY4" fmla="*/ 96534 h 136197"/>
                  <a:gd name="connsiteX5" fmla="*/ 280244 w 307705"/>
                  <a:gd name="connsiteY5" fmla="*/ 113180 h 136197"/>
                  <a:gd name="connsiteX6" fmla="*/ 29540 w 307705"/>
                  <a:gd name="connsiteY6" fmla="*/ 136888 h 136197"/>
                  <a:gd name="connsiteX7" fmla="*/ 5327 w 307705"/>
                  <a:gd name="connsiteY7" fmla="*/ 119233 h 136197"/>
                  <a:gd name="connsiteX8" fmla="*/ 3814 w 307705"/>
                  <a:gd name="connsiteY8" fmla="*/ 34488 h 136197"/>
                  <a:gd name="connsiteX9" fmla="*/ 19451 w 307705"/>
                  <a:gd name="connsiteY9" fmla="*/ 10780 h 1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5" h="136197">
                    <a:moveTo>
                      <a:pt x="19451" y="10780"/>
                    </a:moveTo>
                    <a:cubicBezTo>
                      <a:pt x="56780" y="5231"/>
                      <a:pt x="104196" y="-2336"/>
                      <a:pt x="142534" y="691"/>
                    </a:cubicBezTo>
                    <a:cubicBezTo>
                      <a:pt x="126392" y="35497"/>
                      <a:pt x="118825" y="56683"/>
                      <a:pt x="159180" y="63241"/>
                    </a:cubicBezTo>
                    <a:cubicBezTo>
                      <a:pt x="199030" y="69799"/>
                      <a:pt x="239385" y="72825"/>
                      <a:pt x="279235" y="78878"/>
                    </a:cubicBezTo>
                    <a:cubicBezTo>
                      <a:pt x="291342" y="80896"/>
                      <a:pt x="311015" y="80392"/>
                      <a:pt x="311015" y="96534"/>
                    </a:cubicBezTo>
                    <a:cubicBezTo>
                      <a:pt x="311015" y="110658"/>
                      <a:pt x="292351" y="110658"/>
                      <a:pt x="280244" y="113180"/>
                    </a:cubicBezTo>
                    <a:cubicBezTo>
                      <a:pt x="197517" y="129826"/>
                      <a:pt x="113781" y="133357"/>
                      <a:pt x="29540" y="136888"/>
                    </a:cubicBezTo>
                    <a:cubicBezTo>
                      <a:pt x="16425" y="137393"/>
                      <a:pt x="8858" y="130835"/>
                      <a:pt x="5327" y="119233"/>
                    </a:cubicBezTo>
                    <a:cubicBezTo>
                      <a:pt x="-3248" y="90985"/>
                      <a:pt x="283" y="62736"/>
                      <a:pt x="3814" y="34488"/>
                    </a:cubicBezTo>
                    <a:cubicBezTo>
                      <a:pt x="4823" y="26417"/>
                      <a:pt x="13398" y="11789"/>
                      <a:pt x="19451" y="10780"/>
                    </a:cubicBezTo>
                    <a:close/>
                  </a:path>
                </a:pathLst>
              </a:custGeom>
              <a:solidFill>
                <a:srgbClr val="262626"/>
              </a:solidFill>
              <a:ln w="5039" cap="flat">
                <a:noFill/>
                <a:prstDash val="solid"/>
                <a:miter/>
              </a:ln>
            </p:spPr>
            <p:txBody>
              <a:bodyPr rtlCol="0" anchor="ctr"/>
              <a:lstStyle/>
              <a:p>
                <a:endParaRPr lang="en-US"/>
              </a:p>
            </p:txBody>
          </p:sp>
          <p:sp>
            <p:nvSpPr>
              <p:cNvPr id="64" name="Freeform: Shape 10">
                <a:extLst>
                  <a:ext uri="{FF2B5EF4-FFF2-40B4-BE49-F238E27FC236}">
                    <a16:creationId xmlns:a16="http://schemas.microsoft.com/office/drawing/2014/main" xmlns="" id="{741E8F6B-D6AA-4EB6-81A3-990ACAEA3C21}"/>
                  </a:ext>
                </a:extLst>
              </p:cNvPr>
              <p:cNvSpPr/>
              <p:nvPr/>
            </p:nvSpPr>
            <p:spPr>
              <a:xfrm>
                <a:off x="6186963" y="5916327"/>
                <a:ext cx="297616" cy="166463"/>
              </a:xfrm>
              <a:custGeom>
                <a:avLst/>
                <a:gdLst>
                  <a:gd name="connsiteX0" fmla="*/ 36243 w 297616"/>
                  <a:gd name="connsiteY0" fmla="*/ 486 h 166463"/>
                  <a:gd name="connsiteX1" fmla="*/ 47341 w 297616"/>
                  <a:gd name="connsiteY1" fmla="*/ 21168 h 166463"/>
                  <a:gd name="connsiteX2" fmla="*/ 147219 w 297616"/>
                  <a:gd name="connsiteY2" fmla="*/ 25708 h 166463"/>
                  <a:gd name="connsiteX3" fmla="*/ 153272 w 297616"/>
                  <a:gd name="connsiteY3" fmla="*/ 75646 h 166463"/>
                  <a:gd name="connsiteX4" fmla="*/ 248610 w 297616"/>
                  <a:gd name="connsiteY4" fmla="*/ 121550 h 166463"/>
                  <a:gd name="connsiteX5" fmla="*/ 291992 w 297616"/>
                  <a:gd name="connsiteY5" fmla="*/ 146772 h 166463"/>
                  <a:gd name="connsiteX6" fmla="*/ 298045 w 297616"/>
                  <a:gd name="connsiteY6" fmla="*/ 161905 h 166463"/>
                  <a:gd name="connsiteX7" fmla="*/ 284930 w 297616"/>
                  <a:gd name="connsiteY7" fmla="*/ 167454 h 166463"/>
                  <a:gd name="connsiteX8" fmla="*/ 219858 w 297616"/>
                  <a:gd name="connsiteY8" fmla="*/ 160896 h 166463"/>
                  <a:gd name="connsiteX9" fmla="*/ 26659 w 297616"/>
                  <a:gd name="connsiteY9" fmla="*/ 113479 h 166463"/>
                  <a:gd name="connsiteX10" fmla="*/ 933 w 297616"/>
                  <a:gd name="connsiteY10" fmla="*/ 73124 h 166463"/>
                  <a:gd name="connsiteX11" fmla="*/ 23128 w 297616"/>
                  <a:gd name="connsiteY11" fmla="*/ 9061 h 166463"/>
                  <a:gd name="connsiteX12" fmla="*/ 36243 w 297616"/>
                  <a:gd name="connsiteY12" fmla="*/ 486 h 1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16" h="166463">
                    <a:moveTo>
                      <a:pt x="36243" y="486"/>
                    </a:moveTo>
                    <a:cubicBezTo>
                      <a:pt x="26659" y="14610"/>
                      <a:pt x="28677" y="20663"/>
                      <a:pt x="47341" y="21168"/>
                    </a:cubicBezTo>
                    <a:cubicBezTo>
                      <a:pt x="80634" y="22681"/>
                      <a:pt x="114431" y="15114"/>
                      <a:pt x="147219" y="25708"/>
                    </a:cubicBezTo>
                    <a:cubicBezTo>
                      <a:pt x="133599" y="54460"/>
                      <a:pt x="128050" y="59505"/>
                      <a:pt x="153272" y="75646"/>
                    </a:cubicBezTo>
                    <a:cubicBezTo>
                      <a:pt x="183034" y="94815"/>
                      <a:pt x="216831" y="106417"/>
                      <a:pt x="248610" y="121550"/>
                    </a:cubicBezTo>
                    <a:cubicBezTo>
                      <a:pt x="263743" y="129117"/>
                      <a:pt x="279381" y="135674"/>
                      <a:pt x="291992" y="146772"/>
                    </a:cubicBezTo>
                    <a:cubicBezTo>
                      <a:pt x="296532" y="150807"/>
                      <a:pt x="301072" y="154843"/>
                      <a:pt x="298045" y="161905"/>
                    </a:cubicBezTo>
                    <a:cubicBezTo>
                      <a:pt x="295523" y="167454"/>
                      <a:pt x="289974" y="167454"/>
                      <a:pt x="284930" y="167454"/>
                    </a:cubicBezTo>
                    <a:cubicBezTo>
                      <a:pt x="262735" y="168967"/>
                      <a:pt x="241548" y="164931"/>
                      <a:pt x="219858" y="160896"/>
                    </a:cubicBezTo>
                    <a:cubicBezTo>
                      <a:pt x="154785" y="148285"/>
                      <a:pt x="90722" y="131134"/>
                      <a:pt x="26659" y="113479"/>
                    </a:cubicBezTo>
                    <a:cubicBezTo>
                      <a:pt x="3455" y="106921"/>
                      <a:pt x="-2598" y="94311"/>
                      <a:pt x="933" y="73124"/>
                    </a:cubicBezTo>
                    <a:cubicBezTo>
                      <a:pt x="4968" y="50425"/>
                      <a:pt x="13544" y="29743"/>
                      <a:pt x="23128" y="9061"/>
                    </a:cubicBezTo>
                    <a:cubicBezTo>
                      <a:pt x="25146" y="3008"/>
                      <a:pt x="28677" y="-1532"/>
                      <a:pt x="36243" y="486"/>
                    </a:cubicBezTo>
                    <a:close/>
                  </a:path>
                </a:pathLst>
              </a:custGeom>
              <a:solidFill>
                <a:srgbClr val="262626"/>
              </a:solidFill>
              <a:ln w="5039" cap="flat">
                <a:noFill/>
                <a:prstDash val="solid"/>
                <a:miter/>
              </a:ln>
            </p:spPr>
            <p:txBody>
              <a:bodyPr rtlCol="0" anchor="ctr"/>
              <a:lstStyle/>
              <a:p>
                <a:endParaRPr lang="en-US"/>
              </a:p>
            </p:txBody>
          </p:sp>
          <p:sp>
            <p:nvSpPr>
              <p:cNvPr id="65" name="Freeform: Shape 11">
                <a:extLst>
                  <a:ext uri="{FF2B5EF4-FFF2-40B4-BE49-F238E27FC236}">
                    <a16:creationId xmlns:a16="http://schemas.microsoft.com/office/drawing/2014/main" xmlns="" id="{38F63E4A-DFFC-46C0-9E75-12521F1AF114}"/>
                  </a:ext>
                </a:extLst>
              </p:cNvPr>
              <p:cNvSpPr/>
              <p:nvPr/>
            </p:nvSpPr>
            <p:spPr>
              <a:xfrm>
                <a:off x="6319049" y="5109718"/>
                <a:ext cx="75665" cy="90798"/>
              </a:xfrm>
              <a:custGeom>
                <a:avLst/>
                <a:gdLst>
                  <a:gd name="connsiteX0" fmla="*/ 75161 w 75665"/>
                  <a:gd name="connsiteY0" fmla="*/ 76170 h 90798"/>
                  <a:gd name="connsiteX1" fmla="*/ 57001 w 75665"/>
                  <a:gd name="connsiteY1" fmla="*/ 93320 h 90798"/>
                  <a:gd name="connsiteX2" fmla="*/ 0 w 75665"/>
                  <a:gd name="connsiteY2" fmla="*/ 0 h 90798"/>
                  <a:gd name="connsiteX3" fmla="*/ 52461 w 75665"/>
                  <a:gd name="connsiteY3" fmla="*/ 27744 h 90798"/>
                  <a:gd name="connsiteX4" fmla="*/ 75161 w 75665"/>
                  <a:gd name="connsiteY4" fmla="*/ 76170 h 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65" h="90798">
                    <a:moveTo>
                      <a:pt x="75161" y="76170"/>
                    </a:moveTo>
                    <a:cubicBezTo>
                      <a:pt x="70621" y="80710"/>
                      <a:pt x="65577" y="85249"/>
                      <a:pt x="57001" y="93320"/>
                    </a:cubicBezTo>
                    <a:cubicBezTo>
                      <a:pt x="51957" y="51452"/>
                      <a:pt x="16142" y="32788"/>
                      <a:pt x="0" y="0"/>
                    </a:cubicBezTo>
                    <a:cubicBezTo>
                      <a:pt x="19673" y="5549"/>
                      <a:pt x="35815" y="16646"/>
                      <a:pt x="52461" y="27744"/>
                    </a:cubicBezTo>
                    <a:cubicBezTo>
                      <a:pt x="69612" y="38841"/>
                      <a:pt x="78692" y="54479"/>
                      <a:pt x="75161" y="76170"/>
                    </a:cubicBezTo>
                    <a:close/>
                  </a:path>
                </a:pathLst>
              </a:custGeom>
              <a:solidFill>
                <a:srgbClr val="FDB98A"/>
              </a:solidFill>
              <a:ln w="5039" cap="flat">
                <a:noFill/>
                <a:prstDash val="solid"/>
                <a:miter/>
              </a:ln>
            </p:spPr>
            <p:txBody>
              <a:bodyPr rtlCol="0" anchor="ctr"/>
              <a:lstStyle/>
              <a:p>
                <a:endParaRPr lang="en-US"/>
              </a:p>
            </p:txBody>
          </p:sp>
          <p:sp>
            <p:nvSpPr>
              <p:cNvPr id="66" name="Freeform: Shape 12">
                <a:extLst>
                  <a:ext uri="{FF2B5EF4-FFF2-40B4-BE49-F238E27FC236}">
                    <a16:creationId xmlns:a16="http://schemas.microsoft.com/office/drawing/2014/main" xmlns="" id="{B474080A-BFCE-43BC-9782-A8946DAAA7DA}"/>
                  </a:ext>
                </a:extLst>
              </p:cNvPr>
              <p:cNvSpPr/>
              <p:nvPr/>
            </p:nvSpPr>
            <p:spPr>
              <a:xfrm>
                <a:off x="6918822" y="3021809"/>
                <a:ext cx="121064" cy="15133"/>
              </a:xfrm>
              <a:custGeom>
                <a:avLst/>
                <a:gdLst>
                  <a:gd name="connsiteX0" fmla="*/ 121064 w 121064"/>
                  <a:gd name="connsiteY0" fmla="*/ 10142 h 15133"/>
                  <a:gd name="connsiteX1" fmla="*/ 108958 w 121064"/>
                  <a:gd name="connsiteY1" fmla="*/ 16700 h 15133"/>
                  <a:gd name="connsiteX2" fmla="*/ 0 w 121064"/>
                  <a:gd name="connsiteY2" fmla="*/ 54 h 15133"/>
                  <a:gd name="connsiteX3" fmla="*/ 121064 w 121064"/>
                  <a:gd name="connsiteY3" fmla="*/ 10142 h 15133"/>
                </a:gdLst>
                <a:ahLst/>
                <a:cxnLst>
                  <a:cxn ang="0">
                    <a:pos x="connsiteX0" y="connsiteY0"/>
                  </a:cxn>
                  <a:cxn ang="0">
                    <a:pos x="connsiteX1" y="connsiteY1"/>
                  </a:cxn>
                  <a:cxn ang="0">
                    <a:pos x="connsiteX2" y="connsiteY2"/>
                  </a:cxn>
                  <a:cxn ang="0">
                    <a:pos x="connsiteX3" y="connsiteY3"/>
                  </a:cxn>
                </a:cxnLst>
                <a:rect l="l" t="t" r="r" b="b"/>
                <a:pathLst>
                  <a:path w="121064" h="15133">
                    <a:moveTo>
                      <a:pt x="121064" y="10142"/>
                    </a:moveTo>
                    <a:cubicBezTo>
                      <a:pt x="118542" y="15691"/>
                      <a:pt x="114507" y="17709"/>
                      <a:pt x="108958" y="16700"/>
                    </a:cubicBezTo>
                    <a:cubicBezTo>
                      <a:pt x="72639" y="10142"/>
                      <a:pt x="35815" y="9638"/>
                      <a:pt x="0" y="54"/>
                    </a:cubicBezTo>
                    <a:cubicBezTo>
                      <a:pt x="40859" y="-451"/>
                      <a:pt x="81214" y="2576"/>
                      <a:pt x="121064" y="10142"/>
                    </a:cubicBezTo>
                    <a:close/>
                  </a:path>
                </a:pathLst>
              </a:custGeom>
              <a:solidFill>
                <a:srgbClr val="8D8D8D"/>
              </a:solidFill>
              <a:ln w="5039" cap="flat">
                <a:noFill/>
                <a:prstDash val="solid"/>
                <a:miter/>
              </a:ln>
            </p:spPr>
            <p:txBody>
              <a:bodyPr rtlCol="0" anchor="ctr"/>
              <a:lstStyle/>
              <a:p>
                <a:endParaRPr lang="en-US"/>
              </a:p>
            </p:txBody>
          </p:sp>
          <p:sp>
            <p:nvSpPr>
              <p:cNvPr id="67" name="Freeform: Shape 13">
                <a:extLst>
                  <a:ext uri="{FF2B5EF4-FFF2-40B4-BE49-F238E27FC236}">
                    <a16:creationId xmlns:a16="http://schemas.microsoft.com/office/drawing/2014/main" xmlns="" id="{BBB70061-5843-4800-9243-7DA4F5C7B14A}"/>
                  </a:ext>
                </a:extLst>
              </p:cNvPr>
              <p:cNvSpPr/>
              <p:nvPr/>
            </p:nvSpPr>
            <p:spPr>
              <a:xfrm>
                <a:off x="7302290" y="4300604"/>
                <a:ext cx="257262" cy="650721"/>
              </a:xfrm>
              <a:custGeom>
                <a:avLst/>
                <a:gdLst>
                  <a:gd name="connsiteX0" fmla="*/ 262209 w 257261"/>
                  <a:gd name="connsiteY0" fmla="*/ 23708 h 650720"/>
                  <a:gd name="connsiteX1" fmla="*/ 211261 w 257261"/>
                  <a:gd name="connsiteY1" fmla="*/ 279961 h 650720"/>
                  <a:gd name="connsiteX2" fmla="*/ 161826 w 257261"/>
                  <a:gd name="connsiteY2" fmla="*/ 529656 h 650720"/>
                  <a:gd name="connsiteX3" fmla="*/ 140135 w 257261"/>
                  <a:gd name="connsiteY3" fmla="*/ 571020 h 650720"/>
                  <a:gd name="connsiteX4" fmla="*/ 63461 w 257261"/>
                  <a:gd name="connsiteY4" fmla="*/ 647694 h 650720"/>
                  <a:gd name="connsiteX5" fmla="*/ 42275 w 257261"/>
                  <a:gd name="connsiteY5" fmla="*/ 644163 h 650720"/>
                  <a:gd name="connsiteX6" fmla="*/ 3938 w 257261"/>
                  <a:gd name="connsiteY6" fmla="*/ 567489 h 650720"/>
                  <a:gd name="connsiteX7" fmla="*/ 4947 w 257261"/>
                  <a:gd name="connsiteY7" fmla="*/ 528647 h 650720"/>
                  <a:gd name="connsiteX8" fmla="*/ 169393 w 257261"/>
                  <a:gd name="connsiteY8" fmla="*/ 0 h 650720"/>
                  <a:gd name="connsiteX9" fmla="*/ 262209 w 257261"/>
                  <a:gd name="connsiteY9" fmla="*/ 23708 h 6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1" h="650720">
                    <a:moveTo>
                      <a:pt x="262209" y="23708"/>
                    </a:moveTo>
                    <a:cubicBezTo>
                      <a:pt x="245562" y="108958"/>
                      <a:pt x="228411" y="194712"/>
                      <a:pt x="211261" y="279961"/>
                    </a:cubicBezTo>
                    <a:cubicBezTo>
                      <a:pt x="194614" y="363193"/>
                      <a:pt x="176959" y="446425"/>
                      <a:pt x="161826" y="529656"/>
                    </a:cubicBezTo>
                    <a:cubicBezTo>
                      <a:pt x="158799" y="546303"/>
                      <a:pt x="152746" y="559418"/>
                      <a:pt x="140135" y="571020"/>
                    </a:cubicBezTo>
                    <a:cubicBezTo>
                      <a:pt x="113905" y="595737"/>
                      <a:pt x="88683" y="621464"/>
                      <a:pt x="63461" y="647694"/>
                    </a:cubicBezTo>
                    <a:cubicBezTo>
                      <a:pt x="53373" y="658287"/>
                      <a:pt x="48328" y="656774"/>
                      <a:pt x="42275" y="644163"/>
                    </a:cubicBezTo>
                    <a:cubicBezTo>
                      <a:pt x="30169" y="618437"/>
                      <a:pt x="17558" y="592711"/>
                      <a:pt x="3938" y="567489"/>
                    </a:cubicBezTo>
                    <a:cubicBezTo>
                      <a:pt x="-3629" y="553365"/>
                      <a:pt x="1416" y="541258"/>
                      <a:pt x="4947" y="528647"/>
                    </a:cubicBezTo>
                    <a:cubicBezTo>
                      <a:pt x="53877" y="365211"/>
                      <a:pt x="109365" y="175543"/>
                      <a:pt x="169393" y="0"/>
                    </a:cubicBezTo>
                    <a:cubicBezTo>
                      <a:pt x="216305" y="7062"/>
                      <a:pt x="241022" y="15637"/>
                      <a:pt x="262209" y="23708"/>
                    </a:cubicBezTo>
                    <a:close/>
                  </a:path>
                </a:pathLst>
              </a:custGeom>
              <a:solidFill>
                <a:srgbClr val="FEFEFE"/>
              </a:solidFill>
              <a:ln w="5039" cap="flat">
                <a:noFill/>
                <a:prstDash val="solid"/>
                <a:miter/>
              </a:ln>
            </p:spPr>
            <p:txBody>
              <a:bodyPr rtlCol="0" anchor="ctr"/>
              <a:lstStyle/>
              <a:p>
                <a:endParaRPr lang="en-US"/>
              </a:p>
            </p:txBody>
          </p:sp>
          <p:sp>
            <p:nvSpPr>
              <p:cNvPr id="68" name="Freeform: Shape 14">
                <a:extLst>
                  <a:ext uri="{FF2B5EF4-FFF2-40B4-BE49-F238E27FC236}">
                    <a16:creationId xmlns:a16="http://schemas.microsoft.com/office/drawing/2014/main" xmlns="" id="{C7A68563-DB55-44CD-B19A-CE3860B02D2F}"/>
                  </a:ext>
                </a:extLst>
              </p:cNvPr>
              <p:cNvSpPr/>
              <p:nvPr/>
            </p:nvSpPr>
            <p:spPr>
              <a:xfrm>
                <a:off x="7480702" y="4171569"/>
                <a:ext cx="110976" cy="110976"/>
              </a:xfrm>
              <a:custGeom>
                <a:avLst/>
                <a:gdLst>
                  <a:gd name="connsiteX0" fmla="*/ 114062 w 110975"/>
                  <a:gd name="connsiteY0" fmla="*/ 34202 h 110975"/>
                  <a:gd name="connsiteX1" fmla="*/ 105487 w 110975"/>
                  <a:gd name="connsiteY1" fmla="*/ 99778 h 110975"/>
                  <a:gd name="connsiteX2" fmla="*/ 88336 w 110975"/>
                  <a:gd name="connsiteY2" fmla="*/ 114407 h 110975"/>
                  <a:gd name="connsiteX3" fmla="*/ 16202 w 110975"/>
                  <a:gd name="connsiteY3" fmla="*/ 105327 h 110975"/>
                  <a:gd name="connsiteX4" fmla="*/ 565 w 110975"/>
                  <a:gd name="connsiteY4" fmla="*/ 86159 h 110975"/>
                  <a:gd name="connsiteX5" fmla="*/ 9644 w 110975"/>
                  <a:gd name="connsiteY5" fmla="*/ 16547 h 110975"/>
                  <a:gd name="connsiteX6" fmla="*/ 29317 w 110975"/>
                  <a:gd name="connsiteY6" fmla="*/ 405 h 110975"/>
                  <a:gd name="connsiteX7" fmla="*/ 98929 w 110975"/>
                  <a:gd name="connsiteY7" fmla="*/ 9485 h 110975"/>
                  <a:gd name="connsiteX8" fmla="*/ 114062 w 110975"/>
                  <a:gd name="connsiteY8" fmla="*/ 34202 h 11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75" h="110975">
                    <a:moveTo>
                      <a:pt x="114062" y="34202"/>
                    </a:moveTo>
                    <a:cubicBezTo>
                      <a:pt x="111540" y="53370"/>
                      <a:pt x="108009" y="76574"/>
                      <a:pt x="105487" y="99778"/>
                    </a:cubicBezTo>
                    <a:cubicBezTo>
                      <a:pt x="103974" y="110876"/>
                      <a:pt x="100947" y="116425"/>
                      <a:pt x="88336" y="114407"/>
                    </a:cubicBezTo>
                    <a:cubicBezTo>
                      <a:pt x="64628" y="110371"/>
                      <a:pt x="40415" y="107849"/>
                      <a:pt x="16202" y="105327"/>
                    </a:cubicBezTo>
                    <a:cubicBezTo>
                      <a:pt x="4096" y="103814"/>
                      <a:pt x="-1958" y="99778"/>
                      <a:pt x="565" y="86159"/>
                    </a:cubicBezTo>
                    <a:cubicBezTo>
                      <a:pt x="4096" y="62955"/>
                      <a:pt x="7122" y="39751"/>
                      <a:pt x="9644" y="16547"/>
                    </a:cubicBezTo>
                    <a:cubicBezTo>
                      <a:pt x="11158" y="3936"/>
                      <a:pt x="16707" y="-1613"/>
                      <a:pt x="29317" y="405"/>
                    </a:cubicBezTo>
                    <a:cubicBezTo>
                      <a:pt x="52521" y="3431"/>
                      <a:pt x="75725" y="5954"/>
                      <a:pt x="98929" y="9485"/>
                    </a:cubicBezTo>
                    <a:cubicBezTo>
                      <a:pt x="115071" y="12007"/>
                      <a:pt x="115071" y="12511"/>
                      <a:pt x="114062" y="34202"/>
                    </a:cubicBezTo>
                    <a:close/>
                  </a:path>
                </a:pathLst>
              </a:custGeom>
              <a:solidFill>
                <a:srgbClr val="FEFEFE"/>
              </a:solidFill>
              <a:ln w="5039" cap="flat">
                <a:noFill/>
                <a:prstDash val="solid"/>
                <a:miter/>
              </a:ln>
            </p:spPr>
            <p:txBody>
              <a:bodyPr rtlCol="0" anchor="ctr"/>
              <a:lstStyle/>
              <a:p>
                <a:endParaRPr lang="en-US"/>
              </a:p>
            </p:txBody>
          </p:sp>
          <p:sp>
            <p:nvSpPr>
              <p:cNvPr id="69" name="Freeform: Shape 15">
                <a:extLst>
                  <a:ext uri="{FF2B5EF4-FFF2-40B4-BE49-F238E27FC236}">
                    <a16:creationId xmlns:a16="http://schemas.microsoft.com/office/drawing/2014/main" xmlns="" id="{E03AE2E2-1438-4B8C-BCB7-BBD1EE6EF35A}"/>
                  </a:ext>
                </a:extLst>
              </p:cNvPr>
              <p:cNvSpPr/>
              <p:nvPr/>
            </p:nvSpPr>
            <p:spPr>
              <a:xfrm>
                <a:off x="6212810" y="5031026"/>
                <a:ext cx="1281264" cy="1084534"/>
              </a:xfrm>
              <a:custGeom>
                <a:avLst/>
                <a:gdLst>
                  <a:gd name="connsiteX0" fmla="*/ 1284095 w 1281264"/>
                  <a:gd name="connsiteY0" fmla="*/ 713271 h 1084534"/>
                  <a:gd name="connsiteX1" fmla="*/ 1270979 w 1281264"/>
                  <a:gd name="connsiteY1" fmla="*/ 412627 h 1084534"/>
                  <a:gd name="connsiteX2" fmla="*/ 1264926 w 1281264"/>
                  <a:gd name="connsiteY2" fmla="*/ 262306 h 1084534"/>
                  <a:gd name="connsiteX3" fmla="*/ 1251307 w 1281264"/>
                  <a:gd name="connsiteY3" fmla="*/ 177561 h 1084534"/>
                  <a:gd name="connsiteX4" fmla="*/ 1174632 w 1281264"/>
                  <a:gd name="connsiteY4" fmla="*/ 179579 h 1084534"/>
                  <a:gd name="connsiteX5" fmla="*/ 878529 w 1281264"/>
                  <a:gd name="connsiteY5" fmla="*/ 144268 h 1084534"/>
                  <a:gd name="connsiteX6" fmla="*/ 575364 w 1281264"/>
                  <a:gd name="connsiteY6" fmla="*/ 87267 h 1084534"/>
                  <a:gd name="connsiteX7" fmla="*/ 433618 w 1281264"/>
                  <a:gd name="connsiteY7" fmla="*/ 55488 h 1084534"/>
                  <a:gd name="connsiteX8" fmla="*/ 342820 w 1281264"/>
                  <a:gd name="connsiteY8" fmla="*/ 34301 h 1084534"/>
                  <a:gd name="connsiteX9" fmla="*/ 314571 w 1281264"/>
                  <a:gd name="connsiteY9" fmla="*/ 24213 h 1084534"/>
                  <a:gd name="connsiteX10" fmla="*/ 298934 w 1281264"/>
                  <a:gd name="connsiteY10" fmla="*/ 0 h 1084534"/>
                  <a:gd name="connsiteX11" fmla="*/ 296916 w 1281264"/>
                  <a:gd name="connsiteY11" fmla="*/ 36824 h 1084534"/>
                  <a:gd name="connsiteX12" fmla="*/ 216206 w 1281264"/>
                  <a:gd name="connsiteY12" fmla="*/ 588171 h 1084534"/>
                  <a:gd name="connsiteX13" fmla="*/ 205109 w 1281264"/>
                  <a:gd name="connsiteY13" fmla="*/ 629030 h 1084534"/>
                  <a:gd name="connsiteX14" fmla="*/ 10902 w 1281264"/>
                  <a:gd name="connsiteY14" fmla="*/ 886796 h 1084534"/>
                  <a:gd name="connsiteX15" fmla="*/ 13928 w 1281264"/>
                  <a:gd name="connsiteY15" fmla="*/ 917062 h 1084534"/>
                  <a:gd name="connsiteX16" fmla="*/ 121877 w 1281264"/>
                  <a:gd name="connsiteY16" fmla="*/ 912018 h 1084534"/>
                  <a:gd name="connsiteX17" fmla="*/ 145081 w 1281264"/>
                  <a:gd name="connsiteY17" fmla="*/ 883770 h 1084534"/>
                  <a:gd name="connsiteX18" fmla="*/ 405874 w 1281264"/>
                  <a:gd name="connsiteY18" fmla="*/ 698138 h 1084534"/>
                  <a:gd name="connsiteX19" fmla="*/ 441689 w 1281264"/>
                  <a:gd name="connsiteY19" fmla="*/ 649207 h 1084534"/>
                  <a:gd name="connsiteX20" fmla="*/ 532487 w 1281264"/>
                  <a:gd name="connsiteY20" fmla="*/ 358149 h 1084534"/>
                  <a:gd name="connsiteX21" fmla="*/ 558718 w 1281264"/>
                  <a:gd name="connsiteY21" fmla="*/ 332927 h 1084534"/>
                  <a:gd name="connsiteX22" fmla="*/ 963274 w 1281264"/>
                  <a:gd name="connsiteY22" fmla="*/ 302661 h 1084534"/>
                  <a:gd name="connsiteX23" fmla="*/ 998585 w 1281264"/>
                  <a:gd name="connsiteY23" fmla="*/ 327378 h 1084534"/>
                  <a:gd name="connsiteX24" fmla="*/ 1106534 w 1281264"/>
                  <a:gd name="connsiteY24" fmla="*/ 710749 h 1084534"/>
                  <a:gd name="connsiteX25" fmla="*/ 1101489 w 1281264"/>
                  <a:gd name="connsiteY25" fmla="*/ 761192 h 1084534"/>
                  <a:gd name="connsiteX26" fmla="*/ 962770 w 1281264"/>
                  <a:gd name="connsiteY26" fmla="*/ 1049729 h 1084534"/>
                  <a:gd name="connsiteX27" fmla="*/ 954194 w 1281264"/>
                  <a:gd name="connsiteY27" fmla="*/ 1077473 h 1084534"/>
                  <a:gd name="connsiteX28" fmla="*/ 968823 w 1281264"/>
                  <a:gd name="connsiteY28" fmla="*/ 1086048 h 1084534"/>
                  <a:gd name="connsiteX29" fmla="*/ 1066179 w 1281264"/>
                  <a:gd name="connsiteY29" fmla="*/ 1063853 h 1084534"/>
                  <a:gd name="connsiteX30" fmla="*/ 1134278 w 1281264"/>
                  <a:gd name="connsiteY30" fmla="*/ 970028 h 1084534"/>
                  <a:gd name="connsiteX31" fmla="*/ 1275519 w 1281264"/>
                  <a:gd name="connsiteY31" fmla="*/ 752112 h 1084534"/>
                  <a:gd name="connsiteX32" fmla="*/ 1284095 w 1281264"/>
                  <a:gd name="connsiteY32" fmla="*/ 713271 h 10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1264" h="1084534">
                    <a:moveTo>
                      <a:pt x="1284095" y="713271"/>
                    </a:moveTo>
                    <a:cubicBezTo>
                      <a:pt x="1279050" y="612888"/>
                      <a:pt x="1275015" y="512506"/>
                      <a:pt x="1270979" y="412627"/>
                    </a:cubicBezTo>
                    <a:cubicBezTo>
                      <a:pt x="1268962" y="362689"/>
                      <a:pt x="1266944" y="312245"/>
                      <a:pt x="1264926" y="262306"/>
                    </a:cubicBezTo>
                    <a:cubicBezTo>
                      <a:pt x="1264422" y="247173"/>
                      <a:pt x="1273502" y="181092"/>
                      <a:pt x="1251307" y="177561"/>
                    </a:cubicBezTo>
                    <a:cubicBezTo>
                      <a:pt x="1228102" y="173526"/>
                      <a:pt x="1198845" y="180083"/>
                      <a:pt x="1174632" y="179579"/>
                    </a:cubicBezTo>
                    <a:cubicBezTo>
                      <a:pt x="1075763" y="178065"/>
                      <a:pt x="975885" y="159402"/>
                      <a:pt x="878529" y="144268"/>
                    </a:cubicBezTo>
                    <a:cubicBezTo>
                      <a:pt x="776633" y="128127"/>
                      <a:pt x="675746" y="108958"/>
                      <a:pt x="575364" y="87267"/>
                    </a:cubicBezTo>
                    <a:cubicBezTo>
                      <a:pt x="527947" y="77178"/>
                      <a:pt x="481035" y="66585"/>
                      <a:pt x="433618" y="55488"/>
                    </a:cubicBezTo>
                    <a:cubicBezTo>
                      <a:pt x="403352" y="48426"/>
                      <a:pt x="373086" y="41364"/>
                      <a:pt x="342820" y="34301"/>
                    </a:cubicBezTo>
                    <a:cubicBezTo>
                      <a:pt x="333235" y="31779"/>
                      <a:pt x="323147" y="29762"/>
                      <a:pt x="314571" y="24213"/>
                    </a:cubicBezTo>
                    <a:cubicBezTo>
                      <a:pt x="305996" y="18664"/>
                      <a:pt x="298934" y="10089"/>
                      <a:pt x="298934" y="0"/>
                    </a:cubicBezTo>
                    <a:cubicBezTo>
                      <a:pt x="299438" y="12107"/>
                      <a:pt x="298429" y="25222"/>
                      <a:pt x="296916" y="36824"/>
                    </a:cubicBezTo>
                    <a:cubicBezTo>
                      <a:pt x="270181" y="220438"/>
                      <a:pt x="243446" y="404557"/>
                      <a:pt x="216206" y="588171"/>
                    </a:cubicBezTo>
                    <a:cubicBezTo>
                      <a:pt x="214189" y="601790"/>
                      <a:pt x="214693" y="616924"/>
                      <a:pt x="205109" y="629030"/>
                    </a:cubicBezTo>
                    <a:cubicBezTo>
                      <a:pt x="140541" y="714784"/>
                      <a:pt x="75469" y="801042"/>
                      <a:pt x="10902" y="886796"/>
                    </a:cubicBezTo>
                    <a:cubicBezTo>
                      <a:pt x="813" y="900416"/>
                      <a:pt x="-8771" y="911009"/>
                      <a:pt x="13928" y="917062"/>
                    </a:cubicBezTo>
                    <a:cubicBezTo>
                      <a:pt x="23512" y="919584"/>
                      <a:pt x="119859" y="924629"/>
                      <a:pt x="121877" y="912018"/>
                    </a:cubicBezTo>
                    <a:cubicBezTo>
                      <a:pt x="123895" y="897894"/>
                      <a:pt x="134992" y="890832"/>
                      <a:pt x="145081" y="883770"/>
                    </a:cubicBezTo>
                    <a:cubicBezTo>
                      <a:pt x="231844" y="821724"/>
                      <a:pt x="318607" y="759174"/>
                      <a:pt x="405874" y="698138"/>
                    </a:cubicBezTo>
                    <a:cubicBezTo>
                      <a:pt x="424034" y="685527"/>
                      <a:pt x="435636" y="670898"/>
                      <a:pt x="441689" y="649207"/>
                    </a:cubicBezTo>
                    <a:cubicBezTo>
                      <a:pt x="470946" y="551852"/>
                      <a:pt x="502221" y="455000"/>
                      <a:pt x="532487" y="358149"/>
                    </a:cubicBezTo>
                    <a:cubicBezTo>
                      <a:pt x="536522" y="344529"/>
                      <a:pt x="541062" y="334440"/>
                      <a:pt x="558718" y="332927"/>
                    </a:cubicBezTo>
                    <a:cubicBezTo>
                      <a:pt x="693906" y="323343"/>
                      <a:pt x="828590" y="313254"/>
                      <a:pt x="963274" y="302661"/>
                    </a:cubicBezTo>
                    <a:cubicBezTo>
                      <a:pt x="983956" y="301148"/>
                      <a:pt x="993036" y="307201"/>
                      <a:pt x="998585" y="327378"/>
                    </a:cubicBezTo>
                    <a:cubicBezTo>
                      <a:pt x="1033895" y="455504"/>
                      <a:pt x="1069710" y="583127"/>
                      <a:pt x="1106534" y="710749"/>
                    </a:cubicBezTo>
                    <a:cubicBezTo>
                      <a:pt x="1112083" y="729413"/>
                      <a:pt x="1109560" y="744546"/>
                      <a:pt x="1101489" y="761192"/>
                    </a:cubicBezTo>
                    <a:cubicBezTo>
                      <a:pt x="1054577" y="857035"/>
                      <a:pt x="1009178" y="953382"/>
                      <a:pt x="962770" y="1049729"/>
                    </a:cubicBezTo>
                    <a:cubicBezTo>
                      <a:pt x="959239" y="1057295"/>
                      <a:pt x="949655" y="1069402"/>
                      <a:pt x="954194" y="1077473"/>
                    </a:cubicBezTo>
                    <a:cubicBezTo>
                      <a:pt x="956717" y="1082517"/>
                      <a:pt x="962770" y="1085543"/>
                      <a:pt x="968823" y="1086048"/>
                    </a:cubicBezTo>
                    <a:cubicBezTo>
                      <a:pt x="998585" y="1088066"/>
                      <a:pt x="1040453" y="1078986"/>
                      <a:pt x="1066179" y="1063853"/>
                    </a:cubicBezTo>
                    <a:cubicBezTo>
                      <a:pt x="1096949" y="1045693"/>
                      <a:pt x="1115109" y="999790"/>
                      <a:pt x="1134278" y="970028"/>
                    </a:cubicBezTo>
                    <a:cubicBezTo>
                      <a:pt x="1181190" y="897389"/>
                      <a:pt x="1228102" y="824751"/>
                      <a:pt x="1275519" y="752112"/>
                    </a:cubicBezTo>
                    <a:cubicBezTo>
                      <a:pt x="1282077" y="738997"/>
                      <a:pt x="1284599" y="727395"/>
                      <a:pt x="1284095" y="713271"/>
                    </a:cubicBezTo>
                    <a:close/>
                  </a:path>
                </a:pathLst>
              </a:custGeom>
              <a:solidFill>
                <a:srgbClr val="4D4D4D"/>
              </a:solidFill>
              <a:ln w="5039" cap="flat">
                <a:noFill/>
                <a:prstDash val="solid"/>
                <a:miter/>
              </a:ln>
            </p:spPr>
            <p:txBody>
              <a:bodyPr rtlCol="0" anchor="ctr"/>
              <a:lstStyle/>
              <a:p>
                <a:endParaRPr lang="en-US"/>
              </a:p>
            </p:txBody>
          </p:sp>
          <p:sp>
            <p:nvSpPr>
              <p:cNvPr id="70" name="Freeform: Shape 16">
                <a:extLst>
                  <a:ext uri="{FF2B5EF4-FFF2-40B4-BE49-F238E27FC236}">
                    <a16:creationId xmlns:a16="http://schemas.microsoft.com/office/drawing/2014/main" xmlns="" id="{6A53408F-AA7D-44F6-8118-A8AA60301020}"/>
                  </a:ext>
                </a:extLst>
              </p:cNvPr>
              <p:cNvSpPr/>
              <p:nvPr/>
            </p:nvSpPr>
            <p:spPr>
              <a:xfrm>
                <a:off x="7367769" y="1790033"/>
                <a:ext cx="625499" cy="287528"/>
              </a:xfrm>
              <a:custGeom>
                <a:avLst/>
                <a:gdLst>
                  <a:gd name="connsiteX0" fmla="*/ 417672 w 625499"/>
                  <a:gd name="connsiteY0" fmla="*/ 0 h 287527"/>
                  <a:gd name="connsiteX1" fmla="*/ 459540 w 625499"/>
                  <a:gd name="connsiteY1" fmla="*/ 42373 h 287527"/>
                  <a:gd name="connsiteX2" fmla="*/ 588675 w 625499"/>
                  <a:gd name="connsiteY2" fmla="*/ 125604 h 287527"/>
                  <a:gd name="connsiteX3" fmla="*/ 616924 w 625499"/>
                  <a:gd name="connsiteY3" fmla="*/ 157384 h 287527"/>
                  <a:gd name="connsiteX4" fmla="*/ 611375 w 625499"/>
                  <a:gd name="connsiteY4" fmla="*/ 219934 h 287527"/>
                  <a:gd name="connsiteX5" fmla="*/ 524612 w 625499"/>
                  <a:gd name="connsiteY5" fmla="*/ 268359 h 287527"/>
                  <a:gd name="connsiteX6" fmla="*/ 119551 w 625499"/>
                  <a:gd name="connsiteY6" fmla="*/ 251713 h 287527"/>
                  <a:gd name="connsiteX7" fmla="*/ 0 w 625499"/>
                  <a:gd name="connsiteY7" fmla="*/ 212871 h 287527"/>
                  <a:gd name="connsiteX8" fmla="*/ 151330 w 625499"/>
                  <a:gd name="connsiteY8" fmla="*/ 235571 h 287527"/>
                  <a:gd name="connsiteX9" fmla="*/ 344529 w 625499"/>
                  <a:gd name="connsiteY9" fmla="*/ 270881 h 287527"/>
                  <a:gd name="connsiteX10" fmla="*/ 407079 w 625499"/>
                  <a:gd name="connsiteY10" fmla="*/ 266846 h 287527"/>
                  <a:gd name="connsiteX11" fmla="*/ 445416 w 625499"/>
                  <a:gd name="connsiteY11" fmla="*/ 201269 h 287527"/>
                  <a:gd name="connsiteX12" fmla="*/ 407583 w 625499"/>
                  <a:gd name="connsiteY12" fmla="*/ 130144 h 287527"/>
                  <a:gd name="connsiteX13" fmla="*/ 376813 w 625499"/>
                  <a:gd name="connsiteY13" fmla="*/ 75665 h 287527"/>
                  <a:gd name="connsiteX14" fmla="*/ 417672 w 625499"/>
                  <a:gd name="connsiteY14" fmla="*/ 0 h 2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99" h="287527">
                    <a:moveTo>
                      <a:pt x="417672" y="0"/>
                    </a:moveTo>
                    <a:cubicBezTo>
                      <a:pt x="437345" y="8575"/>
                      <a:pt x="444407" y="29257"/>
                      <a:pt x="459540" y="42373"/>
                    </a:cubicBezTo>
                    <a:cubicBezTo>
                      <a:pt x="498886" y="76170"/>
                      <a:pt x="547816" y="94329"/>
                      <a:pt x="588675" y="125604"/>
                    </a:cubicBezTo>
                    <a:cubicBezTo>
                      <a:pt x="600277" y="134684"/>
                      <a:pt x="609862" y="144773"/>
                      <a:pt x="616924" y="157384"/>
                    </a:cubicBezTo>
                    <a:cubicBezTo>
                      <a:pt x="630039" y="179579"/>
                      <a:pt x="628526" y="200261"/>
                      <a:pt x="611375" y="219934"/>
                    </a:cubicBezTo>
                    <a:cubicBezTo>
                      <a:pt x="588171" y="246164"/>
                      <a:pt x="557400" y="259784"/>
                      <a:pt x="524612" y="268359"/>
                    </a:cubicBezTo>
                    <a:cubicBezTo>
                      <a:pt x="387910" y="304174"/>
                      <a:pt x="253226" y="292068"/>
                      <a:pt x="119551" y="251713"/>
                    </a:cubicBezTo>
                    <a:cubicBezTo>
                      <a:pt x="79196" y="239606"/>
                      <a:pt x="39850" y="225987"/>
                      <a:pt x="0" y="212871"/>
                    </a:cubicBezTo>
                    <a:cubicBezTo>
                      <a:pt x="51957" y="210854"/>
                      <a:pt x="101896" y="222960"/>
                      <a:pt x="151330" y="235571"/>
                    </a:cubicBezTo>
                    <a:cubicBezTo>
                      <a:pt x="214889" y="251208"/>
                      <a:pt x="278448" y="265837"/>
                      <a:pt x="344529" y="270881"/>
                    </a:cubicBezTo>
                    <a:cubicBezTo>
                      <a:pt x="365715" y="272395"/>
                      <a:pt x="386397" y="271890"/>
                      <a:pt x="407079" y="266846"/>
                    </a:cubicBezTo>
                    <a:cubicBezTo>
                      <a:pt x="442894" y="258775"/>
                      <a:pt x="455504" y="236580"/>
                      <a:pt x="445416" y="201269"/>
                    </a:cubicBezTo>
                    <a:cubicBezTo>
                      <a:pt x="437849" y="175039"/>
                      <a:pt x="423221" y="152339"/>
                      <a:pt x="407583" y="130144"/>
                    </a:cubicBezTo>
                    <a:cubicBezTo>
                      <a:pt x="395477" y="112993"/>
                      <a:pt x="383875" y="95338"/>
                      <a:pt x="376813" y="75665"/>
                    </a:cubicBezTo>
                    <a:cubicBezTo>
                      <a:pt x="363697" y="35310"/>
                      <a:pt x="376308" y="11602"/>
                      <a:pt x="417672" y="0"/>
                    </a:cubicBezTo>
                    <a:close/>
                  </a:path>
                </a:pathLst>
              </a:custGeom>
              <a:solidFill>
                <a:schemeClr val="tx1">
                  <a:lumMod val="75000"/>
                  <a:lumOff val="25000"/>
                </a:schemeClr>
              </a:solidFill>
              <a:ln w="5039" cap="flat">
                <a:noFill/>
                <a:prstDash val="solid"/>
                <a:miter/>
              </a:ln>
            </p:spPr>
            <p:txBody>
              <a:bodyPr rtlCol="0" anchor="ctr"/>
              <a:lstStyle/>
              <a:p>
                <a:endParaRPr lang="en-US"/>
              </a:p>
            </p:txBody>
          </p:sp>
          <p:sp>
            <p:nvSpPr>
              <p:cNvPr id="71" name="Freeform: Shape 17">
                <a:extLst>
                  <a:ext uri="{FF2B5EF4-FFF2-40B4-BE49-F238E27FC236}">
                    <a16:creationId xmlns:a16="http://schemas.microsoft.com/office/drawing/2014/main" xmlns="" id="{867AFAE2-5A88-4762-AA67-26509BA8A803}"/>
                  </a:ext>
                </a:extLst>
              </p:cNvPr>
              <p:cNvSpPr/>
              <p:nvPr/>
            </p:nvSpPr>
            <p:spPr>
              <a:xfrm>
                <a:off x="6747819" y="2632943"/>
                <a:ext cx="1185422" cy="499390"/>
              </a:xfrm>
              <a:custGeom>
                <a:avLst/>
                <a:gdLst>
                  <a:gd name="connsiteX0" fmla="*/ 1185926 w 1185421"/>
                  <a:gd name="connsiteY0" fmla="*/ 499895 h 499390"/>
                  <a:gd name="connsiteX1" fmla="*/ 0 w 1185421"/>
                  <a:gd name="connsiteY1" fmla="*/ 390937 h 499390"/>
                  <a:gd name="connsiteX2" fmla="*/ 36824 w 1185421"/>
                  <a:gd name="connsiteY2" fmla="*/ 129640 h 499390"/>
                  <a:gd name="connsiteX3" fmla="*/ 1162218 w 1185421"/>
                  <a:gd name="connsiteY3" fmla="*/ 0 h 499390"/>
                </a:gdLst>
                <a:ahLst/>
                <a:cxnLst>
                  <a:cxn ang="0">
                    <a:pos x="connsiteX0" y="connsiteY0"/>
                  </a:cxn>
                  <a:cxn ang="0">
                    <a:pos x="connsiteX1" y="connsiteY1"/>
                  </a:cxn>
                  <a:cxn ang="0">
                    <a:pos x="connsiteX2" y="connsiteY2"/>
                  </a:cxn>
                  <a:cxn ang="0">
                    <a:pos x="connsiteX3" y="connsiteY3"/>
                  </a:cxn>
                </a:cxnLst>
                <a:rect l="l" t="t" r="r" b="b"/>
                <a:pathLst>
                  <a:path w="1185421" h="499390">
                    <a:moveTo>
                      <a:pt x="1185926" y="499895"/>
                    </a:moveTo>
                    <a:lnTo>
                      <a:pt x="0" y="390937"/>
                    </a:lnTo>
                    <a:lnTo>
                      <a:pt x="36824" y="129640"/>
                    </a:lnTo>
                    <a:lnTo>
                      <a:pt x="1162218" y="0"/>
                    </a:lnTo>
                    <a:close/>
                  </a:path>
                </a:pathLst>
              </a:custGeom>
              <a:solidFill>
                <a:srgbClr val="F2F2F2"/>
              </a:solidFill>
              <a:ln w="5039" cap="flat">
                <a:noFill/>
                <a:prstDash val="solid"/>
                <a:miter/>
              </a:ln>
            </p:spPr>
            <p:txBody>
              <a:bodyPr rtlCol="0" anchor="ctr"/>
              <a:lstStyle/>
              <a:p>
                <a:endParaRPr lang="en-US"/>
              </a:p>
            </p:txBody>
          </p:sp>
          <p:sp>
            <p:nvSpPr>
              <p:cNvPr id="72" name="Freeform: Shape 18">
                <a:extLst>
                  <a:ext uri="{FF2B5EF4-FFF2-40B4-BE49-F238E27FC236}">
                    <a16:creationId xmlns:a16="http://schemas.microsoft.com/office/drawing/2014/main" xmlns="" id="{5947F3A4-5154-4D05-B151-E0E824F57E45}"/>
                  </a:ext>
                </a:extLst>
              </p:cNvPr>
              <p:cNvSpPr/>
              <p:nvPr/>
            </p:nvSpPr>
            <p:spPr>
              <a:xfrm>
                <a:off x="6610612" y="2506835"/>
                <a:ext cx="1331708" cy="1654546"/>
              </a:xfrm>
              <a:custGeom>
                <a:avLst/>
                <a:gdLst>
                  <a:gd name="connsiteX0" fmla="*/ 1291353 w 1331707"/>
                  <a:gd name="connsiteY0" fmla="*/ 0 h 1654545"/>
                  <a:gd name="connsiteX1" fmla="*/ 1115810 w 1331707"/>
                  <a:gd name="connsiteY1" fmla="*/ 11098 h 1654545"/>
                  <a:gd name="connsiteX2" fmla="*/ 726386 w 1331707"/>
                  <a:gd name="connsiteY2" fmla="*/ 5549 h 1654545"/>
                  <a:gd name="connsiteX3" fmla="*/ 472151 w 1331707"/>
                  <a:gd name="connsiteY3" fmla="*/ 59523 h 1654545"/>
                  <a:gd name="connsiteX4" fmla="*/ 329900 w 1331707"/>
                  <a:gd name="connsiteY4" fmla="*/ 238093 h 1654545"/>
                  <a:gd name="connsiteX5" fmla="*/ 174030 w 1331707"/>
                  <a:gd name="connsiteY5" fmla="*/ 256253 h 1654545"/>
                  <a:gd name="connsiteX6" fmla="*/ 0 w 1331707"/>
                  <a:gd name="connsiteY6" fmla="*/ 1488587 h 1654545"/>
                  <a:gd name="connsiteX7" fmla="*/ 22700 w 1331707"/>
                  <a:gd name="connsiteY7" fmla="*/ 1490100 h 1654545"/>
                  <a:gd name="connsiteX8" fmla="*/ 1124385 w 1331707"/>
                  <a:gd name="connsiteY8" fmla="*/ 1659086 h 1654545"/>
                  <a:gd name="connsiteX9" fmla="*/ 1180882 w 1331707"/>
                  <a:gd name="connsiteY9" fmla="*/ 1584934 h 1654545"/>
                  <a:gd name="connsiteX10" fmla="*/ 1231325 w 1331707"/>
                  <a:gd name="connsiteY10" fmla="*/ 1448232 h 1654545"/>
                  <a:gd name="connsiteX11" fmla="*/ 1164740 w 1331707"/>
                  <a:gd name="connsiteY11" fmla="*/ 1370549 h 1654545"/>
                  <a:gd name="connsiteX12" fmla="*/ 1106730 w 1331707"/>
                  <a:gd name="connsiteY12" fmla="*/ 1371558 h 1654545"/>
                  <a:gd name="connsiteX13" fmla="*/ 794989 w 1331707"/>
                  <a:gd name="connsiteY13" fmla="*/ 1364496 h 1654545"/>
                  <a:gd name="connsiteX14" fmla="*/ 651225 w 1331707"/>
                  <a:gd name="connsiteY14" fmla="*/ 1314052 h 1654545"/>
                  <a:gd name="connsiteX15" fmla="*/ 608853 w 1331707"/>
                  <a:gd name="connsiteY15" fmla="*/ 1184413 h 1654545"/>
                  <a:gd name="connsiteX16" fmla="*/ 718819 w 1331707"/>
                  <a:gd name="connsiteY16" fmla="*/ 1090083 h 1654545"/>
                  <a:gd name="connsiteX17" fmla="*/ 897894 w 1331707"/>
                  <a:gd name="connsiteY17" fmla="*/ 1071924 h 1654545"/>
                  <a:gd name="connsiteX18" fmla="*/ 943293 w 1331707"/>
                  <a:gd name="connsiteY18" fmla="*/ 1071419 h 1654545"/>
                  <a:gd name="connsiteX19" fmla="*/ 970028 w 1331707"/>
                  <a:gd name="connsiteY19" fmla="*/ 1044180 h 1654545"/>
                  <a:gd name="connsiteX20" fmla="*/ 971037 w 1331707"/>
                  <a:gd name="connsiteY20" fmla="*/ 1008869 h 1654545"/>
                  <a:gd name="connsiteX21" fmla="*/ 971541 w 1331707"/>
                  <a:gd name="connsiteY21" fmla="*/ 852495 h 1654545"/>
                  <a:gd name="connsiteX22" fmla="*/ 1011392 w 1331707"/>
                  <a:gd name="connsiteY22" fmla="*/ 818698 h 1654545"/>
                  <a:gd name="connsiteX23" fmla="*/ 1148598 w 1331707"/>
                  <a:gd name="connsiteY23" fmla="*/ 837866 h 1654545"/>
                  <a:gd name="connsiteX24" fmla="*/ 1290848 w 1331707"/>
                  <a:gd name="connsiteY24" fmla="*/ 854512 h 1654545"/>
                  <a:gd name="connsiteX25" fmla="*/ 1332717 w 1331707"/>
                  <a:gd name="connsiteY25" fmla="*/ 809113 h 1654545"/>
                  <a:gd name="connsiteX26" fmla="*/ 1333221 w 1331707"/>
                  <a:gd name="connsiteY26" fmla="*/ 806591 h 1654545"/>
                  <a:gd name="connsiteX27" fmla="*/ 1291353 w 1331707"/>
                  <a:gd name="connsiteY27" fmla="*/ 0 h 16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1707" h="1654545">
                    <a:moveTo>
                      <a:pt x="1291353" y="0"/>
                    </a:moveTo>
                    <a:cubicBezTo>
                      <a:pt x="1232838" y="6053"/>
                      <a:pt x="1174828" y="10593"/>
                      <a:pt x="1115810" y="11098"/>
                    </a:cubicBezTo>
                    <a:cubicBezTo>
                      <a:pt x="986170" y="12106"/>
                      <a:pt x="856530" y="-2522"/>
                      <a:pt x="726386" y="5549"/>
                    </a:cubicBezTo>
                    <a:cubicBezTo>
                      <a:pt x="639119" y="11098"/>
                      <a:pt x="552860" y="23204"/>
                      <a:pt x="472151" y="59523"/>
                    </a:cubicBezTo>
                    <a:cubicBezTo>
                      <a:pt x="392955" y="95338"/>
                      <a:pt x="340493" y="150826"/>
                      <a:pt x="329900" y="238093"/>
                    </a:cubicBezTo>
                    <a:lnTo>
                      <a:pt x="174030" y="256253"/>
                    </a:lnTo>
                    <a:cubicBezTo>
                      <a:pt x="174030" y="256253"/>
                      <a:pt x="16646" y="1414939"/>
                      <a:pt x="0" y="1488587"/>
                    </a:cubicBezTo>
                    <a:cubicBezTo>
                      <a:pt x="7567" y="1489091"/>
                      <a:pt x="15133" y="1489091"/>
                      <a:pt x="22700" y="1490100"/>
                    </a:cubicBezTo>
                    <a:cubicBezTo>
                      <a:pt x="380848" y="1545083"/>
                      <a:pt x="766236" y="1604102"/>
                      <a:pt x="1124385" y="1659086"/>
                    </a:cubicBezTo>
                    <a:cubicBezTo>
                      <a:pt x="1142040" y="1661608"/>
                      <a:pt x="1169280" y="1610660"/>
                      <a:pt x="1180882" y="1584934"/>
                    </a:cubicBezTo>
                    <a:cubicBezTo>
                      <a:pt x="1202068" y="1537517"/>
                      <a:pt x="1225776" y="1500693"/>
                      <a:pt x="1231325" y="1448232"/>
                    </a:cubicBezTo>
                    <a:cubicBezTo>
                      <a:pt x="1235865" y="1402328"/>
                      <a:pt x="1218210" y="1367018"/>
                      <a:pt x="1164740" y="1370549"/>
                    </a:cubicBezTo>
                    <a:cubicBezTo>
                      <a:pt x="1145571" y="1371558"/>
                      <a:pt x="1125898" y="1370045"/>
                      <a:pt x="1106730" y="1371558"/>
                    </a:cubicBezTo>
                    <a:cubicBezTo>
                      <a:pt x="1002816" y="1378620"/>
                      <a:pt x="898398" y="1380638"/>
                      <a:pt x="794989" y="1364496"/>
                    </a:cubicBezTo>
                    <a:cubicBezTo>
                      <a:pt x="744041" y="1356425"/>
                      <a:pt x="694102" y="1345832"/>
                      <a:pt x="651225" y="1314052"/>
                    </a:cubicBezTo>
                    <a:cubicBezTo>
                      <a:pt x="609357" y="1282777"/>
                      <a:pt x="593215" y="1234352"/>
                      <a:pt x="608853" y="1184413"/>
                    </a:cubicBezTo>
                    <a:cubicBezTo>
                      <a:pt x="626004" y="1129934"/>
                      <a:pt x="668880" y="1105216"/>
                      <a:pt x="718819" y="1090083"/>
                    </a:cubicBezTo>
                    <a:cubicBezTo>
                      <a:pt x="777334" y="1072428"/>
                      <a:pt x="837362" y="1067384"/>
                      <a:pt x="897894" y="1071924"/>
                    </a:cubicBezTo>
                    <a:cubicBezTo>
                      <a:pt x="913027" y="1072933"/>
                      <a:pt x="928160" y="1072428"/>
                      <a:pt x="943293" y="1071419"/>
                    </a:cubicBezTo>
                    <a:cubicBezTo>
                      <a:pt x="960444" y="1070410"/>
                      <a:pt x="969019" y="1061331"/>
                      <a:pt x="970028" y="1044180"/>
                    </a:cubicBezTo>
                    <a:cubicBezTo>
                      <a:pt x="970532" y="1032578"/>
                      <a:pt x="971037" y="1020471"/>
                      <a:pt x="971037" y="1008869"/>
                    </a:cubicBezTo>
                    <a:cubicBezTo>
                      <a:pt x="971037" y="956913"/>
                      <a:pt x="970532" y="904451"/>
                      <a:pt x="971541" y="852495"/>
                    </a:cubicBezTo>
                    <a:cubicBezTo>
                      <a:pt x="972046" y="823237"/>
                      <a:pt x="982134" y="815166"/>
                      <a:pt x="1011392" y="818698"/>
                    </a:cubicBezTo>
                    <a:cubicBezTo>
                      <a:pt x="1057295" y="824246"/>
                      <a:pt x="1102694" y="832317"/>
                      <a:pt x="1148598" y="837866"/>
                    </a:cubicBezTo>
                    <a:cubicBezTo>
                      <a:pt x="1196015" y="843415"/>
                      <a:pt x="1242927" y="855017"/>
                      <a:pt x="1290848" y="854512"/>
                    </a:cubicBezTo>
                    <a:cubicBezTo>
                      <a:pt x="1313044" y="854008"/>
                      <a:pt x="1333221" y="837866"/>
                      <a:pt x="1332717" y="809113"/>
                    </a:cubicBezTo>
                    <a:cubicBezTo>
                      <a:pt x="1332717" y="808609"/>
                      <a:pt x="1333221" y="807600"/>
                      <a:pt x="1333221" y="806591"/>
                    </a:cubicBezTo>
                    <a:cubicBezTo>
                      <a:pt x="1324141" y="747068"/>
                      <a:pt x="1303459" y="36824"/>
                      <a:pt x="1291353" y="0"/>
                    </a:cubicBezTo>
                    <a:close/>
                  </a:path>
                </a:pathLst>
              </a:custGeom>
              <a:solidFill>
                <a:srgbClr val="FDCC94"/>
              </a:solidFill>
              <a:ln w="5039" cap="flat">
                <a:noFill/>
                <a:prstDash val="solid"/>
                <a:miter/>
              </a:ln>
            </p:spPr>
            <p:txBody>
              <a:bodyPr rtlCol="0" anchor="ctr"/>
              <a:lstStyle/>
              <a:p>
                <a:endParaRPr lang="en-US"/>
              </a:p>
            </p:txBody>
          </p:sp>
          <p:sp>
            <p:nvSpPr>
              <p:cNvPr id="73" name="Freeform: Shape 19">
                <a:extLst>
                  <a:ext uri="{FF2B5EF4-FFF2-40B4-BE49-F238E27FC236}">
                    <a16:creationId xmlns:a16="http://schemas.microsoft.com/office/drawing/2014/main" xmlns="" id="{48D3EEC9-8BE3-41CA-9ED1-95878F1E5316}"/>
                  </a:ext>
                </a:extLst>
              </p:cNvPr>
              <p:cNvSpPr/>
              <p:nvPr/>
            </p:nvSpPr>
            <p:spPr>
              <a:xfrm rot="12510495">
                <a:off x="7817387" y="3213041"/>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74" name="Freeform: Shape 20">
                <a:extLst>
                  <a:ext uri="{FF2B5EF4-FFF2-40B4-BE49-F238E27FC236}">
                    <a16:creationId xmlns:a16="http://schemas.microsoft.com/office/drawing/2014/main" xmlns="" id="{7873CAFD-DF9F-4F74-A229-9FCD9888A577}"/>
                  </a:ext>
                </a:extLst>
              </p:cNvPr>
              <p:cNvSpPr/>
              <p:nvPr/>
            </p:nvSpPr>
            <p:spPr>
              <a:xfrm>
                <a:off x="8311566" y="3389595"/>
                <a:ext cx="242129" cy="105931"/>
              </a:xfrm>
              <a:custGeom>
                <a:avLst/>
                <a:gdLst>
                  <a:gd name="connsiteX0" fmla="*/ 242633 w 242128"/>
                  <a:gd name="connsiteY0" fmla="*/ 60532 h 105931"/>
                  <a:gd name="connsiteX1" fmla="*/ 130144 w 242128"/>
                  <a:gd name="connsiteY1" fmla="*/ 106940 h 105931"/>
                  <a:gd name="connsiteX2" fmla="*/ 65072 w 242128"/>
                  <a:gd name="connsiteY2" fmla="*/ 106436 h 105931"/>
                  <a:gd name="connsiteX3" fmla="*/ 7567 w 242128"/>
                  <a:gd name="connsiteY3" fmla="*/ 37833 h 105931"/>
                  <a:gd name="connsiteX4" fmla="*/ 0 w 242128"/>
                  <a:gd name="connsiteY4" fmla="*/ 504 h 105931"/>
                  <a:gd name="connsiteX5" fmla="*/ 157888 w 242128"/>
                  <a:gd name="connsiteY5" fmla="*/ 0 h 105931"/>
                  <a:gd name="connsiteX6" fmla="*/ 242633 w 242128"/>
                  <a:gd name="connsiteY6" fmla="*/ 60532 h 1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28" h="105931">
                    <a:moveTo>
                      <a:pt x="242633" y="60532"/>
                    </a:moveTo>
                    <a:cubicBezTo>
                      <a:pt x="214889" y="99374"/>
                      <a:pt x="175543" y="109967"/>
                      <a:pt x="130144" y="106940"/>
                    </a:cubicBezTo>
                    <a:cubicBezTo>
                      <a:pt x="108453" y="105427"/>
                      <a:pt x="86763" y="106940"/>
                      <a:pt x="65072" y="106436"/>
                    </a:cubicBezTo>
                    <a:cubicBezTo>
                      <a:pt x="27239" y="105931"/>
                      <a:pt x="1513" y="75665"/>
                      <a:pt x="7567" y="37833"/>
                    </a:cubicBezTo>
                    <a:cubicBezTo>
                      <a:pt x="9584" y="24213"/>
                      <a:pt x="12106" y="11098"/>
                      <a:pt x="0" y="504"/>
                    </a:cubicBezTo>
                    <a:cubicBezTo>
                      <a:pt x="52461" y="504"/>
                      <a:pt x="105427" y="0"/>
                      <a:pt x="157888" y="0"/>
                    </a:cubicBezTo>
                    <a:cubicBezTo>
                      <a:pt x="219429" y="0"/>
                      <a:pt x="224473" y="4036"/>
                      <a:pt x="242633" y="60532"/>
                    </a:cubicBezTo>
                    <a:close/>
                  </a:path>
                </a:pathLst>
              </a:custGeom>
              <a:solidFill>
                <a:srgbClr val="FDCC94"/>
              </a:solidFill>
              <a:ln w="5039" cap="flat">
                <a:noFill/>
                <a:prstDash val="solid"/>
                <a:miter/>
              </a:ln>
            </p:spPr>
            <p:txBody>
              <a:bodyPr rtlCol="0" anchor="ctr"/>
              <a:lstStyle/>
              <a:p>
                <a:endParaRPr lang="en-US"/>
              </a:p>
            </p:txBody>
          </p:sp>
        </p:grpSp>
        <p:sp>
          <p:nvSpPr>
            <p:cNvPr id="49" name="Freeform: Shape 21">
              <a:extLst>
                <a:ext uri="{FF2B5EF4-FFF2-40B4-BE49-F238E27FC236}">
                  <a16:creationId xmlns:a16="http://schemas.microsoft.com/office/drawing/2014/main" xmlns="" id="{BE89FA61-1656-48A4-B5CB-FBCB54C13A8E}"/>
                </a:ext>
              </a:extLst>
            </p:cNvPr>
            <p:cNvSpPr/>
            <p:nvPr/>
          </p:nvSpPr>
          <p:spPr>
            <a:xfrm rot="2700000">
              <a:off x="8627628" y="5262002"/>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50" name="Freeform: Shape 22">
              <a:extLst>
                <a:ext uri="{FF2B5EF4-FFF2-40B4-BE49-F238E27FC236}">
                  <a16:creationId xmlns:a16="http://schemas.microsoft.com/office/drawing/2014/main" xmlns="" id="{F7A77596-B91A-4EB4-B993-2D41A44CFA58}"/>
                </a:ext>
              </a:extLst>
            </p:cNvPr>
            <p:cNvSpPr/>
            <p:nvPr/>
          </p:nvSpPr>
          <p:spPr>
            <a:xfrm rot="13864680">
              <a:off x="9033663" y="4868417"/>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51" name="Group 50">
              <a:extLst>
                <a:ext uri="{FF2B5EF4-FFF2-40B4-BE49-F238E27FC236}">
                  <a16:creationId xmlns:a16="http://schemas.microsoft.com/office/drawing/2014/main" xmlns="" id="{EA590B59-45DD-4931-ACE1-197927637B09}"/>
                </a:ext>
              </a:extLst>
            </p:cNvPr>
            <p:cNvGrpSpPr/>
            <p:nvPr/>
          </p:nvGrpSpPr>
          <p:grpSpPr>
            <a:xfrm>
              <a:off x="9696317" y="2265699"/>
              <a:ext cx="1967296" cy="2440302"/>
              <a:chOff x="9474146" y="2285342"/>
              <a:chExt cx="1967296" cy="2440302"/>
            </a:xfrm>
          </p:grpSpPr>
          <p:sp>
            <p:nvSpPr>
              <p:cNvPr id="52" name="Oval 51">
                <a:extLst>
                  <a:ext uri="{FF2B5EF4-FFF2-40B4-BE49-F238E27FC236}">
                    <a16:creationId xmlns:a16="http://schemas.microsoft.com/office/drawing/2014/main" xmlns="" id="{07884B82-C6AE-4C96-9F85-5F09C61B232A}"/>
                  </a:ext>
                </a:extLst>
              </p:cNvPr>
              <p:cNvSpPr/>
              <p:nvPr/>
            </p:nvSpPr>
            <p:spPr>
              <a:xfrm>
                <a:off x="9474146" y="2285342"/>
                <a:ext cx="1967296" cy="24403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491DD9A7-DB2C-48B6-93E1-412F66B1CD18}"/>
                  </a:ext>
                </a:extLst>
              </p:cNvPr>
              <p:cNvSpPr/>
              <p:nvPr/>
            </p:nvSpPr>
            <p:spPr>
              <a:xfrm>
                <a:off x="9558223" y="2436120"/>
                <a:ext cx="1735069" cy="2160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26">
                <a:extLst>
                  <a:ext uri="{FF2B5EF4-FFF2-40B4-BE49-F238E27FC236}">
                    <a16:creationId xmlns:a16="http://schemas.microsoft.com/office/drawing/2014/main" xmlns="" id="{DF49454A-B4A2-4514-876D-D3A01ECDCE24}"/>
                  </a:ext>
                </a:extLst>
              </p:cNvPr>
              <p:cNvSpPr/>
              <p:nvPr/>
            </p:nvSpPr>
            <p:spPr>
              <a:xfrm>
                <a:off x="9704717" y="2657504"/>
                <a:ext cx="1387195" cy="1725166"/>
              </a:xfrm>
              <a:custGeom>
                <a:avLst/>
                <a:gdLst>
                  <a:gd name="connsiteX0" fmla="*/ 1390662 w 1387195"/>
                  <a:gd name="connsiteY0" fmla="*/ 873393 h 1725166"/>
                  <a:gd name="connsiteX1" fmla="*/ 1181826 w 1387195"/>
                  <a:gd name="connsiteY1" fmla="*/ 1488804 h 1725166"/>
                  <a:gd name="connsiteX2" fmla="*/ 792907 w 1387195"/>
                  <a:gd name="connsiteY2" fmla="*/ 1722357 h 1725166"/>
                  <a:gd name="connsiteX3" fmla="*/ 285446 w 1387195"/>
                  <a:gd name="connsiteY3" fmla="*/ 1559929 h 1725166"/>
                  <a:gd name="connsiteX4" fmla="*/ 19608 w 1387195"/>
                  <a:gd name="connsiteY4" fmla="*/ 1058521 h 1725166"/>
                  <a:gd name="connsiteX5" fmla="*/ 138151 w 1387195"/>
                  <a:gd name="connsiteY5" fmla="*/ 345755 h 1725166"/>
                  <a:gd name="connsiteX6" fmla="*/ 497812 w 1387195"/>
                  <a:gd name="connsiteY6" fmla="*/ 36032 h 1725166"/>
                  <a:gd name="connsiteX7" fmla="*/ 1081948 w 1387195"/>
                  <a:gd name="connsiteY7" fmla="*/ 152052 h 1725166"/>
                  <a:gd name="connsiteX8" fmla="*/ 1368971 w 1387195"/>
                  <a:gd name="connsiteY8" fmla="*/ 655478 h 1725166"/>
                  <a:gd name="connsiteX9" fmla="*/ 1390662 w 1387195"/>
                  <a:gd name="connsiteY9" fmla="*/ 873393 h 1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95" h="1725166">
                    <a:moveTo>
                      <a:pt x="1390662" y="873393"/>
                    </a:moveTo>
                    <a:cubicBezTo>
                      <a:pt x="1387635" y="1101398"/>
                      <a:pt x="1327103" y="1309729"/>
                      <a:pt x="1181826" y="1488804"/>
                    </a:cubicBezTo>
                    <a:cubicBezTo>
                      <a:pt x="1080939" y="1612895"/>
                      <a:pt x="952813" y="1696631"/>
                      <a:pt x="792907" y="1722357"/>
                    </a:cubicBezTo>
                    <a:cubicBezTo>
                      <a:pt x="597186" y="1753127"/>
                      <a:pt x="429209" y="1691586"/>
                      <a:pt x="285446" y="1559929"/>
                    </a:cubicBezTo>
                    <a:cubicBezTo>
                      <a:pt x="137646" y="1424740"/>
                      <a:pt x="55423" y="1253233"/>
                      <a:pt x="19608" y="1058521"/>
                    </a:cubicBezTo>
                    <a:cubicBezTo>
                      <a:pt x="-26295" y="807312"/>
                      <a:pt x="6493" y="567706"/>
                      <a:pt x="138151" y="345755"/>
                    </a:cubicBezTo>
                    <a:cubicBezTo>
                      <a:pt x="222896" y="203000"/>
                      <a:pt x="338916" y="92024"/>
                      <a:pt x="497812" y="36032"/>
                    </a:cubicBezTo>
                    <a:cubicBezTo>
                      <a:pt x="714215" y="-40642"/>
                      <a:pt x="909431" y="8288"/>
                      <a:pt x="1081948" y="152052"/>
                    </a:cubicBezTo>
                    <a:cubicBezTo>
                      <a:pt x="1239331" y="283205"/>
                      <a:pt x="1325085" y="457739"/>
                      <a:pt x="1368971" y="655478"/>
                    </a:cubicBezTo>
                    <a:cubicBezTo>
                      <a:pt x="1384104" y="727107"/>
                      <a:pt x="1391166" y="799746"/>
                      <a:pt x="1390662" y="873393"/>
                    </a:cubicBezTo>
                    <a:close/>
                  </a:path>
                </a:pathLst>
              </a:custGeom>
              <a:solidFill>
                <a:srgbClr val="646464"/>
              </a:solidFill>
              <a:ln w="5039" cap="flat">
                <a:noFill/>
                <a:prstDash val="solid"/>
                <a:miter/>
              </a:ln>
            </p:spPr>
            <p:txBody>
              <a:bodyPr rtlCol="0" anchor="ctr"/>
              <a:lstStyle/>
              <a:p>
                <a:endParaRPr lang="en-US"/>
              </a:p>
            </p:txBody>
          </p:sp>
          <p:sp>
            <p:nvSpPr>
              <p:cNvPr id="55" name="Freeform: Shape 27">
                <a:extLst>
                  <a:ext uri="{FF2B5EF4-FFF2-40B4-BE49-F238E27FC236}">
                    <a16:creationId xmlns:a16="http://schemas.microsoft.com/office/drawing/2014/main" xmlns="" id="{8A98AEA9-BE7F-49A5-9267-26746F3770AF}"/>
                  </a:ext>
                </a:extLst>
              </p:cNvPr>
              <p:cNvSpPr/>
              <p:nvPr/>
            </p:nvSpPr>
            <p:spPr>
              <a:xfrm>
                <a:off x="9800863" y="2803236"/>
                <a:ext cx="1150111" cy="1432594"/>
              </a:xfrm>
              <a:custGeom>
                <a:avLst/>
                <a:gdLst>
                  <a:gd name="connsiteX0" fmla="*/ 1151760 w 1150111"/>
                  <a:gd name="connsiteY0" fmla="*/ 726148 h 1432594"/>
                  <a:gd name="connsiteX1" fmla="*/ 991855 w 1150111"/>
                  <a:gd name="connsiteY1" fmla="*/ 1218476 h 1432594"/>
                  <a:gd name="connsiteX2" fmla="*/ 180724 w 1150111"/>
                  <a:gd name="connsiteY2" fmla="*/ 1237140 h 1432594"/>
                  <a:gd name="connsiteX3" fmla="*/ 3163 w 1150111"/>
                  <a:gd name="connsiteY3" fmla="*/ 787184 h 1432594"/>
                  <a:gd name="connsiteX4" fmla="*/ 136333 w 1150111"/>
                  <a:gd name="connsiteY4" fmla="*/ 251979 h 1432594"/>
                  <a:gd name="connsiteX5" fmla="*/ 414781 w 1150111"/>
                  <a:gd name="connsiteY5" fmla="*/ 28515 h 1432594"/>
                  <a:gd name="connsiteX6" fmla="*/ 902570 w 1150111"/>
                  <a:gd name="connsiteY6" fmla="*/ 132428 h 1432594"/>
                  <a:gd name="connsiteX7" fmla="*/ 1140663 w 1150111"/>
                  <a:gd name="connsiteY7" fmla="*/ 584906 h 1432594"/>
                  <a:gd name="connsiteX8" fmla="*/ 1151760 w 1150111"/>
                  <a:gd name="connsiteY8" fmla="*/ 726148 h 14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111" h="1432594">
                    <a:moveTo>
                      <a:pt x="1151760" y="726148"/>
                    </a:moveTo>
                    <a:cubicBezTo>
                      <a:pt x="1149238" y="906735"/>
                      <a:pt x="1102326" y="1073199"/>
                      <a:pt x="991855" y="1218476"/>
                    </a:cubicBezTo>
                    <a:cubicBezTo>
                      <a:pt x="777974" y="1500455"/>
                      <a:pt x="408224" y="1508526"/>
                      <a:pt x="180724" y="1237140"/>
                    </a:cubicBezTo>
                    <a:cubicBezTo>
                      <a:pt x="71766" y="1106996"/>
                      <a:pt x="16782" y="954657"/>
                      <a:pt x="3163" y="787184"/>
                    </a:cubicBezTo>
                    <a:cubicBezTo>
                      <a:pt x="-11971" y="594490"/>
                      <a:pt x="26366" y="413903"/>
                      <a:pt x="136333" y="251979"/>
                    </a:cubicBezTo>
                    <a:cubicBezTo>
                      <a:pt x="205945" y="149075"/>
                      <a:pt x="296239" y="69374"/>
                      <a:pt x="414781" y="28515"/>
                    </a:cubicBezTo>
                    <a:cubicBezTo>
                      <a:pt x="597387" y="-34035"/>
                      <a:pt x="760319" y="8842"/>
                      <a:pt x="902570" y="132428"/>
                    </a:cubicBezTo>
                    <a:cubicBezTo>
                      <a:pt x="1039776" y="251475"/>
                      <a:pt x="1110397" y="408354"/>
                      <a:pt x="1140663" y="584906"/>
                    </a:cubicBezTo>
                    <a:cubicBezTo>
                      <a:pt x="1148734" y="631819"/>
                      <a:pt x="1152769" y="678731"/>
                      <a:pt x="1151760" y="726148"/>
                    </a:cubicBezTo>
                    <a:close/>
                  </a:path>
                </a:pathLst>
              </a:custGeom>
              <a:solidFill>
                <a:srgbClr val="FEFEFE"/>
              </a:solidFill>
              <a:ln w="5039" cap="flat">
                <a:noFill/>
                <a:prstDash val="solid"/>
                <a:miter/>
              </a:ln>
            </p:spPr>
            <p:txBody>
              <a:bodyPr rtlCol="0" anchor="ctr"/>
              <a:lstStyle/>
              <a:p>
                <a:endParaRPr lang="en-US"/>
              </a:p>
            </p:txBody>
          </p:sp>
          <p:sp>
            <p:nvSpPr>
              <p:cNvPr id="56" name="Freeform: Shape 28">
                <a:extLst>
                  <a:ext uri="{FF2B5EF4-FFF2-40B4-BE49-F238E27FC236}">
                    <a16:creationId xmlns:a16="http://schemas.microsoft.com/office/drawing/2014/main" xmlns="" id="{CD06C536-8314-46C6-B2BA-36BC92D7FCB8}"/>
                  </a:ext>
                </a:extLst>
              </p:cNvPr>
              <p:cNvSpPr/>
              <p:nvPr/>
            </p:nvSpPr>
            <p:spPr>
              <a:xfrm>
                <a:off x="9999258" y="3061701"/>
                <a:ext cx="721342" cy="897894"/>
              </a:xfrm>
              <a:custGeom>
                <a:avLst/>
                <a:gdLst>
                  <a:gd name="connsiteX0" fmla="*/ 350062 w 721341"/>
                  <a:gd name="connsiteY0" fmla="*/ 901496 h 897893"/>
                  <a:gd name="connsiteX1" fmla="*/ 122562 w 721341"/>
                  <a:gd name="connsiteY1" fmla="*/ 787494 h 897893"/>
                  <a:gd name="connsiteX2" fmla="*/ 105915 w 721341"/>
                  <a:gd name="connsiteY2" fmla="*/ 129711 h 897893"/>
                  <a:gd name="connsiteX3" fmla="*/ 610854 w 721341"/>
                  <a:gd name="connsiteY3" fmla="*/ 125676 h 897893"/>
                  <a:gd name="connsiteX4" fmla="*/ 585128 w 721341"/>
                  <a:gd name="connsiteY4" fmla="*/ 807167 h 897893"/>
                  <a:gd name="connsiteX5" fmla="*/ 350062 w 721341"/>
                  <a:gd name="connsiteY5" fmla="*/ 901496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41" h="897893">
                    <a:moveTo>
                      <a:pt x="350062" y="901496"/>
                    </a:moveTo>
                    <a:cubicBezTo>
                      <a:pt x="265821" y="900487"/>
                      <a:pt x="187129" y="858115"/>
                      <a:pt x="122562" y="787494"/>
                    </a:cubicBezTo>
                    <a:cubicBezTo>
                      <a:pt x="-34317" y="615482"/>
                      <a:pt x="-41380" y="309794"/>
                      <a:pt x="105915" y="129711"/>
                    </a:cubicBezTo>
                    <a:cubicBezTo>
                      <a:pt x="246148" y="-41797"/>
                      <a:pt x="467595" y="-43310"/>
                      <a:pt x="610854" y="125676"/>
                    </a:cubicBezTo>
                    <a:cubicBezTo>
                      <a:pt x="770760" y="314839"/>
                      <a:pt x="758654" y="637677"/>
                      <a:pt x="585128" y="807167"/>
                    </a:cubicBezTo>
                    <a:cubicBezTo>
                      <a:pt x="524092" y="867195"/>
                      <a:pt x="450948" y="901496"/>
                      <a:pt x="350062" y="901496"/>
                    </a:cubicBezTo>
                    <a:close/>
                  </a:path>
                </a:pathLst>
              </a:custGeom>
              <a:solidFill>
                <a:srgbClr val="646464"/>
              </a:solidFill>
              <a:ln w="5039" cap="flat">
                <a:noFill/>
                <a:prstDash val="solid"/>
                <a:miter/>
              </a:ln>
            </p:spPr>
            <p:txBody>
              <a:bodyPr rtlCol="0" anchor="ctr"/>
              <a:lstStyle/>
              <a:p>
                <a:endParaRPr lang="en-US"/>
              </a:p>
            </p:txBody>
          </p:sp>
          <p:sp>
            <p:nvSpPr>
              <p:cNvPr id="57" name="Freeform: Shape 29">
                <a:extLst>
                  <a:ext uri="{FF2B5EF4-FFF2-40B4-BE49-F238E27FC236}">
                    <a16:creationId xmlns:a16="http://schemas.microsoft.com/office/drawing/2014/main" xmlns="" id="{CEA3A847-929B-42B3-AFD9-A635E68832B0}"/>
                  </a:ext>
                </a:extLst>
              </p:cNvPr>
              <p:cNvSpPr/>
              <p:nvPr/>
            </p:nvSpPr>
            <p:spPr>
              <a:xfrm>
                <a:off x="10053717" y="3137980"/>
                <a:ext cx="595233" cy="746563"/>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rgbClr val="FEFEFE"/>
              </a:solidFill>
              <a:ln w="5039" cap="flat">
                <a:noFill/>
                <a:prstDash val="solid"/>
                <a:miter/>
              </a:ln>
            </p:spPr>
            <p:txBody>
              <a:bodyPr rtlCol="0" anchor="ctr"/>
              <a:lstStyle/>
              <a:p>
                <a:endParaRPr lang="en-US"/>
              </a:p>
            </p:txBody>
          </p:sp>
          <p:sp>
            <p:nvSpPr>
              <p:cNvPr id="58" name="Freeform: Shape 30">
                <a:extLst>
                  <a:ext uri="{FF2B5EF4-FFF2-40B4-BE49-F238E27FC236}">
                    <a16:creationId xmlns:a16="http://schemas.microsoft.com/office/drawing/2014/main" xmlns="" id="{281EB003-D28A-449F-B695-613A5E8114A1}"/>
                  </a:ext>
                </a:extLst>
              </p:cNvPr>
              <p:cNvSpPr/>
              <p:nvPr/>
            </p:nvSpPr>
            <p:spPr>
              <a:xfrm>
                <a:off x="10150780" y="3291356"/>
                <a:ext cx="379893" cy="436581"/>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chemeClr val="accent1"/>
              </a:solidFill>
              <a:ln w="5039" cap="flat">
                <a:noFill/>
                <a:prstDash val="solid"/>
                <a:miter/>
              </a:ln>
            </p:spPr>
            <p:txBody>
              <a:bodyPr rtlCol="0" anchor="ctr"/>
              <a:lstStyle/>
              <a:p>
                <a:endParaRPr lang="en-US"/>
              </a:p>
            </p:txBody>
          </p:sp>
        </p:grpSp>
      </p:grpSp>
      <p:cxnSp>
        <p:nvCxnSpPr>
          <p:cNvPr id="76" name="Straight Arrow Connector 75"/>
          <p:cNvCxnSpPr/>
          <p:nvPr/>
        </p:nvCxnSpPr>
        <p:spPr>
          <a:xfrm flipV="1">
            <a:off x="5866420" y="2609793"/>
            <a:ext cx="0" cy="29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5856366" y="2050567"/>
            <a:ext cx="0" cy="29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311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smtClean="0"/>
              <a:t>Introduction</a:t>
            </a:r>
            <a:endParaRPr lang="en-US" dirty="0"/>
          </a:p>
        </p:txBody>
      </p:sp>
      <p:sp>
        <p:nvSpPr>
          <p:cNvPr id="24" name="TextBox 23">
            <a:extLst>
              <a:ext uri="{FF2B5EF4-FFF2-40B4-BE49-F238E27FC236}">
                <a16:creationId xmlns:a16="http://schemas.microsoft.com/office/drawing/2014/main" xmlns="" id="{7130B3FB-AD58-4353-B9F0-B5627594D317}"/>
              </a:ext>
            </a:extLst>
          </p:cNvPr>
          <p:cNvSpPr txBox="1"/>
          <p:nvPr/>
        </p:nvSpPr>
        <p:spPr>
          <a:xfrm>
            <a:off x="686608" y="1505765"/>
            <a:ext cx="8637695" cy="461665"/>
          </a:xfrm>
          <a:prstGeom prst="rect">
            <a:avLst/>
          </a:prstGeom>
          <a:noFill/>
        </p:spPr>
        <p:txBody>
          <a:bodyPr wrap="square" lIns="108000" rIns="108000" rtlCol="0">
            <a:spAutoFit/>
          </a:bodyPr>
          <a:lstStyle/>
          <a:p>
            <a:r>
              <a:rPr lang="en-GB" sz="2400" b="1" dirty="0" smtClean="0">
                <a:solidFill>
                  <a:schemeClr val="accent5"/>
                </a:solidFill>
              </a:rPr>
              <a:t>COOPERATIVE PRINCIPLES </a:t>
            </a:r>
            <a:endParaRPr lang="ko-KR" altLang="en-US" sz="2400" b="1" dirty="0">
              <a:solidFill>
                <a:schemeClr val="accent5"/>
              </a:solidFill>
              <a:cs typeface="Arial" pitchFamily="34" charset="0"/>
            </a:endParaRPr>
          </a:p>
        </p:txBody>
      </p:sp>
      <p:sp>
        <p:nvSpPr>
          <p:cNvPr id="58" name="TextBox 57">
            <a:extLst>
              <a:ext uri="{FF2B5EF4-FFF2-40B4-BE49-F238E27FC236}">
                <a16:creationId xmlns:a16="http://schemas.microsoft.com/office/drawing/2014/main" xmlns="" id="{7130B3FB-AD58-4353-B9F0-B5627594D317}"/>
              </a:ext>
            </a:extLst>
          </p:cNvPr>
          <p:cNvSpPr txBox="1"/>
          <p:nvPr/>
        </p:nvSpPr>
        <p:spPr>
          <a:xfrm>
            <a:off x="686607" y="1962246"/>
            <a:ext cx="8637695" cy="2339102"/>
          </a:xfrm>
          <a:prstGeom prst="rect">
            <a:avLst/>
          </a:prstGeom>
          <a:noFill/>
        </p:spPr>
        <p:txBody>
          <a:bodyPr wrap="square" lIns="108000" rIns="108000" rtlCol="0">
            <a:spAutoFit/>
          </a:bodyPr>
          <a:lstStyle/>
          <a:p>
            <a:pPr marL="457200" indent="-457200">
              <a:buFont typeface="+mj-lt"/>
              <a:buAutoNum type="arabicPeriod"/>
            </a:pPr>
            <a:r>
              <a:rPr lang="en-GB" dirty="0" smtClean="0">
                <a:solidFill>
                  <a:schemeClr val="bg1">
                    <a:lumMod val="75000"/>
                  </a:schemeClr>
                </a:solidFill>
              </a:rPr>
              <a:t>Open and voluntary membership</a:t>
            </a:r>
            <a:endParaRPr lang="en-GB" dirty="0">
              <a:solidFill>
                <a:schemeClr val="bg1">
                  <a:lumMod val="75000"/>
                </a:schemeClr>
              </a:solidFill>
            </a:endParaRPr>
          </a:p>
          <a:p>
            <a:pPr marL="457200" indent="-457200">
              <a:buFont typeface="+mj-lt"/>
              <a:buAutoNum type="arabicPeriod"/>
            </a:pPr>
            <a:r>
              <a:rPr lang="en-GB" dirty="0" smtClean="0">
                <a:solidFill>
                  <a:schemeClr val="bg1">
                    <a:lumMod val="75000"/>
                  </a:schemeClr>
                </a:solidFill>
              </a:rPr>
              <a:t>Democratic member control</a:t>
            </a:r>
            <a:endParaRPr lang="en-GB" dirty="0">
              <a:solidFill>
                <a:schemeClr val="bg1">
                  <a:lumMod val="75000"/>
                </a:schemeClr>
              </a:solidFill>
            </a:endParaRPr>
          </a:p>
          <a:p>
            <a:pPr marL="457200" indent="-457200">
              <a:buFont typeface="+mj-lt"/>
              <a:buAutoNum type="arabicPeriod"/>
            </a:pPr>
            <a:r>
              <a:rPr lang="en-GB" dirty="0" smtClean="0">
                <a:solidFill>
                  <a:schemeClr val="bg1">
                    <a:lumMod val="75000"/>
                  </a:schemeClr>
                </a:solidFill>
              </a:rPr>
              <a:t>Profit sharing is carried out fairly in proportion to the magnitude of the </a:t>
            </a:r>
            <a:r>
              <a:rPr lang="en-GB" dirty="0" err="1" smtClean="0">
                <a:solidFill>
                  <a:schemeClr val="bg1">
                    <a:lumMod val="75000"/>
                  </a:schemeClr>
                </a:solidFill>
              </a:rPr>
              <a:t>nusiness</a:t>
            </a:r>
            <a:r>
              <a:rPr lang="en-GB" dirty="0" smtClean="0">
                <a:solidFill>
                  <a:schemeClr val="bg1">
                    <a:lumMod val="75000"/>
                  </a:schemeClr>
                </a:solidFill>
              </a:rPr>
              <a:t> services of each member</a:t>
            </a:r>
            <a:endParaRPr lang="en-GB" dirty="0">
              <a:solidFill>
                <a:schemeClr val="bg1">
                  <a:lumMod val="75000"/>
                </a:schemeClr>
              </a:solidFill>
            </a:endParaRPr>
          </a:p>
          <a:p>
            <a:pPr marL="457200" indent="-457200">
              <a:buFont typeface="+mj-lt"/>
              <a:buAutoNum type="arabicPeriod"/>
            </a:pPr>
            <a:r>
              <a:rPr lang="en-US" dirty="0" smtClean="0">
                <a:solidFill>
                  <a:schemeClr val="accent4">
                    <a:lumMod val="25000"/>
                    <a:lumOff val="75000"/>
                  </a:schemeClr>
                </a:solidFill>
                <a:latin typeface="+mj-lt"/>
                <a:cs typeface="Times New Roman" pitchFamily="18" charset="0"/>
              </a:rPr>
              <a:t>Providing limited compensation for capital</a:t>
            </a:r>
          </a:p>
          <a:p>
            <a:pPr marL="457200" indent="-457200">
              <a:buFont typeface="+mj-lt"/>
              <a:buAutoNum type="arabicPeriod"/>
            </a:pPr>
            <a:r>
              <a:rPr lang="en-GB" dirty="0" smtClean="0">
                <a:solidFill>
                  <a:schemeClr val="bg1">
                    <a:lumMod val="75000"/>
                  </a:schemeClr>
                </a:solidFill>
              </a:rPr>
              <a:t>independence</a:t>
            </a:r>
          </a:p>
          <a:p>
            <a:pPr marL="457200" indent="-457200">
              <a:buFont typeface="+mj-lt"/>
              <a:buAutoNum type="arabicPeriod"/>
            </a:pPr>
            <a:r>
              <a:rPr lang="en-GB" dirty="0" smtClean="0"/>
              <a:t>Education, training, and information</a:t>
            </a:r>
          </a:p>
          <a:p>
            <a:pPr marL="457200" indent="-457200">
              <a:buFont typeface="+mj-lt"/>
              <a:buAutoNum type="arabicPeriod"/>
            </a:pPr>
            <a:r>
              <a:rPr lang="en-GB" dirty="0" smtClean="0">
                <a:solidFill>
                  <a:schemeClr val="accent4">
                    <a:lumMod val="25000"/>
                    <a:lumOff val="75000"/>
                  </a:schemeClr>
                </a:solidFill>
              </a:rPr>
              <a:t>Cooperation among cooperatives</a:t>
            </a:r>
            <a:endParaRPr lang="en-GB" dirty="0">
              <a:solidFill>
                <a:schemeClr val="accent4">
                  <a:lumMod val="25000"/>
                  <a:lumOff val="75000"/>
                </a:schemeClr>
              </a:solidFill>
            </a:endParaRPr>
          </a:p>
        </p:txBody>
      </p:sp>
    </p:spTree>
    <p:extLst>
      <p:ext uri="{BB962C8B-B14F-4D97-AF65-F5344CB8AC3E}">
        <p14:creationId xmlns:p14="http://schemas.microsoft.com/office/powerpoint/2010/main" val="272049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smtClean="0"/>
              <a:t>Introduction</a:t>
            </a:r>
            <a:endParaRPr lang="en-US" dirty="0"/>
          </a:p>
        </p:txBody>
      </p:sp>
      <p:sp>
        <p:nvSpPr>
          <p:cNvPr id="58" name="TextBox 57">
            <a:extLst>
              <a:ext uri="{FF2B5EF4-FFF2-40B4-BE49-F238E27FC236}">
                <a16:creationId xmlns:a16="http://schemas.microsoft.com/office/drawing/2014/main" xmlns="" id="{7130B3FB-AD58-4353-B9F0-B5627594D317}"/>
              </a:ext>
            </a:extLst>
          </p:cNvPr>
          <p:cNvSpPr txBox="1"/>
          <p:nvPr/>
        </p:nvSpPr>
        <p:spPr>
          <a:xfrm>
            <a:off x="686607" y="1962246"/>
            <a:ext cx="10736954" cy="3416320"/>
          </a:xfrm>
          <a:prstGeom prst="rect">
            <a:avLst/>
          </a:prstGeom>
          <a:noFill/>
        </p:spPr>
        <p:txBody>
          <a:bodyPr wrap="square" lIns="108000" rIns="108000" rtlCol="0">
            <a:spAutoFit/>
          </a:bodyPr>
          <a:lstStyle/>
          <a:p>
            <a:pPr algn="just"/>
            <a:r>
              <a:rPr lang="en-GB" dirty="0" smtClean="0"/>
              <a:t>The cooperative essentially places members as an important element in the organization</a:t>
            </a:r>
            <a:r>
              <a:rPr lang="id-ID" dirty="0" smtClean="0"/>
              <a:t>. </a:t>
            </a:r>
            <a:endParaRPr lang="en-US" dirty="0" smtClean="0"/>
          </a:p>
          <a:p>
            <a:pPr algn="just"/>
            <a:r>
              <a:rPr lang="en-GB" dirty="0" smtClean="0"/>
              <a:t>Members of the cooperative are central to the development of a strategic position in the process of improving welfare</a:t>
            </a:r>
            <a:r>
              <a:rPr lang="id-ID" dirty="0" smtClean="0"/>
              <a:t>. </a:t>
            </a:r>
            <a:endParaRPr lang="en-US" dirty="0" smtClean="0"/>
          </a:p>
          <a:p>
            <a:pPr algn="just"/>
            <a:r>
              <a:rPr lang="en-GB" dirty="0" smtClean="0"/>
              <a:t>This power comes down to the fact that members depend on local content needs</a:t>
            </a:r>
            <a:r>
              <a:rPr lang="id-ID" dirty="0" smtClean="0"/>
              <a:t>. </a:t>
            </a:r>
            <a:r>
              <a:rPr lang="en-GB" dirty="0" smtClean="0"/>
              <a:t>Especially members who are users and/or have business (UMKM) that can provide more roles, not only in the internal sector of the organization but also in the environment of cooperatives, communities, and even up to the national level</a:t>
            </a:r>
            <a:r>
              <a:rPr lang="id-ID" dirty="0" smtClean="0"/>
              <a:t>. </a:t>
            </a:r>
            <a:r>
              <a:rPr lang="en-US" dirty="0" smtClean="0"/>
              <a:t>The development of UMKM in the micro sector is growing rapidly. </a:t>
            </a:r>
            <a:r>
              <a:rPr lang="en-GB" dirty="0" smtClean="0"/>
              <a:t>In Indonesia, the number of business sector operators according to data from Indonesia Central Board of Statistic (BPS,2017) reached 60 millions with a contribution to GDP of 61,4%, and employed 102 million workers</a:t>
            </a:r>
            <a:r>
              <a:rPr lang="id-ID" dirty="0" smtClean="0"/>
              <a:t> </a:t>
            </a:r>
            <a:r>
              <a:rPr lang="id-ID" dirty="0"/>
              <a:t>(97</a:t>
            </a:r>
            <a:r>
              <a:rPr lang="id-ID" dirty="0" smtClean="0"/>
              <a:t>%).</a:t>
            </a:r>
            <a:r>
              <a:rPr lang="en-US" dirty="0" smtClean="0"/>
              <a:t> However, cooperatives have not seen this as an opportunity as well as a strength the must be built, on the empowering UMKM, for banks, UMKM are customers, consumers or service users to take as much profit as possible.</a:t>
            </a:r>
            <a:endParaRPr lang="en-GB" dirty="0">
              <a:solidFill>
                <a:schemeClr val="bg1">
                  <a:lumMod val="75000"/>
                </a:schemeClr>
              </a:solidFill>
            </a:endParaRPr>
          </a:p>
        </p:txBody>
      </p:sp>
    </p:spTree>
    <p:extLst>
      <p:ext uri="{BB962C8B-B14F-4D97-AF65-F5344CB8AC3E}">
        <p14:creationId xmlns:p14="http://schemas.microsoft.com/office/powerpoint/2010/main" val="3611857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smtClean="0"/>
              <a:t>Literature Review</a:t>
            </a:r>
            <a:endParaRPr lang="en-US" dirty="0"/>
          </a:p>
        </p:txBody>
      </p:sp>
      <p:sp>
        <p:nvSpPr>
          <p:cNvPr id="58" name="TextBox 57">
            <a:extLst>
              <a:ext uri="{FF2B5EF4-FFF2-40B4-BE49-F238E27FC236}">
                <a16:creationId xmlns:a16="http://schemas.microsoft.com/office/drawing/2014/main" xmlns="" id="{7130B3FB-AD58-4353-B9F0-B5627594D317}"/>
              </a:ext>
            </a:extLst>
          </p:cNvPr>
          <p:cNvSpPr txBox="1"/>
          <p:nvPr/>
        </p:nvSpPr>
        <p:spPr>
          <a:xfrm>
            <a:off x="686607" y="1215271"/>
            <a:ext cx="10736954" cy="5416868"/>
          </a:xfrm>
          <a:prstGeom prst="rect">
            <a:avLst/>
          </a:prstGeom>
          <a:noFill/>
        </p:spPr>
        <p:txBody>
          <a:bodyPr wrap="square" lIns="108000" rIns="108000" rtlCol="0">
            <a:spAutoFit/>
          </a:bodyPr>
          <a:lstStyle/>
          <a:p>
            <a:pPr algn="just"/>
            <a:r>
              <a:rPr lang="en-GB" sz="1600" dirty="0" smtClean="0"/>
              <a:t>The </a:t>
            </a:r>
            <a:r>
              <a:rPr lang="en-GB" sz="2400" b="1" dirty="0" smtClean="0"/>
              <a:t>cooperative</a:t>
            </a:r>
            <a:r>
              <a:rPr lang="en-GB" sz="1600" dirty="0" smtClean="0"/>
              <a:t> functions to build and develop members’ economic potentials and abilities to improve their economic and social welfare (</a:t>
            </a:r>
            <a:r>
              <a:rPr lang="en-GB" sz="1600" dirty="0" err="1" smtClean="0"/>
              <a:t>Fitriani</a:t>
            </a:r>
            <a:r>
              <a:rPr lang="en-GB" sz="1600" dirty="0"/>
              <a:t>, 2015</a:t>
            </a:r>
            <a:r>
              <a:rPr lang="en-GB" sz="1600" dirty="0" smtClean="0"/>
              <a:t>).</a:t>
            </a:r>
          </a:p>
          <a:p>
            <a:pPr algn="just"/>
            <a:r>
              <a:rPr lang="en-GB" sz="1600" dirty="0" smtClean="0"/>
              <a:t>The greater the members of the cooperative the more it shows that the cooperative is responded well by the customers who are members </a:t>
            </a:r>
            <a:r>
              <a:rPr lang="id-ID" sz="1600" dirty="0" smtClean="0"/>
              <a:t>(Sijabat</a:t>
            </a:r>
            <a:r>
              <a:rPr lang="id-ID" sz="1600" dirty="0"/>
              <a:t>, 2012</a:t>
            </a:r>
            <a:r>
              <a:rPr lang="id-ID" sz="1600" dirty="0" smtClean="0"/>
              <a:t>).</a:t>
            </a:r>
            <a:endParaRPr lang="en-US" sz="1600" dirty="0" smtClean="0"/>
          </a:p>
          <a:p>
            <a:pPr algn="just"/>
            <a:r>
              <a:rPr lang="en-US" sz="1600" dirty="0" smtClean="0"/>
              <a:t>Through cooperatives</a:t>
            </a:r>
            <a:r>
              <a:rPr lang="id-ID" sz="1600" dirty="0" smtClean="0"/>
              <a:t>, </a:t>
            </a:r>
            <a:r>
              <a:rPr lang="en-GB" sz="1600" dirty="0" smtClean="0"/>
              <a:t>the potential of members is developed</a:t>
            </a:r>
            <a:r>
              <a:rPr lang="id-ID" sz="1600" dirty="0" smtClean="0"/>
              <a:t>, </a:t>
            </a:r>
            <a:r>
              <a:rPr lang="en-GB" sz="1600" dirty="0" smtClean="0"/>
              <a:t>so that potential becomes a force that can improve the lives of members themselves through the process </a:t>
            </a:r>
            <a:r>
              <a:rPr lang="id-ID" sz="1600" dirty="0" smtClean="0"/>
              <a:t>“</a:t>
            </a:r>
            <a:r>
              <a:rPr lang="en-GB" sz="1600" dirty="0" smtClean="0"/>
              <a:t>value added</a:t>
            </a:r>
            <a:r>
              <a:rPr lang="id-ID" sz="1600" dirty="0" smtClean="0"/>
              <a:t>” </a:t>
            </a:r>
            <a:r>
              <a:rPr lang="id-ID" sz="1600" dirty="0"/>
              <a:t>(Kementerian KUKM, 2012</a:t>
            </a:r>
            <a:r>
              <a:rPr lang="id-ID" sz="1600" dirty="0" smtClean="0"/>
              <a:t>).</a:t>
            </a:r>
            <a:endParaRPr lang="en-US" sz="1600" dirty="0" smtClean="0"/>
          </a:p>
          <a:p>
            <a:pPr algn="just"/>
            <a:r>
              <a:rPr lang="en-US" sz="1600" dirty="0" smtClean="0"/>
              <a:t>The limits of members in this regard is </a:t>
            </a:r>
            <a:r>
              <a:rPr lang="en-US" b="1" dirty="0" smtClean="0"/>
              <a:t>UMKM</a:t>
            </a:r>
            <a:r>
              <a:rPr lang="en-US" sz="1600" dirty="0" smtClean="0"/>
              <a:t>, </a:t>
            </a:r>
            <a:r>
              <a:rPr lang="en-GB" sz="1600" dirty="0" smtClean="0"/>
              <a:t>(</a:t>
            </a:r>
            <a:r>
              <a:rPr lang="id-ID" sz="1600" dirty="0" smtClean="0"/>
              <a:t>Hasbullah</a:t>
            </a:r>
            <a:r>
              <a:rPr lang="en-GB" sz="1600" dirty="0" smtClean="0"/>
              <a:t>, </a:t>
            </a:r>
            <a:r>
              <a:rPr lang="id-ID" sz="1600" dirty="0" smtClean="0"/>
              <a:t>2014)</a:t>
            </a:r>
            <a:r>
              <a:rPr lang="en-GB" sz="1600" dirty="0" smtClean="0"/>
              <a:t> are;</a:t>
            </a:r>
            <a:r>
              <a:rPr lang="id-ID" sz="1600" dirty="0" smtClean="0"/>
              <a:t> </a:t>
            </a:r>
            <a:r>
              <a:rPr lang="id-ID" sz="1600" dirty="0"/>
              <a:t>(1) </a:t>
            </a:r>
            <a:r>
              <a:rPr lang="en-GB" sz="1600" dirty="0" smtClean="0"/>
              <a:t>limited funding for business development</a:t>
            </a:r>
            <a:r>
              <a:rPr lang="id-ID" sz="1600" dirty="0" smtClean="0"/>
              <a:t>, </a:t>
            </a:r>
            <a:r>
              <a:rPr lang="id-ID" sz="1600" dirty="0"/>
              <a:t>(2) </a:t>
            </a:r>
            <a:r>
              <a:rPr lang="en-GB" sz="1600" dirty="0" smtClean="0"/>
              <a:t>lack of information and access to raw materials and markets</a:t>
            </a:r>
            <a:r>
              <a:rPr lang="id-ID" sz="1600" dirty="0" smtClean="0"/>
              <a:t>, </a:t>
            </a:r>
            <a:r>
              <a:rPr lang="id-ID" sz="1600" dirty="0"/>
              <a:t>(3) </a:t>
            </a:r>
            <a:r>
              <a:rPr lang="en-GB" sz="1600" dirty="0" smtClean="0"/>
              <a:t>low quality of human resources</a:t>
            </a:r>
            <a:r>
              <a:rPr lang="id-ID" sz="1600" dirty="0" smtClean="0"/>
              <a:t>, </a:t>
            </a:r>
            <a:r>
              <a:rPr lang="id-ID" sz="1600" dirty="0"/>
              <a:t>(4) </a:t>
            </a:r>
            <a:r>
              <a:rPr lang="en-GB" sz="1600" dirty="0" smtClean="0"/>
              <a:t>low ability to produce innovative products, and </a:t>
            </a:r>
            <a:r>
              <a:rPr lang="id-ID" sz="1600" dirty="0" smtClean="0"/>
              <a:t>(5</a:t>
            </a:r>
            <a:r>
              <a:rPr lang="id-ID" sz="1600" dirty="0"/>
              <a:t>) </a:t>
            </a:r>
            <a:r>
              <a:rPr lang="en-GB" sz="1600" dirty="0" smtClean="0"/>
              <a:t>weak assistance (incubation).</a:t>
            </a:r>
            <a:endParaRPr lang="en-US" sz="1600" dirty="0" smtClean="0"/>
          </a:p>
          <a:p>
            <a:pPr algn="just"/>
            <a:r>
              <a:rPr lang="en-GB" sz="1600" dirty="0" smtClean="0"/>
              <a:t>Banking has not been optimal in facilitate that lacks or the number of UMKM that have not met the requirements such as legal entities, business licenses to guarantees </a:t>
            </a:r>
            <a:r>
              <a:rPr lang="id-ID" sz="1600" dirty="0" smtClean="0"/>
              <a:t>(Kara</a:t>
            </a:r>
            <a:r>
              <a:rPr lang="id-ID" sz="1600" dirty="0"/>
              <a:t>, 2013</a:t>
            </a:r>
            <a:r>
              <a:rPr lang="id-ID" sz="1600" dirty="0" smtClean="0"/>
              <a:t>).</a:t>
            </a:r>
            <a:endParaRPr lang="en-US" sz="1600" dirty="0" smtClean="0"/>
          </a:p>
          <a:p>
            <a:pPr algn="just"/>
            <a:r>
              <a:rPr lang="en-GB" sz="1600" dirty="0" smtClean="0"/>
              <a:t>According to </a:t>
            </a:r>
            <a:r>
              <a:rPr lang="id-ID" sz="1600" dirty="0" smtClean="0"/>
              <a:t>Syarif </a:t>
            </a:r>
            <a:r>
              <a:rPr lang="id-ID" sz="1600" dirty="0"/>
              <a:t>(2012), </a:t>
            </a:r>
            <a:r>
              <a:rPr lang="en-GB" sz="1600" dirty="0" smtClean="0"/>
              <a:t>the role of </a:t>
            </a:r>
            <a:r>
              <a:rPr lang="id-ID" sz="1600" dirty="0" smtClean="0"/>
              <a:t> </a:t>
            </a:r>
            <a:r>
              <a:rPr lang="en-US" sz="1600" dirty="0"/>
              <a:t>KSPPS</a:t>
            </a:r>
            <a:r>
              <a:rPr lang="id-ID" sz="1600" dirty="0"/>
              <a:t> </a:t>
            </a:r>
            <a:r>
              <a:rPr lang="en-GB" sz="1600" dirty="0" smtClean="0"/>
              <a:t>is very necessary</a:t>
            </a:r>
            <a:r>
              <a:rPr lang="id-ID" sz="1600" dirty="0" smtClean="0"/>
              <a:t>. </a:t>
            </a:r>
            <a:r>
              <a:rPr lang="en-GB" sz="1600" dirty="0" smtClean="0"/>
              <a:t>This is because most of the members of cooperatives are middle to lower economic groups who need capital loans</a:t>
            </a:r>
            <a:r>
              <a:rPr lang="id-ID" sz="1600" dirty="0" smtClean="0"/>
              <a:t>.</a:t>
            </a:r>
            <a:r>
              <a:rPr lang="en-US" sz="1600" dirty="0" smtClean="0"/>
              <a:t> And also </a:t>
            </a:r>
            <a:r>
              <a:rPr lang="en-US" sz="1600" dirty="0" err="1" smtClean="0"/>
              <a:t>accroding</a:t>
            </a:r>
            <a:r>
              <a:rPr lang="en-US" sz="1600" dirty="0" smtClean="0"/>
              <a:t> to </a:t>
            </a:r>
            <a:r>
              <a:rPr lang="en-US" sz="1600" dirty="0" err="1" smtClean="0"/>
              <a:t>Sofian</a:t>
            </a:r>
            <a:r>
              <a:rPr lang="en-US" sz="1600" dirty="0" smtClean="0"/>
              <a:t>, and friends (2018</a:t>
            </a:r>
            <a:r>
              <a:rPr lang="en-US" sz="1600" dirty="0"/>
              <a:t>: 34) </a:t>
            </a:r>
            <a:r>
              <a:rPr lang="en-US" sz="1600" dirty="0" smtClean="0"/>
              <a:t>Distribution of capital to UMKM can develop their business, open job vacancy so that </a:t>
            </a:r>
            <a:r>
              <a:rPr lang="en-US" sz="1600" dirty="0" err="1" smtClean="0"/>
              <a:t>proverty</a:t>
            </a:r>
            <a:r>
              <a:rPr lang="en-US" sz="1600" dirty="0" smtClean="0"/>
              <a:t> is able to be </a:t>
            </a:r>
            <a:r>
              <a:rPr lang="en-US" sz="1600" dirty="0" err="1" smtClean="0"/>
              <a:t>minimised</a:t>
            </a:r>
            <a:r>
              <a:rPr lang="en-US" sz="1600" dirty="0" smtClean="0"/>
              <a:t>.</a:t>
            </a:r>
          </a:p>
          <a:p>
            <a:pPr algn="just"/>
            <a:r>
              <a:rPr lang="en-GB" sz="1600" dirty="0" smtClean="0"/>
              <a:t>To be developed, cooperatives and UMKM cant walk alone, it is as (</a:t>
            </a:r>
            <a:r>
              <a:rPr lang="en-GB" sz="1600" dirty="0" err="1" smtClean="0"/>
              <a:t>Rufaidah</a:t>
            </a:r>
            <a:r>
              <a:rPr lang="en-GB" sz="1600" dirty="0" smtClean="0"/>
              <a:t>, 2017</a:t>
            </a:r>
            <a:r>
              <a:rPr lang="en-GB" sz="1600" dirty="0"/>
              <a:t>) </a:t>
            </a:r>
            <a:r>
              <a:rPr lang="en-GB" sz="1600" dirty="0" smtClean="0"/>
              <a:t>said, that is cooperative and public cant walk individually or move too dominant on any of the aspects, so the pattern cooperative movement must always be in tandem with the pattern of community movements.</a:t>
            </a:r>
          </a:p>
          <a:p>
            <a:pPr algn="just"/>
            <a:r>
              <a:rPr lang="en-GB" sz="1600" dirty="0" smtClean="0"/>
              <a:t>Cooperatives should be the incubation </a:t>
            </a:r>
            <a:r>
              <a:rPr lang="en-GB" sz="1600" dirty="0" smtClean="0"/>
              <a:t>institution (</a:t>
            </a:r>
            <a:r>
              <a:rPr lang="en-GB" sz="1600" b="1" dirty="0" smtClean="0"/>
              <a:t>INCUBATOR</a:t>
            </a:r>
            <a:r>
              <a:rPr lang="en-GB" sz="1600" dirty="0" smtClean="0"/>
              <a:t>)</a:t>
            </a:r>
            <a:r>
              <a:rPr lang="en-GB" sz="1600" dirty="0" smtClean="0"/>
              <a:t>, </a:t>
            </a:r>
            <a:r>
              <a:rPr lang="en-GB" sz="1600" dirty="0" smtClean="0"/>
              <a:t>because one of the effective models in the empowerment of UMKM is the </a:t>
            </a:r>
            <a:r>
              <a:rPr lang="en-GB" sz="1600" dirty="0" err="1" smtClean="0"/>
              <a:t>ikubasi</a:t>
            </a:r>
            <a:r>
              <a:rPr lang="en-GB" sz="1600" dirty="0" smtClean="0"/>
              <a:t>, as implemented </a:t>
            </a:r>
            <a:r>
              <a:rPr lang="en-GB" sz="1600" dirty="0" err="1" smtClean="0"/>
              <a:t>Cikal</a:t>
            </a:r>
            <a:r>
              <a:rPr lang="en-GB" sz="1600" dirty="0" smtClean="0"/>
              <a:t> USU is effective in doing the incubation of SMES (</a:t>
            </a:r>
            <a:r>
              <a:rPr lang="en-GB" sz="1600" dirty="0" err="1" smtClean="0"/>
              <a:t>Arini</a:t>
            </a:r>
            <a:r>
              <a:rPr lang="en-GB" sz="1600" dirty="0" smtClean="0"/>
              <a:t> and friends., 2018).</a:t>
            </a:r>
          </a:p>
        </p:txBody>
      </p:sp>
    </p:spTree>
    <p:extLst>
      <p:ext uri="{BB962C8B-B14F-4D97-AF65-F5344CB8AC3E}">
        <p14:creationId xmlns:p14="http://schemas.microsoft.com/office/powerpoint/2010/main" val="92338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880CE1D-1CAF-465A-86D7-B454999241D5}"/>
              </a:ext>
            </a:extLst>
          </p:cNvPr>
          <p:cNvSpPr/>
          <p:nvPr/>
        </p:nvSpPr>
        <p:spPr>
          <a:xfrm>
            <a:off x="262933" y="203479"/>
            <a:ext cx="6238351" cy="645104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9F916CA0-F57A-4915-B332-095B80C467DF}"/>
              </a:ext>
            </a:extLst>
          </p:cNvPr>
          <p:cNvSpPr/>
          <p:nvPr/>
        </p:nvSpPr>
        <p:spPr>
          <a:xfrm>
            <a:off x="733233" y="2726978"/>
            <a:ext cx="5478416" cy="2954215"/>
          </a:xfrm>
          <a:prstGeom prst="roundRect">
            <a:avLst>
              <a:gd name="adj" fmla="val 7143"/>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53165300-6323-424A-8C05-23C6C3A22B93}"/>
              </a:ext>
            </a:extLst>
          </p:cNvPr>
          <p:cNvSpPr txBox="1"/>
          <p:nvPr/>
        </p:nvSpPr>
        <p:spPr>
          <a:xfrm>
            <a:off x="955180" y="2849868"/>
            <a:ext cx="5034522" cy="2215991"/>
          </a:xfrm>
          <a:prstGeom prst="rect">
            <a:avLst/>
          </a:prstGeom>
          <a:noFill/>
        </p:spPr>
        <p:txBody>
          <a:bodyPr wrap="square" lIns="36000" tIns="0" rIns="36000" bIns="0" rtlCol="0" anchor="ctr">
            <a:spAutoFit/>
          </a:bodyPr>
          <a:lstStyle/>
          <a:p>
            <a:r>
              <a:rPr lang="en-GB" sz="1600" dirty="0" smtClean="0">
                <a:solidFill>
                  <a:schemeClr val="bg1"/>
                </a:solidFill>
              </a:rPr>
              <a:t>Based on the background displayed, the following research objectives are</a:t>
            </a:r>
            <a:r>
              <a:rPr lang="id-ID" sz="1600" dirty="0" smtClean="0">
                <a:solidFill>
                  <a:schemeClr val="bg1"/>
                </a:solidFill>
              </a:rPr>
              <a:t>:</a:t>
            </a:r>
            <a:endParaRPr lang="en-GB" sz="1600" dirty="0">
              <a:solidFill>
                <a:schemeClr val="bg1"/>
              </a:solidFill>
            </a:endParaRPr>
          </a:p>
          <a:p>
            <a:pPr marL="342900" lvl="0" indent="-342900">
              <a:buFont typeface="+mj-lt"/>
              <a:buAutoNum type="arabicPeriod"/>
            </a:pPr>
            <a:r>
              <a:rPr lang="en-GB" sz="1600" dirty="0" smtClean="0">
                <a:solidFill>
                  <a:schemeClr val="bg1"/>
                </a:solidFill>
              </a:rPr>
              <a:t>Analyzing or identifying factors of internal and external strategies as a development strategy of </a:t>
            </a:r>
            <a:r>
              <a:rPr lang="id-ID" sz="1600" dirty="0" smtClean="0">
                <a:solidFill>
                  <a:schemeClr val="bg1"/>
                </a:solidFill>
              </a:rPr>
              <a:t>BMT </a:t>
            </a:r>
            <a:r>
              <a:rPr lang="id-ID" sz="1600" dirty="0">
                <a:solidFill>
                  <a:schemeClr val="bg1"/>
                </a:solidFill>
              </a:rPr>
              <a:t>UMJ </a:t>
            </a:r>
            <a:r>
              <a:rPr lang="en-GB" sz="1600" dirty="0" smtClean="0">
                <a:solidFill>
                  <a:schemeClr val="bg1"/>
                </a:solidFill>
              </a:rPr>
              <a:t>as business incubator </a:t>
            </a:r>
            <a:r>
              <a:rPr lang="id-ID" sz="1600" dirty="0" smtClean="0">
                <a:solidFill>
                  <a:schemeClr val="bg1"/>
                </a:solidFill>
              </a:rPr>
              <a:t>UMKM.</a:t>
            </a:r>
            <a:endParaRPr lang="en-US" sz="1600" dirty="0" smtClean="0">
              <a:solidFill>
                <a:schemeClr val="bg1"/>
              </a:solidFill>
            </a:endParaRPr>
          </a:p>
          <a:p>
            <a:pPr marL="342900" indent="-342900">
              <a:buFont typeface="+mj-lt"/>
              <a:buAutoNum type="arabicPeriod"/>
            </a:pPr>
            <a:r>
              <a:rPr lang="en-GB" sz="1600" dirty="0" smtClean="0">
                <a:solidFill>
                  <a:schemeClr val="bg1"/>
                </a:solidFill>
              </a:rPr>
              <a:t>Know the priority strategy of </a:t>
            </a:r>
            <a:r>
              <a:rPr lang="id-ID" sz="1600" dirty="0" smtClean="0">
                <a:solidFill>
                  <a:schemeClr val="bg1"/>
                </a:solidFill>
              </a:rPr>
              <a:t>BMT </a:t>
            </a:r>
            <a:r>
              <a:rPr lang="id-ID" sz="1600" dirty="0">
                <a:solidFill>
                  <a:schemeClr val="bg1"/>
                </a:solidFill>
              </a:rPr>
              <a:t>UMJ </a:t>
            </a:r>
            <a:endParaRPr lang="en-US" sz="1600" dirty="0" smtClean="0">
              <a:solidFill>
                <a:schemeClr val="bg1"/>
              </a:solidFill>
            </a:endParaRPr>
          </a:p>
          <a:p>
            <a:pPr marL="342900" indent="-342900">
              <a:buFont typeface="+mj-lt"/>
              <a:buAutoNum type="arabicPeriod"/>
            </a:pPr>
            <a:r>
              <a:rPr lang="en-GB" sz="1600" dirty="0" smtClean="0">
                <a:solidFill>
                  <a:schemeClr val="bg1"/>
                </a:solidFill>
              </a:rPr>
              <a:t>Knowing the empowerment and mentoring model of  </a:t>
            </a:r>
            <a:r>
              <a:rPr lang="id-ID" sz="1600" dirty="0" smtClean="0">
                <a:solidFill>
                  <a:schemeClr val="bg1"/>
                </a:solidFill>
              </a:rPr>
              <a:t>BMT </a:t>
            </a:r>
            <a:r>
              <a:rPr lang="id-ID" sz="1600" dirty="0">
                <a:solidFill>
                  <a:schemeClr val="bg1"/>
                </a:solidFill>
              </a:rPr>
              <a:t>UMJ </a:t>
            </a:r>
            <a:r>
              <a:rPr lang="en-GB" sz="1600" dirty="0" smtClean="0">
                <a:solidFill>
                  <a:schemeClr val="bg1"/>
                </a:solidFill>
              </a:rPr>
              <a:t>in increasing the business growth of the members owned (UMKM)</a:t>
            </a:r>
            <a:endParaRPr lang="en-GB" sz="1600" dirty="0">
              <a:solidFill>
                <a:schemeClr val="bg1"/>
              </a:solidFill>
            </a:endParaRPr>
          </a:p>
        </p:txBody>
      </p:sp>
      <p:sp>
        <p:nvSpPr>
          <p:cNvPr id="11" name="TextBox 10">
            <a:extLst>
              <a:ext uri="{FF2B5EF4-FFF2-40B4-BE49-F238E27FC236}">
                <a16:creationId xmlns:a16="http://schemas.microsoft.com/office/drawing/2014/main" xmlns="" id="{13F0BE55-6D37-479A-B77C-633915BB498B}"/>
              </a:ext>
            </a:extLst>
          </p:cNvPr>
          <p:cNvSpPr txBox="1"/>
          <p:nvPr/>
        </p:nvSpPr>
        <p:spPr>
          <a:xfrm>
            <a:off x="733233" y="669125"/>
            <a:ext cx="5496748" cy="769441"/>
          </a:xfrm>
          <a:prstGeom prst="rect">
            <a:avLst/>
          </a:prstGeom>
          <a:noFill/>
        </p:spPr>
        <p:txBody>
          <a:bodyPr wrap="square" rtlCol="0" anchor="ctr">
            <a:spAutoFit/>
          </a:bodyPr>
          <a:lstStyle/>
          <a:p>
            <a:pPr algn="r"/>
            <a:r>
              <a:rPr lang="en-GB" altLang="ko-KR" sz="4400" b="1" dirty="0" smtClean="0">
                <a:solidFill>
                  <a:schemeClr val="bg1"/>
                </a:solidFill>
                <a:latin typeface="+mj-lt"/>
                <a:cs typeface="Arial" pitchFamily="34" charset="0"/>
              </a:rPr>
              <a:t>Purpose </a:t>
            </a:r>
            <a:endParaRPr lang="en-US" altLang="ko-KR" sz="4400" b="1" dirty="0">
              <a:solidFill>
                <a:schemeClr val="bg1"/>
              </a:solidFill>
              <a:latin typeface="+mj-lt"/>
              <a:cs typeface="Arial" pitchFamily="34" charset="0"/>
            </a:endParaRPr>
          </a:p>
        </p:txBody>
      </p:sp>
      <p:sp>
        <p:nvSpPr>
          <p:cNvPr id="12" name="TextBox 11">
            <a:extLst>
              <a:ext uri="{FF2B5EF4-FFF2-40B4-BE49-F238E27FC236}">
                <a16:creationId xmlns:a16="http://schemas.microsoft.com/office/drawing/2014/main" xmlns="" id="{265CE204-08A1-493F-8E5E-17E9DF141452}"/>
              </a:ext>
            </a:extLst>
          </p:cNvPr>
          <p:cNvSpPr txBox="1"/>
          <p:nvPr/>
        </p:nvSpPr>
        <p:spPr>
          <a:xfrm>
            <a:off x="733233" y="1356338"/>
            <a:ext cx="5496748" cy="461665"/>
          </a:xfrm>
          <a:prstGeom prst="rect">
            <a:avLst/>
          </a:prstGeom>
          <a:noFill/>
        </p:spPr>
        <p:txBody>
          <a:bodyPr wrap="square" rtlCol="0" anchor="ctr">
            <a:spAutoFit/>
          </a:bodyPr>
          <a:lstStyle/>
          <a:p>
            <a:pPr algn="r"/>
            <a:r>
              <a:rPr lang="en-GB" altLang="ko-KR" sz="2400" dirty="0" smtClean="0">
                <a:solidFill>
                  <a:schemeClr val="bg1"/>
                </a:solidFill>
                <a:cs typeface="Arial" pitchFamily="34" charset="0"/>
              </a:rPr>
              <a:t>of Research</a:t>
            </a:r>
            <a:endParaRPr lang="ko-KR" altLang="en-US" sz="2400" dirty="0">
              <a:solidFill>
                <a:schemeClr val="bg1"/>
              </a:solidFill>
              <a:cs typeface="Arial" pitchFamily="34" charset="0"/>
            </a:endParaRPr>
          </a:p>
        </p:txBody>
      </p:sp>
      <p:sp>
        <p:nvSpPr>
          <p:cNvPr id="25" name="Donut 24">
            <a:extLst>
              <a:ext uri="{FF2B5EF4-FFF2-40B4-BE49-F238E27FC236}">
                <a16:creationId xmlns:a16="http://schemas.microsoft.com/office/drawing/2014/main" xmlns="" id="{221D17DA-8E1B-4096-8FDA-4347EDC48AD4}"/>
              </a:ext>
            </a:extLst>
          </p:cNvPr>
          <p:cNvSpPr/>
          <p:nvPr/>
        </p:nvSpPr>
        <p:spPr>
          <a:xfrm>
            <a:off x="3030896" y="912615"/>
            <a:ext cx="901422" cy="90875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TextBox 25">
            <a:extLst>
              <a:ext uri="{FF2B5EF4-FFF2-40B4-BE49-F238E27FC236}">
                <a16:creationId xmlns:a16="http://schemas.microsoft.com/office/drawing/2014/main" xmlns="" id="{85A5EBF9-F1C9-4CBF-A130-9A1FBB07D429}"/>
              </a:ext>
            </a:extLst>
          </p:cNvPr>
          <p:cNvSpPr txBox="1"/>
          <p:nvPr/>
        </p:nvSpPr>
        <p:spPr>
          <a:xfrm>
            <a:off x="8580943" y="4736987"/>
            <a:ext cx="3097218" cy="1815882"/>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GB" altLang="ko-KR" sz="2800" dirty="0" smtClean="0">
                <a:solidFill>
                  <a:schemeClr val="accent1"/>
                </a:solidFill>
                <a:cs typeface="Arial" pitchFamily="34" charset="0"/>
              </a:rPr>
              <a:t>The cooperative strategy as an Incubation Institution..?</a:t>
            </a:r>
            <a:endParaRPr lang="ko-KR" altLang="en-US" sz="2800" dirty="0">
              <a:solidFill>
                <a:schemeClr val="accent1"/>
              </a:solidFill>
              <a:cs typeface="Arial" pitchFamily="34" charset="0"/>
            </a:endParaRPr>
          </a:p>
        </p:txBody>
      </p:sp>
    </p:spTree>
    <p:extLst>
      <p:ext uri="{BB962C8B-B14F-4D97-AF65-F5344CB8AC3E}">
        <p14:creationId xmlns:p14="http://schemas.microsoft.com/office/powerpoint/2010/main" val="409971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err="1" smtClean="0"/>
              <a:t>Methode</a:t>
            </a:r>
            <a:endParaRPr lang="en-US" dirty="0"/>
          </a:p>
        </p:txBody>
      </p:sp>
      <p:sp>
        <p:nvSpPr>
          <p:cNvPr id="58" name="TextBox 57">
            <a:extLst>
              <a:ext uri="{FF2B5EF4-FFF2-40B4-BE49-F238E27FC236}">
                <a16:creationId xmlns:a16="http://schemas.microsoft.com/office/drawing/2014/main" xmlns="" id="{7130B3FB-AD58-4353-B9F0-B5627594D317}"/>
              </a:ext>
            </a:extLst>
          </p:cNvPr>
          <p:cNvSpPr txBox="1"/>
          <p:nvPr/>
        </p:nvSpPr>
        <p:spPr>
          <a:xfrm>
            <a:off x="686607" y="1962246"/>
            <a:ext cx="9281641" cy="2308324"/>
          </a:xfrm>
          <a:prstGeom prst="rect">
            <a:avLst/>
          </a:prstGeom>
          <a:noFill/>
        </p:spPr>
        <p:txBody>
          <a:bodyPr wrap="square" lIns="108000" rIns="108000" rtlCol="0">
            <a:spAutoFit/>
          </a:bodyPr>
          <a:lstStyle/>
          <a:p>
            <a:pPr algn="just"/>
            <a:r>
              <a:rPr lang="en-GB" sz="2400" dirty="0" smtClean="0"/>
              <a:t>Engineering and data processing using normative descriptive analysis </a:t>
            </a:r>
            <a:r>
              <a:rPr lang="id-ID" sz="2400" dirty="0" smtClean="0"/>
              <a:t>(accordance with statutory regulations), </a:t>
            </a:r>
            <a:r>
              <a:rPr lang="en-GB" sz="2400" dirty="0" smtClean="0"/>
              <a:t>qualitative</a:t>
            </a:r>
            <a:r>
              <a:rPr lang="id-ID" sz="2400" dirty="0" smtClean="0"/>
              <a:t> (</a:t>
            </a:r>
            <a:r>
              <a:rPr lang="en-GB" sz="2400" dirty="0" smtClean="0"/>
              <a:t>describing Profile, education and empowerment, product and process of business activities </a:t>
            </a:r>
            <a:r>
              <a:rPr lang="id-ID" sz="2400" dirty="0" smtClean="0"/>
              <a:t>KSPPS</a:t>
            </a:r>
            <a:r>
              <a:rPr lang="id-ID" sz="2400" dirty="0"/>
              <a:t>), </a:t>
            </a:r>
            <a:r>
              <a:rPr lang="en-GB" sz="2400" dirty="0" smtClean="0"/>
              <a:t>quantitative</a:t>
            </a:r>
            <a:r>
              <a:rPr lang="id-ID" sz="2400" dirty="0" smtClean="0"/>
              <a:t> (</a:t>
            </a:r>
            <a:r>
              <a:rPr lang="id-ID" sz="2400" i="1" dirty="0" smtClean="0">
                <a:solidFill>
                  <a:srgbClr val="FF0000"/>
                </a:solidFill>
              </a:rPr>
              <a:t>Strengths</a:t>
            </a:r>
            <a:r>
              <a:rPr lang="id-ID" sz="2400" i="1" dirty="0">
                <a:solidFill>
                  <a:srgbClr val="FF0000"/>
                </a:solidFill>
              </a:rPr>
              <a:t>, Weaknesses, Opportunities and Threats</a:t>
            </a:r>
            <a:r>
              <a:rPr lang="id-ID" sz="2400" dirty="0">
                <a:solidFill>
                  <a:srgbClr val="FF0000"/>
                </a:solidFill>
              </a:rPr>
              <a:t> (SWOT)</a:t>
            </a:r>
            <a:r>
              <a:rPr lang="id-ID" sz="2400" dirty="0"/>
              <a:t> dan </a:t>
            </a:r>
            <a:r>
              <a:rPr lang="id-ID" sz="2400" i="1" dirty="0">
                <a:solidFill>
                  <a:srgbClr val="00B050"/>
                </a:solidFill>
              </a:rPr>
              <a:t>Analytical Hierarchy Process (AHP).</a:t>
            </a:r>
            <a:endParaRPr lang="en-GB" sz="2400" dirty="0">
              <a:solidFill>
                <a:srgbClr val="00B050"/>
              </a:solidFill>
            </a:endParaRPr>
          </a:p>
        </p:txBody>
      </p:sp>
      <p:sp>
        <p:nvSpPr>
          <p:cNvPr id="4" name="Rectangle 3"/>
          <p:cNvSpPr/>
          <p:nvPr/>
        </p:nvSpPr>
        <p:spPr>
          <a:xfrm>
            <a:off x="686607" y="5576552"/>
            <a:ext cx="1927804" cy="515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t>Interview</a:t>
            </a:r>
            <a:endParaRPr lang="en-GB" dirty="0"/>
          </a:p>
        </p:txBody>
      </p:sp>
      <p:sp>
        <p:nvSpPr>
          <p:cNvPr id="7" name="Rectangle 6"/>
          <p:cNvSpPr/>
          <p:nvPr/>
        </p:nvSpPr>
        <p:spPr>
          <a:xfrm>
            <a:off x="2766811" y="5570111"/>
            <a:ext cx="1927804" cy="5151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id-ID" dirty="0" smtClean="0"/>
              <a:t>Observa</a:t>
            </a:r>
            <a:r>
              <a:rPr lang="en-GB" dirty="0" err="1" smtClean="0"/>
              <a:t>tion</a:t>
            </a:r>
            <a:endParaRPr lang="en-GB" dirty="0"/>
          </a:p>
        </p:txBody>
      </p:sp>
      <p:sp>
        <p:nvSpPr>
          <p:cNvPr id="8" name="Rectangle 7"/>
          <p:cNvSpPr/>
          <p:nvPr/>
        </p:nvSpPr>
        <p:spPr>
          <a:xfrm>
            <a:off x="4855069" y="5570110"/>
            <a:ext cx="1927804" cy="515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Q</a:t>
            </a:r>
            <a:r>
              <a:rPr lang="id-ID" dirty="0" smtClean="0"/>
              <a:t>ues</a:t>
            </a:r>
            <a:r>
              <a:rPr lang="en-GB" dirty="0" err="1" smtClean="0"/>
              <a:t>tionnaire</a:t>
            </a:r>
            <a:endParaRPr lang="en-GB" dirty="0"/>
          </a:p>
        </p:txBody>
      </p:sp>
      <p:sp>
        <p:nvSpPr>
          <p:cNvPr id="9" name="Rectangle 8"/>
          <p:cNvSpPr/>
          <p:nvPr/>
        </p:nvSpPr>
        <p:spPr>
          <a:xfrm>
            <a:off x="6963044" y="5570109"/>
            <a:ext cx="1927804" cy="5151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Literature Review</a:t>
            </a:r>
            <a:endParaRPr lang="en-GB" dirty="0"/>
          </a:p>
        </p:txBody>
      </p:sp>
      <p:sp>
        <p:nvSpPr>
          <p:cNvPr id="10" name="TextBox 9">
            <a:extLst>
              <a:ext uri="{FF2B5EF4-FFF2-40B4-BE49-F238E27FC236}">
                <a16:creationId xmlns:a16="http://schemas.microsoft.com/office/drawing/2014/main" xmlns="" id="{AC28D874-FFD6-4373-A38C-C0F10E1B8F1B}"/>
              </a:ext>
            </a:extLst>
          </p:cNvPr>
          <p:cNvSpPr txBox="1"/>
          <p:nvPr/>
        </p:nvSpPr>
        <p:spPr>
          <a:xfrm>
            <a:off x="686607" y="4707509"/>
            <a:ext cx="5654075" cy="400110"/>
          </a:xfrm>
          <a:prstGeom prst="rect">
            <a:avLst/>
          </a:prstGeom>
          <a:noFill/>
        </p:spPr>
        <p:txBody>
          <a:bodyPr wrap="square" rtlCol="0" anchor="ctr">
            <a:spAutoFit/>
          </a:bodyPr>
          <a:lstStyle/>
          <a:p>
            <a:pPr algn="dist"/>
            <a:r>
              <a:rPr lang="en-US" altLang="ko-KR" sz="2000" u="sng" dirty="0" smtClean="0">
                <a:cs typeface="Arial" pitchFamily="34" charset="0"/>
              </a:rPr>
              <a:t>Data Collection Techniques</a:t>
            </a:r>
            <a:endParaRPr lang="ko-KR" altLang="en-US" sz="2000" u="sng" dirty="0">
              <a:cs typeface="Arial" pitchFamily="34" charset="0"/>
            </a:endParaRPr>
          </a:p>
        </p:txBody>
      </p:sp>
      <p:cxnSp>
        <p:nvCxnSpPr>
          <p:cNvPr id="6" name="Straight Arrow Connector 5"/>
          <p:cNvCxnSpPr>
            <a:stCxn id="10" idx="2"/>
            <a:endCxn id="4" idx="0"/>
          </p:cNvCxnSpPr>
          <p:nvPr/>
        </p:nvCxnSpPr>
        <p:spPr>
          <a:xfrm flipH="1">
            <a:off x="1650509" y="5107619"/>
            <a:ext cx="1863136" cy="468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a:endCxn id="7" idx="0"/>
          </p:cNvCxnSpPr>
          <p:nvPr/>
        </p:nvCxnSpPr>
        <p:spPr>
          <a:xfrm>
            <a:off x="3513645" y="5107619"/>
            <a:ext cx="217068" cy="462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8" idx="0"/>
          </p:cNvCxnSpPr>
          <p:nvPr/>
        </p:nvCxnSpPr>
        <p:spPr>
          <a:xfrm>
            <a:off x="3513645" y="5107619"/>
            <a:ext cx="2305326" cy="462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9" idx="0"/>
          </p:cNvCxnSpPr>
          <p:nvPr/>
        </p:nvCxnSpPr>
        <p:spPr>
          <a:xfrm>
            <a:off x="3513645" y="5107619"/>
            <a:ext cx="4413301" cy="462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391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smtClean="0">
                <a:solidFill>
                  <a:schemeClr val="accent1"/>
                </a:solidFill>
              </a:rPr>
              <a:t>Sampling / Informant Characteristics</a:t>
            </a:r>
            <a:endParaRPr lang="en-US" dirty="0"/>
          </a:p>
        </p:txBody>
      </p:sp>
      <p:sp>
        <p:nvSpPr>
          <p:cNvPr id="6" name="Text Placeholder 3">
            <a:extLst>
              <a:ext uri="{FF2B5EF4-FFF2-40B4-BE49-F238E27FC236}">
                <a16:creationId xmlns:a16="http://schemas.microsoft.com/office/drawing/2014/main" xmlns="" id="{C466725B-0ADD-4609-87BA-2738DA9DB59C}"/>
              </a:ext>
            </a:extLst>
          </p:cNvPr>
          <p:cNvSpPr txBox="1">
            <a:spLocks/>
          </p:cNvSpPr>
          <p:nvPr/>
        </p:nvSpPr>
        <p:spPr>
          <a:xfrm>
            <a:off x="1010427"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smtClean="0">
                <a:cs typeface="Arial" pitchFamily="34" charset="0"/>
              </a:rPr>
              <a:t>Practitioner</a:t>
            </a:r>
            <a:endParaRPr lang="en-US" altLang="ko-KR" sz="1800" dirty="0">
              <a:cs typeface="Arial" pitchFamily="34" charset="0"/>
            </a:endParaRPr>
          </a:p>
        </p:txBody>
      </p:sp>
      <p:grpSp>
        <p:nvGrpSpPr>
          <p:cNvPr id="7" name="그룹 6">
            <a:extLst>
              <a:ext uri="{FF2B5EF4-FFF2-40B4-BE49-F238E27FC236}">
                <a16:creationId xmlns:a16="http://schemas.microsoft.com/office/drawing/2014/main" xmlns="" id="{F2B84862-B5B1-429F-9306-9636E2F0C1AC}"/>
              </a:ext>
            </a:extLst>
          </p:cNvPr>
          <p:cNvGrpSpPr/>
          <p:nvPr/>
        </p:nvGrpSpPr>
        <p:grpSpPr>
          <a:xfrm>
            <a:off x="1010427" y="4515894"/>
            <a:ext cx="1681200" cy="1144302"/>
            <a:chOff x="1010427" y="4515894"/>
            <a:chExt cx="1681200" cy="1144302"/>
          </a:xfrm>
        </p:grpSpPr>
        <p:sp>
          <p:nvSpPr>
            <p:cNvPr id="8" name="Text Placeholder 4">
              <a:extLst>
                <a:ext uri="{FF2B5EF4-FFF2-40B4-BE49-F238E27FC236}">
                  <a16:creationId xmlns:a16="http://schemas.microsoft.com/office/drawing/2014/main" xmlns="" id="{F5F82811-5850-4B49-84C1-3CE5BD7B0B29}"/>
                </a:ext>
              </a:extLst>
            </p:cNvPr>
            <p:cNvSpPr txBox="1">
              <a:spLocks/>
            </p:cNvSpPr>
            <p:nvPr/>
          </p:nvSpPr>
          <p:spPr>
            <a:xfrm>
              <a:off x="1010427"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smtClean="0"/>
                <a:t>Muktiar</a:t>
              </a:r>
              <a:r>
                <a:rPr lang="en-US" altLang="ko-KR" dirty="0" smtClean="0"/>
                <a:t>, </a:t>
              </a:r>
              <a:r>
                <a:rPr lang="en-US" altLang="ko-KR" dirty="0" err="1" smtClean="0"/>
                <a:t>SE,M,Si</a:t>
              </a:r>
              <a:endParaRPr lang="en-US" altLang="ko-KR" dirty="0"/>
            </a:p>
          </p:txBody>
        </p:sp>
        <p:sp>
          <p:nvSpPr>
            <p:cNvPr id="9" name="Text Placeholder 5">
              <a:extLst>
                <a:ext uri="{FF2B5EF4-FFF2-40B4-BE49-F238E27FC236}">
                  <a16:creationId xmlns:a16="http://schemas.microsoft.com/office/drawing/2014/main" xmlns="" id="{79FE9FE5-7F0A-4075-81DA-0C7FB1F4E7D3}"/>
                </a:ext>
              </a:extLst>
            </p:cNvPr>
            <p:cNvSpPr txBox="1">
              <a:spLocks/>
            </p:cNvSpPr>
            <p:nvPr/>
          </p:nvSpPr>
          <p:spPr>
            <a:xfrm>
              <a:off x="1010427"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cs typeface="Arial" pitchFamily="34" charset="0"/>
                </a:rPr>
                <a:t>KSPPS Director of BMT UMJ and Head of South </a:t>
              </a:r>
              <a:r>
                <a:rPr lang="en-US" altLang="ko-KR" dirty="0" err="1" smtClean="0">
                  <a:cs typeface="Arial" pitchFamily="34" charset="0"/>
                </a:rPr>
                <a:t>Tangerang</a:t>
              </a:r>
              <a:r>
                <a:rPr lang="en-US" altLang="ko-KR" dirty="0" smtClean="0">
                  <a:cs typeface="Arial" pitchFamily="34" charset="0"/>
                </a:rPr>
                <a:t> Cooperative Education Institution.</a:t>
              </a:r>
              <a:endParaRPr lang="ko-KR" altLang="en-US" dirty="0">
                <a:cs typeface="Arial" pitchFamily="34" charset="0"/>
              </a:endParaRPr>
            </a:p>
          </p:txBody>
        </p:sp>
      </p:grpSp>
      <p:sp>
        <p:nvSpPr>
          <p:cNvPr id="10" name="Text Placeholder 6">
            <a:extLst>
              <a:ext uri="{FF2B5EF4-FFF2-40B4-BE49-F238E27FC236}">
                <a16:creationId xmlns:a16="http://schemas.microsoft.com/office/drawing/2014/main" xmlns="" id="{AC29CFD6-CE43-4868-A527-4FDC0C5D9A14}"/>
              </a:ext>
            </a:extLst>
          </p:cNvPr>
          <p:cNvSpPr txBox="1">
            <a:spLocks/>
          </p:cNvSpPr>
          <p:nvPr/>
        </p:nvSpPr>
        <p:spPr>
          <a:xfrm>
            <a:off x="3891013"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2"/>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smtClean="0">
                <a:cs typeface="Arial" pitchFamily="34" charset="0"/>
              </a:rPr>
              <a:t>Academics</a:t>
            </a:r>
            <a:endParaRPr lang="en-US" altLang="ko-KR" sz="1800" dirty="0">
              <a:cs typeface="Arial" pitchFamily="34" charset="0"/>
            </a:endParaRPr>
          </a:p>
        </p:txBody>
      </p:sp>
      <p:grpSp>
        <p:nvGrpSpPr>
          <p:cNvPr id="11" name="그룹 5">
            <a:extLst>
              <a:ext uri="{FF2B5EF4-FFF2-40B4-BE49-F238E27FC236}">
                <a16:creationId xmlns:a16="http://schemas.microsoft.com/office/drawing/2014/main" xmlns="" id="{6901A964-1DC6-4719-B447-B2E387B923CC}"/>
              </a:ext>
            </a:extLst>
          </p:cNvPr>
          <p:cNvGrpSpPr/>
          <p:nvPr/>
        </p:nvGrpSpPr>
        <p:grpSpPr>
          <a:xfrm>
            <a:off x="3464417" y="4515894"/>
            <a:ext cx="2537138" cy="1144302"/>
            <a:chOff x="3464417" y="4515894"/>
            <a:chExt cx="2537138" cy="1144302"/>
          </a:xfrm>
        </p:grpSpPr>
        <p:sp>
          <p:nvSpPr>
            <p:cNvPr id="12" name="Text Placeholder 7">
              <a:extLst>
                <a:ext uri="{FF2B5EF4-FFF2-40B4-BE49-F238E27FC236}">
                  <a16:creationId xmlns:a16="http://schemas.microsoft.com/office/drawing/2014/main" xmlns="" id="{801BAF74-FAAD-442F-B48F-949FFE5DC9DD}"/>
                </a:ext>
              </a:extLst>
            </p:cNvPr>
            <p:cNvSpPr txBox="1">
              <a:spLocks/>
            </p:cNvSpPr>
            <p:nvPr/>
          </p:nvSpPr>
          <p:spPr>
            <a:xfrm>
              <a:off x="3464417" y="4515894"/>
              <a:ext cx="2537138"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2"/>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200" dirty="0" smtClean="0"/>
                <a:t>Dr. </a:t>
              </a:r>
              <a:r>
                <a:rPr lang="en-US" altLang="ko-KR" sz="1200" dirty="0" err="1" smtClean="0"/>
                <a:t>Nurhidayat</a:t>
              </a:r>
              <a:r>
                <a:rPr lang="en-US" altLang="ko-KR" sz="1200" dirty="0" smtClean="0"/>
                <a:t>, </a:t>
              </a:r>
              <a:r>
                <a:rPr lang="en-US" altLang="ko-KR" sz="1200" dirty="0" err="1" smtClean="0"/>
                <a:t>S,Ag.MM</a:t>
              </a:r>
              <a:endParaRPr lang="en-US" altLang="ko-KR" sz="1200" dirty="0"/>
            </a:p>
          </p:txBody>
        </p:sp>
        <p:sp>
          <p:nvSpPr>
            <p:cNvPr id="13" name="Text Placeholder 8">
              <a:extLst>
                <a:ext uri="{FF2B5EF4-FFF2-40B4-BE49-F238E27FC236}">
                  <a16:creationId xmlns:a16="http://schemas.microsoft.com/office/drawing/2014/main" xmlns="" id="{CCF19C9F-8FFC-4804-96F9-E441F1D6397F}"/>
                </a:ext>
              </a:extLst>
            </p:cNvPr>
            <p:cNvSpPr txBox="1">
              <a:spLocks/>
            </p:cNvSpPr>
            <p:nvPr/>
          </p:nvSpPr>
          <p:spPr>
            <a:xfrm>
              <a:off x="3856178"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ko-KR" dirty="0" smtClean="0">
                  <a:cs typeface="Arial" pitchFamily="34" charset="0"/>
                </a:rPr>
                <a:t>Head of </a:t>
              </a:r>
              <a:r>
                <a:rPr lang="en-GB" altLang="ko-KR" dirty="0" err="1" smtClean="0">
                  <a:cs typeface="Arial" pitchFamily="34" charset="0"/>
                </a:rPr>
                <a:t>Sharia</a:t>
              </a:r>
              <a:r>
                <a:rPr lang="en-GB" altLang="ko-KR" dirty="0" smtClean="0">
                  <a:cs typeface="Arial" pitchFamily="34" charset="0"/>
                </a:rPr>
                <a:t> Banking study program</a:t>
              </a:r>
              <a:r>
                <a:rPr lang="en-US" altLang="ko-KR" dirty="0" smtClean="0">
                  <a:cs typeface="Arial" pitchFamily="34" charset="0"/>
                </a:rPr>
                <a:t>, and also the cooperative economics lecturer of UMJ</a:t>
              </a:r>
              <a:endParaRPr lang="ko-KR" altLang="en-US" dirty="0">
                <a:cs typeface="Arial" pitchFamily="34" charset="0"/>
              </a:endParaRPr>
            </a:p>
          </p:txBody>
        </p:sp>
      </p:grpSp>
      <p:sp>
        <p:nvSpPr>
          <p:cNvPr id="14" name="Text Placeholder 9">
            <a:extLst>
              <a:ext uri="{FF2B5EF4-FFF2-40B4-BE49-F238E27FC236}">
                <a16:creationId xmlns:a16="http://schemas.microsoft.com/office/drawing/2014/main" xmlns="" id="{9D3B65A3-1CC8-4518-A300-DD505565F239}"/>
              </a:ext>
            </a:extLst>
          </p:cNvPr>
          <p:cNvSpPr txBox="1">
            <a:spLocks/>
          </p:cNvSpPr>
          <p:nvPr/>
        </p:nvSpPr>
        <p:spPr>
          <a:xfrm>
            <a:off x="6591294" y="1683979"/>
            <a:ext cx="2011792"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3"/>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smtClean="0">
                <a:cs typeface="Arial" pitchFamily="34" charset="0"/>
              </a:rPr>
              <a:t>Member/UMKM</a:t>
            </a:r>
            <a:endParaRPr lang="en-US" altLang="ko-KR" sz="1800" dirty="0">
              <a:cs typeface="Arial" pitchFamily="34" charset="0"/>
            </a:endParaRPr>
          </a:p>
        </p:txBody>
      </p:sp>
      <p:grpSp>
        <p:nvGrpSpPr>
          <p:cNvPr id="15" name="그룹 4">
            <a:extLst>
              <a:ext uri="{FF2B5EF4-FFF2-40B4-BE49-F238E27FC236}">
                <a16:creationId xmlns:a16="http://schemas.microsoft.com/office/drawing/2014/main" xmlns="" id="{05AFFBFB-72A3-4A8C-ADA8-B72EEA4540F4}"/>
              </a:ext>
            </a:extLst>
          </p:cNvPr>
          <p:cNvGrpSpPr/>
          <p:nvPr/>
        </p:nvGrpSpPr>
        <p:grpSpPr>
          <a:xfrm>
            <a:off x="6701929" y="4515894"/>
            <a:ext cx="1681200" cy="1144302"/>
            <a:chOff x="6701929" y="4515894"/>
            <a:chExt cx="1681200" cy="1144302"/>
          </a:xfrm>
        </p:grpSpPr>
        <p:sp>
          <p:nvSpPr>
            <p:cNvPr id="16" name="Text Placeholder 12">
              <a:extLst>
                <a:ext uri="{FF2B5EF4-FFF2-40B4-BE49-F238E27FC236}">
                  <a16:creationId xmlns:a16="http://schemas.microsoft.com/office/drawing/2014/main" xmlns="" id="{FB86866A-79F7-43AC-9C09-60C07B81329A}"/>
                </a:ext>
              </a:extLst>
            </p:cNvPr>
            <p:cNvSpPr txBox="1">
              <a:spLocks/>
            </p:cNvSpPr>
            <p:nvPr/>
          </p:nvSpPr>
          <p:spPr>
            <a:xfrm>
              <a:off x="6701929"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3"/>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smtClean="0">
                  <a:cs typeface="Arial" pitchFamily="34" charset="0"/>
                </a:rPr>
                <a:t>Siti</a:t>
              </a:r>
              <a:r>
                <a:rPr lang="en-US" altLang="ko-KR" dirty="0" smtClean="0">
                  <a:cs typeface="Arial" pitchFamily="34" charset="0"/>
                </a:rPr>
                <a:t> </a:t>
              </a:r>
              <a:r>
                <a:rPr lang="en-US" altLang="ko-KR" dirty="0" err="1" smtClean="0">
                  <a:cs typeface="Arial" pitchFamily="34" charset="0"/>
                </a:rPr>
                <a:t>Muamanah</a:t>
              </a:r>
              <a:endParaRPr lang="en-US" altLang="ko-KR" dirty="0">
                <a:cs typeface="Arial" pitchFamily="34" charset="0"/>
              </a:endParaRPr>
            </a:p>
          </p:txBody>
        </p:sp>
        <p:sp>
          <p:nvSpPr>
            <p:cNvPr id="17" name="Text Placeholder 14">
              <a:extLst>
                <a:ext uri="{FF2B5EF4-FFF2-40B4-BE49-F238E27FC236}">
                  <a16:creationId xmlns:a16="http://schemas.microsoft.com/office/drawing/2014/main" xmlns="" id="{23574B11-24DE-4B31-9607-8D2964398FDC}"/>
                </a:ext>
              </a:extLst>
            </p:cNvPr>
            <p:cNvSpPr txBox="1">
              <a:spLocks/>
            </p:cNvSpPr>
            <p:nvPr/>
          </p:nvSpPr>
          <p:spPr>
            <a:xfrm>
              <a:off x="6701929"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cs typeface="Arial" pitchFamily="34" charset="0"/>
                </a:rPr>
                <a:t>Business owners/members of UMKM KSPPS BMT UMJ</a:t>
              </a:r>
              <a:endParaRPr lang="ko-KR" altLang="en-US" dirty="0">
                <a:cs typeface="Arial" pitchFamily="34" charset="0"/>
              </a:endParaRPr>
            </a:p>
          </p:txBody>
        </p:sp>
      </p:grpSp>
      <p:sp>
        <p:nvSpPr>
          <p:cNvPr id="36" name="TextBox 35">
            <a:extLst>
              <a:ext uri="{FF2B5EF4-FFF2-40B4-BE49-F238E27FC236}">
                <a16:creationId xmlns:a16="http://schemas.microsoft.com/office/drawing/2014/main" xmlns="" id="{8789CB47-B72C-485F-81F9-A95AF7C37859}"/>
              </a:ext>
            </a:extLst>
          </p:cNvPr>
          <p:cNvSpPr txBox="1"/>
          <p:nvPr/>
        </p:nvSpPr>
        <p:spPr>
          <a:xfrm>
            <a:off x="8912180" y="2153043"/>
            <a:ext cx="3279819" cy="2677656"/>
          </a:xfrm>
          <a:prstGeom prst="rect">
            <a:avLst/>
          </a:prstGeom>
          <a:noFill/>
        </p:spPr>
        <p:txBody>
          <a:bodyPr wrap="square" rtlCol="0" anchor="ctr">
            <a:spAutoFit/>
          </a:bodyPr>
          <a:lstStyle/>
          <a:p>
            <a:r>
              <a:rPr lang="en-US" sz="1200" dirty="0" smtClean="0">
                <a:solidFill>
                  <a:schemeClr val="bg1"/>
                </a:solidFill>
              </a:rPr>
              <a:t>In this study, the characteristics of respondents as described in addition. In the SWOT analysis the number of respondents was 8 people. SWOT analysis is a subjective analysis, for this reason SWOT analysis answers are carried out by several people (</a:t>
            </a:r>
            <a:r>
              <a:rPr lang="en-US" sz="1200" dirty="0" err="1" smtClean="0">
                <a:solidFill>
                  <a:schemeClr val="bg1"/>
                </a:solidFill>
              </a:rPr>
              <a:t>Rangkuti</a:t>
            </a:r>
            <a:r>
              <a:rPr lang="en-US" sz="1200" dirty="0" smtClean="0">
                <a:solidFill>
                  <a:schemeClr val="bg1"/>
                </a:solidFill>
              </a:rPr>
              <a:t>, 2016)</a:t>
            </a:r>
          </a:p>
          <a:p>
            <a:r>
              <a:rPr lang="en-US" sz="1200" dirty="0" smtClean="0">
                <a:solidFill>
                  <a:schemeClr val="bg1"/>
                </a:solidFill>
              </a:rPr>
              <a:t>While AHP, there were 3 experts asked to become AHP respondents.</a:t>
            </a:r>
          </a:p>
          <a:p>
            <a:r>
              <a:rPr lang="en-US" sz="1200" dirty="0" smtClean="0">
                <a:solidFill>
                  <a:schemeClr val="bg1"/>
                </a:solidFill>
              </a:rPr>
              <a:t>One person who truly mastered the problem could have given better results than the assessment of many respondents who did not </a:t>
            </a:r>
            <a:r>
              <a:rPr lang="en-US" sz="1200" dirty="0" smtClean="0">
                <a:solidFill>
                  <a:srgbClr val="FF0000"/>
                </a:solidFill>
              </a:rPr>
              <a:t>really understand the problem (</a:t>
            </a:r>
            <a:r>
              <a:rPr lang="en-US" sz="1200" dirty="0" err="1" smtClean="0">
                <a:solidFill>
                  <a:srgbClr val="FF0000"/>
                </a:solidFill>
              </a:rPr>
              <a:t>Asmarani</a:t>
            </a:r>
            <a:r>
              <a:rPr lang="en-US" sz="1200" dirty="0" smtClean="0">
                <a:solidFill>
                  <a:srgbClr val="FF0000"/>
                </a:solidFill>
              </a:rPr>
              <a:t>, 2010: 74).</a:t>
            </a:r>
            <a:endParaRPr lang="ko-KR" altLang="en-US" sz="1200" dirty="0" smtClean="0">
              <a:solidFill>
                <a:srgbClr val="FF0000"/>
              </a:solidFill>
              <a:cs typeface="Arial" pitchFamily="34" charset="0"/>
            </a:endParaRPr>
          </a:p>
        </p:txBody>
      </p:sp>
      <p:pic>
        <p:nvPicPr>
          <p:cNvPr id="3" name="Picture Placeholder 2"/>
          <p:cNvPicPr>
            <a:picLocks noGrp="1" noChangeAspect="1"/>
          </p:cNvPicPr>
          <p:nvPr>
            <p:ph type="pic" idx="11"/>
          </p:nvPr>
        </p:nvPicPr>
        <p:blipFill>
          <a:blip r:embed="rId2">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t="42" b="42"/>
          <a:stretch>
            <a:fillRect/>
          </a:stretch>
        </p:blipFill>
        <p:spPr/>
      </p:pic>
      <p:pic>
        <p:nvPicPr>
          <p:cNvPr id="5" name="Picture Placeholder 4"/>
          <p:cNvPicPr>
            <a:picLocks noGrp="1" noChangeAspect="1"/>
          </p:cNvPicPr>
          <p:nvPr>
            <p:ph type="pic" idx="12"/>
          </p:nvPr>
        </p:nvPicPr>
        <p:blipFill>
          <a:blip r:embed="rId4">
            <a:extLst>
              <a:ext uri="{28A0092B-C50C-407E-A947-70E740481C1C}">
                <a14:useLocalDpi xmlns:a14="http://schemas.microsoft.com/office/drawing/2010/main" val="0"/>
              </a:ext>
            </a:extLst>
          </a:blip>
          <a:srcRect/>
          <a:stretch>
            <a:fillRect/>
          </a:stretch>
        </p:blipFill>
        <p:spPr/>
      </p:pic>
      <p:pic>
        <p:nvPicPr>
          <p:cNvPr id="31" name="Picture Placeholder 30"/>
          <p:cNvPicPr>
            <a:picLocks noGrp="1" noChangeAspect="1"/>
          </p:cNvPicPr>
          <p:nvPr>
            <p:ph type="pic" idx="13"/>
          </p:nvPr>
        </p:nvPicPr>
        <p:blipFill>
          <a:blip r:embed="rId5">
            <a:extLst>
              <a:ext uri="{28A0092B-C50C-407E-A947-70E740481C1C}">
                <a14:useLocalDpi xmlns:a14="http://schemas.microsoft.com/office/drawing/2010/main" val="0"/>
              </a:ext>
            </a:extLst>
          </a:blip>
          <a:srcRect l="19017" r="19017"/>
          <a:stretch>
            <a:fillRect/>
          </a:stretch>
        </p:blipFill>
        <p:spPr/>
      </p:pic>
    </p:spTree>
    <p:extLst>
      <p:ext uri="{BB962C8B-B14F-4D97-AF65-F5344CB8AC3E}">
        <p14:creationId xmlns:p14="http://schemas.microsoft.com/office/powerpoint/2010/main" val="4169082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733F4E-7A49-4327-A02E-3A1EF9802767}"/>
              </a:ext>
            </a:extLst>
          </p:cNvPr>
          <p:cNvSpPr/>
          <p:nvPr/>
        </p:nvSpPr>
        <p:spPr>
          <a:xfrm rot="11700000">
            <a:off x="9288437" y="580030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smtClean="0"/>
              <a:t>FINDING</a:t>
            </a:r>
            <a:endParaRPr lang="en-US" dirty="0"/>
          </a:p>
        </p:txBody>
      </p:sp>
      <p:sp>
        <p:nvSpPr>
          <p:cNvPr id="12" name="Freeform: Shape 11">
            <a:extLst>
              <a:ext uri="{FF2B5EF4-FFF2-40B4-BE49-F238E27FC236}">
                <a16:creationId xmlns:a16="http://schemas.microsoft.com/office/drawing/2014/main" xmlns="" id="{868B0182-8A6C-40D3-97BF-F8F39E9E11BD}"/>
              </a:ext>
            </a:extLst>
          </p:cNvPr>
          <p:cNvSpPr/>
          <p:nvPr/>
        </p:nvSpPr>
        <p:spPr>
          <a:xfrm>
            <a:off x="10452387" y="562255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6" name="Group 45">
            <a:extLst>
              <a:ext uri="{FF2B5EF4-FFF2-40B4-BE49-F238E27FC236}">
                <a16:creationId xmlns:a16="http://schemas.microsoft.com/office/drawing/2014/main" xmlns="" id="{98FC4872-32C4-4C30-9D22-C98E8ED9FB49}"/>
              </a:ext>
            </a:extLst>
          </p:cNvPr>
          <p:cNvGrpSpPr/>
          <p:nvPr/>
        </p:nvGrpSpPr>
        <p:grpSpPr>
          <a:xfrm>
            <a:off x="6159403" y="1837931"/>
            <a:ext cx="2843368" cy="4501232"/>
            <a:chOff x="5942534" y="1718055"/>
            <a:chExt cx="2843368" cy="4501232"/>
          </a:xfrm>
        </p:grpSpPr>
        <p:sp>
          <p:nvSpPr>
            <p:cNvPr id="10" name="Freeform: Shape 9">
              <a:extLst>
                <a:ext uri="{FF2B5EF4-FFF2-40B4-BE49-F238E27FC236}">
                  <a16:creationId xmlns:a16="http://schemas.microsoft.com/office/drawing/2014/main" xmlns="" id="{56294549-53E2-4EC1-8ADB-0D02E0653629}"/>
                </a:ext>
              </a:extLst>
            </p:cNvPr>
            <p:cNvSpPr/>
            <p:nvPr/>
          </p:nvSpPr>
          <p:spPr>
            <a:xfrm>
              <a:off x="8259821" y="3390604"/>
              <a:ext cx="267350" cy="196730"/>
            </a:xfrm>
            <a:custGeom>
              <a:avLst/>
              <a:gdLst>
                <a:gd name="connsiteX0" fmla="*/ 269661 w 267350"/>
                <a:gd name="connsiteY0" fmla="*/ 67090 h 196729"/>
                <a:gd name="connsiteX1" fmla="*/ 203580 w 267350"/>
                <a:gd name="connsiteY1" fmla="*/ 92816 h 196729"/>
                <a:gd name="connsiteX2" fmla="*/ 133463 w 267350"/>
                <a:gd name="connsiteY2" fmla="*/ 92816 h 196729"/>
                <a:gd name="connsiteX3" fmla="*/ 72931 w 267350"/>
                <a:gd name="connsiteY3" fmla="*/ 30771 h 196729"/>
                <a:gd name="connsiteX4" fmla="*/ 51745 w 267350"/>
                <a:gd name="connsiteY4" fmla="*/ 0 h 196729"/>
                <a:gd name="connsiteX5" fmla="*/ 28541 w 267350"/>
                <a:gd name="connsiteY5" fmla="*/ 7567 h 196729"/>
                <a:gd name="connsiteX6" fmla="*/ 797 w 267350"/>
                <a:gd name="connsiteY6" fmla="*/ 61037 h 196729"/>
                <a:gd name="connsiteX7" fmla="*/ 7859 w 267350"/>
                <a:gd name="connsiteY7" fmla="*/ 102400 h 196729"/>
                <a:gd name="connsiteX8" fmla="*/ 35603 w 267350"/>
                <a:gd name="connsiteY8" fmla="*/ 146791 h 196729"/>
                <a:gd name="connsiteX9" fmla="*/ 74949 w 267350"/>
                <a:gd name="connsiteY9" fmla="*/ 177561 h 196729"/>
                <a:gd name="connsiteX10" fmla="*/ 145570 w 267350"/>
                <a:gd name="connsiteY10" fmla="*/ 194207 h 196729"/>
                <a:gd name="connsiteX11" fmla="*/ 177854 w 267350"/>
                <a:gd name="connsiteY11" fmla="*/ 190172 h 196729"/>
                <a:gd name="connsiteX12" fmla="*/ 229810 w 267350"/>
                <a:gd name="connsiteY12" fmla="*/ 165455 h 196729"/>
                <a:gd name="connsiteX13" fmla="*/ 254528 w 267350"/>
                <a:gd name="connsiteY13" fmla="*/ 126613 h 196729"/>
                <a:gd name="connsiteX14" fmla="*/ 269661 w 267350"/>
                <a:gd name="connsiteY14" fmla="*/ 67090 h 1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50" h="196729">
                  <a:moveTo>
                    <a:pt x="269661" y="67090"/>
                  </a:moveTo>
                  <a:cubicBezTo>
                    <a:pt x="251501" y="85249"/>
                    <a:pt x="228801" y="92311"/>
                    <a:pt x="203580" y="92816"/>
                  </a:cubicBezTo>
                  <a:cubicBezTo>
                    <a:pt x="180376" y="92816"/>
                    <a:pt x="156667" y="92816"/>
                    <a:pt x="133463" y="92816"/>
                  </a:cubicBezTo>
                  <a:cubicBezTo>
                    <a:pt x="87055" y="92311"/>
                    <a:pt x="71922" y="77683"/>
                    <a:pt x="72931" y="30771"/>
                  </a:cubicBezTo>
                  <a:cubicBezTo>
                    <a:pt x="73435" y="14124"/>
                    <a:pt x="68896" y="3027"/>
                    <a:pt x="51745" y="0"/>
                  </a:cubicBezTo>
                  <a:cubicBezTo>
                    <a:pt x="43674" y="2018"/>
                    <a:pt x="36107" y="4540"/>
                    <a:pt x="28541" y="7567"/>
                  </a:cubicBezTo>
                  <a:cubicBezTo>
                    <a:pt x="8363" y="17151"/>
                    <a:pt x="-3238" y="38841"/>
                    <a:pt x="797" y="61037"/>
                  </a:cubicBezTo>
                  <a:lnTo>
                    <a:pt x="7859" y="102400"/>
                  </a:lnTo>
                  <a:cubicBezTo>
                    <a:pt x="10886" y="120055"/>
                    <a:pt x="20974" y="136197"/>
                    <a:pt x="35603" y="146791"/>
                  </a:cubicBezTo>
                  <a:cubicBezTo>
                    <a:pt x="49223" y="156879"/>
                    <a:pt x="62842" y="166968"/>
                    <a:pt x="74949" y="177561"/>
                  </a:cubicBezTo>
                  <a:cubicBezTo>
                    <a:pt x="98657" y="198747"/>
                    <a:pt x="119339" y="199756"/>
                    <a:pt x="145570" y="194207"/>
                  </a:cubicBezTo>
                  <a:cubicBezTo>
                    <a:pt x="156163" y="190676"/>
                    <a:pt x="167260" y="192694"/>
                    <a:pt x="177854" y="190172"/>
                  </a:cubicBezTo>
                  <a:cubicBezTo>
                    <a:pt x="193995" y="186641"/>
                    <a:pt x="223757" y="185632"/>
                    <a:pt x="229810" y="165455"/>
                  </a:cubicBezTo>
                  <a:cubicBezTo>
                    <a:pt x="234350" y="160410"/>
                    <a:pt x="254023" y="132162"/>
                    <a:pt x="254528" y="126613"/>
                  </a:cubicBezTo>
                  <a:cubicBezTo>
                    <a:pt x="255536" y="110471"/>
                    <a:pt x="276723" y="60028"/>
                    <a:pt x="269661" y="67090"/>
                  </a:cubicBezTo>
                  <a:close/>
                </a:path>
              </a:pathLst>
            </a:custGeom>
            <a:solidFill>
              <a:srgbClr val="FDB98A"/>
            </a:solidFill>
            <a:ln w="50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434B8E31-16DB-4434-86DA-CC52C44C9AC0}"/>
                </a:ext>
              </a:extLst>
            </p:cNvPr>
            <p:cNvSpPr/>
            <p:nvPr/>
          </p:nvSpPr>
          <p:spPr>
            <a:xfrm>
              <a:off x="6785034" y="1718055"/>
              <a:ext cx="1563748" cy="1059313"/>
            </a:xfrm>
            <a:custGeom>
              <a:avLst/>
              <a:gdLst>
                <a:gd name="connsiteX0" fmla="*/ 1000407 w 1563747"/>
                <a:gd name="connsiteY0" fmla="*/ 71978 h 1059312"/>
                <a:gd name="connsiteX1" fmla="*/ 1080612 w 1563747"/>
                <a:gd name="connsiteY1" fmla="*/ 9932 h 1059312"/>
                <a:gd name="connsiteX2" fmla="*/ 1385795 w 1563747"/>
                <a:gd name="connsiteY2" fmla="*/ 34145 h 1059312"/>
                <a:gd name="connsiteX3" fmla="*/ 1548728 w 1563747"/>
                <a:gd name="connsiteY3" fmla="*/ 190520 h 1059312"/>
                <a:gd name="connsiteX4" fmla="*/ 1462469 w 1563747"/>
                <a:gd name="connsiteY4" fmla="*/ 450304 h 1059312"/>
                <a:gd name="connsiteX5" fmla="*/ 1164853 w 1563747"/>
                <a:gd name="connsiteY5" fmla="*/ 557244 h 1059312"/>
                <a:gd name="connsiteX6" fmla="*/ 1169393 w 1563747"/>
                <a:gd name="connsiteY6" fmla="*/ 716645 h 1059312"/>
                <a:gd name="connsiteX7" fmla="*/ 829404 w 1563747"/>
                <a:gd name="connsiteY7" fmla="*/ 804921 h 1059312"/>
                <a:gd name="connsiteX8" fmla="*/ 588284 w 1563747"/>
                <a:gd name="connsiteY8" fmla="*/ 811983 h 1059312"/>
                <a:gd name="connsiteX9" fmla="*/ 369359 w 1563747"/>
                <a:gd name="connsiteY9" fmla="*/ 834683 h 1059312"/>
                <a:gd name="connsiteX10" fmla="*/ 202896 w 1563747"/>
                <a:gd name="connsiteY10" fmla="*/ 943136 h 1059312"/>
                <a:gd name="connsiteX11" fmla="*/ 149426 w 1563747"/>
                <a:gd name="connsiteY11" fmla="*/ 1040492 h 1059312"/>
                <a:gd name="connsiteX12" fmla="*/ 45512 w 1563747"/>
                <a:gd name="connsiteY12" fmla="*/ 1060165 h 1059312"/>
                <a:gd name="connsiteX13" fmla="*/ 4653 w 1563747"/>
                <a:gd name="connsiteY13" fmla="*/ 1007199 h 1059312"/>
                <a:gd name="connsiteX14" fmla="*/ 45512 w 1563747"/>
                <a:gd name="connsiteY14" fmla="*/ 735309 h 1059312"/>
                <a:gd name="connsiteX15" fmla="*/ 45008 w 1563747"/>
                <a:gd name="connsiteY15" fmla="*/ 523951 h 1059312"/>
                <a:gd name="connsiteX16" fmla="*/ 187258 w 1563747"/>
                <a:gd name="connsiteY16" fmla="*/ 284849 h 1059312"/>
                <a:gd name="connsiteX17" fmla="*/ 509592 w 1563747"/>
                <a:gd name="connsiteY17" fmla="*/ 273752 h 1059312"/>
                <a:gd name="connsiteX18" fmla="*/ 1144171 w 1563747"/>
                <a:gd name="connsiteY18" fmla="*/ 315115 h 1059312"/>
                <a:gd name="connsiteX19" fmla="*/ 1192597 w 1563747"/>
                <a:gd name="connsiteY19" fmla="*/ 264167 h 1059312"/>
                <a:gd name="connsiteX20" fmla="*/ 1175446 w 1563747"/>
                <a:gd name="connsiteY20" fmla="*/ 220281 h 1059312"/>
                <a:gd name="connsiteX21" fmla="*/ 1000407 w 1563747"/>
                <a:gd name="connsiteY21" fmla="*/ 71978 h 10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747" h="1059312">
                  <a:moveTo>
                    <a:pt x="1000407" y="71978"/>
                  </a:moveTo>
                  <a:cubicBezTo>
                    <a:pt x="1007973" y="26074"/>
                    <a:pt x="1043284" y="14977"/>
                    <a:pt x="1080612" y="9932"/>
                  </a:cubicBezTo>
                  <a:cubicBezTo>
                    <a:pt x="1184021" y="-4192"/>
                    <a:pt x="1286926" y="-8732"/>
                    <a:pt x="1385795" y="34145"/>
                  </a:cubicBezTo>
                  <a:cubicBezTo>
                    <a:pt x="1459443" y="65924"/>
                    <a:pt x="1517957" y="114855"/>
                    <a:pt x="1548728" y="190520"/>
                  </a:cubicBezTo>
                  <a:cubicBezTo>
                    <a:pt x="1589587" y="290398"/>
                    <a:pt x="1543683" y="387754"/>
                    <a:pt x="1462469" y="450304"/>
                  </a:cubicBezTo>
                  <a:cubicBezTo>
                    <a:pt x="1370158" y="521429"/>
                    <a:pt x="1265235" y="512349"/>
                    <a:pt x="1164853" y="557244"/>
                  </a:cubicBezTo>
                  <a:cubicBezTo>
                    <a:pt x="1077586" y="596085"/>
                    <a:pt x="1134082" y="657626"/>
                    <a:pt x="1169393" y="716645"/>
                  </a:cubicBezTo>
                  <a:cubicBezTo>
                    <a:pt x="1239509" y="832665"/>
                    <a:pt x="857148" y="804921"/>
                    <a:pt x="829404" y="804921"/>
                  </a:cubicBezTo>
                  <a:cubicBezTo>
                    <a:pt x="749199" y="804921"/>
                    <a:pt x="667985" y="804921"/>
                    <a:pt x="588284" y="811983"/>
                  </a:cubicBezTo>
                  <a:cubicBezTo>
                    <a:pt x="515645" y="819045"/>
                    <a:pt x="440989" y="816019"/>
                    <a:pt x="369359" y="834683"/>
                  </a:cubicBezTo>
                  <a:cubicBezTo>
                    <a:pt x="303783" y="851834"/>
                    <a:pt x="240224" y="886640"/>
                    <a:pt x="202896" y="943136"/>
                  </a:cubicBezTo>
                  <a:cubicBezTo>
                    <a:pt x="184232" y="971385"/>
                    <a:pt x="178178" y="1022333"/>
                    <a:pt x="149426" y="1040492"/>
                  </a:cubicBezTo>
                  <a:cubicBezTo>
                    <a:pt x="119160" y="1059156"/>
                    <a:pt x="80318" y="1061174"/>
                    <a:pt x="45512" y="1060165"/>
                  </a:cubicBezTo>
                  <a:cubicBezTo>
                    <a:pt x="-3418" y="1059156"/>
                    <a:pt x="-4931" y="1053607"/>
                    <a:pt x="4653" y="1007199"/>
                  </a:cubicBezTo>
                  <a:cubicBezTo>
                    <a:pt x="23317" y="917410"/>
                    <a:pt x="37946" y="826612"/>
                    <a:pt x="45512" y="735309"/>
                  </a:cubicBezTo>
                  <a:cubicBezTo>
                    <a:pt x="51565" y="664688"/>
                    <a:pt x="53583" y="594068"/>
                    <a:pt x="45008" y="523951"/>
                  </a:cubicBezTo>
                  <a:cubicBezTo>
                    <a:pt x="31892" y="412975"/>
                    <a:pt x="82840" y="324699"/>
                    <a:pt x="187258" y="284849"/>
                  </a:cubicBezTo>
                  <a:cubicBezTo>
                    <a:pt x="289154" y="245503"/>
                    <a:pt x="403661" y="261141"/>
                    <a:pt x="509592" y="273752"/>
                  </a:cubicBezTo>
                  <a:cubicBezTo>
                    <a:pt x="716410" y="298469"/>
                    <a:pt x="940884" y="412975"/>
                    <a:pt x="1144171" y="315115"/>
                  </a:cubicBezTo>
                  <a:cubicBezTo>
                    <a:pt x="1166366" y="304522"/>
                    <a:pt x="1189570" y="288380"/>
                    <a:pt x="1192597" y="264167"/>
                  </a:cubicBezTo>
                  <a:cubicBezTo>
                    <a:pt x="1194614" y="248025"/>
                    <a:pt x="1187048" y="231883"/>
                    <a:pt x="1175446" y="220281"/>
                  </a:cubicBezTo>
                  <a:cubicBezTo>
                    <a:pt x="1138622" y="181944"/>
                    <a:pt x="989309" y="140581"/>
                    <a:pt x="1000407" y="71978"/>
                  </a:cubicBezTo>
                  <a:close/>
                </a:path>
              </a:pathLst>
            </a:custGeom>
            <a:solidFill>
              <a:srgbClr val="89571E"/>
            </a:solidFill>
            <a:ln w="50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4B7C5A54-58B8-4B91-B7B3-1B2FA50BE416}"/>
                </a:ext>
              </a:extLst>
            </p:cNvPr>
            <p:cNvSpPr/>
            <p:nvPr/>
          </p:nvSpPr>
          <p:spPr>
            <a:xfrm>
              <a:off x="5942534" y="3556563"/>
              <a:ext cx="2567573" cy="1664634"/>
            </a:xfrm>
            <a:custGeom>
              <a:avLst/>
              <a:gdLst>
                <a:gd name="connsiteX0" fmla="*/ 2534992 w 2567572"/>
                <a:gd name="connsiteY0" fmla="*/ 0 h 1664634"/>
                <a:gd name="connsiteX1" fmla="*/ 2459327 w 2567572"/>
                <a:gd name="connsiteY1" fmla="*/ 20177 h 1664634"/>
                <a:gd name="connsiteX2" fmla="*/ 2461344 w 2567572"/>
                <a:gd name="connsiteY2" fmla="*/ 63054 h 1664634"/>
                <a:gd name="connsiteX3" fmla="*/ 2424016 w 2567572"/>
                <a:gd name="connsiteY3" fmla="*/ 390937 h 1664634"/>
                <a:gd name="connsiteX4" fmla="*/ 2165241 w 2567572"/>
                <a:gd name="connsiteY4" fmla="*/ 627012 h 1664634"/>
                <a:gd name="connsiteX5" fmla="*/ 1985158 w 2567572"/>
                <a:gd name="connsiteY5" fmla="*/ 696624 h 1664634"/>
                <a:gd name="connsiteX6" fmla="*/ 1797004 w 2567572"/>
                <a:gd name="connsiteY6" fmla="*/ 745050 h 1664634"/>
                <a:gd name="connsiteX7" fmla="*/ 1796499 w 2567572"/>
                <a:gd name="connsiteY7" fmla="*/ 633570 h 1664634"/>
                <a:gd name="connsiteX8" fmla="*/ 1761189 w 2567572"/>
                <a:gd name="connsiteY8" fmla="*/ 602799 h 1664634"/>
                <a:gd name="connsiteX9" fmla="*/ 1114504 w 2567572"/>
                <a:gd name="connsiteY9" fmla="*/ 502417 h 1664634"/>
                <a:gd name="connsiteX10" fmla="*/ 708938 w 2567572"/>
                <a:gd name="connsiteY10" fmla="*/ 440371 h 1664634"/>
                <a:gd name="connsiteX11" fmla="*/ 669088 w 2567572"/>
                <a:gd name="connsiteY11" fmla="*/ 438354 h 1664634"/>
                <a:gd name="connsiteX12" fmla="*/ 513218 w 2567572"/>
                <a:gd name="connsiteY12" fmla="*/ 479717 h 1664634"/>
                <a:gd name="connsiteX13" fmla="*/ 469836 w 2567572"/>
                <a:gd name="connsiteY13" fmla="*/ 491319 h 1664634"/>
                <a:gd name="connsiteX14" fmla="*/ 342214 w 2567572"/>
                <a:gd name="connsiteY14" fmla="*/ 584640 h 1664634"/>
                <a:gd name="connsiteX15" fmla="*/ 26438 w 2567572"/>
                <a:gd name="connsiteY15" fmla="*/ 1033082 h 1664634"/>
                <a:gd name="connsiteX16" fmla="*/ 199459 w 2567572"/>
                <a:gd name="connsiteY16" fmla="*/ 1609147 h 1664634"/>
                <a:gd name="connsiteX17" fmla="*/ 221150 w 2567572"/>
                <a:gd name="connsiteY17" fmla="*/ 1604607 h 1664634"/>
                <a:gd name="connsiteX18" fmla="*/ 247380 w 2567572"/>
                <a:gd name="connsiteY18" fmla="*/ 1562234 h 1664634"/>
                <a:gd name="connsiteX19" fmla="*/ 244354 w 2567572"/>
                <a:gd name="connsiteY19" fmla="*/ 1544074 h 1664634"/>
                <a:gd name="connsiteX20" fmla="*/ 82430 w 2567572"/>
                <a:gd name="connsiteY20" fmla="*/ 1159191 h 1664634"/>
                <a:gd name="connsiteX21" fmla="*/ 456721 w 2567572"/>
                <a:gd name="connsiteY21" fmla="*/ 596746 h 1664634"/>
                <a:gd name="connsiteX22" fmla="*/ 476898 w 2567572"/>
                <a:gd name="connsiteY22" fmla="*/ 605826 h 1664634"/>
                <a:gd name="connsiteX23" fmla="*/ 479420 w 2567572"/>
                <a:gd name="connsiteY23" fmla="*/ 643154 h 1664634"/>
                <a:gd name="connsiteX24" fmla="*/ 517253 w 2567572"/>
                <a:gd name="connsiteY24" fmla="*/ 1000798 h 1664634"/>
                <a:gd name="connsiteX25" fmla="*/ 568201 w 2567572"/>
                <a:gd name="connsiteY25" fmla="*/ 1473454 h 1664634"/>
                <a:gd name="connsiteX26" fmla="*/ 578290 w 2567572"/>
                <a:gd name="connsiteY26" fmla="*/ 1505233 h 1664634"/>
                <a:gd name="connsiteX27" fmla="*/ 637308 w 2567572"/>
                <a:gd name="connsiteY27" fmla="*/ 1521879 h 1664634"/>
                <a:gd name="connsiteX28" fmla="*/ 1079698 w 2567572"/>
                <a:gd name="connsiteY28" fmla="*/ 1613182 h 1664634"/>
                <a:gd name="connsiteX29" fmla="*/ 1308711 w 2567572"/>
                <a:gd name="connsiteY29" fmla="*/ 1648492 h 1664634"/>
                <a:gd name="connsiteX30" fmla="*/ 1519060 w 2567572"/>
                <a:gd name="connsiteY30" fmla="*/ 1661608 h 1664634"/>
                <a:gd name="connsiteX31" fmla="*/ 1547813 w 2567572"/>
                <a:gd name="connsiteY31" fmla="*/ 1583925 h 1664634"/>
                <a:gd name="connsiteX32" fmla="*/ 1594726 w 2567572"/>
                <a:gd name="connsiteY32" fmla="*/ 1435621 h 1664634"/>
                <a:gd name="connsiteX33" fmla="*/ 1685019 w 2567572"/>
                <a:gd name="connsiteY33" fmla="*/ 1150615 h 1664634"/>
                <a:gd name="connsiteX34" fmla="*/ 1784393 w 2567572"/>
                <a:gd name="connsiteY34" fmla="*/ 833830 h 1664634"/>
                <a:gd name="connsiteX35" fmla="*/ 1808101 w 2567572"/>
                <a:gd name="connsiteY35" fmla="*/ 818697 h 1664634"/>
                <a:gd name="connsiteX36" fmla="*/ 1900917 w 2567572"/>
                <a:gd name="connsiteY36" fmla="*/ 808104 h 1664634"/>
                <a:gd name="connsiteX37" fmla="*/ 2382148 w 2567572"/>
                <a:gd name="connsiteY37" fmla="*/ 587666 h 1664634"/>
                <a:gd name="connsiteX38" fmla="*/ 2534992 w 2567572"/>
                <a:gd name="connsiteY38" fmla="*/ 0 h 16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7572" h="1664634">
                  <a:moveTo>
                    <a:pt x="2534992" y="0"/>
                  </a:moveTo>
                  <a:cubicBezTo>
                    <a:pt x="2511283" y="12106"/>
                    <a:pt x="2484044" y="10593"/>
                    <a:pt x="2459327" y="20177"/>
                  </a:cubicBezTo>
                  <a:cubicBezTo>
                    <a:pt x="2447725" y="35310"/>
                    <a:pt x="2456804" y="49435"/>
                    <a:pt x="2461344" y="63054"/>
                  </a:cubicBezTo>
                  <a:cubicBezTo>
                    <a:pt x="2497664" y="178065"/>
                    <a:pt x="2483539" y="287023"/>
                    <a:pt x="2424016" y="390937"/>
                  </a:cubicBezTo>
                  <a:cubicBezTo>
                    <a:pt x="2362980" y="497373"/>
                    <a:pt x="2271677" y="571020"/>
                    <a:pt x="2165241" y="627012"/>
                  </a:cubicBezTo>
                  <a:cubicBezTo>
                    <a:pt x="2108240" y="657278"/>
                    <a:pt x="2047203" y="679978"/>
                    <a:pt x="1985158" y="696624"/>
                  </a:cubicBezTo>
                  <a:cubicBezTo>
                    <a:pt x="1922104" y="713271"/>
                    <a:pt x="1857032" y="717810"/>
                    <a:pt x="1797004" y="745050"/>
                  </a:cubicBezTo>
                  <a:cubicBezTo>
                    <a:pt x="1802048" y="742528"/>
                    <a:pt x="1796499" y="644163"/>
                    <a:pt x="1796499" y="633570"/>
                  </a:cubicBezTo>
                  <a:cubicBezTo>
                    <a:pt x="1795995" y="600277"/>
                    <a:pt x="1793473" y="607844"/>
                    <a:pt x="1761189" y="602799"/>
                  </a:cubicBezTo>
                  <a:cubicBezTo>
                    <a:pt x="1545795" y="569002"/>
                    <a:pt x="1329897" y="535710"/>
                    <a:pt x="1114504" y="502417"/>
                  </a:cubicBezTo>
                  <a:cubicBezTo>
                    <a:pt x="979315" y="481231"/>
                    <a:pt x="844127" y="460044"/>
                    <a:pt x="708938" y="440371"/>
                  </a:cubicBezTo>
                  <a:cubicBezTo>
                    <a:pt x="694814" y="438354"/>
                    <a:pt x="680185" y="426247"/>
                    <a:pt x="669088" y="438354"/>
                  </a:cubicBezTo>
                  <a:cubicBezTo>
                    <a:pt x="617131" y="451973"/>
                    <a:pt x="565174" y="466098"/>
                    <a:pt x="513218" y="479717"/>
                  </a:cubicBezTo>
                  <a:cubicBezTo>
                    <a:pt x="498589" y="483248"/>
                    <a:pt x="481438" y="483248"/>
                    <a:pt x="469836" y="491319"/>
                  </a:cubicBezTo>
                  <a:cubicBezTo>
                    <a:pt x="426455" y="521081"/>
                    <a:pt x="383073" y="551851"/>
                    <a:pt x="342214" y="584640"/>
                  </a:cubicBezTo>
                  <a:cubicBezTo>
                    <a:pt x="193910" y="703686"/>
                    <a:pt x="80917" y="848459"/>
                    <a:pt x="26438" y="1033082"/>
                  </a:cubicBezTo>
                  <a:cubicBezTo>
                    <a:pt x="-41156" y="1262600"/>
                    <a:pt x="22403" y="1472445"/>
                    <a:pt x="199459" y="1609147"/>
                  </a:cubicBezTo>
                  <a:cubicBezTo>
                    <a:pt x="208035" y="1614191"/>
                    <a:pt x="216105" y="1612173"/>
                    <a:pt x="221150" y="1604607"/>
                  </a:cubicBezTo>
                  <a:cubicBezTo>
                    <a:pt x="230230" y="1590482"/>
                    <a:pt x="238301" y="1576358"/>
                    <a:pt x="247380" y="1562234"/>
                  </a:cubicBezTo>
                  <a:cubicBezTo>
                    <a:pt x="251416" y="1556181"/>
                    <a:pt x="249398" y="1549623"/>
                    <a:pt x="244354" y="1544074"/>
                  </a:cubicBezTo>
                  <a:cubicBezTo>
                    <a:pt x="118245" y="1446214"/>
                    <a:pt x="63766" y="1315566"/>
                    <a:pt x="82430" y="1159191"/>
                  </a:cubicBezTo>
                  <a:cubicBezTo>
                    <a:pt x="112192" y="910000"/>
                    <a:pt x="259991" y="736475"/>
                    <a:pt x="456721" y="596746"/>
                  </a:cubicBezTo>
                  <a:cubicBezTo>
                    <a:pt x="469836" y="587666"/>
                    <a:pt x="474376" y="593720"/>
                    <a:pt x="476898" y="605826"/>
                  </a:cubicBezTo>
                  <a:cubicBezTo>
                    <a:pt x="477907" y="618437"/>
                    <a:pt x="477907" y="631048"/>
                    <a:pt x="479420" y="643154"/>
                  </a:cubicBezTo>
                  <a:cubicBezTo>
                    <a:pt x="492031" y="762201"/>
                    <a:pt x="504138" y="881752"/>
                    <a:pt x="517253" y="1000798"/>
                  </a:cubicBezTo>
                  <a:cubicBezTo>
                    <a:pt x="533899" y="1158182"/>
                    <a:pt x="551050" y="1316070"/>
                    <a:pt x="568201" y="1473454"/>
                  </a:cubicBezTo>
                  <a:cubicBezTo>
                    <a:pt x="572741" y="1483542"/>
                    <a:pt x="567696" y="1497162"/>
                    <a:pt x="578290" y="1505233"/>
                  </a:cubicBezTo>
                  <a:cubicBezTo>
                    <a:pt x="596449" y="1515826"/>
                    <a:pt x="617636" y="1517339"/>
                    <a:pt x="637308" y="1521879"/>
                  </a:cubicBezTo>
                  <a:cubicBezTo>
                    <a:pt x="784099" y="1555172"/>
                    <a:pt x="931394" y="1586951"/>
                    <a:pt x="1079698" y="1613182"/>
                  </a:cubicBezTo>
                  <a:cubicBezTo>
                    <a:pt x="1155867" y="1626802"/>
                    <a:pt x="1232037" y="1638404"/>
                    <a:pt x="1308711" y="1648492"/>
                  </a:cubicBezTo>
                  <a:cubicBezTo>
                    <a:pt x="1377819" y="1657572"/>
                    <a:pt x="1449448" y="1671697"/>
                    <a:pt x="1519060" y="1661608"/>
                  </a:cubicBezTo>
                  <a:cubicBezTo>
                    <a:pt x="1539238" y="1658581"/>
                    <a:pt x="1543273" y="1599562"/>
                    <a:pt x="1547813" y="1583925"/>
                  </a:cubicBezTo>
                  <a:cubicBezTo>
                    <a:pt x="1562442" y="1533986"/>
                    <a:pt x="1579088" y="1485056"/>
                    <a:pt x="1594726" y="1435621"/>
                  </a:cubicBezTo>
                  <a:cubicBezTo>
                    <a:pt x="1624992" y="1340787"/>
                    <a:pt x="1655258" y="1245449"/>
                    <a:pt x="1685019" y="1150615"/>
                  </a:cubicBezTo>
                  <a:cubicBezTo>
                    <a:pt x="1718312" y="1045189"/>
                    <a:pt x="1751100" y="939257"/>
                    <a:pt x="1784393" y="833830"/>
                  </a:cubicBezTo>
                  <a:cubicBezTo>
                    <a:pt x="1789437" y="824246"/>
                    <a:pt x="1796499" y="819706"/>
                    <a:pt x="1808101" y="818697"/>
                  </a:cubicBezTo>
                  <a:cubicBezTo>
                    <a:pt x="1838872" y="816175"/>
                    <a:pt x="1870147" y="813149"/>
                    <a:pt x="1900917" y="808104"/>
                  </a:cubicBezTo>
                  <a:cubicBezTo>
                    <a:pt x="2081505" y="778343"/>
                    <a:pt x="2244942" y="711757"/>
                    <a:pt x="2382148" y="587666"/>
                  </a:cubicBezTo>
                  <a:cubicBezTo>
                    <a:pt x="2560214" y="426247"/>
                    <a:pt x="2616206" y="209340"/>
                    <a:pt x="2534992" y="0"/>
                  </a:cubicBezTo>
                  <a:close/>
                </a:path>
              </a:pathLst>
            </a:custGeom>
            <a:solidFill>
              <a:srgbClr val="686868"/>
            </a:solidFill>
            <a:ln w="50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9934686C-E38A-4446-8AC2-754DE11A3583}"/>
                </a:ext>
              </a:extLst>
            </p:cNvPr>
            <p:cNvSpPr/>
            <p:nvPr/>
          </p:nvSpPr>
          <p:spPr>
            <a:xfrm>
              <a:off x="6142497" y="5089104"/>
              <a:ext cx="252217" cy="221951"/>
            </a:xfrm>
            <a:custGeom>
              <a:avLst/>
              <a:gdLst>
                <a:gd name="connsiteX0" fmla="*/ 0 w 252217"/>
                <a:gd name="connsiteY0" fmla="*/ 76606 h 221951"/>
                <a:gd name="connsiteX1" fmla="*/ 44895 w 252217"/>
                <a:gd name="connsiteY1" fmla="*/ 11533 h 221951"/>
                <a:gd name="connsiteX2" fmla="*/ 64568 w 252217"/>
                <a:gd name="connsiteY2" fmla="*/ 9011 h 221951"/>
                <a:gd name="connsiteX3" fmla="*/ 177057 w 252217"/>
                <a:gd name="connsiteY3" fmla="*/ 20613 h 221951"/>
                <a:gd name="connsiteX4" fmla="*/ 252217 w 252217"/>
                <a:gd name="connsiteY4" fmla="*/ 96783 h 221951"/>
                <a:gd name="connsiteX5" fmla="*/ 222960 w 252217"/>
                <a:gd name="connsiteY5" fmla="*/ 170935 h 221951"/>
                <a:gd name="connsiteX6" fmla="*/ 93320 w 252217"/>
                <a:gd name="connsiteY6" fmla="*/ 215325 h 221951"/>
                <a:gd name="connsiteX7" fmla="*/ 10089 w 252217"/>
                <a:gd name="connsiteY7" fmla="*/ 98801 h 221951"/>
                <a:gd name="connsiteX8" fmla="*/ 0 w 252217"/>
                <a:gd name="connsiteY8" fmla="*/ 76606 h 2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17" h="221951">
                  <a:moveTo>
                    <a:pt x="0" y="76606"/>
                  </a:moveTo>
                  <a:cubicBezTo>
                    <a:pt x="19673" y="57941"/>
                    <a:pt x="30266" y="33729"/>
                    <a:pt x="44895" y="11533"/>
                  </a:cubicBezTo>
                  <a:cubicBezTo>
                    <a:pt x="51452" y="13047"/>
                    <a:pt x="58010" y="12038"/>
                    <a:pt x="64568" y="9011"/>
                  </a:cubicBezTo>
                  <a:cubicBezTo>
                    <a:pt x="103914" y="-7131"/>
                    <a:pt x="141242" y="-573"/>
                    <a:pt x="177057" y="20613"/>
                  </a:cubicBezTo>
                  <a:cubicBezTo>
                    <a:pt x="206818" y="41295"/>
                    <a:pt x="229013" y="69543"/>
                    <a:pt x="252217" y="96783"/>
                  </a:cubicBezTo>
                  <a:cubicBezTo>
                    <a:pt x="242633" y="121500"/>
                    <a:pt x="234058" y="146722"/>
                    <a:pt x="222960" y="170935"/>
                  </a:cubicBezTo>
                  <a:cubicBezTo>
                    <a:pt x="201269" y="218856"/>
                    <a:pt x="139728" y="241556"/>
                    <a:pt x="93320" y="215325"/>
                  </a:cubicBezTo>
                  <a:cubicBezTo>
                    <a:pt x="48426" y="190103"/>
                    <a:pt x="11098" y="156306"/>
                    <a:pt x="10089" y="98801"/>
                  </a:cubicBezTo>
                  <a:cubicBezTo>
                    <a:pt x="9080" y="90225"/>
                    <a:pt x="5044" y="83163"/>
                    <a:pt x="0" y="76606"/>
                  </a:cubicBezTo>
                  <a:close/>
                </a:path>
              </a:pathLst>
            </a:custGeom>
            <a:solidFill>
              <a:srgbClr val="FDCC94"/>
            </a:solidFill>
            <a:ln w="50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F44C98E3-3D1F-4CE6-A8F3-BFE30F8E453B}"/>
                </a:ext>
              </a:extLst>
            </p:cNvPr>
            <p:cNvSpPr/>
            <p:nvPr/>
          </p:nvSpPr>
          <p:spPr>
            <a:xfrm>
              <a:off x="7148057" y="6083090"/>
              <a:ext cx="307705" cy="136197"/>
            </a:xfrm>
            <a:custGeom>
              <a:avLst/>
              <a:gdLst>
                <a:gd name="connsiteX0" fmla="*/ 19451 w 307705"/>
                <a:gd name="connsiteY0" fmla="*/ 10780 h 136197"/>
                <a:gd name="connsiteX1" fmla="*/ 142534 w 307705"/>
                <a:gd name="connsiteY1" fmla="*/ 691 h 136197"/>
                <a:gd name="connsiteX2" fmla="*/ 159180 w 307705"/>
                <a:gd name="connsiteY2" fmla="*/ 63241 h 136197"/>
                <a:gd name="connsiteX3" fmla="*/ 279235 w 307705"/>
                <a:gd name="connsiteY3" fmla="*/ 78878 h 136197"/>
                <a:gd name="connsiteX4" fmla="*/ 311015 w 307705"/>
                <a:gd name="connsiteY4" fmla="*/ 96534 h 136197"/>
                <a:gd name="connsiteX5" fmla="*/ 280244 w 307705"/>
                <a:gd name="connsiteY5" fmla="*/ 113180 h 136197"/>
                <a:gd name="connsiteX6" fmla="*/ 29540 w 307705"/>
                <a:gd name="connsiteY6" fmla="*/ 136888 h 136197"/>
                <a:gd name="connsiteX7" fmla="*/ 5327 w 307705"/>
                <a:gd name="connsiteY7" fmla="*/ 119233 h 136197"/>
                <a:gd name="connsiteX8" fmla="*/ 3814 w 307705"/>
                <a:gd name="connsiteY8" fmla="*/ 34488 h 136197"/>
                <a:gd name="connsiteX9" fmla="*/ 19451 w 307705"/>
                <a:gd name="connsiteY9" fmla="*/ 10780 h 1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5" h="136197">
                  <a:moveTo>
                    <a:pt x="19451" y="10780"/>
                  </a:moveTo>
                  <a:cubicBezTo>
                    <a:pt x="56780" y="5231"/>
                    <a:pt x="104196" y="-2336"/>
                    <a:pt x="142534" y="691"/>
                  </a:cubicBezTo>
                  <a:cubicBezTo>
                    <a:pt x="126392" y="35497"/>
                    <a:pt x="118825" y="56683"/>
                    <a:pt x="159180" y="63241"/>
                  </a:cubicBezTo>
                  <a:cubicBezTo>
                    <a:pt x="199030" y="69799"/>
                    <a:pt x="239385" y="72825"/>
                    <a:pt x="279235" y="78878"/>
                  </a:cubicBezTo>
                  <a:cubicBezTo>
                    <a:pt x="291342" y="80896"/>
                    <a:pt x="311015" y="80392"/>
                    <a:pt x="311015" y="96534"/>
                  </a:cubicBezTo>
                  <a:cubicBezTo>
                    <a:pt x="311015" y="110658"/>
                    <a:pt x="292351" y="110658"/>
                    <a:pt x="280244" y="113180"/>
                  </a:cubicBezTo>
                  <a:cubicBezTo>
                    <a:pt x="197517" y="129826"/>
                    <a:pt x="113781" y="133357"/>
                    <a:pt x="29540" y="136888"/>
                  </a:cubicBezTo>
                  <a:cubicBezTo>
                    <a:pt x="16425" y="137393"/>
                    <a:pt x="8858" y="130835"/>
                    <a:pt x="5327" y="119233"/>
                  </a:cubicBezTo>
                  <a:cubicBezTo>
                    <a:pt x="-3248" y="90985"/>
                    <a:pt x="283" y="62736"/>
                    <a:pt x="3814" y="34488"/>
                  </a:cubicBezTo>
                  <a:cubicBezTo>
                    <a:pt x="4823" y="26417"/>
                    <a:pt x="13398" y="11789"/>
                    <a:pt x="19451" y="10780"/>
                  </a:cubicBezTo>
                  <a:close/>
                </a:path>
              </a:pathLst>
            </a:custGeom>
            <a:solidFill>
              <a:srgbClr val="262626"/>
            </a:solidFill>
            <a:ln w="50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FF0EDEE9-DA9E-4237-82BB-8E36A29EE540}"/>
                </a:ext>
              </a:extLst>
            </p:cNvPr>
            <p:cNvSpPr/>
            <p:nvPr/>
          </p:nvSpPr>
          <p:spPr>
            <a:xfrm>
              <a:off x="6186963" y="5916327"/>
              <a:ext cx="297616" cy="166463"/>
            </a:xfrm>
            <a:custGeom>
              <a:avLst/>
              <a:gdLst>
                <a:gd name="connsiteX0" fmla="*/ 36243 w 297616"/>
                <a:gd name="connsiteY0" fmla="*/ 486 h 166463"/>
                <a:gd name="connsiteX1" fmla="*/ 47341 w 297616"/>
                <a:gd name="connsiteY1" fmla="*/ 21168 h 166463"/>
                <a:gd name="connsiteX2" fmla="*/ 147219 w 297616"/>
                <a:gd name="connsiteY2" fmla="*/ 25708 h 166463"/>
                <a:gd name="connsiteX3" fmla="*/ 153272 w 297616"/>
                <a:gd name="connsiteY3" fmla="*/ 75646 h 166463"/>
                <a:gd name="connsiteX4" fmla="*/ 248610 w 297616"/>
                <a:gd name="connsiteY4" fmla="*/ 121550 h 166463"/>
                <a:gd name="connsiteX5" fmla="*/ 291992 w 297616"/>
                <a:gd name="connsiteY5" fmla="*/ 146772 h 166463"/>
                <a:gd name="connsiteX6" fmla="*/ 298045 w 297616"/>
                <a:gd name="connsiteY6" fmla="*/ 161905 h 166463"/>
                <a:gd name="connsiteX7" fmla="*/ 284930 w 297616"/>
                <a:gd name="connsiteY7" fmla="*/ 167454 h 166463"/>
                <a:gd name="connsiteX8" fmla="*/ 219858 w 297616"/>
                <a:gd name="connsiteY8" fmla="*/ 160896 h 166463"/>
                <a:gd name="connsiteX9" fmla="*/ 26659 w 297616"/>
                <a:gd name="connsiteY9" fmla="*/ 113479 h 166463"/>
                <a:gd name="connsiteX10" fmla="*/ 933 w 297616"/>
                <a:gd name="connsiteY10" fmla="*/ 73124 h 166463"/>
                <a:gd name="connsiteX11" fmla="*/ 23128 w 297616"/>
                <a:gd name="connsiteY11" fmla="*/ 9061 h 166463"/>
                <a:gd name="connsiteX12" fmla="*/ 36243 w 297616"/>
                <a:gd name="connsiteY12" fmla="*/ 486 h 1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16" h="166463">
                  <a:moveTo>
                    <a:pt x="36243" y="486"/>
                  </a:moveTo>
                  <a:cubicBezTo>
                    <a:pt x="26659" y="14610"/>
                    <a:pt x="28677" y="20663"/>
                    <a:pt x="47341" y="21168"/>
                  </a:cubicBezTo>
                  <a:cubicBezTo>
                    <a:pt x="80634" y="22681"/>
                    <a:pt x="114431" y="15114"/>
                    <a:pt x="147219" y="25708"/>
                  </a:cubicBezTo>
                  <a:cubicBezTo>
                    <a:pt x="133599" y="54460"/>
                    <a:pt x="128050" y="59505"/>
                    <a:pt x="153272" y="75646"/>
                  </a:cubicBezTo>
                  <a:cubicBezTo>
                    <a:pt x="183034" y="94815"/>
                    <a:pt x="216831" y="106417"/>
                    <a:pt x="248610" y="121550"/>
                  </a:cubicBezTo>
                  <a:cubicBezTo>
                    <a:pt x="263743" y="129117"/>
                    <a:pt x="279381" y="135674"/>
                    <a:pt x="291992" y="146772"/>
                  </a:cubicBezTo>
                  <a:cubicBezTo>
                    <a:pt x="296532" y="150807"/>
                    <a:pt x="301072" y="154843"/>
                    <a:pt x="298045" y="161905"/>
                  </a:cubicBezTo>
                  <a:cubicBezTo>
                    <a:pt x="295523" y="167454"/>
                    <a:pt x="289974" y="167454"/>
                    <a:pt x="284930" y="167454"/>
                  </a:cubicBezTo>
                  <a:cubicBezTo>
                    <a:pt x="262735" y="168967"/>
                    <a:pt x="241548" y="164931"/>
                    <a:pt x="219858" y="160896"/>
                  </a:cubicBezTo>
                  <a:cubicBezTo>
                    <a:pt x="154785" y="148285"/>
                    <a:pt x="90722" y="131134"/>
                    <a:pt x="26659" y="113479"/>
                  </a:cubicBezTo>
                  <a:cubicBezTo>
                    <a:pt x="3455" y="106921"/>
                    <a:pt x="-2598" y="94311"/>
                    <a:pt x="933" y="73124"/>
                  </a:cubicBezTo>
                  <a:cubicBezTo>
                    <a:pt x="4968" y="50425"/>
                    <a:pt x="13544" y="29743"/>
                    <a:pt x="23128" y="9061"/>
                  </a:cubicBezTo>
                  <a:cubicBezTo>
                    <a:pt x="25146" y="3008"/>
                    <a:pt x="28677" y="-1532"/>
                    <a:pt x="36243" y="486"/>
                  </a:cubicBezTo>
                  <a:close/>
                </a:path>
              </a:pathLst>
            </a:custGeom>
            <a:solidFill>
              <a:srgbClr val="262626"/>
            </a:solidFill>
            <a:ln w="50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076C0848-12F0-4163-933A-0013F6E26AB5}"/>
                </a:ext>
              </a:extLst>
            </p:cNvPr>
            <p:cNvSpPr/>
            <p:nvPr/>
          </p:nvSpPr>
          <p:spPr>
            <a:xfrm>
              <a:off x="6319049" y="5109718"/>
              <a:ext cx="75665" cy="90798"/>
            </a:xfrm>
            <a:custGeom>
              <a:avLst/>
              <a:gdLst>
                <a:gd name="connsiteX0" fmla="*/ 75161 w 75665"/>
                <a:gd name="connsiteY0" fmla="*/ 76170 h 90798"/>
                <a:gd name="connsiteX1" fmla="*/ 57001 w 75665"/>
                <a:gd name="connsiteY1" fmla="*/ 93320 h 90798"/>
                <a:gd name="connsiteX2" fmla="*/ 0 w 75665"/>
                <a:gd name="connsiteY2" fmla="*/ 0 h 90798"/>
                <a:gd name="connsiteX3" fmla="*/ 52461 w 75665"/>
                <a:gd name="connsiteY3" fmla="*/ 27744 h 90798"/>
                <a:gd name="connsiteX4" fmla="*/ 75161 w 75665"/>
                <a:gd name="connsiteY4" fmla="*/ 76170 h 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65" h="90798">
                  <a:moveTo>
                    <a:pt x="75161" y="76170"/>
                  </a:moveTo>
                  <a:cubicBezTo>
                    <a:pt x="70621" y="80710"/>
                    <a:pt x="65577" y="85249"/>
                    <a:pt x="57001" y="93320"/>
                  </a:cubicBezTo>
                  <a:cubicBezTo>
                    <a:pt x="51957" y="51452"/>
                    <a:pt x="16142" y="32788"/>
                    <a:pt x="0" y="0"/>
                  </a:cubicBezTo>
                  <a:cubicBezTo>
                    <a:pt x="19673" y="5549"/>
                    <a:pt x="35815" y="16646"/>
                    <a:pt x="52461" y="27744"/>
                  </a:cubicBezTo>
                  <a:cubicBezTo>
                    <a:pt x="69612" y="38841"/>
                    <a:pt x="78692" y="54479"/>
                    <a:pt x="75161" y="76170"/>
                  </a:cubicBezTo>
                  <a:close/>
                </a:path>
              </a:pathLst>
            </a:custGeom>
            <a:solidFill>
              <a:srgbClr val="FDB98A"/>
            </a:solidFill>
            <a:ln w="503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A89EDBCC-B812-42BE-BC66-3B84F6D58BD1}"/>
                </a:ext>
              </a:extLst>
            </p:cNvPr>
            <p:cNvSpPr/>
            <p:nvPr/>
          </p:nvSpPr>
          <p:spPr>
            <a:xfrm>
              <a:off x="6918822" y="3021809"/>
              <a:ext cx="121064" cy="15133"/>
            </a:xfrm>
            <a:custGeom>
              <a:avLst/>
              <a:gdLst>
                <a:gd name="connsiteX0" fmla="*/ 121064 w 121064"/>
                <a:gd name="connsiteY0" fmla="*/ 10142 h 15133"/>
                <a:gd name="connsiteX1" fmla="*/ 108958 w 121064"/>
                <a:gd name="connsiteY1" fmla="*/ 16700 h 15133"/>
                <a:gd name="connsiteX2" fmla="*/ 0 w 121064"/>
                <a:gd name="connsiteY2" fmla="*/ 54 h 15133"/>
                <a:gd name="connsiteX3" fmla="*/ 121064 w 121064"/>
                <a:gd name="connsiteY3" fmla="*/ 10142 h 15133"/>
              </a:gdLst>
              <a:ahLst/>
              <a:cxnLst>
                <a:cxn ang="0">
                  <a:pos x="connsiteX0" y="connsiteY0"/>
                </a:cxn>
                <a:cxn ang="0">
                  <a:pos x="connsiteX1" y="connsiteY1"/>
                </a:cxn>
                <a:cxn ang="0">
                  <a:pos x="connsiteX2" y="connsiteY2"/>
                </a:cxn>
                <a:cxn ang="0">
                  <a:pos x="connsiteX3" y="connsiteY3"/>
                </a:cxn>
              </a:cxnLst>
              <a:rect l="l" t="t" r="r" b="b"/>
              <a:pathLst>
                <a:path w="121064" h="15133">
                  <a:moveTo>
                    <a:pt x="121064" y="10142"/>
                  </a:moveTo>
                  <a:cubicBezTo>
                    <a:pt x="118542" y="15691"/>
                    <a:pt x="114507" y="17709"/>
                    <a:pt x="108958" y="16700"/>
                  </a:cubicBezTo>
                  <a:cubicBezTo>
                    <a:pt x="72639" y="10142"/>
                    <a:pt x="35815" y="9638"/>
                    <a:pt x="0" y="54"/>
                  </a:cubicBezTo>
                  <a:cubicBezTo>
                    <a:pt x="40859" y="-451"/>
                    <a:pt x="81214" y="2576"/>
                    <a:pt x="121064" y="10142"/>
                  </a:cubicBezTo>
                  <a:close/>
                </a:path>
              </a:pathLst>
            </a:custGeom>
            <a:solidFill>
              <a:srgbClr val="8D8D8D"/>
            </a:solidFill>
            <a:ln w="503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A8E860F0-FC89-4E1C-A31E-8A3BD558ADDE}"/>
                </a:ext>
              </a:extLst>
            </p:cNvPr>
            <p:cNvSpPr/>
            <p:nvPr/>
          </p:nvSpPr>
          <p:spPr>
            <a:xfrm>
              <a:off x="7302290" y="4300604"/>
              <a:ext cx="257262" cy="650721"/>
            </a:xfrm>
            <a:custGeom>
              <a:avLst/>
              <a:gdLst>
                <a:gd name="connsiteX0" fmla="*/ 262209 w 257261"/>
                <a:gd name="connsiteY0" fmla="*/ 23708 h 650720"/>
                <a:gd name="connsiteX1" fmla="*/ 211261 w 257261"/>
                <a:gd name="connsiteY1" fmla="*/ 279961 h 650720"/>
                <a:gd name="connsiteX2" fmla="*/ 161826 w 257261"/>
                <a:gd name="connsiteY2" fmla="*/ 529656 h 650720"/>
                <a:gd name="connsiteX3" fmla="*/ 140135 w 257261"/>
                <a:gd name="connsiteY3" fmla="*/ 571020 h 650720"/>
                <a:gd name="connsiteX4" fmla="*/ 63461 w 257261"/>
                <a:gd name="connsiteY4" fmla="*/ 647694 h 650720"/>
                <a:gd name="connsiteX5" fmla="*/ 42275 w 257261"/>
                <a:gd name="connsiteY5" fmla="*/ 644163 h 650720"/>
                <a:gd name="connsiteX6" fmla="*/ 3938 w 257261"/>
                <a:gd name="connsiteY6" fmla="*/ 567489 h 650720"/>
                <a:gd name="connsiteX7" fmla="*/ 4947 w 257261"/>
                <a:gd name="connsiteY7" fmla="*/ 528647 h 650720"/>
                <a:gd name="connsiteX8" fmla="*/ 169393 w 257261"/>
                <a:gd name="connsiteY8" fmla="*/ 0 h 650720"/>
                <a:gd name="connsiteX9" fmla="*/ 262209 w 257261"/>
                <a:gd name="connsiteY9" fmla="*/ 23708 h 6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1" h="650720">
                  <a:moveTo>
                    <a:pt x="262209" y="23708"/>
                  </a:moveTo>
                  <a:cubicBezTo>
                    <a:pt x="245562" y="108958"/>
                    <a:pt x="228411" y="194712"/>
                    <a:pt x="211261" y="279961"/>
                  </a:cubicBezTo>
                  <a:cubicBezTo>
                    <a:pt x="194614" y="363193"/>
                    <a:pt x="176959" y="446425"/>
                    <a:pt x="161826" y="529656"/>
                  </a:cubicBezTo>
                  <a:cubicBezTo>
                    <a:pt x="158799" y="546303"/>
                    <a:pt x="152746" y="559418"/>
                    <a:pt x="140135" y="571020"/>
                  </a:cubicBezTo>
                  <a:cubicBezTo>
                    <a:pt x="113905" y="595737"/>
                    <a:pt x="88683" y="621464"/>
                    <a:pt x="63461" y="647694"/>
                  </a:cubicBezTo>
                  <a:cubicBezTo>
                    <a:pt x="53373" y="658287"/>
                    <a:pt x="48328" y="656774"/>
                    <a:pt x="42275" y="644163"/>
                  </a:cubicBezTo>
                  <a:cubicBezTo>
                    <a:pt x="30169" y="618437"/>
                    <a:pt x="17558" y="592711"/>
                    <a:pt x="3938" y="567489"/>
                  </a:cubicBezTo>
                  <a:cubicBezTo>
                    <a:pt x="-3629" y="553365"/>
                    <a:pt x="1416" y="541258"/>
                    <a:pt x="4947" y="528647"/>
                  </a:cubicBezTo>
                  <a:cubicBezTo>
                    <a:pt x="53877" y="365211"/>
                    <a:pt x="109365" y="175543"/>
                    <a:pt x="169393" y="0"/>
                  </a:cubicBezTo>
                  <a:cubicBezTo>
                    <a:pt x="216305" y="7062"/>
                    <a:pt x="241022" y="15637"/>
                    <a:pt x="262209" y="23708"/>
                  </a:cubicBezTo>
                  <a:close/>
                </a:path>
              </a:pathLst>
            </a:custGeom>
            <a:solidFill>
              <a:srgbClr val="FEFEFE"/>
            </a:solidFill>
            <a:ln w="503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45B5AC87-1BA1-4E16-A518-F43462BFDEAB}"/>
                </a:ext>
              </a:extLst>
            </p:cNvPr>
            <p:cNvSpPr/>
            <p:nvPr/>
          </p:nvSpPr>
          <p:spPr>
            <a:xfrm>
              <a:off x="7480702" y="4171569"/>
              <a:ext cx="110976" cy="110976"/>
            </a:xfrm>
            <a:custGeom>
              <a:avLst/>
              <a:gdLst>
                <a:gd name="connsiteX0" fmla="*/ 114062 w 110975"/>
                <a:gd name="connsiteY0" fmla="*/ 34202 h 110975"/>
                <a:gd name="connsiteX1" fmla="*/ 105487 w 110975"/>
                <a:gd name="connsiteY1" fmla="*/ 99778 h 110975"/>
                <a:gd name="connsiteX2" fmla="*/ 88336 w 110975"/>
                <a:gd name="connsiteY2" fmla="*/ 114407 h 110975"/>
                <a:gd name="connsiteX3" fmla="*/ 16202 w 110975"/>
                <a:gd name="connsiteY3" fmla="*/ 105327 h 110975"/>
                <a:gd name="connsiteX4" fmla="*/ 565 w 110975"/>
                <a:gd name="connsiteY4" fmla="*/ 86159 h 110975"/>
                <a:gd name="connsiteX5" fmla="*/ 9644 w 110975"/>
                <a:gd name="connsiteY5" fmla="*/ 16547 h 110975"/>
                <a:gd name="connsiteX6" fmla="*/ 29317 w 110975"/>
                <a:gd name="connsiteY6" fmla="*/ 405 h 110975"/>
                <a:gd name="connsiteX7" fmla="*/ 98929 w 110975"/>
                <a:gd name="connsiteY7" fmla="*/ 9485 h 110975"/>
                <a:gd name="connsiteX8" fmla="*/ 114062 w 110975"/>
                <a:gd name="connsiteY8" fmla="*/ 34202 h 11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75" h="110975">
                  <a:moveTo>
                    <a:pt x="114062" y="34202"/>
                  </a:moveTo>
                  <a:cubicBezTo>
                    <a:pt x="111540" y="53370"/>
                    <a:pt x="108009" y="76574"/>
                    <a:pt x="105487" y="99778"/>
                  </a:cubicBezTo>
                  <a:cubicBezTo>
                    <a:pt x="103974" y="110876"/>
                    <a:pt x="100947" y="116425"/>
                    <a:pt x="88336" y="114407"/>
                  </a:cubicBezTo>
                  <a:cubicBezTo>
                    <a:pt x="64628" y="110371"/>
                    <a:pt x="40415" y="107849"/>
                    <a:pt x="16202" y="105327"/>
                  </a:cubicBezTo>
                  <a:cubicBezTo>
                    <a:pt x="4096" y="103814"/>
                    <a:pt x="-1958" y="99778"/>
                    <a:pt x="565" y="86159"/>
                  </a:cubicBezTo>
                  <a:cubicBezTo>
                    <a:pt x="4096" y="62955"/>
                    <a:pt x="7122" y="39751"/>
                    <a:pt x="9644" y="16547"/>
                  </a:cubicBezTo>
                  <a:cubicBezTo>
                    <a:pt x="11158" y="3936"/>
                    <a:pt x="16707" y="-1613"/>
                    <a:pt x="29317" y="405"/>
                  </a:cubicBezTo>
                  <a:cubicBezTo>
                    <a:pt x="52521" y="3431"/>
                    <a:pt x="75725" y="5954"/>
                    <a:pt x="98929" y="9485"/>
                  </a:cubicBezTo>
                  <a:cubicBezTo>
                    <a:pt x="115071" y="12007"/>
                    <a:pt x="115071" y="12511"/>
                    <a:pt x="114062" y="34202"/>
                  </a:cubicBezTo>
                  <a:close/>
                </a:path>
              </a:pathLst>
            </a:custGeom>
            <a:solidFill>
              <a:srgbClr val="FEFEFE"/>
            </a:solidFill>
            <a:ln w="503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8D2CA125-626C-4A01-AB81-FBAF6C9E63BC}"/>
                </a:ext>
              </a:extLst>
            </p:cNvPr>
            <p:cNvSpPr/>
            <p:nvPr/>
          </p:nvSpPr>
          <p:spPr>
            <a:xfrm>
              <a:off x="6212810" y="5031026"/>
              <a:ext cx="1281264" cy="1084534"/>
            </a:xfrm>
            <a:custGeom>
              <a:avLst/>
              <a:gdLst>
                <a:gd name="connsiteX0" fmla="*/ 1284095 w 1281264"/>
                <a:gd name="connsiteY0" fmla="*/ 713271 h 1084534"/>
                <a:gd name="connsiteX1" fmla="*/ 1270979 w 1281264"/>
                <a:gd name="connsiteY1" fmla="*/ 412627 h 1084534"/>
                <a:gd name="connsiteX2" fmla="*/ 1264926 w 1281264"/>
                <a:gd name="connsiteY2" fmla="*/ 262306 h 1084534"/>
                <a:gd name="connsiteX3" fmla="*/ 1251307 w 1281264"/>
                <a:gd name="connsiteY3" fmla="*/ 177561 h 1084534"/>
                <a:gd name="connsiteX4" fmla="*/ 1174632 w 1281264"/>
                <a:gd name="connsiteY4" fmla="*/ 179579 h 1084534"/>
                <a:gd name="connsiteX5" fmla="*/ 878529 w 1281264"/>
                <a:gd name="connsiteY5" fmla="*/ 144268 h 1084534"/>
                <a:gd name="connsiteX6" fmla="*/ 575364 w 1281264"/>
                <a:gd name="connsiteY6" fmla="*/ 87267 h 1084534"/>
                <a:gd name="connsiteX7" fmla="*/ 433618 w 1281264"/>
                <a:gd name="connsiteY7" fmla="*/ 55488 h 1084534"/>
                <a:gd name="connsiteX8" fmla="*/ 342820 w 1281264"/>
                <a:gd name="connsiteY8" fmla="*/ 34301 h 1084534"/>
                <a:gd name="connsiteX9" fmla="*/ 314571 w 1281264"/>
                <a:gd name="connsiteY9" fmla="*/ 24213 h 1084534"/>
                <a:gd name="connsiteX10" fmla="*/ 298934 w 1281264"/>
                <a:gd name="connsiteY10" fmla="*/ 0 h 1084534"/>
                <a:gd name="connsiteX11" fmla="*/ 296916 w 1281264"/>
                <a:gd name="connsiteY11" fmla="*/ 36824 h 1084534"/>
                <a:gd name="connsiteX12" fmla="*/ 216206 w 1281264"/>
                <a:gd name="connsiteY12" fmla="*/ 588171 h 1084534"/>
                <a:gd name="connsiteX13" fmla="*/ 205109 w 1281264"/>
                <a:gd name="connsiteY13" fmla="*/ 629030 h 1084534"/>
                <a:gd name="connsiteX14" fmla="*/ 10902 w 1281264"/>
                <a:gd name="connsiteY14" fmla="*/ 886796 h 1084534"/>
                <a:gd name="connsiteX15" fmla="*/ 13928 w 1281264"/>
                <a:gd name="connsiteY15" fmla="*/ 917062 h 1084534"/>
                <a:gd name="connsiteX16" fmla="*/ 121877 w 1281264"/>
                <a:gd name="connsiteY16" fmla="*/ 912018 h 1084534"/>
                <a:gd name="connsiteX17" fmla="*/ 145081 w 1281264"/>
                <a:gd name="connsiteY17" fmla="*/ 883770 h 1084534"/>
                <a:gd name="connsiteX18" fmla="*/ 405874 w 1281264"/>
                <a:gd name="connsiteY18" fmla="*/ 698138 h 1084534"/>
                <a:gd name="connsiteX19" fmla="*/ 441689 w 1281264"/>
                <a:gd name="connsiteY19" fmla="*/ 649207 h 1084534"/>
                <a:gd name="connsiteX20" fmla="*/ 532487 w 1281264"/>
                <a:gd name="connsiteY20" fmla="*/ 358149 h 1084534"/>
                <a:gd name="connsiteX21" fmla="*/ 558718 w 1281264"/>
                <a:gd name="connsiteY21" fmla="*/ 332927 h 1084534"/>
                <a:gd name="connsiteX22" fmla="*/ 963274 w 1281264"/>
                <a:gd name="connsiteY22" fmla="*/ 302661 h 1084534"/>
                <a:gd name="connsiteX23" fmla="*/ 998585 w 1281264"/>
                <a:gd name="connsiteY23" fmla="*/ 327378 h 1084534"/>
                <a:gd name="connsiteX24" fmla="*/ 1106534 w 1281264"/>
                <a:gd name="connsiteY24" fmla="*/ 710749 h 1084534"/>
                <a:gd name="connsiteX25" fmla="*/ 1101489 w 1281264"/>
                <a:gd name="connsiteY25" fmla="*/ 761192 h 1084534"/>
                <a:gd name="connsiteX26" fmla="*/ 962770 w 1281264"/>
                <a:gd name="connsiteY26" fmla="*/ 1049729 h 1084534"/>
                <a:gd name="connsiteX27" fmla="*/ 954194 w 1281264"/>
                <a:gd name="connsiteY27" fmla="*/ 1077473 h 1084534"/>
                <a:gd name="connsiteX28" fmla="*/ 968823 w 1281264"/>
                <a:gd name="connsiteY28" fmla="*/ 1086048 h 1084534"/>
                <a:gd name="connsiteX29" fmla="*/ 1066179 w 1281264"/>
                <a:gd name="connsiteY29" fmla="*/ 1063853 h 1084534"/>
                <a:gd name="connsiteX30" fmla="*/ 1134278 w 1281264"/>
                <a:gd name="connsiteY30" fmla="*/ 970028 h 1084534"/>
                <a:gd name="connsiteX31" fmla="*/ 1275519 w 1281264"/>
                <a:gd name="connsiteY31" fmla="*/ 752112 h 1084534"/>
                <a:gd name="connsiteX32" fmla="*/ 1284095 w 1281264"/>
                <a:gd name="connsiteY32" fmla="*/ 713271 h 10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1264" h="1084534">
                  <a:moveTo>
                    <a:pt x="1284095" y="713271"/>
                  </a:moveTo>
                  <a:cubicBezTo>
                    <a:pt x="1279050" y="612888"/>
                    <a:pt x="1275015" y="512506"/>
                    <a:pt x="1270979" y="412627"/>
                  </a:cubicBezTo>
                  <a:cubicBezTo>
                    <a:pt x="1268962" y="362689"/>
                    <a:pt x="1266944" y="312245"/>
                    <a:pt x="1264926" y="262306"/>
                  </a:cubicBezTo>
                  <a:cubicBezTo>
                    <a:pt x="1264422" y="247173"/>
                    <a:pt x="1273502" y="181092"/>
                    <a:pt x="1251307" y="177561"/>
                  </a:cubicBezTo>
                  <a:cubicBezTo>
                    <a:pt x="1228102" y="173526"/>
                    <a:pt x="1198845" y="180083"/>
                    <a:pt x="1174632" y="179579"/>
                  </a:cubicBezTo>
                  <a:cubicBezTo>
                    <a:pt x="1075763" y="178065"/>
                    <a:pt x="975885" y="159402"/>
                    <a:pt x="878529" y="144268"/>
                  </a:cubicBezTo>
                  <a:cubicBezTo>
                    <a:pt x="776633" y="128127"/>
                    <a:pt x="675746" y="108958"/>
                    <a:pt x="575364" y="87267"/>
                  </a:cubicBezTo>
                  <a:cubicBezTo>
                    <a:pt x="527947" y="77178"/>
                    <a:pt x="481035" y="66585"/>
                    <a:pt x="433618" y="55488"/>
                  </a:cubicBezTo>
                  <a:cubicBezTo>
                    <a:pt x="403352" y="48426"/>
                    <a:pt x="373086" y="41364"/>
                    <a:pt x="342820" y="34301"/>
                  </a:cubicBezTo>
                  <a:cubicBezTo>
                    <a:pt x="333235" y="31779"/>
                    <a:pt x="323147" y="29762"/>
                    <a:pt x="314571" y="24213"/>
                  </a:cubicBezTo>
                  <a:cubicBezTo>
                    <a:pt x="305996" y="18664"/>
                    <a:pt x="298934" y="10089"/>
                    <a:pt x="298934" y="0"/>
                  </a:cubicBezTo>
                  <a:cubicBezTo>
                    <a:pt x="299438" y="12107"/>
                    <a:pt x="298429" y="25222"/>
                    <a:pt x="296916" y="36824"/>
                  </a:cubicBezTo>
                  <a:cubicBezTo>
                    <a:pt x="270181" y="220438"/>
                    <a:pt x="243446" y="404557"/>
                    <a:pt x="216206" y="588171"/>
                  </a:cubicBezTo>
                  <a:cubicBezTo>
                    <a:pt x="214189" y="601790"/>
                    <a:pt x="214693" y="616924"/>
                    <a:pt x="205109" y="629030"/>
                  </a:cubicBezTo>
                  <a:cubicBezTo>
                    <a:pt x="140541" y="714784"/>
                    <a:pt x="75469" y="801042"/>
                    <a:pt x="10902" y="886796"/>
                  </a:cubicBezTo>
                  <a:cubicBezTo>
                    <a:pt x="813" y="900416"/>
                    <a:pt x="-8771" y="911009"/>
                    <a:pt x="13928" y="917062"/>
                  </a:cubicBezTo>
                  <a:cubicBezTo>
                    <a:pt x="23512" y="919584"/>
                    <a:pt x="119859" y="924629"/>
                    <a:pt x="121877" y="912018"/>
                  </a:cubicBezTo>
                  <a:cubicBezTo>
                    <a:pt x="123895" y="897894"/>
                    <a:pt x="134992" y="890832"/>
                    <a:pt x="145081" y="883770"/>
                  </a:cubicBezTo>
                  <a:cubicBezTo>
                    <a:pt x="231844" y="821724"/>
                    <a:pt x="318607" y="759174"/>
                    <a:pt x="405874" y="698138"/>
                  </a:cubicBezTo>
                  <a:cubicBezTo>
                    <a:pt x="424034" y="685527"/>
                    <a:pt x="435636" y="670898"/>
                    <a:pt x="441689" y="649207"/>
                  </a:cubicBezTo>
                  <a:cubicBezTo>
                    <a:pt x="470946" y="551852"/>
                    <a:pt x="502221" y="455000"/>
                    <a:pt x="532487" y="358149"/>
                  </a:cubicBezTo>
                  <a:cubicBezTo>
                    <a:pt x="536522" y="344529"/>
                    <a:pt x="541062" y="334440"/>
                    <a:pt x="558718" y="332927"/>
                  </a:cubicBezTo>
                  <a:cubicBezTo>
                    <a:pt x="693906" y="323343"/>
                    <a:pt x="828590" y="313254"/>
                    <a:pt x="963274" y="302661"/>
                  </a:cubicBezTo>
                  <a:cubicBezTo>
                    <a:pt x="983956" y="301148"/>
                    <a:pt x="993036" y="307201"/>
                    <a:pt x="998585" y="327378"/>
                  </a:cubicBezTo>
                  <a:cubicBezTo>
                    <a:pt x="1033895" y="455504"/>
                    <a:pt x="1069710" y="583127"/>
                    <a:pt x="1106534" y="710749"/>
                  </a:cubicBezTo>
                  <a:cubicBezTo>
                    <a:pt x="1112083" y="729413"/>
                    <a:pt x="1109560" y="744546"/>
                    <a:pt x="1101489" y="761192"/>
                  </a:cubicBezTo>
                  <a:cubicBezTo>
                    <a:pt x="1054577" y="857035"/>
                    <a:pt x="1009178" y="953382"/>
                    <a:pt x="962770" y="1049729"/>
                  </a:cubicBezTo>
                  <a:cubicBezTo>
                    <a:pt x="959239" y="1057295"/>
                    <a:pt x="949655" y="1069402"/>
                    <a:pt x="954194" y="1077473"/>
                  </a:cubicBezTo>
                  <a:cubicBezTo>
                    <a:pt x="956717" y="1082517"/>
                    <a:pt x="962770" y="1085543"/>
                    <a:pt x="968823" y="1086048"/>
                  </a:cubicBezTo>
                  <a:cubicBezTo>
                    <a:pt x="998585" y="1088066"/>
                    <a:pt x="1040453" y="1078986"/>
                    <a:pt x="1066179" y="1063853"/>
                  </a:cubicBezTo>
                  <a:cubicBezTo>
                    <a:pt x="1096949" y="1045693"/>
                    <a:pt x="1115109" y="999790"/>
                    <a:pt x="1134278" y="970028"/>
                  </a:cubicBezTo>
                  <a:cubicBezTo>
                    <a:pt x="1181190" y="897389"/>
                    <a:pt x="1228102" y="824751"/>
                    <a:pt x="1275519" y="752112"/>
                  </a:cubicBezTo>
                  <a:cubicBezTo>
                    <a:pt x="1282077" y="738997"/>
                    <a:pt x="1284599" y="727395"/>
                    <a:pt x="1284095" y="713271"/>
                  </a:cubicBezTo>
                  <a:close/>
                </a:path>
              </a:pathLst>
            </a:custGeom>
            <a:solidFill>
              <a:srgbClr val="4D4D4D"/>
            </a:solidFill>
            <a:ln w="503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613839BA-AB68-4DE6-8039-BB732EE5D3A5}"/>
                </a:ext>
              </a:extLst>
            </p:cNvPr>
            <p:cNvSpPr/>
            <p:nvPr/>
          </p:nvSpPr>
          <p:spPr>
            <a:xfrm>
              <a:off x="7367769" y="1790033"/>
              <a:ext cx="625499" cy="287528"/>
            </a:xfrm>
            <a:custGeom>
              <a:avLst/>
              <a:gdLst>
                <a:gd name="connsiteX0" fmla="*/ 417672 w 625499"/>
                <a:gd name="connsiteY0" fmla="*/ 0 h 287527"/>
                <a:gd name="connsiteX1" fmla="*/ 459540 w 625499"/>
                <a:gd name="connsiteY1" fmla="*/ 42373 h 287527"/>
                <a:gd name="connsiteX2" fmla="*/ 588675 w 625499"/>
                <a:gd name="connsiteY2" fmla="*/ 125604 h 287527"/>
                <a:gd name="connsiteX3" fmla="*/ 616924 w 625499"/>
                <a:gd name="connsiteY3" fmla="*/ 157384 h 287527"/>
                <a:gd name="connsiteX4" fmla="*/ 611375 w 625499"/>
                <a:gd name="connsiteY4" fmla="*/ 219934 h 287527"/>
                <a:gd name="connsiteX5" fmla="*/ 524612 w 625499"/>
                <a:gd name="connsiteY5" fmla="*/ 268359 h 287527"/>
                <a:gd name="connsiteX6" fmla="*/ 119551 w 625499"/>
                <a:gd name="connsiteY6" fmla="*/ 251713 h 287527"/>
                <a:gd name="connsiteX7" fmla="*/ 0 w 625499"/>
                <a:gd name="connsiteY7" fmla="*/ 212871 h 287527"/>
                <a:gd name="connsiteX8" fmla="*/ 151330 w 625499"/>
                <a:gd name="connsiteY8" fmla="*/ 235571 h 287527"/>
                <a:gd name="connsiteX9" fmla="*/ 344529 w 625499"/>
                <a:gd name="connsiteY9" fmla="*/ 270881 h 287527"/>
                <a:gd name="connsiteX10" fmla="*/ 407079 w 625499"/>
                <a:gd name="connsiteY10" fmla="*/ 266846 h 287527"/>
                <a:gd name="connsiteX11" fmla="*/ 445416 w 625499"/>
                <a:gd name="connsiteY11" fmla="*/ 201269 h 287527"/>
                <a:gd name="connsiteX12" fmla="*/ 407583 w 625499"/>
                <a:gd name="connsiteY12" fmla="*/ 130144 h 287527"/>
                <a:gd name="connsiteX13" fmla="*/ 376813 w 625499"/>
                <a:gd name="connsiteY13" fmla="*/ 75665 h 287527"/>
                <a:gd name="connsiteX14" fmla="*/ 417672 w 625499"/>
                <a:gd name="connsiteY14" fmla="*/ 0 h 2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99" h="287527">
                  <a:moveTo>
                    <a:pt x="417672" y="0"/>
                  </a:moveTo>
                  <a:cubicBezTo>
                    <a:pt x="437345" y="8575"/>
                    <a:pt x="444407" y="29257"/>
                    <a:pt x="459540" y="42373"/>
                  </a:cubicBezTo>
                  <a:cubicBezTo>
                    <a:pt x="498886" y="76170"/>
                    <a:pt x="547816" y="94329"/>
                    <a:pt x="588675" y="125604"/>
                  </a:cubicBezTo>
                  <a:cubicBezTo>
                    <a:pt x="600277" y="134684"/>
                    <a:pt x="609862" y="144773"/>
                    <a:pt x="616924" y="157384"/>
                  </a:cubicBezTo>
                  <a:cubicBezTo>
                    <a:pt x="630039" y="179579"/>
                    <a:pt x="628526" y="200261"/>
                    <a:pt x="611375" y="219934"/>
                  </a:cubicBezTo>
                  <a:cubicBezTo>
                    <a:pt x="588171" y="246164"/>
                    <a:pt x="557400" y="259784"/>
                    <a:pt x="524612" y="268359"/>
                  </a:cubicBezTo>
                  <a:cubicBezTo>
                    <a:pt x="387910" y="304174"/>
                    <a:pt x="253226" y="292068"/>
                    <a:pt x="119551" y="251713"/>
                  </a:cubicBezTo>
                  <a:cubicBezTo>
                    <a:pt x="79196" y="239606"/>
                    <a:pt x="39850" y="225987"/>
                    <a:pt x="0" y="212871"/>
                  </a:cubicBezTo>
                  <a:cubicBezTo>
                    <a:pt x="51957" y="210854"/>
                    <a:pt x="101896" y="222960"/>
                    <a:pt x="151330" y="235571"/>
                  </a:cubicBezTo>
                  <a:cubicBezTo>
                    <a:pt x="214889" y="251208"/>
                    <a:pt x="278448" y="265837"/>
                    <a:pt x="344529" y="270881"/>
                  </a:cubicBezTo>
                  <a:cubicBezTo>
                    <a:pt x="365715" y="272395"/>
                    <a:pt x="386397" y="271890"/>
                    <a:pt x="407079" y="266846"/>
                  </a:cubicBezTo>
                  <a:cubicBezTo>
                    <a:pt x="442894" y="258775"/>
                    <a:pt x="455504" y="236580"/>
                    <a:pt x="445416" y="201269"/>
                  </a:cubicBezTo>
                  <a:cubicBezTo>
                    <a:pt x="437849" y="175039"/>
                    <a:pt x="423221" y="152339"/>
                    <a:pt x="407583" y="130144"/>
                  </a:cubicBezTo>
                  <a:cubicBezTo>
                    <a:pt x="395477" y="112993"/>
                    <a:pt x="383875" y="95338"/>
                    <a:pt x="376813" y="75665"/>
                  </a:cubicBezTo>
                  <a:cubicBezTo>
                    <a:pt x="363697" y="35310"/>
                    <a:pt x="376308" y="11602"/>
                    <a:pt x="417672" y="0"/>
                  </a:cubicBezTo>
                  <a:close/>
                </a:path>
              </a:pathLst>
            </a:custGeom>
            <a:solidFill>
              <a:schemeClr val="tx1">
                <a:lumMod val="75000"/>
                <a:lumOff val="25000"/>
              </a:schemeClr>
            </a:solidFill>
            <a:ln w="503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736F7071-0AED-4A81-8D33-59E31DF7330E}"/>
                </a:ext>
              </a:extLst>
            </p:cNvPr>
            <p:cNvSpPr/>
            <p:nvPr/>
          </p:nvSpPr>
          <p:spPr>
            <a:xfrm>
              <a:off x="6747819" y="2632943"/>
              <a:ext cx="1185422" cy="499390"/>
            </a:xfrm>
            <a:custGeom>
              <a:avLst/>
              <a:gdLst>
                <a:gd name="connsiteX0" fmla="*/ 1185926 w 1185421"/>
                <a:gd name="connsiteY0" fmla="*/ 499895 h 499390"/>
                <a:gd name="connsiteX1" fmla="*/ 0 w 1185421"/>
                <a:gd name="connsiteY1" fmla="*/ 390937 h 499390"/>
                <a:gd name="connsiteX2" fmla="*/ 36824 w 1185421"/>
                <a:gd name="connsiteY2" fmla="*/ 129640 h 499390"/>
                <a:gd name="connsiteX3" fmla="*/ 1162218 w 1185421"/>
                <a:gd name="connsiteY3" fmla="*/ 0 h 499390"/>
              </a:gdLst>
              <a:ahLst/>
              <a:cxnLst>
                <a:cxn ang="0">
                  <a:pos x="connsiteX0" y="connsiteY0"/>
                </a:cxn>
                <a:cxn ang="0">
                  <a:pos x="connsiteX1" y="connsiteY1"/>
                </a:cxn>
                <a:cxn ang="0">
                  <a:pos x="connsiteX2" y="connsiteY2"/>
                </a:cxn>
                <a:cxn ang="0">
                  <a:pos x="connsiteX3" y="connsiteY3"/>
                </a:cxn>
              </a:cxnLst>
              <a:rect l="l" t="t" r="r" b="b"/>
              <a:pathLst>
                <a:path w="1185421" h="499390">
                  <a:moveTo>
                    <a:pt x="1185926" y="499895"/>
                  </a:moveTo>
                  <a:lnTo>
                    <a:pt x="0" y="390937"/>
                  </a:lnTo>
                  <a:lnTo>
                    <a:pt x="36824" y="129640"/>
                  </a:lnTo>
                  <a:lnTo>
                    <a:pt x="1162218" y="0"/>
                  </a:lnTo>
                  <a:close/>
                </a:path>
              </a:pathLst>
            </a:custGeom>
            <a:solidFill>
              <a:srgbClr val="F2F2F2"/>
            </a:solidFill>
            <a:ln w="503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0E472764-AD9C-4E0A-B9AA-D9449915425C}"/>
                </a:ext>
              </a:extLst>
            </p:cNvPr>
            <p:cNvSpPr/>
            <p:nvPr/>
          </p:nvSpPr>
          <p:spPr>
            <a:xfrm>
              <a:off x="6610612" y="2506835"/>
              <a:ext cx="1331708" cy="1654546"/>
            </a:xfrm>
            <a:custGeom>
              <a:avLst/>
              <a:gdLst>
                <a:gd name="connsiteX0" fmla="*/ 1291353 w 1331707"/>
                <a:gd name="connsiteY0" fmla="*/ 0 h 1654545"/>
                <a:gd name="connsiteX1" fmla="*/ 1115810 w 1331707"/>
                <a:gd name="connsiteY1" fmla="*/ 11098 h 1654545"/>
                <a:gd name="connsiteX2" fmla="*/ 726386 w 1331707"/>
                <a:gd name="connsiteY2" fmla="*/ 5549 h 1654545"/>
                <a:gd name="connsiteX3" fmla="*/ 472151 w 1331707"/>
                <a:gd name="connsiteY3" fmla="*/ 59523 h 1654545"/>
                <a:gd name="connsiteX4" fmla="*/ 329900 w 1331707"/>
                <a:gd name="connsiteY4" fmla="*/ 238093 h 1654545"/>
                <a:gd name="connsiteX5" fmla="*/ 174030 w 1331707"/>
                <a:gd name="connsiteY5" fmla="*/ 256253 h 1654545"/>
                <a:gd name="connsiteX6" fmla="*/ 0 w 1331707"/>
                <a:gd name="connsiteY6" fmla="*/ 1488587 h 1654545"/>
                <a:gd name="connsiteX7" fmla="*/ 22700 w 1331707"/>
                <a:gd name="connsiteY7" fmla="*/ 1490100 h 1654545"/>
                <a:gd name="connsiteX8" fmla="*/ 1124385 w 1331707"/>
                <a:gd name="connsiteY8" fmla="*/ 1659086 h 1654545"/>
                <a:gd name="connsiteX9" fmla="*/ 1180882 w 1331707"/>
                <a:gd name="connsiteY9" fmla="*/ 1584934 h 1654545"/>
                <a:gd name="connsiteX10" fmla="*/ 1231325 w 1331707"/>
                <a:gd name="connsiteY10" fmla="*/ 1448232 h 1654545"/>
                <a:gd name="connsiteX11" fmla="*/ 1164740 w 1331707"/>
                <a:gd name="connsiteY11" fmla="*/ 1370549 h 1654545"/>
                <a:gd name="connsiteX12" fmla="*/ 1106730 w 1331707"/>
                <a:gd name="connsiteY12" fmla="*/ 1371558 h 1654545"/>
                <a:gd name="connsiteX13" fmla="*/ 794989 w 1331707"/>
                <a:gd name="connsiteY13" fmla="*/ 1364496 h 1654545"/>
                <a:gd name="connsiteX14" fmla="*/ 651225 w 1331707"/>
                <a:gd name="connsiteY14" fmla="*/ 1314052 h 1654545"/>
                <a:gd name="connsiteX15" fmla="*/ 608853 w 1331707"/>
                <a:gd name="connsiteY15" fmla="*/ 1184413 h 1654545"/>
                <a:gd name="connsiteX16" fmla="*/ 718819 w 1331707"/>
                <a:gd name="connsiteY16" fmla="*/ 1090083 h 1654545"/>
                <a:gd name="connsiteX17" fmla="*/ 897894 w 1331707"/>
                <a:gd name="connsiteY17" fmla="*/ 1071924 h 1654545"/>
                <a:gd name="connsiteX18" fmla="*/ 943293 w 1331707"/>
                <a:gd name="connsiteY18" fmla="*/ 1071419 h 1654545"/>
                <a:gd name="connsiteX19" fmla="*/ 970028 w 1331707"/>
                <a:gd name="connsiteY19" fmla="*/ 1044180 h 1654545"/>
                <a:gd name="connsiteX20" fmla="*/ 971037 w 1331707"/>
                <a:gd name="connsiteY20" fmla="*/ 1008869 h 1654545"/>
                <a:gd name="connsiteX21" fmla="*/ 971541 w 1331707"/>
                <a:gd name="connsiteY21" fmla="*/ 852495 h 1654545"/>
                <a:gd name="connsiteX22" fmla="*/ 1011392 w 1331707"/>
                <a:gd name="connsiteY22" fmla="*/ 818698 h 1654545"/>
                <a:gd name="connsiteX23" fmla="*/ 1148598 w 1331707"/>
                <a:gd name="connsiteY23" fmla="*/ 837866 h 1654545"/>
                <a:gd name="connsiteX24" fmla="*/ 1290848 w 1331707"/>
                <a:gd name="connsiteY24" fmla="*/ 854512 h 1654545"/>
                <a:gd name="connsiteX25" fmla="*/ 1332717 w 1331707"/>
                <a:gd name="connsiteY25" fmla="*/ 809113 h 1654545"/>
                <a:gd name="connsiteX26" fmla="*/ 1333221 w 1331707"/>
                <a:gd name="connsiteY26" fmla="*/ 806591 h 1654545"/>
                <a:gd name="connsiteX27" fmla="*/ 1291353 w 1331707"/>
                <a:gd name="connsiteY27" fmla="*/ 0 h 16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1707" h="1654545">
                  <a:moveTo>
                    <a:pt x="1291353" y="0"/>
                  </a:moveTo>
                  <a:cubicBezTo>
                    <a:pt x="1232838" y="6053"/>
                    <a:pt x="1174828" y="10593"/>
                    <a:pt x="1115810" y="11098"/>
                  </a:cubicBezTo>
                  <a:cubicBezTo>
                    <a:pt x="986170" y="12106"/>
                    <a:pt x="856530" y="-2522"/>
                    <a:pt x="726386" y="5549"/>
                  </a:cubicBezTo>
                  <a:cubicBezTo>
                    <a:pt x="639119" y="11098"/>
                    <a:pt x="552860" y="23204"/>
                    <a:pt x="472151" y="59523"/>
                  </a:cubicBezTo>
                  <a:cubicBezTo>
                    <a:pt x="392955" y="95338"/>
                    <a:pt x="340493" y="150826"/>
                    <a:pt x="329900" y="238093"/>
                  </a:cubicBezTo>
                  <a:lnTo>
                    <a:pt x="174030" y="256253"/>
                  </a:lnTo>
                  <a:cubicBezTo>
                    <a:pt x="174030" y="256253"/>
                    <a:pt x="16646" y="1414939"/>
                    <a:pt x="0" y="1488587"/>
                  </a:cubicBezTo>
                  <a:cubicBezTo>
                    <a:pt x="7567" y="1489091"/>
                    <a:pt x="15133" y="1489091"/>
                    <a:pt x="22700" y="1490100"/>
                  </a:cubicBezTo>
                  <a:cubicBezTo>
                    <a:pt x="380848" y="1545083"/>
                    <a:pt x="766236" y="1604102"/>
                    <a:pt x="1124385" y="1659086"/>
                  </a:cubicBezTo>
                  <a:cubicBezTo>
                    <a:pt x="1142040" y="1661608"/>
                    <a:pt x="1169280" y="1610660"/>
                    <a:pt x="1180882" y="1584934"/>
                  </a:cubicBezTo>
                  <a:cubicBezTo>
                    <a:pt x="1202068" y="1537517"/>
                    <a:pt x="1225776" y="1500693"/>
                    <a:pt x="1231325" y="1448232"/>
                  </a:cubicBezTo>
                  <a:cubicBezTo>
                    <a:pt x="1235865" y="1402328"/>
                    <a:pt x="1218210" y="1367018"/>
                    <a:pt x="1164740" y="1370549"/>
                  </a:cubicBezTo>
                  <a:cubicBezTo>
                    <a:pt x="1145571" y="1371558"/>
                    <a:pt x="1125898" y="1370045"/>
                    <a:pt x="1106730" y="1371558"/>
                  </a:cubicBezTo>
                  <a:cubicBezTo>
                    <a:pt x="1002816" y="1378620"/>
                    <a:pt x="898398" y="1380638"/>
                    <a:pt x="794989" y="1364496"/>
                  </a:cubicBezTo>
                  <a:cubicBezTo>
                    <a:pt x="744041" y="1356425"/>
                    <a:pt x="694102" y="1345832"/>
                    <a:pt x="651225" y="1314052"/>
                  </a:cubicBezTo>
                  <a:cubicBezTo>
                    <a:pt x="609357" y="1282777"/>
                    <a:pt x="593215" y="1234352"/>
                    <a:pt x="608853" y="1184413"/>
                  </a:cubicBezTo>
                  <a:cubicBezTo>
                    <a:pt x="626004" y="1129934"/>
                    <a:pt x="668880" y="1105216"/>
                    <a:pt x="718819" y="1090083"/>
                  </a:cubicBezTo>
                  <a:cubicBezTo>
                    <a:pt x="777334" y="1072428"/>
                    <a:pt x="837362" y="1067384"/>
                    <a:pt x="897894" y="1071924"/>
                  </a:cubicBezTo>
                  <a:cubicBezTo>
                    <a:pt x="913027" y="1072933"/>
                    <a:pt x="928160" y="1072428"/>
                    <a:pt x="943293" y="1071419"/>
                  </a:cubicBezTo>
                  <a:cubicBezTo>
                    <a:pt x="960444" y="1070410"/>
                    <a:pt x="969019" y="1061331"/>
                    <a:pt x="970028" y="1044180"/>
                  </a:cubicBezTo>
                  <a:cubicBezTo>
                    <a:pt x="970532" y="1032578"/>
                    <a:pt x="971037" y="1020471"/>
                    <a:pt x="971037" y="1008869"/>
                  </a:cubicBezTo>
                  <a:cubicBezTo>
                    <a:pt x="971037" y="956913"/>
                    <a:pt x="970532" y="904451"/>
                    <a:pt x="971541" y="852495"/>
                  </a:cubicBezTo>
                  <a:cubicBezTo>
                    <a:pt x="972046" y="823237"/>
                    <a:pt x="982134" y="815166"/>
                    <a:pt x="1011392" y="818698"/>
                  </a:cubicBezTo>
                  <a:cubicBezTo>
                    <a:pt x="1057295" y="824246"/>
                    <a:pt x="1102694" y="832317"/>
                    <a:pt x="1148598" y="837866"/>
                  </a:cubicBezTo>
                  <a:cubicBezTo>
                    <a:pt x="1196015" y="843415"/>
                    <a:pt x="1242927" y="855017"/>
                    <a:pt x="1290848" y="854512"/>
                  </a:cubicBezTo>
                  <a:cubicBezTo>
                    <a:pt x="1313044" y="854008"/>
                    <a:pt x="1333221" y="837866"/>
                    <a:pt x="1332717" y="809113"/>
                  </a:cubicBezTo>
                  <a:cubicBezTo>
                    <a:pt x="1332717" y="808609"/>
                    <a:pt x="1333221" y="807600"/>
                    <a:pt x="1333221" y="806591"/>
                  </a:cubicBezTo>
                  <a:cubicBezTo>
                    <a:pt x="1324141" y="747068"/>
                    <a:pt x="1303459" y="36824"/>
                    <a:pt x="1291353" y="0"/>
                  </a:cubicBezTo>
                  <a:close/>
                </a:path>
              </a:pathLst>
            </a:custGeom>
            <a:solidFill>
              <a:srgbClr val="FDCC94"/>
            </a:solidFill>
            <a:ln w="503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DF0CFFAD-1ED2-4627-8B29-816F0C6DC93A}"/>
                </a:ext>
              </a:extLst>
            </p:cNvPr>
            <p:cNvSpPr/>
            <p:nvPr/>
          </p:nvSpPr>
          <p:spPr>
            <a:xfrm rot="12510495">
              <a:off x="7817387" y="3213041"/>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55F62321-13EC-49CF-B981-36A5C56BCD28}"/>
                </a:ext>
              </a:extLst>
            </p:cNvPr>
            <p:cNvSpPr/>
            <p:nvPr/>
          </p:nvSpPr>
          <p:spPr>
            <a:xfrm>
              <a:off x="8311566" y="3389595"/>
              <a:ext cx="242129" cy="105931"/>
            </a:xfrm>
            <a:custGeom>
              <a:avLst/>
              <a:gdLst>
                <a:gd name="connsiteX0" fmla="*/ 242633 w 242128"/>
                <a:gd name="connsiteY0" fmla="*/ 60532 h 105931"/>
                <a:gd name="connsiteX1" fmla="*/ 130144 w 242128"/>
                <a:gd name="connsiteY1" fmla="*/ 106940 h 105931"/>
                <a:gd name="connsiteX2" fmla="*/ 65072 w 242128"/>
                <a:gd name="connsiteY2" fmla="*/ 106436 h 105931"/>
                <a:gd name="connsiteX3" fmla="*/ 7567 w 242128"/>
                <a:gd name="connsiteY3" fmla="*/ 37833 h 105931"/>
                <a:gd name="connsiteX4" fmla="*/ 0 w 242128"/>
                <a:gd name="connsiteY4" fmla="*/ 504 h 105931"/>
                <a:gd name="connsiteX5" fmla="*/ 157888 w 242128"/>
                <a:gd name="connsiteY5" fmla="*/ 0 h 105931"/>
                <a:gd name="connsiteX6" fmla="*/ 242633 w 242128"/>
                <a:gd name="connsiteY6" fmla="*/ 60532 h 1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28" h="105931">
                  <a:moveTo>
                    <a:pt x="242633" y="60532"/>
                  </a:moveTo>
                  <a:cubicBezTo>
                    <a:pt x="214889" y="99374"/>
                    <a:pt x="175543" y="109967"/>
                    <a:pt x="130144" y="106940"/>
                  </a:cubicBezTo>
                  <a:cubicBezTo>
                    <a:pt x="108453" y="105427"/>
                    <a:pt x="86763" y="106940"/>
                    <a:pt x="65072" y="106436"/>
                  </a:cubicBezTo>
                  <a:cubicBezTo>
                    <a:pt x="27239" y="105931"/>
                    <a:pt x="1513" y="75665"/>
                    <a:pt x="7567" y="37833"/>
                  </a:cubicBezTo>
                  <a:cubicBezTo>
                    <a:pt x="9584" y="24213"/>
                    <a:pt x="12106" y="11098"/>
                    <a:pt x="0" y="504"/>
                  </a:cubicBezTo>
                  <a:cubicBezTo>
                    <a:pt x="52461" y="504"/>
                    <a:pt x="105427" y="0"/>
                    <a:pt x="157888" y="0"/>
                  </a:cubicBezTo>
                  <a:cubicBezTo>
                    <a:pt x="219429" y="0"/>
                    <a:pt x="224473" y="4036"/>
                    <a:pt x="242633" y="60532"/>
                  </a:cubicBezTo>
                  <a:close/>
                </a:path>
              </a:pathLst>
            </a:custGeom>
            <a:solidFill>
              <a:srgbClr val="FDCC94"/>
            </a:solidFill>
            <a:ln w="5039"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xmlns="" id="{408899C6-AEA5-4C11-A881-73B1011AB647}"/>
              </a:ext>
            </a:extLst>
          </p:cNvPr>
          <p:cNvSpPr/>
          <p:nvPr/>
        </p:nvSpPr>
        <p:spPr>
          <a:xfrm rot="2700000">
            <a:off x="8627628" y="5262002"/>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624C85DA-9C5F-436F-AF18-9426BD1425F3}"/>
              </a:ext>
            </a:extLst>
          </p:cNvPr>
          <p:cNvSpPr/>
          <p:nvPr/>
        </p:nvSpPr>
        <p:spPr>
          <a:xfrm rot="13864680">
            <a:off x="9033663" y="4868417"/>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xmlns="" id="{923012F3-522D-4033-8C50-4489FE914533}"/>
              </a:ext>
            </a:extLst>
          </p:cNvPr>
          <p:cNvGrpSpPr/>
          <p:nvPr/>
        </p:nvGrpSpPr>
        <p:grpSpPr>
          <a:xfrm>
            <a:off x="9696317" y="2265699"/>
            <a:ext cx="1967296" cy="2440302"/>
            <a:chOff x="9474146" y="2285342"/>
            <a:chExt cx="1967296" cy="2440302"/>
          </a:xfrm>
        </p:grpSpPr>
        <p:sp>
          <p:nvSpPr>
            <p:cNvPr id="4" name="Oval 3">
              <a:extLst>
                <a:ext uri="{FF2B5EF4-FFF2-40B4-BE49-F238E27FC236}">
                  <a16:creationId xmlns:a16="http://schemas.microsoft.com/office/drawing/2014/main" xmlns="" id="{C6C3B214-C5C9-45DD-B7B2-73B050F4296F}"/>
                </a:ext>
              </a:extLst>
            </p:cNvPr>
            <p:cNvSpPr/>
            <p:nvPr/>
          </p:nvSpPr>
          <p:spPr>
            <a:xfrm>
              <a:off x="9474146" y="2285342"/>
              <a:ext cx="1967296" cy="24403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8D1AC6E0-457F-47C7-9D23-8CB1B30D30E8}"/>
                </a:ext>
              </a:extLst>
            </p:cNvPr>
            <p:cNvSpPr/>
            <p:nvPr/>
          </p:nvSpPr>
          <p:spPr>
            <a:xfrm>
              <a:off x="9558223" y="2436120"/>
              <a:ext cx="1735069" cy="2160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BC3B978D-BA92-44D0-B38F-678968304E91}"/>
                </a:ext>
              </a:extLst>
            </p:cNvPr>
            <p:cNvSpPr/>
            <p:nvPr/>
          </p:nvSpPr>
          <p:spPr>
            <a:xfrm>
              <a:off x="9704717" y="2657504"/>
              <a:ext cx="1387195" cy="1725166"/>
            </a:xfrm>
            <a:custGeom>
              <a:avLst/>
              <a:gdLst>
                <a:gd name="connsiteX0" fmla="*/ 1390662 w 1387195"/>
                <a:gd name="connsiteY0" fmla="*/ 873393 h 1725166"/>
                <a:gd name="connsiteX1" fmla="*/ 1181826 w 1387195"/>
                <a:gd name="connsiteY1" fmla="*/ 1488804 h 1725166"/>
                <a:gd name="connsiteX2" fmla="*/ 792907 w 1387195"/>
                <a:gd name="connsiteY2" fmla="*/ 1722357 h 1725166"/>
                <a:gd name="connsiteX3" fmla="*/ 285446 w 1387195"/>
                <a:gd name="connsiteY3" fmla="*/ 1559929 h 1725166"/>
                <a:gd name="connsiteX4" fmla="*/ 19608 w 1387195"/>
                <a:gd name="connsiteY4" fmla="*/ 1058521 h 1725166"/>
                <a:gd name="connsiteX5" fmla="*/ 138151 w 1387195"/>
                <a:gd name="connsiteY5" fmla="*/ 345755 h 1725166"/>
                <a:gd name="connsiteX6" fmla="*/ 497812 w 1387195"/>
                <a:gd name="connsiteY6" fmla="*/ 36032 h 1725166"/>
                <a:gd name="connsiteX7" fmla="*/ 1081948 w 1387195"/>
                <a:gd name="connsiteY7" fmla="*/ 152052 h 1725166"/>
                <a:gd name="connsiteX8" fmla="*/ 1368971 w 1387195"/>
                <a:gd name="connsiteY8" fmla="*/ 655478 h 1725166"/>
                <a:gd name="connsiteX9" fmla="*/ 1390662 w 1387195"/>
                <a:gd name="connsiteY9" fmla="*/ 873393 h 1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95" h="1725166">
                  <a:moveTo>
                    <a:pt x="1390662" y="873393"/>
                  </a:moveTo>
                  <a:cubicBezTo>
                    <a:pt x="1387635" y="1101398"/>
                    <a:pt x="1327103" y="1309729"/>
                    <a:pt x="1181826" y="1488804"/>
                  </a:cubicBezTo>
                  <a:cubicBezTo>
                    <a:pt x="1080939" y="1612895"/>
                    <a:pt x="952813" y="1696631"/>
                    <a:pt x="792907" y="1722357"/>
                  </a:cubicBezTo>
                  <a:cubicBezTo>
                    <a:pt x="597186" y="1753127"/>
                    <a:pt x="429209" y="1691586"/>
                    <a:pt x="285446" y="1559929"/>
                  </a:cubicBezTo>
                  <a:cubicBezTo>
                    <a:pt x="137646" y="1424740"/>
                    <a:pt x="55423" y="1253233"/>
                    <a:pt x="19608" y="1058521"/>
                  </a:cubicBezTo>
                  <a:cubicBezTo>
                    <a:pt x="-26295" y="807312"/>
                    <a:pt x="6493" y="567706"/>
                    <a:pt x="138151" y="345755"/>
                  </a:cubicBezTo>
                  <a:cubicBezTo>
                    <a:pt x="222896" y="203000"/>
                    <a:pt x="338916" y="92024"/>
                    <a:pt x="497812" y="36032"/>
                  </a:cubicBezTo>
                  <a:cubicBezTo>
                    <a:pt x="714215" y="-40642"/>
                    <a:pt x="909431" y="8288"/>
                    <a:pt x="1081948" y="152052"/>
                  </a:cubicBezTo>
                  <a:cubicBezTo>
                    <a:pt x="1239331" y="283205"/>
                    <a:pt x="1325085" y="457739"/>
                    <a:pt x="1368971" y="655478"/>
                  </a:cubicBezTo>
                  <a:cubicBezTo>
                    <a:pt x="1384104" y="727107"/>
                    <a:pt x="1391166" y="799746"/>
                    <a:pt x="1390662" y="873393"/>
                  </a:cubicBezTo>
                  <a:close/>
                </a:path>
              </a:pathLst>
            </a:custGeom>
            <a:solidFill>
              <a:srgbClr val="646464"/>
            </a:solidFill>
            <a:ln w="503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E18B0853-ADFA-436A-B030-6114B20EE844}"/>
                </a:ext>
              </a:extLst>
            </p:cNvPr>
            <p:cNvSpPr/>
            <p:nvPr/>
          </p:nvSpPr>
          <p:spPr>
            <a:xfrm>
              <a:off x="9800863" y="2803236"/>
              <a:ext cx="1150111" cy="1432594"/>
            </a:xfrm>
            <a:custGeom>
              <a:avLst/>
              <a:gdLst>
                <a:gd name="connsiteX0" fmla="*/ 1151760 w 1150111"/>
                <a:gd name="connsiteY0" fmla="*/ 726148 h 1432594"/>
                <a:gd name="connsiteX1" fmla="*/ 991855 w 1150111"/>
                <a:gd name="connsiteY1" fmla="*/ 1218476 h 1432594"/>
                <a:gd name="connsiteX2" fmla="*/ 180724 w 1150111"/>
                <a:gd name="connsiteY2" fmla="*/ 1237140 h 1432594"/>
                <a:gd name="connsiteX3" fmla="*/ 3163 w 1150111"/>
                <a:gd name="connsiteY3" fmla="*/ 787184 h 1432594"/>
                <a:gd name="connsiteX4" fmla="*/ 136333 w 1150111"/>
                <a:gd name="connsiteY4" fmla="*/ 251979 h 1432594"/>
                <a:gd name="connsiteX5" fmla="*/ 414781 w 1150111"/>
                <a:gd name="connsiteY5" fmla="*/ 28515 h 1432594"/>
                <a:gd name="connsiteX6" fmla="*/ 902570 w 1150111"/>
                <a:gd name="connsiteY6" fmla="*/ 132428 h 1432594"/>
                <a:gd name="connsiteX7" fmla="*/ 1140663 w 1150111"/>
                <a:gd name="connsiteY7" fmla="*/ 584906 h 1432594"/>
                <a:gd name="connsiteX8" fmla="*/ 1151760 w 1150111"/>
                <a:gd name="connsiteY8" fmla="*/ 726148 h 14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111" h="1432594">
                  <a:moveTo>
                    <a:pt x="1151760" y="726148"/>
                  </a:moveTo>
                  <a:cubicBezTo>
                    <a:pt x="1149238" y="906735"/>
                    <a:pt x="1102326" y="1073199"/>
                    <a:pt x="991855" y="1218476"/>
                  </a:cubicBezTo>
                  <a:cubicBezTo>
                    <a:pt x="777974" y="1500455"/>
                    <a:pt x="408224" y="1508526"/>
                    <a:pt x="180724" y="1237140"/>
                  </a:cubicBezTo>
                  <a:cubicBezTo>
                    <a:pt x="71766" y="1106996"/>
                    <a:pt x="16782" y="954657"/>
                    <a:pt x="3163" y="787184"/>
                  </a:cubicBezTo>
                  <a:cubicBezTo>
                    <a:pt x="-11971" y="594490"/>
                    <a:pt x="26366" y="413903"/>
                    <a:pt x="136333" y="251979"/>
                  </a:cubicBezTo>
                  <a:cubicBezTo>
                    <a:pt x="205945" y="149075"/>
                    <a:pt x="296239" y="69374"/>
                    <a:pt x="414781" y="28515"/>
                  </a:cubicBezTo>
                  <a:cubicBezTo>
                    <a:pt x="597387" y="-34035"/>
                    <a:pt x="760319" y="8842"/>
                    <a:pt x="902570" y="132428"/>
                  </a:cubicBezTo>
                  <a:cubicBezTo>
                    <a:pt x="1039776" y="251475"/>
                    <a:pt x="1110397" y="408354"/>
                    <a:pt x="1140663" y="584906"/>
                  </a:cubicBezTo>
                  <a:cubicBezTo>
                    <a:pt x="1148734" y="631819"/>
                    <a:pt x="1152769" y="678731"/>
                    <a:pt x="1151760" y="726148"/>
                  </a:cubicBezTo>
                  <a:close/>
                </a:path>
              </a:pathLst>
            </a:custGeom>
            <a:solidFill>
              <a:srgbClr val="FEFEFE"/>
            </a:solidFill>
            <a:ln w="503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2865754C-E00A-46F6-84D7-53EED1ED911A}"/>
                </a:ext>
              </a:extLst>
            </p:cNvPr>
            <p:cNvSpPr/>
            <p:nvPr/>
          </p:nvSpPr>
          <p:spPr>
            <a:xfrm>
              <a:off x="9999258" y="3061701"/>
              <a:ext cx="721342" cy="897894"/>
            </a:xfrm>
            <a:custGeom>
              <a:avLst/>
              <a:gdLst>
                <a:gd name="connsiteX0" fmla="*/ 350062 w 721341"/>
                <a:gd name="connsiteY0" fmla="*/ 901496 h 897893"/>
                <a:gd name="connsiteX1" fmla="*/ 122562 w 721341"/>
                <a:gd name="connsiteY1" fmla="*/ 787494 h 897893"/>
                <a:gd name="connsiteX2" fmla="*/ 105915 w 721341"/>
                <a:gd name="connsiteY2" fmla="*/ 129711 h 897893"/>
                <a:gd name="connsiteX3" fmla="*/ 610854 w 721341"/>
                <a:gd name="connsiteY3" fmla="*/ 125676 h 897893"/>
                <a:gd name="connsiteX4" fmla="*/ 585128 w 721341"/>
                <a:gd name="connsiteY4" fmla="*/ 807167 h 897893"/>
                <a:gd name="connsiteX5" fmla="*/ 350062 w 721341"/>
                <a:gd name="connsiteY5" fmla="*/ 901496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41" h="897893">
                  <a:moveTo>
                    <a:pt x="350062" y="901496"/>
                  </a:moveTo>
                  <a:cubicBezTo>
                    <a:pt x="265821" y="900487"/>
                    <a:pt x="187129" y="858115"/>
                    <a:pt x="122562" y="787494"/>
                  </a:cubicBezTo>
                  <a:cubicBezTo>
                    <a:pt x="-34317" y="615482"/>
                    <a:pt x="-41380" y="309794"/>
                    <a:pt x="105915" y="129711"/>
                  </a:cubicBezTo>
                  <a:cubicBezTo>
                    <a:pt x="246148" y="-41797"/>
                    <a:pt x="467595" y="-43310"/>
                    <a:pt x="610854" y="125676"/>
                  </a:cubicBezTo>
                  <a:cubicBezTo>
                    <a:pt x="770760" y="314839"/>
                    <a:pt x="758654" y="637677"/>
                    <a:pt x="585128" y="807167"/>
                  </a:cubicBezTo>
                  <a:cubicBezTo>
                    <a:pt x="524092" y="867195"/>
                    <a:pt x="450948" y="901496"/>
                    <a:pt x="350062" y="901496"/>
                  </a:cubicBezTo>
                  <a:close/>
                </a:path>
              </a:pathLst>
            </a:custGeom>
            <a:solidFill>
              <a:srgbClr val="646464"/>
            </a:solidFill>
            <a:ln w="503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8E2A53C4-B387-49AB-9738-8A769A2249F4}"/>
                </a:ext>
              </a:extLst>
            </p:cNvPr>
            <p:cNvSpPr/>
            <p:nvPr/>
          </p:nvSpPr>
          <p:spPr>
            <a:xfrm>
              <a:off x="10053717" y="3137980"/>
              <a:ext cx="595233" cy="746563"/>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rgbClr val="FEFEFE"/>
            </a:solidFill>
            <a:ln w="503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231760F2-4408-451B-991C-1370E7D4DCAD}"/>
                </a:ext>
              </a:extLst>
            </p:cNvPr>
            <p:cNvSpPr/>
            <p:nvPr/>
          </p:nvSpPr>
          <p:spPr>
            <a:xfrm>
              <a:off x="10150780" y="3291356"/>
              <a:ext cx="379893" cy="436581"/>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chemeClr val="accent1"/>
            </a:solidFill>
            <a:ln w="5039"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xmlns="" id="{D969B09D-38F9-43C0-A5AE-55417278808B}"/>
              </a:ext>
            </a:extLst>
          </p:cNvPr>
          <p:cNvGrpSpPr/>
          <p:nvPr/>
        </p:nvGrpSpPr>
        <p:grpSpPr>
          <a:xfrm>
            <a:off x="655893" y="1595887"/>
            <a:ext cx="5080673" cy="1302588"/>
            <a:chOff x="6324698" y="2179339"/>
            <a:chExt cx="3486046" cy="952934"/>
          </a:xfrm>
        </p:grpSpPr>
        <p:sp>
          <p:nvSpPr>
            <p:cNvPr id="41" name="TextBox 40">
              <a:extLst>
                <a:ext uri="{FF2B5EF4-FFF2-40B4-BE49-F238E27FC236}">
                  <a16:creationId xmlns:a16="http://schemas.microsoft.com/office/drawing/2014/main" xmlns="" id="{7D0C0F41-E6DE-4C99-A8F4-7283565CCABD}"/>
                </a:ext>
              </a:extLst>
            </p:cNvPr>
            <p:cNvSpPr txBox="1"/>
            <p:nvPr/>
          </p:nvSpPr>
          <p:spPr>
            <a:xfrm>
              <a:off x="6324700" y="2670608"/>
              <a:ext cx="2736304" cy="461665"/>
            </a:xfrm>
            <a:prstGeom prst="rect">
              <a:avLst/>
            </a:prstGeom>
            <a:noFill/>
          </p:spPr>
          <p:txBody>
            <a:bodyPr wrap="square" rtlCol="0">
              <a:spAutoFit/>
            </a:bodyPr>
            <a:lstStyle/>
            <a:p>
              <a:r>
                <a:rPr lang="en-US" altLang="ko-KR" sz="2400" b="1" dirty="0" smtClean="0">
                  <a:solidFill>
                    <a:schemeClr val="accent4"/>
                  </a:solidFill>
                  <a:cs typeface="Arial" pitchFamily="34" charset="0"/>
                </a:rPr>
                <a:t>KSPPS BMT UMJ</a:t>
              </a:r>
              <a:endParaRPr lang="ko-KR" altLang="en-US" sz="2400" b="1" dirty="0">
                <a:solidFill>
                  <a:schemeClr val="accent4"/>
                </a:solidFill>
                <a:cs typeface="Arial" pitchFamily="34" charset="0"/>
              </a:endParaRPr>
            </a:p>
          </p:txBody>
        </p:sp>
        <p:sp>
          <p:nvSpPr>
            <p:cNvPr id="42" name="TextBox 41">
              <a:extLst>
                <a:ext uri="{FF2B5EF4-FFF2-40B4-BE49-F238E27FC236}">
                  <a16:creationId xmlns:a16="http://schemas.microsoft.com/office/drawing/2014/main" xmlns="" id="{AF57109C-65FA-4761-B8DE-4804FF1A1C8D}"/>
                </a:ext>
              </a:extLst>
            </p:cNvPr>
            <p:cNvSpPr txBox="1"/>
            <p:nvPr/>
          </p:nvSpPr>
          <p:spPr>
            <a:xfrm>
              <a:off x="6324698" y="2179339"/>
              <a:ext cx="3486046" cy="607932"/>
            </a:xfrm>
            <a:prstGeom prst="rect">
              <a:avLst/>
            </a:prstGeom>
            <a:noFill/>
          </p:spPr>
          <p:txBody>
            <a:bodyPr wrap="square" rtlCol="0">
              <a:spAutoFit/>
            </a:bodyPr>
            <a:lstStyle/>
            <a:p>
              <a:r>
                <a:rPr lang="en-US" altLang="ko-KR" sz="2400" b="1" dirty="0" smtClean="0">
                  <a:solidFill>
                    <a:schemeClr val="accent4"/>
                  </a:solidFill>
                  <a:cs typeface="Arial" pitchFamily="34" charset="0"/>
                </a:rPr>
                <a:t>General Conditions of Empowerment</a:t>
              </a:r>
              <a:endParaRPr lang="ko-KR" altLang="en-US" sz="2400" b="1" dirty="0">
                <a:solidFill>
                  <a:schemeClr val="accent3"/>
                </a:solidFill>
                <a:cs typeface="Arial" pitchFamily="34" charset="0"/>
              </a:endParaRPr>
            </a:p>
          </p:txBody>
        </p:sp>
      </p:grpSp>
      <p:grpSp>
        <p:nvGrpSpPr>
          <p:cNvPr id="43" name="Group 42">
            <a:extLst>
              <a:ext uri="{FF2B5EF4-FFF2-40B4-BE49-F238E27FC236}">
                <a16:creationId xmlns:a16="http://schemas.microsoft.com/office/drawing/2014/main" xmlns="" id="{57A5662B-E6CC-4C9C-B433-7637DC99B03F}"/>
              </a:ext>
            </a:extLst>
          </p:cNvPr>
          <p:cNvGrpSpPr/>
          <p:nvPr/>
        </p:nvGrpSpPr>
        <p:grpSpPr>
          <a:xfrm>
            <a:off x="655894" y="2687025"/>
            <a:ext cx="5342583" cy="1706104"/>
            <a:chOff x="4932040" y="3928857"/>
            <a:chExt cx="3456384" cy="1706104"/>
          </a:xfrm>
        </p:grpSpPr>
        <p:sp>
          <p:nvSpPr>
            <p:cNvPr id="44" name="TextBox 43">
              <a:extLst>
                <a:ext uri="{FF2B5EF4-FFF2-40B4-BE49-F238E27FC236}">
                  <a16:creationId xmlns:a16="http://schemas.microsoft.com/office/drawing/2014/main" xmlns="" id="{35DC7039-3843-4C29-98A9-95D4E03EB675}"/>
                </a:ext>
              </a:extLst>
            </p:cNvPr>
            <p:cNvSpPr txBox="1"/>
            <p:nvPr/>
          </p:nvSpPr>
          <p:spPr>
            <a:xfrm>
              <a:off x="4932040" y="4249966"/>
              <a:ext cx="3456384" cy="138499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From the results of the field survey, it is obtained a general description of education or empowerment practices that KSPPS BMT UMJ does not have a pattern of continuing member empowerment. Education and empowerment applied are more dominant in the internal sector of the organization's operations. Implementation of member empowerment, KSPPS BMT UMJ still depends on the empowerment program programmed by external parties (the government).</a:t>
              </a:r>
              <a:endParaRPr lang="ko-KR" altLang="en-US" sz="1200"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xmlns="" id="{64048110-4E23-4249-A410-B1B6AF8A95C4}"/>
                </a:ext>
              </a:extLst>
            </p:cNvPr>
            <p:cNvSpPr txBox="1"/>
            <p:nvPr/>
          </p:nvSpPr>
          <p:spPr>
            <a:xfrm>
              <a:off x="4932040" y="3928857"/>
              <a:ext cx="3456384" cy="338554"/>
            </a:xfrm>
            <a:prstGeom prst="rect">
              <a:avLst/>
            </a:prstGeom>
            <a:noFill/>
          </p:spPr>
          <p:txBody>
            <a:bodyPr wrap="square" rtlCol="0" anchor="ctr">
              <a:spAutoFit/>
            </a:bodyPr>
            <a:lstStyle/>
            <a:p>
              <a:r>
                <a:rPr lang="en-US" altLang="ko-KR" sz="1600" b="1" dirty="0" smtClean="0">
                  <a:solidFill>
                    <a:schemeClr val="tx1">
                      <a:lumMod val="75000"/>
                      <a:lumOff val="25000"/>
                    </a:schemeClr>
                  </a:solidFill>
                  <a:cs typeface="Arial" pitchFamily="34" charset="0"/>
                </a:rPr>
                <a:t>Not Optimal yet</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3050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224EC995-51FB-4046-8EA9-D9EDAFA10F90}"/>
              </a:ext>
            </a:extLst>
          </p:cNvPr>
          <p:cNvSpPr/>
          <p:nvPr/>
        </p:nvSpPr>
        <p:spPr>
          <a:xfrm rot="5400000">
            <a:off x="3339381" y="2966655"/>
            <a:ext cx="1290851" cy="1626366"/>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363014 w 1463257"/>
              <a:gd name="connsiteY30" fmla="*/ 1108358 h 1841068"/>
              <a:gd name="connsiteX31" fmla="*/ 363014 w 1463257"/>
              <a:gd name="connsiteY31" fmla="*/ 1108358 h 1841068"/>
              <a:gd name="connsiteX32" fmla="*/ 359204 w 1463257"/>
              <a:gd name="connsiteY32" fmla="*/ 1110263 h 1841068"/>
              <a:gd name="connsiteX33" fmla="*/ 363014 w 1463257"/>
              <a:gd name="connsiteY33" fmla="*/ 1108358 h 1841068"/>
              <a:gd name="connsiteX34" fmla="*/ 1101201 w 1463257"/>
              <a:gd name="connsiteY34" fmla="*/ 1108358 h 1841068"/>
              <a:gd name="connsiteX35" fmla="*/ 1101201 w 1463257"/>
              <a:gd name="connsiteY35" fmla="*/ 1108358 h 1841068"/>
              <a:gd name="connsiteX36" fmla="*/ 1098344 w 1463257"/>
              <a:gd name="connsiteY36" fmla="*/ 1102643 h 1841068"/>
              <a:gd name="connsiteX37" fmla="*/ 1101201 w 1463257"/>
              <a:gd name="connsiteY37"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363014 w 1463257"/>
              <a:gd name="connsiteY30" fmla="*/ 1108358 h 1841068"/>
              <a:gd name="connsiteX31" fmla="*/ 1101201 w 1463257"/>
              <a:gd name="connsiteY31" fmla="*/ 1108358 h 1841068"/>
              <a:gd name="connsiteX32" fmla="*/ 1101201 w 1463257"/>
              <a:gd name="connsiteY32" fmla="*/ 1108358 h 1841068"/>
              <a:gd name="connsiteX33" fmla="*/ 1098344 w 1463257"/>
              <a:gd name="connsiteY33" fmla="*/ 1102643 h 1841068"/>
              <a:gd name="connsiteX34" fmla="*/ 1101201 w 1463257"/>
              <a:gd name="connsiteY34"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1101201 w 1463257"/>
              <a:gd name="connsiteY30" fmla="*/ 1108358 h 1841068"/>
              <a:gd name="connsiteX31" fmla="*/ 1101201 w 1463257"/>
              <a:gd name="connsiteY31" fmla="*/ 1108358 h 1841068"/>
              <a:gd name="connsiteX32" fmla="*/ 1098344 w 1463257"/>
              <a:gd name="connsiteY32" fmla="*/ 1102643 h 1841068"/>
              <a:gd name="connsiteX33" fmla="*/ 1101201 w 1463257"/>
              <a:gd name="connsiteY33"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1101201 w 1463257"/>
              <a:gd name="connsiteY29" fmla="*/ 1108358 h 1841068"/>
              <a:gd name="connsiteX30" fmla="*/ 1101201 w 1463257"/>
              <a:gd name="connsiteY30" fmla="*/ 1108358 h 1841068"/>
              <a:gd name="connsiteX31" fmla="*/ 1098344 w 1463257"/>
              <a:gd name="connsiteY31" fmla="*/ 1102643 h 1841068"/>
              <a:gd name="connsiteX32" fmla="*/ 1101201 w 1463257"/>
              <a:gd name="connsiteY32"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1101201 w 1463257"/>
              <a:gd name="connsiteY26" fmla="*/ 1108358 h 1841068"/>
              <a:gd name="connsiteX27" fmla="*/ 1101201 w 1463257"/>
              <a:gd name="connsiteY27" fmla="*/ 1108358 h 1841068"/>
              <a:gd name="connsiteX28" fmla="*/ 1098344 w 1463257"/>
              <a:gd name="connsiteY28" fmla="*/ 1102643 h 1841068"/>
              <a:gd name="connsiteX29" fmla="*/ 1101201 w 1463257"/>
              <a:gd name="connsiteY29"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3014 w 1463257"/>
              <a:gd name="connsiteY22" fmla="*/ 1108358 h 1841068"/>
              <a:gd name="connsiteX23" fmla="*/ 363014 w 1463257"/>
              <a:gd name="connsiteY23" fmla="*/ 1108358 h 1841068"/>
              <a:gd name="connsiteX24" fmla="*/ 363014 w 1463257"/>
              <a:gd name="connsiteY24" fmla="*/ 1108358 h 1841068"/>
              <a:gd name="connsiteX25" fmla="*/ 1101201 w 1463257"/>
              <a:gd name="connsiteY25" fmla="*/ 1108358 h 1841068"/>
              <a:gd name="connsiteX26" fmla="*/ 1101201 w 1463257"/>
              <a:gd name="connsiteY26" fmla="*/ 1108358 h 1841068"/>
              <a:gd name="connsiteX27" fmla="*/ 1098344 w 1463257"/>
              <a:gd name="connsiteY27" fmla="*/ 1102643 h 1841068"/>
              <a:gd name="connsiteX28" fmla="*/ 1101201 w 1463257"/>
              <a:gd name="connsiteY28" fmla="*/ 1108358 h 1841068"/>
              <a:gd name="connsiteX0" fmla="*/ 1442196 w 1463257"/>
              <a:gd name="connsiteY0" fmla="*/ 1127383 h 1860093"/>
              <a:gd name="connsiteX1" fmla="*/ 1102154 w 1463257"/>
              <a:gd name="connsiteY1" fmla="*/ 1127383 h 1860093"/>
              <a:gd name="connsiteX2" fmla="*/ 1103106 w 1463257"/>
              <a:gd name="connsiteY2" fmla="*/ 550168 h 1860093"/>
              <a:gd name="connsiteX3" fmla="*/ 1101201 w 1463257"/>
              <a:gd name="connsiteY3" fmla="*/ 383480 h 1860093"/>
              <a:gd name="connsiteX4" fmla="*/ 1095486 w 1463257"/>
              <a:gd name="connsiteY4" fmla="*/ 374908 h 1860093"/>
              <a:gd name="connsiteX5" fmla="*/ 749729 w 1463257"/>
              <a:gd name="connsiteY5" fmla="*/ 28198 h 1860093"/>
              <a:gd name="connsiteX6" fmla="*/ 713534 w 1463257"/>
              <a:gd name="connsiteY6" fmla="*/ 31055 h 1860093"/>
              <a:gd name="connsiteX7" fmla="*/ 364919 w 1463257"/>
              <a:gd name="connsiteY7" fmla="*/ 384433 h 1860093"/>
              <a:gd name="connsiteX8" fmla="*/ 363014 w 1463257"/>
              <a:gd name="connsiteY8" fmla="*/ 401578 h 1860093"/>
              <a:gd name="connsiteX9" fmla="*/ 363014 w 1463257"/>
              <a:gd name="connsiteY9" fmla="*/ 1128335 h 1860093"/>
              <a:gd name="connsiteX10" fmla="*/ 43926 w 1463257"/>
              <a:gd name="connsiteY10" fmla="*/ 1127383 h 1860093"/>
              <a:gd name="connsiteX11" fmla="*/ 5826 w 1463257"/>
              <a:gd name="connsiteY11" fmla="*/ 1129288 h 1860093"/>
              <a:gd name="connsiteX12" fmla="*/ 8684 w 1463257"/>
              <a:gd name="connsiteY12" fmla="*/ 1142623 h 1860093"/>
              <a:gd name="connsiteX13" fmla="*/ 31544 w 1463257"/>
              <a:gd name="connsiteY13" fmla="*/ 1168341 h 1860093"/>
              <a:gd name="connsiteX14" fmla="*/ 705914 w 1463257"/>
              <a:gd name="connsiteY14" fmla="*/ 1843663 h 1860093"/>
              <a:gd name="connsiteX15" fmla="*/ 760206 w 1463257"/>
              <a:gd name="connsiteY15" fmla="*/ 1843663 h 1860093"/>
              <a:gd name="connsiteX16" fmla="*/ 1434576 w 1463257"/>
              <a:gd name="connsiteY16" fmla="*/ 1168341 h 1860093"/>
              <a:gd name="connsiteX17" fmla="*/ 1457436 w 1463257"/>
              <a:gd name="connsiteY17" fmla="*/ 1142623 h 1860093"/>
              <a:gd name="connsiteX18" fmla="*/ 1457436 w 1463257"/>
              <a:gd name="connsiteY18" fmla="*/ 1142623 h 1860093"/>
              <a:gd name="connsiteX19" fmla="*/ 1457436 w 1463257"/>
              <a:gd name="connsiteY19" fmla="*/ 1142623 h 1860093"/>
              <a:gd name="connsiteX20" fmla="*/ 1442196 w 1463257"/>
              <a:gd name="connsiteY20" fmla="*/ 1127383 h 1860093"/>
              <a:gd name="connsiteX21" fmla="*/ 363014 w 1463257"/>
              <a:gd name="connsiteY21" fmla="*/ 1127383 h 1860093"/>
              <a:gd name="connsiteX22" fmla="*/ 363014 w 1463257"/>
              <a:gd name="connsiteY22" fmla="*/ 1127383 h 1860093"/>
              <a:gd name="connsiteX23" fmla="*/ 363014 w 1463257"/>
              <a:gd name="connsiteY23" fmla="*/ 1127383 h 1860093"/>
              <a:gd name="connsiteX24" fmla="*/ 1101201 w 1463257"/>
              <a:gd name="connsiteY24" fmla="*/ 1127383 h 1860093"/>
              <a:gd name="connsiteX25" fmla="*/ 1101201 w 1463257"/>
              <a:gd name="connsiteY25" fmla="*/ 1127383 h 1860093"/>
              <a:gd name="connsiteX26" fmla="*/ 1098344 w 1463257"/>
              <a:gd name="connsiteY26" fmla="*/ 1121668 h 1860093"/>
              <a:gd name="connsiteX27" fmla="*/ 1101201 w 1463257"/>
              <a:gd name="connsiteY27" fmla="*/ 1127383 h 1860093"/>
              <a:gd name="connsiteX0" fmla="*/ 1442196 w 1463257"/>
              <a:gd name="connsiteY0" fmla="*/ 1110873 h 1843583"/>
              <a:gd name="connsiteX1" fmla="*/ 1102154 w 1463257"/>
              <a:gd name="connsiteY1" fmla="*/ 1110873 h 1843583"/>
              <a:gd name="connsiteX2" fmla="*/ 1103106 w 1463257"/>
              <a:gd name="connsiteY2" fmla="*/ 533658 h 1843583"/>
              <a:gd name="connsiteX3" fmla="*/ 1101201 w 1463257"/>
              <a:gd name="connsiteY3" fmla="*/ 366970 h 1843583"/>
              <a:gd name="connsiteX4" fmla="*/ 1095486 w 1463257"/>
              <a:gd name="connsiteY4" fmla="*/ 358398 h 1843583"/>
              <a:gd name="connsiteX5" fmla="*/ 749729 w 1463257"/>
              <a:gd name="connsiteY5" fmla="*/ 11688 h 1843583"/>
              <a:gd name="connsiteX6" fmla="*/ 713534 w 1463257"/>
              <a:gd name="connsiteY6" fmla="*/ 14545 h 1843583"/>
              <a:gd name="connsiteX7" fmla="*/ 364919 w 1463257"/>
              <a:gd name="connsiteY7" fmla="*/ 367923 h 1843583"/>
              <a:gd name="connsiteX8" fmla="*/ 363014 w 1463257"/>
              <a:gd name="connsiteY8" fmla="*/ 385068 h 1843583"/>
              <a:gd name="connsiteX9" fmla="*/ 363014 w 1463257"/>
              <a:gd name="connsiteY9" fmla="*/ 1111825 h 1843583"/>
              <a:gd name="connsiteX10" fmla="*/ 43926 w 1463257"/>
              <a:gd name="connsiteY10" fmla="*/ 1110873 h 1843583"/>
              <a:gd name="connsiteX11" fmla="*/ 5826 w 1463257"/>
              <a:gd name="connsiteY11" fmla="*/ 1112778 h 1843583"/>
              <a:gd name="connsiteX12" fmla="*/ 8684 w 1463257"/>
              <a:gd name="connsiteY12" fmla="*/ 1126113 h 1843583"/>
              <a:gd name="connsiteX13" fmla="*/ 31544 w 1463257"/>
              <a:gd name="connsiteY13" fmla="*/ 1151831 h 1843583"/>
              <a:gd name="connsiteX14" fmla="*/ 705914 w 1463257"/>
              <a:gd name="connsiteY14" fmla="*/ 1827153 h 1843583"/>
              <a:gd name="connsiteX15" fmla="*/ 760206 w 1463257"/>
              <a:gd name="connsiteY15" fmla="*/ 1827153 h 1843583"/>
              <a:gd name="connsiteX16" fmla="*/ 1434576 w 1463257"/>
              <a:gd name="connsiteY16" fmla="*/ 1151831 h 1843583"/>
              <a:gd name="connsiteX17" fmla="*/ 1457436 w 1463257"/>
              <a:gd name="connsiteY17" fmla="*/ 1126113 h 1843583"/>
              <a:gd name="connsiteX18" fmla="*/ 1457436 w 1463257"/>
              <a:gd name="connsiteY18" fmla="*/ 1126113 h 1843583"/>
              <a:gd name="connsiteX19" fmla="*/ 1457436 w 1463257"/>
              <a:gd name="connsiteY19" fmla="*/ 1126113 h 1843583"/>
              <a:gd name="connsiteX20" fmla="*/ 1442196 w 1463257"/>
              <a:gd name="connsiteY20" fmla="*/ 1110873 h 1843583"/>
              <a:gd name="connsiteX21" fmla="*/ 363014 w 1463257"/>
              <a:gd name="connsiteY21" fmla="*/ 1110873 h 1843583"/>
              <a:gd name="connsiteX22" fmla="*/ 363014 w 1463257"/>
              <a:gd name="connsiteY22" fmla="*/ 1110873 h 1843583"/>
              <a:gd name="connsiteX23" fmla="*/ 363014 w 1463257"/>
              <a:gd name="connsiteY23" fmla="*/ 1110873 h 1843583"/>
              <a:gd name="connsiteX24" fmla="*/ 1101201 w 1463257"/>
              <a:gd name="connsiteY24" fmla="*/ 1110873 h 1843583"/>
              <a:gd name="connsiteX25" fmla="*/ 1101201 w 1463257"/>
              <a:gd name="connsiteY25" fmla="*/ 1110873 h 1843583"/>
              <a:gd name="connsiteX26" fmla="*/ 1098344 w 1463257"/>
              <a:gd name="connsiteY26" fmla="*/ 1105158 h 1843583"/>
              <a:gd name="connsiteX27" fmla="*/ 1101201 w 1463257"/>
              <a:gd name="connsiteY27" fmla="*/ 1110873 h 1843583"/>
              <a:gd name="connsiteX0" fmla="*/ 1442196 w 1463257"/>
              <a:gd name="connsiteY0" fmla="*/ 1110873 h 1843583"/>
              <a:gd name="connsiteX1" fmla="*/ 1102154 w 1463257"/>
              <a:gd name="connsiteY1" fmla="*/ 1110873 h 1843583"/>
              <a:gd name="connsiteX2" fmla="*/ 1103106 w 1463257"/>
              <a:gd name="connsiteY2" fmla="*/ 533658 h 1843583"/>
              <a:gd name="connsiteX3" fmla="*/ 1101201 w 1463257"/>
              <a:gd name="connsiteY3" fmla="*/ 366970 h 1843583"/>
              <a:gd name="connsiteX4" fmla="*/ 1095486 w 1463257"/>
              <a:gd name="connsiteY4" fmla="*/ 358398 h 1843583"/>
              <a:gd name="connsiteX5" fmla="*/ 749729 w 1463257"/>
              <a:gd name="connsiteY5" fmla="*/ 11688 h 1843583"/>
              <a:gd name="connsiteX6" fmla="*/ 713534 w 1463257"/>
              <a:gd name="connsiteY6" fmla="*/ 14545 h 1843583"/>
              <a:gd name="connsiteX7" fmla="*/ 364919 w 1463257"/>
              <a:gd name="connsiteY7" fmla="*/ 367923 h 1843583"/>
              <a:gd name="connsiteX8" fmla="*/ 363014 w 1463257"/>
              <a:gd name="connsiteY8" fmla="*/ 385068 h 1843583"/>
              <a:gd name="connsiteX9" fmla="*/ 363014 w 1463257"/>
              <a:gd name="connsiteY9" fmla="*/ 1111825 h 1843583"/>
              <a:gd name="connsiteX10" fmla="*/ 43926 w 1463257"/>
              <a:gd name="connsiteY10" fmla="*/ 1110873 h 1843583"/>
              <a:gd name="connsiteX11" fmla="*/ 5826 w 1463257"/>
              <a:gd name="connsiteY11" fmla="*/ 1112778 h 1843583"/>
              <a:gd name="connsiteX12" fmla="*/ 8684 w 1463257"/>
              <a:gd name="connsiteY12" fmla="*/ 1126113 h 1843583"/>
              <a:gd name="connsiteX13" fmla="*/ 31544 w 1463257"/>
              <a:gd name="connsiteY13" fmla="*/ 1151831 h 1843583"/>
              <a:gd name="connsiteX14" fmla="*/ 705914 w 1463257"/>
              <a:gd name="connsiteY14" fmla="*/ 1827153 h 1843583"/>
              <a:gd name="connsiteX15" fmla="*/ 760206 w 1463257"/>
              <a:gd name="connsiteY15" fmla="*/ 1827153 h 1843583"/>
              <a:gd name="connsiteX16" fmla="*/ 1457436 w 1463257"/>
              <a:gd name="connsiteY16" fmla="*/ 1126113 h 1843583"/>
              <a:gd name="connsiteX17" fmla="*/ 1457436 w 1463257"/>
              <a:gd name="connsiteY17" fmla="*/ 1126113 h 1843583"/>
              <a:gd name="connsiteX18" fmla="*/ 1457436 w 1463257"/>
              <a:gd name="connsiteY18" fmla="*/ 1126113 h 1843583"/>
              <a:gd name="connsiteX19" fmla="*/ 1442196 w 1463257"/>
              <a:gd name="connsiteY19" fmla="*/ 1110873 h 1843583"/>
              <a:gd name="connsiteX20" fmla="*/ 363014 w 1463257"/>
              <a:gd name="connsiteY20" fmla="*/ 1110873 h 1843583"/>
              <a:gd name="connsiteX21" fmla="*/ 363014 w 1463257"/>
              <a:gd name="connsiteY21" fmla="*/ 1110873 h 1843583"/>
              <a:gd name="connsiteX22" fmla="*/ 363014 w 1463257"/>
              <a:gd name="connsiteY22" fmla="*/ 1110873 h 1843583"/>
              <a:gd name="connsiteX23" fmla="*/ 1101201 w 1463257"/>
              <a:gd name="connsiteY23" fmla="*/ 1110873 h 1843583"/>
              <a:gd name="connsiteX24" fmla="*/ 1101201 w 1463257"/>
              <a:gd name="connsiteY24" fmla="*/ 1110873 h 1843583"/>
              <a:gd name="connsiteX25" fmla="*/ 1098344 w 1463257"/>
              <a:gd name="connsiteY25" fmla="*/ 1105158 h 1843583"/>
              <a:gd name="connsiteX26" fmla="*/ 1101201 w 1463257"/>
              <a:gd name="connsiteY26" fmla="*/ 1110873 h 184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3257" h="1843583">
                <a:moveTo>
                  <a:pt x="1442196" y="1110873"/>
                </a:moveTo>
                <a:lnTo>
                  <a:pt x="1102154" y="1110873"/>
                </a:lnTo>
                <a:cubicBezTo>
                  <a:pt x="1102154" y="918468"/>
                  <a:pt x="1103106" y="726063"/>
                  <a:pt x="1103106" y="533658"/>
                </a:cubicBezTo>
                <a:cubicBezTo>
                  <a:pt x="1103106" y="478413"/>
                  <a:pt x="1102154" y="422215"/>
                  <a:pt x="1101201" y="366970"/>
                </a:cubicBezTo>
                <a:cubicBezTo>
                  <a:pt x="1099296" y="364113"/>
                  <a:pt x="1098344" y="360303"/>
                  <a:pt x="1095486" y="358398"/>
                </a:cubicBezTo>
                <a:lnTo>
                  <a:pt x="749729" y="11688"/>
                </a:lnTo>
                <a:cubicBezTo>
                  <a:pt x="734489" y="-3552"/>
                  <a:pt x="732356" y="-5179"/>
                  <a:pt x="713534" y="14545"/>
                </a:cubicBezTo>
                <a:cubicBezTo>
                  <a:pt x="653197" y="77773"/>
                  <a:pt x="423339" y="306169"/>
                  <a:pt x="364919" y="367923"/>
                </a:cubicBezTo>
                <a:cubicBezTo>
                  <a:pt x="363966" y="373638"/>
                  <a:pt x="363014" y="379353"/>
                  <a:pt x="363014" y="385068"/>
                </a:cubicBezTo>
                <a:lnTo>
                  <a:pt x="363014" y="1111825"/>
                </a:lnTo>
                <a:lnTo>
                  <a:pt x="43926" y="1110873"/>
                </a:lnTo>
                <a:cubicBezTo>
                  <a:pt x="31544" y="1110873"/>
                  <a:pt x="17256" y="1108015"/>
                  <a:pt x="5826" y="1112778"/>
                </a:cubicBezTo>
                <a:cubicBezTo>
                  <a:pt x="-7509" y="1117540"/>
                  <a:pt x="5826" y="1121350"/>
                  <a:pt x="8684" y="1126113"/>
                </a:cubicBezTo>
                <a:cubicBezTo>
                  <a:pt x="16304" y="1134685"/>
                  <a:pt x="22971" y="1144210"/>
                  <a:pt x="31544" y="1151831"/>
                </a:cubicBezTo>
                <a:lnTo>
                  <a:pt x="705914" y="1827153"/>
                </a:lnTo>
                <a:cubicBezTo>
                  <a:pt x="727821" y="1849060"/>
                  <a:pt x="738299" y="1849060"/>
                  <a:pt x="760206" y="1827153"/>
                </a:cubicBezTo>
                <a:lnTo>
                  <a:pt x="1457436" y="1126113"/>
                </a:lnTo>
                <a:lnTo>
                  <a:pt x="1457436" y="1126113"/>
                </a:lnTo>
                <a:lnTo>
                  <a:pt x="1457436" y="1126113"/>
                </a:lnTo>
                <a:cubicBezTo>
                  <a:pt x="1475534" y="1097538"/>
                  <a:pt x="1446006" y="1110873"/>
                  <a:pt x="1442196" y="1110873"/>
                </a:cubicBezTo>
                <a:close/>
                <a:moveTo>
                  <a:pt x="363014" y="1110873"/>
                </a:moveTo>
                <a:lnTo>
                  <a:pt x="363014" y="1110873"/>
                </a:lnTo>
                <a:lnTo>
                  <a:pt x="363014" y="1110873"/>
                </a:lnTo>
                <a:close/>
                <a:moveTo>
                  <a:pt x="1101201" y="1110873"/>
                </a:moveTo>
                <a:lnTo>
                  <a:pt x="1101201" y="1110873"/>
                </a:lnTo>
                <a:cubicBezTo>
                  <a:pt x="1099296" y="1108968"/>
                  <a:pt x="1098344" y="1107063"/>
                  <a:pt x="1098344" y="1105158"/>
                </a:cubicBezTo>
                <a:lnTo>
                  <a:pt x="1101201" y="1110873"/>
                </a:lnTo>
                <a:close/>
              </a:path>
            </a:pathLst>
          </a:custGeom>
          <a:solidFill>
            <a:schemeClr val="accent4"/>
          </a:solidFill>
          <a:ln w="19050" cap="flat">
            <a:noFill/>
            <a:prstDash val="solid"/>
            <a:miter/>
          </a:ln>
          <a:effectLst>
            <a:innerShdw blurRad="114300">
              <a:prstClr val="black"/>
            </a:innerShdw>
          </a:effectLst>
        </p:spPr>
        <p:txBody>
          <a:bodyPr rtlCol="0" anchor="ctr"/>
          <a:lstStyle/>
          <a:p>
            <a:endParaRPr lang="en-US"/>
          </a:p>
        </p:txBody>
      </p:sp>
      <p:sp>
        <p:nvSpPr>
          <p:cNvPr id="5" name="Freeform: Shape 4">
            <a:extLst>
              <a:ext uri="{FF2B5EF4-FFF2-40B4-BE49-F238E27FC236}">
                <a16:creationId xmlns:a16="http://schemas.microsoft.com/office/drawing/2014/main" xmlns="" id="{D06F1E42-AC80-4C89-88B4-AADA761289EB}"/>
              </a:ext>
            </a:extLst>
          </p:cNvPr>
          <p:cNvSpPr/>
          <p:nvPr/>
        </p:nvSpPr>
        <p:spPr>
          <a:xfrm rot="5400000">
            <a:off x="4312250" y="2635398"/>
            <a:ext cx="1621728" cy="1294020"/>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2"/>
          </a:solidFill>
          <a:ln w="19050" cap="flat">
            <a:noFill/>
            <a:prstDash val="solid"/>
            <a:miter/>
          </a:ln>
          <a:effectLst>
            <a:innerShdw blurRad="114300">
              <a:prstClr val="black"/>
            </a:innerShdw>
          </a:effectLst>
        </p:spPr>
        <p:txBody>
          <a:bodyPr rtlCol="0" anchor="ctr"/>
          <a:lstStyle/>
          <a:p>
            <a:endParaRPr lang="en-US"/>
          </a:p>
        </p:txBody>
      </p:sp>
      <p:sp>
        <p:nvSpPr>
          <p:cNvPr id="6" name="Freeform: Shape 5">
            <a:extLst>
              <a:ext uri="{FF2B5EF4-FFF2-40B4-BE49-F238E27FC236}">
                <a16:creationId xmlns:a16="http://schemas.microsoft.com/office/drawing/2014/main" xmlns="" id="{5C6D44F7-574B-480C-B2DA-68F549CFB89D}"/>
              </a:ext>
            </a:extLst>
          </p:cNvPr>
          <p:cNvSpPr/>
          <p:nvPr/>
        </p:nvSpPr>
        <p:spPr>
          <a:xfrm rot="5400000">
            <a:off x="3657166" y="4279623"/>
            <a:ext cx="1627598" cy="1294861"/>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 name="connsiteX0" fmla="*/ 1828932 w 1844979"/>
              <a:gd name="connsiteY0" fmla="*/ 709613 h 1467803"/>
              <a:gd name="connsiteX1" fmla="*/ 1265052 w 1844979"/>
              <a:gd name="connsiteY1" fmla="*/ 146685 h 1467803"/>
              <a:gd name="connsiteX2" fmla="*/ 1121224 w 1844979"/>
              <a:gd name="connsiteY2" fmla="*/ 5715 h 1467803"/>
              <a:gd name="connsiteX3" fmla="*/ 1113604 w 1844979"/>
              <a:gd name="connsiteY3" fmla="*/ 0 h 1467803"/>
              <a:gd name="connsiteX4" fmla="*/ 1107889 w 1844979"/>
              <a:gd name="connsiteY4" fmla="*/ 31432 h 1467803"/>
              <a:gd name="connsiteX5" fmla="*/ 1107889 w 1844979"/>
              <a:gd name="connsiteY5" fmla="*/ 320040 h 1467803"/>
              <a:gd name="connsiteX6" fmla="*/ 1065027 w 1844979"/>
              <a:gd name="connsiteY6" fmla="*/ 362903 h 1467803"/>
              <a:gd name="connsiteX7" fmla="*/ 396372 w 1844979"/>
              <a:gd name="connsiteY7" fmla="*/ 361950 h 1467803"/>
              <a:gd name="connsiteX8" fmla="*/ 351604 w 1844979"/>
              <a:gd name="connsiteY8" fmla="*/ 375285 h 1467803"/>
              <a:gd name="connsiteX9" fmla="*/ 9657 w 1844979"/>
              <a:gd name="connsiteY9" fmla="*/ 717232 h 1467803"/>
              <a:gd name="connsiteX10" fmla="*/ 7752 w 1844979"/>
              <a:gd name="connsiteY10" fmla="*/ 748665 h 1467803"/>
              <a:gd name="connsiteX11" fmla="*/ 356367 w 1844979"/>
              <a:gd name="connsiteY11" fmla="*/ 1094423 h 1467803"/>
              <a:gd name="connsiteX12" fmla="*/ 364939 w 1844979"/>
              <a:gd name="connsiteY12" fmla="*/ 1102043 h 1467803"/>
              <a:gd name="connsiteX13" fmla="*/ 364939 w 1844979"/>
              <a:gd name="connsiteY13" fmla="*/ 1102043 h 1467803"/>
              <a:gd name="connsiteX14" fmla="*/ 409707 w 1844979"/>
              <a:gd name="connsiteY14" fmla="*/ 1106805 h 1467803"/>
              <a:gd name="connsiteX15" fmla="*/ 1066932 w 1844979"/>
              <a:gd name="connsiteY15" fmla="*/ 1105853 h 1467803"/>
              <a:gd name="connsiteX16" fmla="*/ 1107889 w 1844979"/>
              <a:gd name="connsiteY16" fmla="*/ 1146810 h 1467803"/>
              <a:gd name="connsiteX17" fmla="*/ 1107889 w 1844979"/>
              <a:gd name="connsiteY17" fmla="*/ 1431607 h 1467803"/>
              <a:gd name="connsiteX18" fmla="*/ 1115509 w 1844979"/>
              <a:gd name="connsiteY18" fmla="*/ 1467803 h 1467803"/>
              <a:gd name="connsiteX19" fmla="*/ 1128844 w 1844979"/>
              <a:gd name="connsiteY19" fmla="*/ 1455420 h 1467803"/>
              <a:gd name="connsiteX20" fmla="*/ 1832742 w 1844979"/>
              <a:gd name="connsiteY20" fmla="*/ 752475 h 1467803"/>
              <a:gd name="connsiteX21" fmla="*/ 1828932 w 1844979"/>
              <a:gd name="connsiteY21" fmla="*/ 709613 h 1467803"/>
              <a:gd name="connsiteX22" fmla="*/ 1122177 w 1844979"/>
              <a:gd name="connsiteY22" fmla="*/ 328613 h 1467803"/>
              <a:gd name="connsiteX23" fmla="*/ 1122177 w 1844979"/>
              <a:gd name="connsiteY23" fmla="*/ 327660 h 1467803"/>
              <a:gd name="connsiteX24" fmla="*/ 1122177 w 1844979"/>
              <a:gd name="connsiteY24" fmla="*/ 328613 h 1467803"/>
              <a:gd name="connsiteX0" fmla="*/ 1828932 w 1844979"/>
              <a:gd name="connsiteY0" fmla="*/ 709613 h 1467803"/>
              <a:gd name="connsiteX1" fmla="*/ 1265052 w 1844979"/>
              <a:gd name="connsiteY1" fmla="*/ 146685 h 1467803"/>
              <a:gd name="connsiteX2" fmla="*/ 1121224 w 1844979"/>
              <a:gd name="connsiteY2" fmla="*/ 5715 h 1467803"/>
              <a:gd name="connsiteX3" fmla="*/ 1113604 w 1844979"/>
              <a:gd name="connsiteY3" fmla="*/ 0 h 1467803"/>
              <a:gd name="connsiteX4" fmla="*/ 1107889 w 1844979"/>
              <a:gd name="connsiteY4" fmla="*/ 31432 h 1467803"/>
              <a:gd name="connsiteX5" fmla="*/ 1107889 w 1844979"/>
              <a:gd name="connsiteY5" fmla="*/ 320040 h 1467803"/>
              <a:gd name="connsiteX6" fmla="*/ 1065027 w 1844979"/>
              <a:gd name="connsiteY6" fmla="*/ 362903 h 1467803"/>
              <a:gd name="connsiteX7" fmla="*/ 396372 w 1844979"/>
              <a:gd name="connsiteY7" fmla="*/ 361950 h 1467803"/>
              <a:gd name="connsiteX8" fmla="*/ 351604 w 1844979"/>
              <a:gd name="connsiteY8" fmla="*/ 375285 h 1467803"/>
              <a:gd name="connsiteX9" fmla="*/ 9657 w 1844979"/>
              <a:gd name="connsiteY9" fmla="*/ 717232 h 1467803"/>
              <a:gd name="connsiteX10" fmla="*/ 7752 w 1844979"/>
              <a:gd name="connsiteY10" fmla="*/ 748665 h 1467803"/>
              <a:gd name="connsiteX11" fmla="*/ 356367 w 1844979"/>
              <a:gd name="connsiteY11" fmla="*/ 1094423 h 1467803"/>
              <a:gd name="connsiteX12" fmla="*/ 364939 w 1844979"/>
              <a:gd name="connsiteY12" fmla="*/ 1102043 h 1467803"/>
              <a:gd name="connsiteX13" fmla="*/ 364939 w 1844979"/>
              <a:gd name="connsiteY13" fmla="*/ 1102043 h 1467803"/>
              <a:gd name="connsiteX14" fmla="*/ 409707 w 1844979"/>
              <a:gd name="connsiteY14" fmla="*/ 1106805 h 1467803"/>
              <a:gd name="connsiteX15" fmla="*/ 1066932 w 1844979"/>
              <a:gd name="connsiteY15" fmla="*/ 1105853 h 1467803"/>
              <a:gd name="connsiteX16" fmla="*/ 1107889 w 1844979"/>
              <a:gd name="connsiteY16" fmla="*/ 1146810 h 1467803"/>
              <a:gd name="connsiteX17" fmla="*/ 1107889 w 1844979"/>
              <a:gd name="connsiteY17" fmla="*/ 1431607 h 1467803"/>
              <a:gd name="connsiteX18" fmla="*/ 1115509 w 1844979"/>
              <a:gd name="connsiteY18" fmla="*/ 1467803 h 1467803"/>
              <a:gd name="connsiteX19" fmla="*/ 1128844 w 1844979"/>
              <a:gd name="connsiteY19" fmla="*/ 1455420 h 1467803"/>
              <a:gd name="connsiteX20" fmla="*/ 1832742 w 1844979"/>
              <a:gd name="connsiteY20" fmla="*/ 752475 h 1467803"/>
              <a:gd name="connsiteX21" fmla="*/ 1828932 w 1844979"/>
              <a:gd name="connsiteY21" fmla="*/ 709613 h 146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979" h="1467803">
                <a:moveTo>
                  <a:pt x="1828932" y="709613"/>
                </a:moveTo>
                <a:lnTo>
                  <a:pt x="1265052" y="146685"/>
                </a:ln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lnTo>
                  <a:pt x="396372" y="361950"/>
                </a:lnTo>
                <a:cubicBezTo>
                  <a:pt x="380179" y="361950"/>
                  <a:pt x="364939" y="360997"/>
                  <a:pt x="351604" y="375285"/>
                </a:cubicBezTo>
                <a:lnTo>
                  <a:pt x="9657" y="717232"/>
                </a:lnTo>
                <a:cubicBezTo>
                  <a:pt x="-821" y="727710"/>
                  <a:pt x="-4631" y="736282"/>
                  <a:pt x="7752" y="748665"/>
                </a:cubicBezTo>
                <a:lnTo>
                  <a:pt x="356367" y="1094423"/>
                </a:lnTo>
                <a:cubicBezTo>
                  <a:pt x="359224" y="1097280"/>
                  <a:pt x="362082" y="1099185"/>
                  <a:pt x="364939" y="1102043"/>
                </a:cubicBezTo>
                <a:lnTo>
                  <a:pt x="364939" y="1102043"/>
                </a:lnTo>
                <a:cubicBezTo>
                  <a:pt x="379227" y="1109663"/>
                  <a:pt x="394467" y="1106805"/>
                  <a:pt x="409707" y="1106805"/>
                </a:cubicBezTo>
                <a:lnTo>
                  <a:pt x="1066932" y="1105853"/>
                </a:ln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lnTo>
                  <a:pt x="1832742" y="752475"/>
                </a:lnTo>
                <a:cubicBezTo>
                  <a:pt x="1854649" y="732472"/>
                  <a:pt x="1843219" y="722947"/>
                  <a:pt x="1828932" y="709613"/>
                </a:cubicBezTo>
                <a:close/>
              </a:path>
            </a:pathLst>
          </a:custGeom>
          <a:solidFill>
            <a:schemeClr val="accent6"/>
          </a:solidFill>
          <a:ln w="19050" cap="flat">
            <a:noFill/>
            <a:prstDash val="solid"/>
            <a:miter/>
          </a:ln>
          <a:effectLst>
            <a:innerShdw blurRad="114300">
              <a:prstClr val="black"/>
            </a:innerShdw>
          </a:effectLst>
        </p:spPr>
        <p:txBody>
          <a:bodyPr rtlCol="0" anchor="ctr"/>
          <a:lstStyle/>
          <a:p>
            <a:endParaRPr lang="en-US"/>
          </a:p>
        </p:txBody>
      </p:sp>
      <p:sp>
        <p:nvSpPr>
          <p:cNvPr id="7" name="Freeform: Shape 6">
            <a:extLst>
              <a:ext uri="{FF2B5EF4-FFF2-40B4-BE49-F238E27FC236}">
                <a16:creationId xmlns:a16="http://schemas.microsoft.com/office/drawing/2014/main" xmlns="" id="{A1DBB08E-C79D-49B7-9620-6E57FF17613C}"/>
              </a:ext>
            </a:extLst>
          </p:cNvPr>
          <p:cNvSpPr/>
          <p:nvPr/>
        </p:nvSpPr>
        <p:spPr>
          <a:xfrm rot="5400000">
            <a:off x="5795556" y="2795197"/>
            <a:ext cx="1285618" cy="3260259"/>
          </a:xfrm>
          <a:custGeom>
            <a:avLst/>
            <a:gdLst>
              <a:gd name="connsiteX0" fmla="*/ 1455653 w 1457325"/>
              <a:gd name="connsiteY0" fmla="*/ 718661 h 3695700"/>
              <a:gd name="connsiteX1" fmla="*/ 1435651 w 1457325"/>
              <a:gd name="connsiteY1" fmla="*/ 694849 h 3695700"/>
              <a:gd name="connsiteX2" fmla="*/ 757471 w 1457325"/>
              <a:gd name="connsiteY2" fmla="*/ 15716 h 3695700"/>
              <a:gd name="connsiteX3" fmla="*/ 706036 w 1457325"/>
              <a:gd name="connsiteY3" fmla="*/ 15716 h 3695700"/>
              <a:gd name="connsiteX4" fmla="*/ 27856 w 1457325"/>
              <a:gd name="connsiteY4" fmla="*/ 694849 h 3695700"/>
              <a:gd name="connsiteX5" fmla="*/ 7853 w 1457325"/>
              <a:gd name="connsiteY5" fmla="*/ 718661 h 3695700"/>
              <a:gd name="connsiteX6" fmla="*/ 20236 w 1457325"/>
              <a:gd name="connsiteY6" fmla="*/ 732949 h 3695700"/>
              <a:gd name="connsiteX7" fmla="*/ 362183 w 1457325"/>
              <a:gd name="connsiteY7" fmla="*/ 732949 h 3695700"/>
              <a:gd name="connsiteX8" fmla="*/ 361231 w 1457325"/>
              <a:gd name="connsiteY8" fmla="*/ 3313271 h 3695700"/>
              <a:gd name="connsiteX9" fmla="*/ 368851 w 1457325"/>
              <a:gd name="connsiteY9" fmla="*/ 3345656 h 3695700"/>
              <a:gd name="connsiteX10" fmla="*/ 494581 w 1457325"/>
              <a:gd name="connsiteY10" fmla="*/ 3470434 h 3695700"/>
              <a:gd name="connsiteX11" fmla="*/ 713656 w 1457325"/>
              <a:gd name="connsiteY11" fmla="*/ 3689509 h 3695700"/>
              <a:gd name="connsiteX12" fmla="*/ 746993 w 1457325"/>
              <a:gd name="connsiteY12" fmla="*/ 3693319 h 3695700"/>
              <a:gd name="connsiteX13" fmla="*/ 1094656 w 1457325"/>
              <a:gd name="connsiteY13" fmla="*/ 3338989 h 3695700"/>
              <a:gd name="connsiteX14" fmla="*/ 1102276 w 1457325"/>
              <a:gd name="connsiteY14" fmla="*/ 3297079 h 3695700"/>
              <a:gd name="connsiteX15" fmla="*/ 1102276 w 1457325"/>
              <a:gd name="connsiteY15" fmla="*/ 2239804 h 3695700"/>
              <a:gd name="connsiteX16" fmla="*/ 1101323 w 1457325"/>
              <a:gd name="connsiteY16" fmla="*/ 733901 h 3695700"/>
              <a:gd name="connsiteX17" fmla="*/ 1440413 w 1457325"/>
              <a:gd name="connsiteY17" fmla="*/ 734854 h 3695700"/>
              <a:gd name="connsiteX18" fmla="*/ 1460416 w 1457325"/>
              <a:gd name="connsiteY18" fmla="*/ 732949 h 3695700"/>
              <a:gd name="connsiteX19" fmla="*/ 1455653 w 1457325"/>
              <a:gd name="connsiteY19" fmla="*/ 718661 h 3695700"/>
              <a:gd name="connsiteX20" fmla="*/ 1101323 w 1457325"/>
              <a:gd name="connsiteY20" fmla="*/ 731996 h 3695700"/>
              <a:gd name="connsiteX21" fmla="*/ 1105133 w 1457325"/>
              <a:gd name="connsiteY21" fmla="*/ 730091 h 3695700"/>
              <a:gd name="connsiteX22" fmla="*/ 1101323 w 1457325"/>
              <a:gd name="connsiteY22" fmla="*/ 731996 h 3695700"/>
              <a:gd name="connsiteX23" fmla="*/ 1101323 w 1457325"/>
              <a:gd name="connsiteY23" fmla="*/ 731996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325" h="3695700">
                <a:moveTo>
                  <a:pt x="1455653" y="718661"/>
                </a:moveTo>
                <a:cubicBezTo>
                  <a:pt x="1448986" y="711041"/>
                  <a:pt x="1442318" y="702469"/>
                  <a:pt x="1435651" y="694849"/>
                </a:cubicBezTo>
                <a:cubicBezTo>
                  <a:pt x="1209908" y="468154"/>
                  <a:pt x="983213" y="242411"/>
                  <a:pt x="757471" y="15716"/>
                </a:cubicBezTo>
                <a:cubicBezTo>
                  <a:pt x="737468" y="-5239"/>
                  <a:pt x="726991" y="-5239"/>
                  <a:pt x="706036" y="15716"/>
                </a:cubicBezTo>
                <a:cubicBezTo>
                  <a:pt x="480293" y="242411"/>
                  <a:pt x="253598" y="468154"/>
                  <a:pt x="27856" y="694849"/>
                </a:cubicBezTo>
                <a:cubicBezTo>
                  <a:pt x="20236" y="702469"/>
                  <a:pt x="14521" y="710089"/>
                  <a:pt x="7853" y="718661"/>
                </a:cubicBezTo>
                <a:cubicBezTo>
                  <a:pt x="-14054" y="745331"/>
                  <a:pt x="16426" y="732949"/>
                  <a:pt x="20236" y="732949"/>
                </a:cubicBezTo>
                <a:cubicBezTo>
                  <a:pt x="134536" y="733901"/>
                  <a:pt x="247883" y="732949"/>
                  <a:pt x="362183" y="732949"/>
                </a:cubicBezTo>
                <a:cubicBezTo>
                  <a:pt x="362183" y="1593056"/>
                  <a:pt x="361231" y="2453164"/>
                  <a:pt x="361231" y="3313271"/>
                </a:cubicBezTo>
                <a:cubicBezTo>
                  <a:pt x="361231" y="3324701"/>
                  <a:pt x="357421" y="3337084"/>
                  <a:pt x="368851" y="3345656"/>
                </a:cubicBezTo>
                <a:cubicBezTo>
                  <a:pt x="407903" y="3390424"/>
                  <a:pt x="452671" y="3428524"/>
                  <a:pt x="494581" y="3470434"/>
                </a:cubicBezTo>
                <a:cubicBezTo>
                  <a:pt x="567923" y="3542824"/>
                  <a:pt x="640313" y="3616166"/>
                  <a:pt x="713656" y="3689509"/>
                </a:cubicBezTo>
                <a:cubicBezTo>
                  <a:pt x="724133" y="3699986"/>
                  <a:pt x="731753" y="3709511"/>
                  <a:pt x="746993" y="3693319"/>
                </a:cubicBezTo>
                <a:cubicBezTo>
                  <a:pt x="863198" y="3575209"/>
                  <a:pt x="981308" y="3459956"/>
                  <a:pt x="1094656" y="3338989"/>
                </a:cubicBezTo>
                <a:cubicBezTo>
                  <a:pt x="1108943" y="3326606"/>
                  <a:pt x="1102276" y="3310414"/>
                  <a:pt x="1102276" y="3297079"/>
                </a:cubicBezTo>
                <a:cubicBezTo>
                  <a:pt x="1102276" y="2944654"/>
                  <a:pt x="1102276" y="2592229"/>
                  <a:pt x="1102276" y="2239804"/>
                </a:cubicBezTo>
                <a:cubicBezTo>
                  <a:pt x="1102276" y="1737836"/>
                  <a:pt x="1102276" y="1235869"/>
                  <a:pt x="1101323" y="733901"/>
                </a:cubicBezTo>
                <a:cubicBezTo>
                  <a:pt x="1214671" y="733901"/>
                  <a:pt x="1327066" y="733901"/>
                  <a:pt x="1440413" y="734854"/>
                </a:cubicBezTo>
                <a:cubicBezTo>
                  <a:pt x="1447081" y="734854"/>
                  <a:pt x="1455653" y="736759"/>
                  <a:pt x="1460416" y="732949"/>
                </a:cubicBezTo>
                <a:cubicBezTo>
                  <a:pt x="1471846" y="724376"/>
                  <a:pt x="1458511" y="722471"/>
                  <a:pt x="1455653" y="718661"/>
                </a:cubicBezTo>
                <a:close/>
                <a:moveTo>
                  <a:pt x="1101323" y="731996"/>
                </a:moveTo>
                <a:cubicBezTo>
                  <a:pt x="1102276" y="731044"/>
                  <a:pt x="1104181" y="730091"/>
                  <a:pt x="1105133" y="730091"/>
                </a:cubicBezTo>
                <a:cubicBezTo>
                  <a:pt x="1104181" y="731044"/>
                  <a:pt x="1102276" y="731044"/>
                  <a:pt x="1101323" y="731996"/>
                </a:cubicBezTo>
                <a:cubicBezTo>
                  <a:pt x="1101323" y="731996"/>
                  <a:pt x="1101323" y="731996"/>
                  <a:pt x="1101323" y="731996"/>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lt1"/>
              </a:solidFill>
              <a:cs typeface="Arial" pitchFamily="34" charset="0"/>
            </a:endParaRPr>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smtClean="0"/>
              <a:t>ANALISIS SWOT</a:t>
            </a:r>
            <a:endParaRPr lang="en-US" dirty="0"/>
          </a:p>
        </p:txBody>
      </p:sp>
      <p:sp>
        <p:nvSpPr>
          <p:cNvPr id="8" name="TextBox 7">
            <a:extLst>
              <a:ext uri="{FF2B5EF4-FFF2-40B4-BE49-F238E27FC236}">
                <a16:creationId xmlns:a16="http://schemas.microsoft.com/office/drawing/2014/main" xmlns="" id="{2409EDD1-4C73-471E-8133-DE933E4EB8F7}"/>
              </a:ext>
            </a:extLst>
          </p:cNvPr>
          <p:cNvSpPr txBox="1"/>
          <p:nvPr/>
        </p:nvSpPr>
        <p:spPr>
          <a:xfrm>
            <a:off x="557349" y="3416084"/>
            <a:ext cx="2241327" cy="707886"/>
          </a:xfrm>
          <a:prstGeom prst="rect">
            <a:avLst/>
          </a:prstGeom>
          <a:noFill/>
        </p:spPr>
        <p:txBody>
          <a:bodyPr wrap="square" rtlCol="0" anchor="ctr">
            <a:spAutoFit/>
          </a:bodyPr>
          <a:lstStyle/>
          <a:p>
            <a:pPr algn="r"/>
            <a:r>
              <a:rPr lang="en-GB" altLang="ko-KR" sz="2000" dirty="0" smtClean="0">
                <a:solidFill>
                  <a:schemeClr val="accent6">
                    <a:lumMod val="75000"/>
                    <a:lumOff val="25000"/>
                  </a:schemeClr>
                </a:solidFill>
                <a:cs typeface="Arial" pitchFamily="34" charset="0"/>
              </a:rPr>
              <a:t>3. Weakness</a:t>
            </a:r>
            <a:r>
              <a:rPr lang="en-GB" altLang="ko-KR" sz="2000" dirty="0">
                <a:solidFill>
                  <a:schemeClr val="accent6">
                    <a:lumMod val="75000"/>
                    <a:lumOff val="25000"/>
                  </a:schemeClr>
                </a:solidFill>
                <a:cs typeface="Arial" pitchFamily="34" charset="0"/>
              </a:rPr>
              <a:t>¬-Opportunity (WO)</a:t>
            </a:r>
            <a:endParaRPr lang="ko-KR" altLang="en-US" sz="2000" dirty="0">
              <a:solidFill>
                <a:schemeClr val="accent6">
                  <a:lumMod val="75000"/>
                  <a:lumOff val="25000"/>
                </a:schemeClr>
              </a:solidFill>
              <a:cs typeface="Arial" pitchFamily="34" charset="0"/>
            </a:endParaRPr>
          </a:p>
        </p:txBody>
      </p:sp>
      <p:sp>
        <p:nvSpPr>
          <p:cNvPr id="9" name="TextBox 8">
            <a:extLst>
              <a:ext uri="{FF2B5EF4-FFF2-40B4-BE49-F238E27FC236}">
                <a16:creationId xmlns:a16="http://schemas.microsoft.com/office/drawing/2014/main" xmlns="" id="{61E5211C-27D8-465A-A30A-3EE450204DC6}"/>
              </a:ext>
            </a:extLst>
          </p:cNvPr>
          <p:cNvSpPr txBox="1"/>
          <p:nvPr/>
        </p:nvSpPr>
        <p:spPr>
          <a:xfrm>
            <a:off x="1521070" y="1877847"/>
            <a:ext cx="3731191" cy="307777"/>
          </a:xfrm>
          <a:prstGeom prst="rect">
            <a:avLst/>
          </a:prstGeom>
          <a:noFill/>
        </p:spPr>
        <p:txBody>
          <a:bodyPr wrap="square" rtlCol="0" anchor="ctr">
            <a:spAutoFit/>
          </a:bodyPr>
          <a:lstStyle/>
          <a:p>
            <a:pPr algn="r"/>
            <a:r>
              <a:rPr lang="en-GB" altLang="ko-KR" sz="1400" dirty="0" smtClean="0">
                <a:solidFill>
                  <a:schemeClr val="accent4"/>
                </a:solidFill>
                <a:cs typeface="Arial" pitchFamily="34" charset="0"/>
              </a:rPr>
              <a:t>2. </a:t>
            </a:r>
            <a:r>
              <a:rPr lang="en-GB" altLang="ko-KR" sz="1400" dirty="0" err="1" smtClean="0">
                <a:solidFill>
                  <a:schemeClr val="accent4"/>
                </a:solidFill>
                <a:cs typeface="Arial" pitchFamily="34" charset="0"/>
              </a:rPr>
              <a:t>Strenght</a:t>
            </a:r>
            <a:r>
              <a:rPr lang="en-GB" altLang="ko-KR" sz="1400" dirty="0" smtClean="0">
                <a:solidFill>
                  <a:schemeClr val="accent4"/>
                </a:solidFill>
                <a:cs typeface="Arial" pitchFamily="34" charset="0"/>
              </a:rPr>
              <a:t>-Threats </a:t>
            </a:r>
            <a:r>
              <a:rPr lang="en-GB" altLang="ko-KR" sz="1400" dirty="0">
                <a:solidFill>
                  <a:schemeClr val="accent4"/>
                </a:solidFill>
                <a:cs typeface="Arial" pitchFamily="34" charset="0"/>
              </a:rPr>
              <a:t>(ST)</a:t>
            </a:r>
            <a:endParaRPr lang="ko-KR" altLang="en-US" sz="14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xmlns="" id="{4A7EC415-BA4A-4F1D-82E7-EF315E4E9737}"/>
              </a:ext>
            </a:extLst>
          </p:cNvPr>
          <p:cNvSpPr txBox="1"/>
          <p:nvPr/>
        </p:nvSpPr>
        <p:spPr>
          <a:xfrm>
            <a:off x="4323516" y="6003817"/>
            <a:ext cx="3731191" cy="307777"/>
          </a:xfrm>
          <a:prstGeom prst="rect">
            <a:avLst/>
          </a:prstGeom>
          <a:noFill/>
        </p:spPr>
        <p:txBody>
          <a:bodyPr wrap="square" rtlCol="0" anchor="ctr">
            <a:spAutoFit/>
          </a:bodyPr>
          <a:lstStyle/>
          <a:p>
            <a:r>
              <a:rPr lang="en-GB" altLang="ko-KR" sz="1400" dirty="0" smtClean="0">
                <a:solidFill>
                  <a:schemeClr val="accent6">
                    <a:lumMod val="75000"/>
                    <a:lumOff val="25000"/>
                  </a:schemeClr>
                </a:solidFill>
                <a:cs typeface="Arial" pitchFamily="34" charset="0"/>
              </a:rPr>
              <a:t>4. Weakness</a:t>
            </a:r>
            <a:r>
              <a:rPr lang="en-GB" altLang="ko-KR" sz="1400" dirty="0">
                <a:solidFill>
                  <a:schemeClr val="accent6">
                    <a:lumMod val="75000"/>
                    <a:lumOff val="25000"/>
                  </a:schemeClr>
                </a:solidFill>
                <a:cs typeface="Arial" pitchFamily="34" charset="0"/>
              </a:rPr>
              <a:t>¬- Threats (WT)</a:t>
            </a:r>
            <a:endParaRPr lang="ko-KR" altLang="en-US" sz="1400" dirty="0">
              <a:solidFill>
                <a:schemeClr val="accent6">
                  <a:lumMod val="75000"/>
                  <a:lumOff val="25000"/>
                </a:schemeClr>
              </a:solidFill>
              <a:cs typeface="Arial" pitchFamily="34" charset="0"/>
            </a:endParaRPr>
          </a:p>
        </p:txBody>
      </p:sp>
      <p:grpSp>
        <p:nvGrpSpPr>
          <p:cNvPr id="13" name="Group 12">
            <a:extLst>
              <a:ext uri="{FF2B5EF4-FFF2-40B4-BE49-F238E27FC236}">
                <a16:creationId xmlns:a16="http://schemas.microsoft.com/office/drawing/2014/main" xmlns="" id="{DB282F92-7132-4C48-B8D3-87D433CA004A}"/>
              </a:ext>
            </a:extLst>
          </p:cNvPr>
          <p:cNvGrpSpPr/>
          <p:nvPr/>
        </p:nvGrpSpPr>
        <p:grpSpPr>
          <a:xfrm>
            <a:off x="8438891" y="3077253"/>
            <a:ext cx="3457835" cy="3323782"/>
            <a:chOff x="8438891" y="2989333"/>
            <a:chExt cx="3457835" cy="3323782"/>
          </a:xfrm>
        </p:grpSpPr>
        <p:sp>
          <p:nvSpPr>
            <p:cNvPr id="11" name="TextBox 10">
              <a:extLst>
                <a:ext uri="{FF2B5EF4-FFF2-40B4-BE49-F238E27FC236}">
                  <a16:creationId xmlns:a16="http://schemas.microsoft.com/office/drawing/2014/main" xmlns="" id="{E67A82CA-F12C-411E-8672-96A60847AE84}"/>
                </a:ext>
              </a:extLst>
            </p:cNvPr>
            <p:cNvSpPr txBox="1"/>
            <p:nvPr/>
          </p:nvSpPr>
          <p:spPr>
            <a:xfrm>
              <a:off x="8438891" y="2989333"/>
              <a:ext cx="3457835" cy="1200329"/>
            </a:xfrm>
            <a:prstGeom prst="rect">
              <a:avLst/>
            </a:prstGeom>
            <a:noFill/>
          </p:spPr>
          <p:txBody>
            <a:bodyPr wrap="square" rtlCol="0">
              <a:spAutoFit/>
            </a:bodyPr>
            <a:lstStyle/>
            <a:p>
              <a:pPr marL="457200" indent="-457200">
                <a:buAutoNum type="arabicPeriod"/>
              </a:pPr>
              <a:r>
                <a:rPr lang="en-US" altLang="ko-KR" sz="2400" b="1" dirty="0" err="1" smtClean="0">
                  <a:solidFill>
                    <a:schemeClr val="tx1">
                      <a:lumMod val="75000"/>
                      <a:lumOff val="25000"/>
                    </a:schemeClr>
                  </a:solidFill>
                  <a:cs typeface="Arial" pitchFamily="34" charset="0"/>
                </a:rPr>
                <a:t>Strenght</a:t>
              </a:r>
              <a:r>
                <a:rPr lang="en-US" altLang="ko-KR" sz="2400" b="1" dirty="0" smtClean="0">
                  <a:solidFill>
                    <a:schemeClr val="tx1">
                      <a:lumMod val="75000"/>
                      <a:lumOff val="25000"/>
                    </a:schemeClr>
                  </a:solidFill>
                  <a:cs typeface="Arial" pitchFamily="34" charset="0"/>
                </a:rPr>
                <a:t>-Opportunities </a:t>
              </a:r>
              <a:r>
                <a:rPr lang="en-US" altLang="ko-KR" sz="2400" b="1" dirty="0">
                  <a:solidFill>
                    <a:schemeClr val="tx1">
                      <a:lumMod val="75000"/>
                      <a:lumOff val="25000"/>
                    </a:schemeClr>
                  </a:solidFill>
                  <a:cs typeface="Arial" pitchFamily="34" charset="0"/>
                </a:rPr>
                <a:t>(SO</a:t>
              </a:r>
              <a:r>
                <a:rPr lang="en-US" altLang="ko-KR" sz="2400" b="1" dirty="0" smtClean="0">
                  <a:solidFill>
                    <a:schemeClr val="tx1">
                      <a:lumMod val="75000"/>
                      <a:lumOff val="25000"/>
                    </a:schemeClr>
                  </a:solidFill>
                  <a:cs typeface="Arial" pitchFamily="34" charset="0"/>
                </a:rPr>
                <a:t>)</a:t>
              </a:r>
            </a:p>
            <a:p>
              <a:r>
                <a:rPr lang="en-US" altLang="ko-KR" sz="1200" b="1" dirty="0">
                  <a:solidFill>
                    <a:schemeClr val="tx1">
                      <a:lumMod val="75000"/>
                      <a:lumOff val="25000"/>
                    </a:schemeClr>
                  </a:solidFill>
                  <a:cs typeface="Arial" pitchFamily="34" charset="0"/>
                </a:rPr>
                <a:t>Strategies to maximize power by exploiting existing opportunities.</a:t>
              </a:r>
              <a:endParaRPr lang="ko-KR" altLang="en-US" sz="24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xmlns="" id="{4D6496C5-30E8-46D8-A410-69416E885CAC}"/>
                </a:ext>
              </a:extLst>
            </p:cNvPr>
            <p:cNvSpPr txBox="1"/>
            <p:nvPr/>
          </p:nvSpPr>
          <p:spPr>
            <a:xfrm>
              <a:off x="8438891" y="4189457"/>
              <a:ext cx="3457835" cy="2123658"/>
            </a:xfrm>
            <a:prstGeom prst="rect">
              <a:avLst/>
            </a:prstGeom>
            <a:noFill/>
          </p:spPr>
          <p:txBody>
            <a:bodyPr wrap="square" rtlCol="0">
              <a:spAutoFit/>
            </a:bodyPr>
            <a:lstStyle/>
            <a:p>
              <a:pPr marL="228600" indent="-228600">
                <a:buFont typeface="+mj-lt"/>
                <a:buAutoNum type="arabicPeriod"/>
              </a:pPr>
              <a:r>
                <a:rPr lang="en-US" altLang="ko-KR" sz="1200" dirty="0" smtClean="0">
                  <a:solidFill>
                    <a:schemeClr val="tx1">
                      <a:lumMod val="75000"/>
                      <a:lumOff val="25000"/>
                    </a:schemeClr>
                  </a:solidFill>
                  <a:cs typeface="Arial" pitchFamily="34" charset="0"/>
                </a:rPr>
                <a:t>Encouraging business incubator policies and optimizing organizational SOPs</a:t>
              </a:r>
            </a:p>
            <a:p>
              <a:pPr marL="228600" indent="-228600">
                <a:buFont typeface="+mj-lt"/>
                <a:buAutoNum type="arabicPeriod"/>
              </a:pPr>
              <a:r>
                <a:rPr lang="en-US" altLang="ko-KR" sz="1200" dirty="0" smtClean="0">
                  <a:solidFill>
                    <a:schemeClr val="tx1">
                      <a:lumMod val="75000"/>
                      <a:lumOff val="25000"/>
                    </a:schemeClr>
                  </a:solidFill>
                  <a:cs typeface="Arial" pitchFamily="34" charset="0"/>
                </a:rPr>
                <a:t>Improve service quality, product innovation and response to members' empowerment needs</a:t>
              </a:r>
            </a:p>
            <a:p>
              <a:pPr marL="228600" indent="-228600">
                <a:buFont typeface="+mj-lt"/>
                <a:buAutoNum type="arabicPeriod"/>
              </a:pPr>
              <a:r>
                <a:rPr lang="en-US" altLang="ko-KR" sz="1200" dirty="0" smtClean="0">
                  <a:solidFill>
                    <a:schemeClr val="tx1">
                      <a:lumMod val="75000"/>
                      <a:lumOff val="25000"/>
                    </a:schemeClr>
                  </a:solidFill>
                  <a:cs typeface="Arial" pitchFamily="34" charset="0"/>
                </a:rPr>
                <a:t>Optimizing the level of education of management and HR managers who are young or of productive age</a:t>
              </a:r>
            </a:p>
            <a:p>
              <a:pPr marL="228600" indent="-228600">
                <a:buFont typeface="+mj-lt"/>
                <a:buAutoNum type="arabicPeriod"/>
              </a:pPr>
              <a:r>
                <a:rPr lang="en-US" altLang="ko-KR" sz="1200" dirty="0" smtClean="0">
                  <a:solidFill>
                    <a:schemeClr val="tx1">
                      <a:lumMod val="75000"/>
                      <a:lumOff val="25000"/>
                    </a:schemeClr>
                  </a:solidFill>
                  <a:cs typeface="Arial" pitchFamily="34" charset="0"/>
                </a:rPr>
                <a:t>Take advantage of the strategic location of the office by developing facilities and infrastructure for empowerment.</a:t>
              </a:r>
              <a:endParaRPr lang="en-US" altLang="ko-KR" sz="1200" dirty="0">
                <a:solidFill>
                  <a:schemeClr val="tx1">
                    <a:lumMod val="75000"/>
                    <a:lumOff val="25000"/>
                  </a:schemeClr>
                </a:solidFill>
                <a:cs typeface="Arial" pitchFamily="34" charset="0"/>
              </a:endParaRPr>
            </a:p>
          </p:txBody>
        </p:sp>
      </p:grpSp>
      <p:sp>
        <p:nvSpPr>
          <p:cNvPr id="14" name="TextBox 13">
            <a:extLst>
              <a:ext uri="{FF2B5EF4-FFF2-40B4-BE49-F238E27FC236}">
                <a16:creationId xmlns:a16="http://schemas.microsoft.com/office/drawing/2014/main" xmlns="" id="{C68468A1-DDE0-47D7-838D-5A39298F607E}"/>
              </a:ext>
            </a:extLst>
          </p:cNvPr>
          <p:cNvSpPr txBox="1"/>
          <p:nvPr/>
        </p:nvSpPr>
        <p:spPr>
          <a:xfrm>
            <a:off x="6340747" y="4066087"/>
            <a:ext cx="1152128"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3,54</a:t>
            </a:r>
            <a:endParaRPr lang="ko-KR" altLang="en-US" sz="32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93089A67-3E7F-44D9-8276-F66F1A6A6C05}"/>
              </a:ext>
            </a:extLst>
          </p:cNvPr>
          <p:cNvSpPr txBox="1"/>
          <p:nvPr/>
        </p:nvSpPr>
        <p:spPr>
          <a:xfrm>
            <a:off x="4547050" y="3010465"/>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3,23</a:t>
            </a:r>
            <a:endParaRPr lang="ko-KR" altLang="en-US" sz="2400" b="1" dirty="0">
              <a:solidFill>
                <a:schemeClr val="bg1"/>
              </a:solidFill>
              <a:cs typeface="Arial" pitchFamily="34" charset="0"/>
            </a:endParaRPr>
          </a:p>
        </p:txBody>
      </p:sp>
      <p:sp>
        <p:nvSpPr>
          <p:cNvPr id="16" name="TextBox 15">
            <a:extLst>
              <a:ext uri="{FF2B5EF4-FFF2-40B4-BE49-F238E27FC236}">
                <a16:creationId xmlns:a16="http://schemas.microsoft.com/office/drawing/2014/main" xmlns="" id="{370D9797-AB93-4DA8-A70E-14F4CAC73A5A}"/>
              </a:ext>
            </a:extLst>
          </p:cNvPr>
          <p:cNvSpPr txBox="1"/>
          <p:nvPr/>
        </p:nvSpPr>
        <p:spPr>
          <a:xfrm>
            <a:off x="3521046" y="3541106"/>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2,85</a:t>
            </a:r>
            <a:endParaRPr lang="ko-KR" altLang="en-US" sz="24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BCDFC46E-3322-4B59-9D4C-0840EFE2C10D}"/>
              </a:ext>
            </a:extLst>
          </p:cNvPr>
          <p:cNvSpPr txBox="1"/>
          <p:nvPr/>
        </p:nvSpPr>
        <p:spPr>
          <a:xfrm>
            <a:off x="3882832" y="4695134"/>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2,54</a:t>
            </a:r>
            <a:endParaRPr lang="ko-KR" altLang="en-US" sz="2400" b="1" dirty="0">
              <a:solidFill>
                <a:schemeClr val="bg1"/>
              </a:solidFill>
              <a:cs typeface="Arial" pitchFamily="34" charset="0"/>
            </a:endParaRPr>
          </a:p>
        </p:txBody>
      </p:sp>
      <p:sp>
        <p:nvSpPr>
          <p:cNvPr id="18" name="TextBox 17">
            <a:extLst>
              <a:ext uri="{FF2B5EF4-FFF2-40B4-BE49-F238E27FC236}">
                <a16:creationId xmlns:a16="http://schemas.microsoft.com/office/drawing/2014/main" xmlns="" id="{61E5211C-27D8-465A-A30A-3EE450204DC6}"/>
              </a:ext>
            </a:extLst>
          </p:cNvPr>
          <p:cNvSpPr txBox="1"/>
          <p:nvPr/>
        </p:nvSpPr>
        <p:spPr>
          <a:xfrm>
            <a:off x="557349" y="778528"/>
            <a:ext cx="3731191" cy="307777"/>
          </a:xfrm>
          <a:prstGeom prst="rect">
            <a:avLst/>
          </a:prstGeom>
          <a:noFill/>
        </p:spPr>
        <p:txBody>
          <a:bodyPr wrap="square" rtlCol="0" anchor="ctr">
            <a:spAutoFit/>
          </a:bodyPr>
          <a:lstStyle/>
          <a:p>
            <a:r>
              <a:rPr lang="en-US" altLang="ko-KR" sz="1400" dirty="0" smtClean="0">
                <a:solidFill>
                  <a:schemeClr val="bg1"/>
                </a:solidFill>
                <a:cs typeface="Arial" pitchFamily="34" charset="0"/>
              </a:rPr>
              <a:t>ALTERNATIVE SWOT STRATEGY</a:t>
            </a:r>
            <a:endParaRPr lang="ko-KR" altLang="en-US" sz="1400" dirty="0">
              <a:solidFill>
                <a:schemeClr val="bg1"/>
              </a:solidFill>
              <a:cs typeface="Arial" pitchFamily="34" charset="0"/>
            </a:endParaRPr>
          </a:p>
        </p:txBody>
      </p:sp>
    </p:spTree>
    <p:extLst>
      <p:ext uri="{BB962C8B-B14F-4D97-AF65-F5344CB8AC3E}">
        <p14:creationId xmlns:p14="http://schemas.microsoft.com/office/powerpoint/2010/main" val="4200000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3639</TotalTime>
  <Words>1397</Words>
  <Application>Microsoft Office PowerPoint</Application>
  <PresentationFormat>Custom</PresentationFormat>
  <Paragraphs>125</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LK 16</cp:lastModifiedBy>
  <cp:revision>177</cp:revision>
  <dcterms:created xsi:type="dcterms:W3CDTF">2019-01-14T06:35:35Z</dcterms:created>
  <dcterms:modified xsi:type="dcterms:W3CDTF">2020-02-19T01:50:57Z</dcterms:modified>
</cp:coreProperties>
</file>