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4" r:id="rId5"/>
    <p:sldId id="396" r:id="rId6"/>
    <p:sldId id="404" r:id="rId7"/>
    <p:sldId id="414"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10" r:id="rId25"/>
    <p:sldId id="412" r:id="rId26"/>
    <p:sldId id="305" r:id="rId27"/>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F3300"/>
    <a:srgbClr val="008000"/>
    <a:srgbClr val="00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showGuides="1">
      <p:cViewPr varScale="1">
        <p:scale>
          <a:sx n="79" d="100"/>
          <a:sy n="79" d="100"/>
        </p:scale>
        <p:origin x="152" y="72"/>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0" tIns="46586" rIns="93170" bIns="4658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1"/>
            <a:ext cx="3037840" cy="464820"/>
          </a:xfrm>
          <a:prstGeom prst="rect">
            <a:avLst/>
          </a:prstGeom>
        </p:spPr>
        <p:txBody>
          <a:bodyPr vert="horz" lIns="93170" tIns="46586" rIns="93170" bIns="46586" rtlCol="0"/>
          <a:lstStyle>
            <a:lvl1pPr algn="r">
              <a:defRPr sz="1200"/>
            </a:lvl1pPr>
          </a:lstStyle>
          <a:p>
            <a:fld id="{E973C59C-4E16-4A64-A766-34DB213E11B3}" type="datetimeFigureOut">
              <a:rPr lang="en-US">
                <a:solidFill>
                  <a:schemeClr val="tx2"/>
                </a:solidFill>
              </a:rPr>
              <a:t>2/18/2020</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6" rIns="93170" bIns="4658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6" rIns="93170" bIns="4658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0" tIns="46586" rIns="93170" bIns="4658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1"/>
            <a:ext cx="3037840" cy="464820"/>
          </a:xfrm>
          <a:prstGeom prst="rect">
            <a:avLst/>
          </a:prstGeom>
        </p:spPr>
        <p:txBody>
          <a:bodyPr vert="horz" lIns="93170" tIns="46586" rIns="93170" bIns="46586" rtlCol="0"/>
          <a:lstStyle>
            <a:lvl1pPr algn="r">
              <a:defRPr sz="1200">
                <a:solidFill>
                  <a:schemeClr val="tx2"/>
                </a:solidFill>
              </a:defRPr>
            </a:lvl1pPr>
          </a:lstStyle>
          <a:p>
            <a:fld id="{F95CF31C-F757-429C-A789-86504F04C3BE}" type="datetimeFigureOut">
              <a:rPr lang="en-US"/>
              <a:pPr/>
              <a:t>2/18/2020</a:t>
            </a:fld>
            <a:endParaRPr/>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70" tIns="46586" rIns="93170" bIns="46586" rtlCol="0" anchor="ctr"/>
          <a:lstStyle/>
          <a:p>
            <a:endParaRP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0" tIns="46586" rIns="93170" bIns="4658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 Master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215" y="365128"/>
            <a:ext cx="11162396" cy="496265"/>
          </a:xfrm>
        </p:spPr>
        <p:txBody>
          <a:bodyPr anchor="t">
            <a:normAutofit/>
          </a:bodyPr>
          <a:lstStyle>
            <a:lvl1pPr>
              <a:defRPr sz="3199" b="1">
                <a:solidFill>
                  <a:srgbClr val="3367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13215" y="1073426"/>
            <a:ext cx="11162396" cy="4935488"/>
          </a:xfrm>
        </p:spPr>
        <p:txBody>
          <a:bodyPr/>
          <a:lstStyle>
            <a:lvl1pPr>
              <a:defRPr sz="2199">
                <a:latin typeface="+mn-lt"/>
              </a:defRPr>
            </a:lvl1pPr>
            <a:lvl2pPr>
              <a:defRPr sz="1999">
                <a:latin typeface="+mn-lt"/>
              </a:defRPr>
            </a:lvl2pPr>
            <a:lvl3pPr>
              <a:defRPr sz="1899">
                <a:latin typeface="+mn-lt"/>
              </a:defRPr>
            </a:lvl3pPr>
            <a:lvl4pPr>
              <a:defRPr>
                <a:latin typeface="+mn-lt"/>
              </a:defRPr>
            </a:lvl4pPr>
            <a:lvl5pPr>
              <a:defRPr sz="16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9136858" y="6229351"/>
            <a:ext cx="2742486" cy="365125"/>
          </a:xfrm>
        </p:spPr>
        <p:txBody>
          <a:bodyPr/>
          <a:lstStyle>
            <a:lvl1pPr>
              <a:defRPr sz="1600" b="0">
                <a:solidFill>
                  <a:srgbClr val="4D4D4D"/>
                </a:solidFill>
              </a:defRPr>
            </a:lvl1pPr>
          </a:lstStyle>
          <a:p>
            <a:pPr>
              <a:defRPr/>
            </a:pPr>
            <a:fld id="{34BAA9D3-244F-4994-9C0A-132F69264948}" type="slidenum">
              <a:rPr lang="en-US"/>
              <a:pPr>
                <a:defRPr/>
              </a:pPr>
              <a:t>‹#›</a:t>
            </a:fld>
            <a:endParaRPr lang="en-US"/>
          </a:p>
        </p:txBody>
      </p:sp>
    </p:spTree>
    <p:extLst>
      <p:ext uri="{BB962C8B-B14F-4D97-AF65-F5344CB8AC3E}">
        <p14:creationId xmlns:p14="http://schemas.microsoft.com/office/powerpoint/2010/main" val="168271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2/18/2020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2/18/2020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2/18/2020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2/18/2020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2/18/2020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2/18/2020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2/18/2020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597302-82E1-4314-A800-6A23B6DA1E6C}"/>
              </a:ext>
            </a:extLst>
          </p:cNvPr>
          <p:cNvSpPr/>
          <p:nvPr/>
        </p:nvSpPr>
        <p:spPr>
          <a:xfrm>
            <a:off x="0" y="2051050"/>
            <a:ext cx="12188825" cy="3124200"/>
          </a:xfrm>
          <a:prstGeom prst="rect">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5B4C409-FABC-4742-9861-4C493E8548B4}"/>
              </a:ext>
            </a:extLst>
          </p:cNvPr>
          <p:cNvSpPr txBox="1"/>
          <p:nvPr/>
        </p:nvSpPr>
        <p:spPr>
          <a:xfrm>
            <a:off x="1002078" y="2533471"/>
            <a:ext cx="10972800" cy="1477328"/>
          </a:xfrm>
          <a:prstGeom prst="rect">
            <a:avLst/>
          </a:prstGeom>
          <a:noFill/>
        </p:spPr>
        <p:txBody>
          <a:bodyPr wrap="square" rtlCol="0">
            <a:spAutoFit/>
          </a:bodyPr>
          <a:lstStyle/>
          <a:p>
            <a:pPr algn="r"/>
            <a:r>
              <a:rPr lang="en-GB" sz="4500" b="1" dirty="0"/>
              <a:t>Portrait of</a:t>
            </a:r>
          </a:p>
          <a:p>
            <a:pPr algn="r"/>
            <a:r>
              <a:rPr lang="en-GB" sz="4500" b="1" dirty="0"/>
              <a:t>Indonesian Muslim Consumers</a:t>
            </a:r>
            <a:endParaRPr lang="en-US" sz="4500" b="1" i="1" dirty="0"/>
          </a:p>
        </p:txBody>
      </p:sp>
      <p:sp>
        <p:nvSpPr>
          <p:cNvPr id="11" name="TextBox 10">
            <a:extLst>
              <a:ext uri="{FF2B5EF4-FFF2-40B4-BE49-F238E27FC236}">
                <a16:creationId xmlns:a16="http://schemas.microsoft.com/office/drawing/2014/main" id="{AA69CC47-C6F8-41B9-9579-DCC7066CDE1B}"/>
              </a:ext>
            </a:extLst>
          </p:cNvPr>
          <p:cNvSpPr txBox="1"/>
          <p:nvPr/>
        </p:nvSpPr>
        <p:spPr>
          <a:xfrm>
            <a:off x="6932612" y="4473714"/>
            <a:ext cx="5181601" cy="707886"/>
          </a:xfrm>
          <a:prstGeom prst="rect">
            <a:avLst/>
          </a:prstGeom>
          <a:noFill/>
        </p:spPr>
        <p:txBody>
          <a:bodyPr wrap="square" rtlCol="0">
            <a:spAutoFit/>
          </a:bodyPr>
          <a:lstStyle/>
          <a:p>
            <a:pPr algn="r"/>
            <a:r>
              <a:rPr lang="en-US" sz="2000" dirty="0"/>
              <a:t>ITB Ahmad </a:t>
            </a:r>
            <a:r>
              <a:rPr lang="en-US" sz="2000" dirty="0" err="1"/>
              <a:t>Dahlan</a:t>
            </a:r>
            <a:r>
              <a:rPr lang="en-US" sz="2000" dirty="0"/>
              <a:t> </a:t>
            </a:r>
            <a:r>
              <a:rPr lang="en-US" sz="2000" dirty="0" err="1"/>
              <a:t>Ciputat</a:t>
            </a:r>
            <a:r>
              <a:rPr lang="en-US" sz="2000" dirty="0"/>
              <a:t> Tangerang Selatan, Banten, 18-19 February 2020</a:t>
            </a:r>
          </a:p>
        </p:txBody>
      </p:sp>
      <p:sp>
        <p:nvSpPr>
          <p:cNvPr id="12" name="Rectangle 11">
            <a:extLst>
              <a:ext uri="{FF2B5EF4-FFF2-40B4-BE49-F238E27FC236}">
                <a16:creationId xmlns:a16="http://schemas.microsoft.com/office/drawing/2014/main" id="{4AA65D8E-197E-4EA2-B3D3-F5FA696F40F3}"/>
              </a:ext>
            </a:extLst>
          </p:cNvPr>
          <p:cNvSpPr/>
          <p:nvPr/>
        </p:nvSpPr>
        <p:spPr>
          <a:xfrm>
            <a:off x="5577638" y="6050281"/>
            <a:ext cx="6248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C1952B-8292-474B-8B47-4ECB7A504803}"/>
              </a:ext>
            </a:extLst>
          </p:cNvPr>
          <p:cNvSpPr/>
          <p:nvPr/>
        </p:nvSpPr>
        <p:spPr>
          <a:xfrm>
            <a:off x="-1588" y="4473713"/>
            <a:ext cx="12188825" cy="1622287"/>
          </a:xfrm>
          <a:prstGeom prst="rect">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2"/>
              </a:solidFill>
            </a:endParaRPr>
          </a:p>
        </p:txBody>
      </p:sp>
      <p:sp>
        <p:nvSpPr>
          <p:cNvPr id="15" name="TextBox 14">
            <a:extLst>
              <a:ext uri="{FF2B5EF4-FFF2-40B4-BE49-F238E27FC236}">
                <a16:creationId xmlns:a16="http://schemas.microsoft.com/office/drawing/2014/main" id="{3A7E9836-C7FA-4703-9F09-CB5B2EEC503B}"/>
              </a:ext>
            </a:extLst>
          </p:cNvPr>
          <p:cNvSpPr txBox="1"/>
          <p:nvPr/>
        </p:nvSpPr>
        <p:spPr>
          <a:xfrm>
            <a:off x="7848599" y="5311914"/>
            <a:ext cx="4113213" cy="707886"/>
          </a:xfrm>
          <a:prstGeom prst="rect">
            <a:avLst/>
          </a:prstGeom>
          <a:noFill/>
        </p:spPr>
        <p:txBody>
          <a:bodyPr wrap="square" rtlCol="0">
            <a:spAutoFit/>
          </a:bodyPr>
          <a:lstStyle/>
          <a:p>
            <a:pPr algn="r"/>
            <a:r>
              <a:rPr lang="en-US" sz="2000" dirty="0"/>
              <a:t>Yusuf Munandar</a:t>
            </a:r>
          </a:p>
          <a:p>
            <a:pPr algn="r"/>
            <a:r>
              <a:rPr lang="en-US" sz="2000" dirty="0"/>
              <a:t>yusufmunandar@yahoo.co.id</a:t>
            </a:r>
          </a:p>
        </p:txBody>
      </p:sp>
      <p:sp>
        <p:nvSpPr>
          <p:cNvPr id="16" name="TextBox 15">
            <a:extLst>
              <a:ext uri="{FF2B5EF4-FFF2-40B4-BE49-F238E27FC236}">
                <a16:creationId xmlns:a16="http://schemas.microsoft.com/office/drawing/2014/main" id="{1AA88B46-4084-418E-92D6-4241B7528372}"/>
              </a:ext>
            </a:extLst>
          </p:cNvPr>
          <p:cNvSpPr txBox="1"/>
          <p:nvPr/>
        </p:nvSpPr>
        <p:spPr>
          <a:xfrm>
            <a:off x="7899860" y="6396335"/>
            <a:ext cx="4113213" cy="461665"/>
          </a:xfrm>
          <a:prstGeom prst="rect">
            <a:avLst/>
          </a:prstGeom>
          <a:noFill/>
        </p:spPr>
        <p:txBody>
          <a:bodyPr wrap="square" rtlCol="0">
            <a:spAutoFit/>
          </a:bodyPr>
          <a:lstStyle/>
          <a:p>
            <a:pPr algn="r"/>
            <a:r>
              <a:rPr lang="id-ID" sz="1200" dirty="0"/>
              <a:t>This paper is a personal opinion and does not reflect the institutional policy in which the author works</a:t>
            </a:r>
            <a:r>
              <a:rPr lang="en-US" sz="1200" dirty="0"/>
              <a:t>.</a:t>
            </a:r>
          </a:p>
        </p:txBody>
      </p:sp>
      <p:sp>
        <p:nvSpPr>
          <p:cNvPr id="2" name="Rectangle 1">
            <a:extLst>
              <a:ext uri="{FF2B5EF4-FFF2-40B4-BE49-F238E27FC236}">
                <a16:creationId xmlns:a16="http://schemas.microsoft.com/office/drawing/2014/main" id="{F146653C-7A55-47AC-8D2E-B3FC7563186B}"/>
              </a:ext>
            </a:extLst>
          </p:cNvPr>
          <p:cNvSpPr/>
          <p:nvPr/>
        </p:nvSpPr>
        <p:spPr>
          <a:xfrm>
            <a:off x="5256212" y="76200"/>
            <a:ext cx="6629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Seminar &amp; Conference on Halal Industry (ICONHADY) 2020</a:t>
            </a:r>
            <a:endParaRPr lang="en-ID"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796618"/>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en-US" b="1" dirty="0"/>
                <a:t>Table 7. </a:t>
              </a:r>
              <a:r>
                <a:rPr lang="id-ID" b="1" dirty="0"/>
                <a:t>Indonesia</a:t>
              </a:r>
              <a:r>
                <a:rPr lang="en-US" b="1" dirty="0"/>
                <a:t>n Muslim</a:t>
              </a:r>
              <a:r>
                <a:rPr lang="id-ID" b="1" dirty="0"/>
                <a:t> Consumers</a:t>
              </a:r>
              <a:r>
                <a:rPr lang="en-US" b="1" dirty="0"/>
                <a:t> Based on Main Employment Status</a:t>
              </a:r>
              <a:endParaRPr lang="id-ID" sz="2500" b="1" kern="1200" dirty="0">
                <a:solidFill>
                  <a:schemeClr val="bg1"/>
                </a:solidFill>
              </a:endParaRPr>
            </a:p>
          </p:txBody>
        </p:sp>
      </p:grpSp>
      <p:pic>
        <p:nvPicPr>
          <p:cNvPr id="8" name="Picture 7">
            <a:extLst>
              <a:ext uri="{FF2B5EF4-FFF2-40B4-BE49-F238E27FC236}">
                <a16:creationId xmlns:a16="http://schemas.microsoft.com/office/drawing/2014/main" id="{E410CCCC-578A-41A5-B55A-2DF1A0661F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612" y="1447800"/>
            <a:ext cx="10820400" cy="3429000"/>
          </a:xfrm>
          <a:prstGeom prst="rect">
            <a:avLst/>
          </a:prstGeom>
          <a:noFill/>
          <a:ln>
            <a:noFill/>
          </a:ln>
        </p:spPr>
      </p:pic>
    </p:spTree>
    <p:extLst>
      <p:ext uri="{BB962C8B-B14F-4D97-AF65-F5344CB8AC3E}">
        <p14:creationId xmlns:p14="http://schemas.microsoft.com/office/powerpoint/2010/main" val="253234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796618"/>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8</a:t>
              </a:r>
              <a:r>
                <a:rPr lang="id-ID" b="1" dirty="0"/>
                <a:t>. Indonesia</a:t>
              </a:r>
              <a:r>
                <a:rPr lang="en-US" b="1" dirty="0"/>
                <a:t>n Muslim</a:t>
              </a:r>
              <a:r>
                <a:rPr lang="id-ID" b="1" dirty="0"/>
                <a:t> Consumers</a:t>
              </a:r>
              <a:r>
                <a:rPr lang="en-US" b="1" dirty="0"/>
                <a:t> Based on Economic Activities/Economic Sector</a:t>
              </a:r>
              <a:endParaRPr lang="id-ID" sz="2500" b="1" kern="1200" dirty="0">
                <a:solidFill>
                  <a:schemeClr val="bg1"/>
                </a:solidFill>
              </a:endParaRPr>
            </a:p>
          </p:txBody>
        </p:sp>
      </p:grpSp>
      <p:pic>
        <p:nvPicPr>
          <p:cNvPr id="7" name="Picture 6">
            <a:extLst>
              <a:ext uri="{FF2B5EF4-FFF2-40B4-BE49-F238E27FC236}">
                <a16:creationId xmlns:a16="http://schemas.microsoft.com/office/drawing/2014/main" id="{C4621741-2813-4A34-BDD4-79391DDCE0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5411" y="775386"/>
            <a:ext cx="7010401" cy="6064326"/>
          </a:xfrm>
          <a:prstGeom prst="rect">
            <a:avLst/>
          </a:prstGeom>
          <a:noFill/>
          <a:ln>
            <a:noFill/>
          </a:ln>
        </p:spPr>
      </p:pic>
    </p:spTree>
    <p:extLst>
      <p:ext uri="{BB962C8B-B14F-4D97-AF65-F5344CB8AC3E}">
        <p14:creationId xmlns:p14="http://schemas.microsoft.com/office/powerpoint/2010/main" val="314599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796618"/>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9</a:t>
              </a:r>
              <a:r>
                <a:rPr lang="id-ID" b="1" dirty="0"/>
                <a:t>. Indonesia</a:t>
              </a:r>
              <a:r>
                <a:rPr lang="en-US" b="1" dirty="0"/>
                <a:t>n Muslim</a:t>
              </a:r>
              <a:r>
                <a:rPr lang="id-ID" b="1" dirty="0"/>
                <a:t> Consumers</a:t>
              </a:r>
              <a:r>
                <a:rPr lang="en-US" b="1" dirty="0"/>
                <a:t> Based on Health-Related Complaint in the Last Month</a:t>
              </a:r>
              <a:endParaRPr lang="id-ID" sz="2500" b="1" kern="1200" dirty="0">
                <a:solidFill>
                  <a:schemeClr val="bg1"/>
                </a:solidFill>
              </a:endParaRPr>
            </a:p>
          </p:txBody>
        </p:sp>
      </p:grpSp>
      <p:pic>
        <p:nvPicPr>
          <p:cNvPr id="8" name="Picture 7">
            <a:extLst>
              <a:ext uri="{FF2B5EF4-FFF2-40B4-BE49-F238E27FC236}">
                <a16:creationId xmlns:a16="http://schemas.microsoft.com/office/drawing/2014/main" id="{5FE63D18-2F2B-4A78-846F-19AEC032ED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8734" y="1447800"/>
            <a:ext cx="11454478" cy="2895600"/>
          </a:xfrm>
          <a:prstGeom prst="rect">
            <a:avLst/>
          </a:prstGeom>
          <a:noFill/>
          <a:ln>
            <a:noFill/>
          </a:ln>
        </p:spPr>
      </p:pic>
    </p:spTree>
    <p:extLst>
      <p:ext uri="{BB962C8B-B14F-4D97-AF65-F5344CB8AC3E}">
        <p14:creationId xmlns:p14="http://schemas.microsoft.com/office/powerpoint/2010/main" val="199287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1277112"/>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10</a:t>
              </a:r>
              <a:r>
                <a:rPr lang="id-ID" b="1" dirty="0"/>
                <a:t>. Indonesia</a:t>
              </a:r>
              <a:r>
                <a:rPr lang="en-US" b="1" dirty="0"/>
                <a:t>n Muslim</a:t>
              </a:r>
              <a:r>
                <a:rPr lang="id-ID" b="1" dirty="0"/>
                <a:t> Consumers</a:t>
              </a:r>
              <a:r>
                <a:rPr lang="en-US" b="1" dirty="0"/>
                <a:t> Based on Difficulties/Disturbances in terms of Remembering/Concentration</a:t>
              </a:r>
              <a:endParaRPr lang="id-ID" sz="2500" b="1" kern="1200" dirty="0">
                <a:solidFill>
                  <a:schemeClr val="bg1"/>
                </a:solidFill>
              </a:endParaRPr>
            </a:p>
          </p:txBody>
        </p:sp>
      </p:grpSp>
      <p:pic>
        <p:nvPicPr>
          <p:cNvPr id="7" name="Picture 6">
            <a:extLst>
              <a:ext uri="{FF2B5EF4-FFF2-40B4-BE49-F238E27FC236}">
                <a16:creationId xmlns:a16="http://schemas.microsoft.com/office/drawing/2014/main" id="{6974A9DB-7E29-45D7-B09E-BC47B4D6B3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2" y="1752600"/>
            <a:ext cx="11658597" cy="3048000"/>
          </a:xfrm>
          <a:prstGeom prst="rect">
            <a:avLst/>
          </a:prstGeom>
          <a:noFill/>
          <a:ln>
            <a:noFill/>
          </a:ln>
        </p:spPr>
      </p:pic>
    </p:spTree>
    <p:extLst>
      <p:ext uri="{BB962C8B-B14F-4D97-AF65-F5344CB8AC3E}">
        <p14:creationId xmlns:p14="http://schemas.microsoft.com/office/powerpoint/2010/main" val="26073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1277112"/>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11</a:t>
              </a:r>
              <a:r>
                <a:rPr lang="id-ID" b="1" dirty="0"/>
                <a:t>. Indonesia</a:t>
              </a:r>
              <a:r>
                <a:rPr lang="en-US" b="1" dirty="0"/>
                <a:t>n Muslim</a:t>
              </a:r>
              <a:r>
                <a:rPr lang="id-ID" b="1" dirty="0"/>
                <a:t> Consumers</a:t>
              </a:r>
              <a:r>
                <a:rPr lang="en-US" b="1" dirty="0"/>
                <a:t> Based on Experiencing Difficulties in Controlling Behavior and/or Emotions</a:t>
              </a:r>
              <a:endParaRPr lang="id-ID" sz="2500" b="1" kern="1200" dirty="0">
                <a:solidFill>
                  <a:schemeClr val="bg1"/>
                </a:solidFill>
              </a:endParaRPr>
            </a:p>
          </p:txBody>
        </p:sp>
      </p:grpSp>
      <p:pic>
        <p:nvPicPr>
          <p:cNvPr id="8" name="Picture 7">
            <a:extLst>
              <a:ext uri="{FF2B5EF4-FFF2-40B4-BE49-F238E27FC236}">
                <a16:creationId xmlns:a16="http://schemas.microsoft.com/office/drawing/2014/main" id="{FDAB9053-3976-4FFF-A5F8-F978828D26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3" y="1752600"/>
            <a:ext cx="11582400" cy="2438400"/>
          </a:xfrm>
          <a:prstGeom prst="rect">
            <a:avLst/>
          </a:prstGeom>
          <a:noFill/>
          <a:ln>
            <a:noFill/>
          </a:ln>
        </p:spPr>
      </p:pic>
    </p:spTree>
    <p:extLst>
      <p:ext uri="{BB962C8B-B14F-4D97-AF65-F5344CB8AC3E}">
        <p14:creationId xmlns:p14="http://schemas.microsoft.com/office/powerpoint/2010/main" val="14583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1277112"/>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12</a:t>
              </a:r>
              <a:r>
                <a:rPr lang="id-ID" b="1" dirty="0"/>
                <a:t>. Indonesia</a:t>
              </a:r>
              <a:r>
                <a:rPr lang="en-US" b="1" dirty="0"/>
                <a:t>n Muslim</a:t>
              </a:r>
              <a:r>
                <a:rPr lang="id-ID" b="1" dirty="0"/>
                <a:t> Consumers</a:t>
              </a:r>
              <a:r>
                <a:rPr lang="en-US" b="1" dirty="0"/>
                <a:t> Based on Dwelling Ownership Status</a:t>
              </a:r>
              <a:endParaRPr lang="id-ID" sz="2500" b="1" kern="1200" dirty="0">
                <a:solidFill>
                  <a:schemeClr val="bg1"/>
                </a:solidFill>
              </a:endParaRPr>
            </a:p>
          </p:txBody>
        </p:sp>
      </p:grpSp>
      <p:pic>
        <p:nvPicPr>
          <p:cNvPr id="7" name="Picture 6">
            <a:extLst>
              <a:ext uri="{FF2B5EF4-FFF2-40B4-BE49-F238E27FC236}">
                <a16:creationId xmlns:a16="http://schemas.microsoft.com/office/drawing/2014/main" id="{5AF0D61B-4969-46ED-B676-DC6B3F9941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2" y="1447800"/>
            <a:ext cx="11048998" cy="3124200"/>
          </a:xfrm>
          <a:prstGeom prst="rect">
            <a:avLst/>
          </a:prstGeom>
          <a:noFill/>
          <a:ln>
            <a:noFill/>
          </a:ln>
        </p:spPr>
      </p:pic>
    </p:spTree>
    <p:extLst>
      <p:ext uri="{BB962C8B-B14F-4D97-AF65-F5344CB8AC3E}">
        <p14:creationId xmlns:p14="http://schemas.microsoft.com/office/powerpoint/2010/main" val="39501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1277112"/>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13</a:t>
              </a:r>
              <a:r>
                <a:rPr lang="id-ID" b="1" dirty="0"/>
                <a:t>. Indonesia</a:t>
              </a:r>
              <a:r>
                <a:rPr lang="en-US" b="1" dirty="0"/>
                <a:t>n Muslim</a:t>
              </a:r>
              <a:r>
                <a:rPr lang="id-ID" b="1" dirty="0"/>
                <a:t> Consumers</a:t>
              </a:r>
              <a:r>
                <a:rPr lang="en-US" b="1" dirty="0"/>
                <a:t> Based on Ownership of Asset</a:t>
              </a:r>
              <a:endParaRPr lang="id-ID" sz="2500" b="1" kern="1200" dirty="0">
                <a:solidFill>
                  <a:schemeClr val="bg1"/>
                </a:solidFill>
              </a:endParaRPr>
            </a:p>
          </p:txBody>
        </p:sp>
      </p:grpSp>
      <p:pic>
        <p:nvPicPr>
          <p:cNvPr id="8" name="Picture 7">
            <a:extLst>
              <a:ext uri="{FF2B5EF4-FFF2-40B4-BE49-F238E27FC236}">
                <a16:creationId xmlns:a16="http://schemas.microsoft.com/office/drawing/2014/main" id="{281A4F22-0374-4E2B-BB4F-31B4ABA4BE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612" y="1524000"/>
            <a:ext cx="12039599" cy="4953000"/>
          </a:xfrm>
          <a:prstGeom prst="rect">
            <a:avLst/>
          </a:prstGeom>
          <a:noFill/>
          <a:ln>
            <a:noFill/>
          </a:ln>
        </p:spPr>
      </p:pic>
    </p:spTree>
    <p:extLst>
      <p:ext uri="{BB962C8B-B14F-4D97-AF65-F5344CB8AC3E}">
        <p14:creationId xmlns:p14="http://schemas.microsoft.com/office/powerpoint/2010/main" val="119751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1277112"/>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en-US" b="1" dirty="0"/>
                <a:t>Table 14. Indonesian Muslim Consumers Based on Ownership of Gadget, Internet, and Savings Account</a:t>
              </a:r>
              <a:endParaRPr lang="id-ID" sz="2500" b="1" kern="1200" dirty="0">
                <a:solidFill>
                  <a:schemeClr val="bg1"/>
                </a:solidFill>
              </a:endParaRPr>
            </a:p>
          </p:txBody>
        </p:sp>
      </p:grpSp>
      <p:pic>
        <p:nvPicPr>
          <p:cNvPr id="7" name="Picture 6">
            <a:extLst>
              <a:ext uri="{FF2B5EF4-FFF2-40B4-BE49-F238E27FC236}">
                <a16:creationId xmlns:a16="http://schemas.microsoft.com/office/drawing/2014/main" id="{F2949542-0593-4114-9D15-6BFF2A8E3F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12188825" cy="3962400"/>
          </a:xfrm>
          <a:prstGeom prst="rect">
            <a:avLst/>
          </a:prstGeom>
          <a:noFill/>
          <a:ln>
            <a:noFill/>
          </a:ln>
        </p:spPr>
      </p:pic>
    </p:spTree>
    <p:extLst>
      <p:ext uri="{BB962C8B-B14F-4D97-AF65-F5344CB8AC3E}">
        <p14:creationId xmlns:p14="http://schemas.microsoft.com/office/powerpoint/2010/main" val="173327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990600"/>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en-US" b="1" dirty="0"/>
                <a:t>Table 15. Indonesian Muslim Consumers Based on Age</a:t>
              </a:r>
              <a:endParaRPr lang="id-ID" sz="2500" b="1" kern="1200" dirty="0">
                <a:solidFill>
                  <a:schemeClr val="bg1"/>
                </a:solidFill>
              </a:endParaRPr>
            </a:p>
          </p:txBody>
        </p:sp>
      </p:grpSp>
      <p:pic>
        <p:nvPicPr>
          <p:cNvPr id="3" name="Picture 2">
            <a:extLst>
              <a:ext uri="{FF2B5EF4-FFF2-40B4-BE49-F238E27FC236}">
                <a16:creationId xmlns:a16="http://schemas.microsoft.com/office/drawing/2014/main" id="{5ACD4756-6CC1-42D0-8F5C-70B07393C9C5}"/>
              </a:ext>
            </a:extLst>
          </p:cNvPr>
          <p:cNvPicPr>
            <a:picLocks noChangeAspect="1"/>
          </p:cNvPicPr>
          <p:nvPr/>
        </p:nvPicPr>
        <p:blipFill>
          <a:blip r:embed="rId2"/>
          <a:stretch>
            <a:fillRect/>
          </a:stretch>
        </p:blipFill>
        <p:spPr>
          <a:xfrm>
            <a:off x="3046412" y="914400"/>
            <a:ext cx="6553200" cy="5775084"/>
          </a:xfrm>
          <a:prstGeom prst="rect">
            <a:avLst/>
          </a:prstGeom>
        </p:spPr>
      </p:pic>
    </p:spTree>
    <p:extLst>
      <p:ext uri="{BB962C8B-B14F-4D97-AF65-F5344CB8AC3E}">
        <p14:creationId xmlns:p14="http://schemas.microsoft.com/office/powerpoint/2010/main" val="172972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533400"/>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en-US" b="1" dirty="0"/>
                <a:t>Table 15. Indonesian Muslim Consumers Based on Age</a:t>
              </a:r>
              <a:endParaRPr lang="id-ID" sz="2500" b="1" kern="1200" dirty="0">
                <a:solidFill>
                  <a:schemeClr val="bg1"/>
                </a:solidFill>
              </a:endParaRPr>
            </a:p>
          </p:txBody>
        </p:sp>
      </p:grpSp>
      <p:pic>
        <p:nvPicPr>
          <p:cNvPr id="2" name="Picture 1">
            <a:extLst>
              <a:ext uri="{FF2B5EF4-FFF2-40B4-BE49-F238E27FC236}">
                <a16:creationId xmlns:a16="http://schemas.microsoft.com/office/drawing/2014/main" id="{69213AC2-CAEE-45CA-A1C4-3005FCD757CC}"/>
              </a:ext>
            </a:extLst>
          </p:cNvPr>
          <p:cNvPicPr>
            <a:picLocks noChangeAspect="1"/>
          </p:cNvPicPr>
          <p:nvPr/>
        </p:nvPicPr>
        <p:blipFill>
          <a:blip r:embed="rId2"/>
          <a:stretch>
            <a:fillRect/>
          </a:stretch>
        </p:blipFill>
        <p:spPr>
          <a:xfrm>
            <a:off x="4189413" y="400281"/>
            <a:ext cx="3276599" cy="6457719"/>
          </a:xfrm>
          <a:prstGeom prst="rect">
            <a:avLst/>
          </a:prstGeom>
        </p:spPr>
      </p:pic>
    </p:spTree>
    <p:extLst>
      <p:ext uri="{BB962C8B-B14F-4D97-AF65-F5344CB8AC3E}">
        <p14:creationId xmlns:p14="http://schemas.microsoft.com/office/powerpoint/2010/main" val="36639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3">
            <a:extLst>
              <a:ext uri="{FF2B5EF4-FFF2-40B4-BE49-F238E27FC236}">
                <a16:creationId xmlns:a16="http://schemas.microsoft.com/office/drawing/2014/main" id="{4E4164B2-7CE6-4F21-96D9-F62B7A716FBF}"/>
              </a:ext>
            </a:extLst>
          </p:cNvPr>
          <p:cNvSpPr/>
          <p:nvPr/>
        </p:nvSpPr>
        <p:spPr>
          <a:xfrm>
            <a:off x="9954894" y="1001358"/>
            <a:ext cx="2159318" cy="737996"/>
          </a:xfrm>
          <a:prstGeom prst="homePlate">
            <a:avLst>
              <a:gd name="adj" fmla="val 441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1266" name="Title 1"/>
          <p:cNvSpPr>
            <a:spLocks noGrp="1"/>
          </p:cNvSpPr>
          <p:nvPr>
            <p:ph type="title" idx="4294967295"/>
          </p:nvPr>
        </p:nvSpPr>
        <p:spPr>
          <a:xfrm>
            <a:off x="222250" y="-54684"/>
            <a:ext cx="11966575" cy="495300"/>
          </a:xfrm>
          <a:ln>
            <a:miter lim="800000"/>
            <a:headEnd/>
            <a:tailEnd/>
          </a:ln>
        </p:spPr>
        <p:txBody>
          <a:bodyPr>
            <a:normAutofit/>
          </a:bodyPr>
          <a:lstStyle/>
          <a:p>
            <a:pPr algn="ctr"/>
            <a:r>
              <a:rPr lang="en-AU" altLang="en-US" sz="2400" b="1" dirty="0"/>
              <a:t>SYSTEMATIC</a:t>
            </a:r>
          </a:p>
        </p:txBody>
      </p:sp>
      <p:sp>
        <p:nvSpPr>
          <p:cNvPr id="3" name="Pentagon 2"/>
          <p:cNvSpPr/>
          <p:nvPr/>
        </p:nvSpPr>
        <p:spPr>
          <a:xfrm>
            <a:off x="7020427" y="1014604"/>
            <a:ext cx="1664785" cy="737996"/>
          </a:xfrm>
          <a:prstGeom prst="homePlate">
            <a:avLst>
              <a:gd name="adj" fmla="val 441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solidFill>
                <a:schemeClr val="tx1"/>
              </a:solidFill>
            </a:endParaRPr>
          </a:p>
        </p:txBody>
      </p:sp>
      <p:sp>
        <p:nvSpPr>
          <p:cNvPr id="4" name="Pentagon 3"/>
          <p:cNvSpPr/>
          <p:nvPr/>
        </p:nvSpPr>
        <p:spPr>
          <a:xfrm>
            <a:off x="4320168" y="1014604"/>
            <a:ext cx="1443778" cy="737996"/>
          </a:xfrm>
          <a:prstGeom prst="homePlate">
            <a:avLst>
              <a:gd name="adj" fmla="val 441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5" name="Pentagon 4"/>
          <p:cNvSpPr/>
          <p:nvPr/>
        </p:nvSpPr>
        <p:spPr>
          <a:xfrm>
            <a:off x="1398223" y="1058531"/>
            <a:ext cx="1671395" cy="737995"/>
          </a:xfrm>
          <a:prstGeom prst="homePlate">
            <a:avLst>
              <a:gd name="adj" fmla="val 441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p>
        </p:txBody>
      </p:sp>
      <p:sp>
        <p:nvSpPr>
          <p:cNvPr id="11270" name="TextBox 5"/>
          <p:cNvSpPr txBox="1">
            <a:spLocks noChangeArrowheads="1"/>
          </p:cNvSpPr>
          <p:nvPr/>
        </p:nvSpPr>
        <p:spPr bwMode="auto">
          <a:xfrm>
            <a:off x="1423833" y="1250888"/>
            <a:ext cx="167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600" b="1" noProof="1">
                <a:solidFill>
                  <a:schemeClr val="bg1"/>
                </a:solidFill>
                <a:latin typeface="Century Gothic" panose="020B0502020202020204" pitchFamily="34" charset="0"/>
              </a:rPr>
              <a:t>BACKGROUND</a:t>
            </a:r>
          </a:p>
        </p:txBody>
      </p:sp>
      <p:sp>
        <p:nvSpPr>
          <p:cNvPr id="11271" name="TextBox 6"/>
          <p:cNvSpPr txBox="1">
            <a:spLocks noChangeArrowheads="1"/>
          </p:cNvSpPr>
          <p:nvPr/>
        </p:nvSpPr>
        <p:spPr bwMode="auto">
          <a:xfrm>
            <a:off x="4418012" y="1200090"/>
            <a:ext cx="1160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2000" b="1" noProof="1">
                <a:solidFill>
                  <a:schemeClr val="bg1"/>
                </a:solidFill>
                <a:latin typeface="Century Gothic" panose="020B0502020202020204" pitchFamily="34" charset="0"/>
              </a:rPr>
              <a:t>RESULTS</a:t>
            </a:r>
          </a:p>
        </p:txBody>
      </p:sp>
      <p:sp>
        <p:nvSpPr>
          <p:cNvPr id="11272" name="TextBox 7"/>
          <p:cNvSpPr txBox="1">
            <a:spLocks noChangeArrowheads="1"/>
          </p:cNvSpPr>
          <p:nvPr/>
        </p:nvSpPr>
        <p:spPr bwMode="auto">
          <a:xfrm>
            <a:off x="7075111" y="1270907"/>
            <a:ext cx="1664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400" b="1" noProof="1">
                <a:latin typeface="Century Gothic" panose="020B0502020202020204" pitchFamily="34" charset="0"/>
              </a:rPr>
              <a:t>METHODOLOGY</a:t>
            </a:r>
          </a:p>
        </p:txBody>
      </p:sp>
      <p:grpSp>
        <p:nvGrpSpPr>
          <p:cNvPr id="2" name="Group 15"/>
          <p:cNvGrpSpPr>
            <a:grpSpLocks/>
          </p:cNvGrpSpPr>
          <p:nvPr/>
        </p:nvGrpSpPr>
        <p:grpSpPr bwMode="auto">
          <a:xfrm>
            <a:off x="17459" y="653526"/>
            <a:ext cx="1499796" cy="1495036"/>
            <a:chOff x="5370997" y="1650671"/>
            <a:chExt cx="1499616" cy="1496291"/>
          </a:xfrm>
        </p:grpSpPr>
        <p:sp>
          <p:nvSpPr>
            <p:cNvPr id="17" name="Oval 16"/>
            <p:cNvSpPr/>
            <p:nvPr/>
          </p:nvSpPr>
          <p:spPr>
            <a:xfrm>
              <a:off x="5370997" y="1650671"/>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8" name="Oval 17"/>
            <p:cNvSpPr/>
            <p:nvPr/>
          </p:nvSpPr>
          <p:spPr>
            <a:xfrm>
              <a:off x="5532860" y="1809513"/>
              <a:ext cx="1175889" cy="11786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1</a:t>
              </a:r>
            </a:p>
          </p:txBody>
        </p:sp>
      </p:grpSp>
      <p:grpSp>
        <p:nvGrpSpPr>
          <p:cNvPr id="6" name="Group 18"/>
          <p:cNvGrpSpPr>
            <a:grpSpLocks/>
          </p:cNvGrpSpPr>
          <p:nvPr/>
        </p:nvGrpSpPr>
        <p:grpSpPr bwMode="auto">
          <a:xfrm>
            <a:off x="3046412" y="609600"/>
            <a:ext cx="1495036" cy="1499796"/>
            <a:chOff x="3776532" y="4359182"/>
            <a:chExt cx="1496291" cy="1499616"/>
          </a:xfrm>
        </p:grpSpPr>
        <p:sp>
          <p:nvSpPr>
            <p:cNvPr id="20" name="Oval 19"/>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1" name="Oval 20"/>
            <p:cNvSpPr/>
            <p:nvPr/>
          </p:nvSpPr>
          <p:spPr>
            <a:xfrm>
              <a:off x="3936962" y="4519458"/>
              <a:ext cx="1175430" cy="1179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2</a:t>
              </a:r>
            </a:p>
          </p:txBody>
        </p:sp>
      </p:grpSp>
      <p:grpSp>
        <p:nvGrpSpPr>
          <p:cNvPr id="23" name="Group 21">
            <a:extLst>
              <a:ext uri="{FF2B5EF4-FFF2-40B4-BE49-F238E27FC236}">
                <a16:creationId xmlns:a16="http://schemas.microsoft.com/office/drawing/2014/main" id="{20FB8FB9-2FF1-405F-8102-2275C67ED0BB}"/>
              </a:ext>
            </a:extLst>
          </p:cNvPr>
          <p:cNvGrpSpPr>
            <a:grpSpLocks/>
          </p:cNvGrpSpPr>
          <p:nvPr/>
        </p:nvGrpSpPr>
        <p:grpSpPr bwMode="auto">
          <a:xfrm>
            <a:off x="5713412" y="557604"/>
            <a:ext cx="1495036" cy="1499796"/>
            <a:chOff x="6932763" y="4376721"/>
            <a:chExt cx="1496291" cy="1499616"/>
          </a:xfrm>
        </p:grpSpPr>
        <p:sp>
          <p:nvSpPr>
            <p:cNvPr id="24" name="Oval 23">
              <a:extLst>
                <a:ext uri="{FF2B5EF4-FFF2-40B4-BE49-F238E27FC236}">
                  <a16:creationId xmlns:a16="http://schemas.microsoft.com/office/drawing/2014/main" id="{CFE05EEF-647B-4772-8B6B-9A353ECB6B49}"/>
                </a:ext>
              </a:extLst>
            </p:cNvPr>
            <p:cNvSpPr/>
            <p:nvPr/>
          </p:nvSpPr>
          <p:spPr>
            <a:xfrm rot="6977100">
              <a:off x="6931101" y="4378384"/>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5" name="Oval 24">
              <a:extLst>
                <a:ext uri="{FF2B5EF4-FFF2-40B4-BE49-F238E27FC236}">
                  <a16:creationId xmlns:a16="http://schemas.microsoft.com/office/drawing/2014/main" id="{1914D3AC-379E-4826-BD98-C96DB5DA4051}"/>
                </a:ext>
              </a:extLst>
            </p:cNvPr>
            <p:cNvSpPr/>
            <p:nvPr/>
          </p:nvSpPr>
          <p:spPr>
            <a:xfrm>
              <a:off x="7093194" y="4536997"/>
              <a:ext cx="1175430" cy="1179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solidFill>
                    <a:schemeClr val="bg1"/>
                  </a:solidFill>
                </a:rPr>
                <a:t>3</a:t>
              </a:r>
            </a:p>
          </p:txBody>
        </p:sp>
      </p:grpSp>
      <p:grpSp>
        <p:nvGrpSpPr>
          <p:cNvPr id="26" name="Group 18">
            <a:extLst>
              <a:ext uri="{FF2B5EF4-FFF2-40B4-BE49-F238E27FC236}">
                <a16:creationId xmlns:a16="http://schemas.microsoft.com/office/drawing/2014/main" id="{62257A45-DC69-4D43-8457-B1A244DAC16D}"/>
              </a:ext>
            </a:extLst>
          </p:cNvPr>
          <p:cNvGrpSpPr>
            <a:grpSpLocks/>
          </p:cNvGrpSpPr>
          <p:nvPr/>
        </p:nvGrpSpPr>
        <p:grpSpPr bwMode="auto">
          <a:xfrm>
            <a:off x="8714176" y="557604"/>
            <a:ext cx="1495036" cy="1499796"/>
            <a:chOff x="3776532" y="4359183"/>
            <a:chExt cx="1496291" cy="1499616"/>
          </a:xfrm>
        </p:grpSpPr>
        <p:sp>
          <p:nvSpPr>
            <p:cNvPr id="27" name="Oval 26">
              <a:extLst>
                <a:ext uri="{FF2B5EF4-FFF2-40B4-BE49-F238E27FC236}">
                  <a16:creationId xmlns:a16="http://schemas.microsoft.com/office/drawing/2014/main" id="{7D169AF4-0046-4E5A-A0A9-E4616DFD960C}"/>
                </a:ext>
              </a:extLst>
            </p:cNvPr>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8" name="Oval 27">
              <a:extLst>
                <a:ext uri="{FF2B5EF4-FFF2-40B4-BE49-F238E27FC236}">
                  <a16:creationId xmlns:a16="http://schemas.microsoft.com/office/drawing/2014/main" id="{3BAB5496-4710-42D1-858A-7A627D03C7C9}"/>
                </a:ext>
              </a:extLst>
            </p:cNvPr>
            <p:cNvSpPr/>
            <p:nvPr/>
          </p:nvSpPr>
          <p:spPr>
            <a:xfrm>
              <a:off x="3936962" y="4519458"/>
              <a:ext cx="1175430" cy="11790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4</a:t>
              </a:r>
            </a:p>
          </p:txBody>
        </p:sp>
      </p:grpSp>
      <p:sp>
        <p:nvSpPr>
          <p:cNvPr id="30" name="TextBox 6">
            <a:extLst>
              <a:ext uri="{FF2B5EF4-FFF2-40B4-BE49-F238E27FC236}">
                <a16:creationId xmlns:a16="http://schemas.microsoft.com/office/drawing/2014/main" id="{3C67164C-806A-4AE3-ABC8-176254B3712E}"/>
              </a:ext>
            </a:extLst>
          </p:cNvPr>
          <p:cNvSpPr txBox="1">
            <a:spLocks noChangeArrowheads="1"/>
          </p:cNvSpPr>
          <p:nvPr/>
        </p:nvSpPr>
        <p:spPr bwMode="auto">
          <a:xfrm>
            <a:off x="10160614" y="1066800"/>
            <a:ext cx="19535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id-ID" sz="1400" b="1" noProof="1">
                <a:solidFill>
                  <a:srgbClr val="002060"/>
                </a:solidFill>
                <a:latin typeface="Century Gothic" panose="020B0502020202020204" pitchFamily="34" charset="0"/>
              </a:rPr>
              <a:t>CONCLUSION &amp; RECOMMENDATION</a:t>
            </a:r>
          </a:p>
        </p:txBody>
      </p:sp>
      <p:sp>
        <p:nvSpPr>
          <p:cNvPr id="7" name="Rectangle: Rounded Corners 6">
            <a:extLst>
              <a:ext uri="{FF2B5EF4-FFF2-40B4-BE49-F238E27FC236}">
                <a16:creationId xmlns:a16="http://schemas.microsoft.com/office/drawing/2014/main" id="{9476DAC8-BAE3-428A-9EC1-2ABAB418C330}"/>
              </a:ext>
            </a:extLst>
          </p:cNvPr>
          <p:cNvSpPr/>
          <p:nvPr/>
        </p:nvSpPr>
        <p:spPr>
          <a:xfrm>
            <a:off x="760412" y="2362200"/>
            <a:ext cx="11049000" cy="1002792"/>
          </a:xfrm>
          <a:prstGeom prst="roundRect">
            <a:avLst/>
          </a:prstGeom>
          <a:solidFill>
            <a:srgbClr val="A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Islamic economics and finance have experienced rapid development in the last two decades, both globally and nationally.</a:t>
            </a:r>
            <a:endParaRPr lang="en-ID" b="1" dirty="0"/>
          </a:p>
        </p:txBody>
      </p:sp>
      <p:sp>
        <p:nvSpPr>
          <p:cNvPr id="31" name="Rectangle: Rounded Corners 30">
            <a:extLst>
              <a:ext uri="{FF2B5EF4-FFF2-40B4-BE49-F238E27FC236}">
                <a16:creationId xmlns:a16="http://schemas.microsoft.com/office/drawing/2014/main" id="{B22DBDD6-5A7A-4221-9473-BB578360FC1A}"/>
              </a:ext>
            </a:extLst>
          </p:cNvPr>
          <p:cNvSpPr/>
          <p:nvPr/>
        </p:nvSpPr>
        <p:spPr>
          <a:xfrm>
            <a:off x="760412" y="3493008"/>
            <a:ext cx="11049000" cy="1536192"/>
          </a:xfrm>
          <a:prstGeom prst="roundRect">
            <a:avLst/>
          </a:prstGeom>
          <a:solidFill>
            <a:srgbClr val="A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State of the Global Islamic Economy Report 2018/2019 reports that the amount of food expenditure and halal lifestyle of the world's Muslims reached USD2.1 trillion in 2017 and is expected to continue to grow to reach USD3 trillion in 2023.</a:t>
            </a:r>
            <a:endParaRPr lang="en-ID" b="1" dirty="0"/>
          </a:p>
        </p:txBody>
      </p:sp>
      <p:sp>
        <p:nvSpPr>
          <p:cNvPr id="33" name="Rectangle: Rounded Corners 32">
            <a:extLst>
              <a:ext uri="{FF2B5EF4-FFF2-40B4-BE49-F238E27FC236}">
                <a16:creationId xmlns:a16="http://schemas.microsoft.com/office/drawing/2014/main" id="{2E21720D-7D68-4430-92F5-EC56D99CDAFB}"/>
              </a:ext>
            </a:extLst>
          </p:cNvPr>
          <p:cNvSpPr/>
          <p:nvPr/>
        </p:nvSpPr>
        <p:spPr>
          <a:xfrm>
            <a:off x="760412" y="5093208"/>
            <a:ext cx="11049000" cy="1536192"/>
          </a:xfrm>
          <a:prstGeom prst="roundRect">
            <a:avLst/>
          </a:prstGeom>
          <a:solidFill>
            <a:srgbClr val="A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dirty="0"/>
              <a:t>Indonesia is the largest Muslim population in the world, so the potential consumption of its population is very large. Then what is the portrait of Indonesian Muslim Consumers?</a:t>
            </a:r>
          </a:p>
        </p:txBody>
      </p:sp>
    </p:spTree>
    <p:extLst>
      <p:ext uri="{BB962C8B-B14F-4D97-AF65-F5344CB8AC3E}">
        <p14:creationId xmlns:p14="http://schemas.microsoft.com/office/powerpoint/2010/main" val="232978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76200"/>
            <a:ext cx="9753599" cy="533400"/>
            <a:chOff x="2339054" y="567572"/>
            <a:chExt cx="8966344" cy="2436962"/>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0" y="567572"/>
              <a:ext cx="8475997" cy="2436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en-US" b="1" dirty="0"/>
                <a:t>Table 15. Indonesian Muslim Consumers Based on Age</a:t>
              </a:r>
              <a:endParaRPr lang="id-ID" sz="2500" b="1" kern="1200" dirty="0">
                <a:solidFill>
                  <a:schemeClr val="bg1"/>
                </a:solidFill>
              </a:endParaRPr>
            </a:p>
          </p:txBody>
        </p:sp>
      </p:grpSp>
      <p:pic>
        <p:nvPicPr>
          <p:cNvPr id="3" name="Picture 2">
            <a:extLst>
              <a:ext uri="{FF2B5EF4-FFF2-40B4-BE49-F238E27FC236}">
                <a16:creationId xmlns:a16="http://schemas.microsoft.com/office/drawing/2014/main" id="{3E4D2E34-8F67-4CDB-88CE-A03D3105F1C2}"/>
              </a:ext>
            </a:extLst>
          </p:cNvPr>
          <p:cNvPicPr>
            <a:picLocks noChangeAspect="1"/>
          </p:cNvPicPr>
          <p:nvPr/>
        </p:nvPicPr>
        <p:blipFill>
          <a:blip r:embed="rId2"/>
          <a:stretch>
            <a:fillRect/>
          </a:stretch>
        </p:blipFill>
        <p:spPr>
          <a:xfrm>
            <a:off x="4037012" y="400281"/>
            <a:ext cx="4419600" cy="6457719"/>
          </a:xfrm>
          <a:prstGeom prst="rect">
            <a:avLst/>
          </a:prstGeom>
        </p:spPr>
      </p:pic>
    </p:spTree>
    <p:extLst>
      <p:ext uri="{BB962C8B-B14F-4D97-AF65-F5344CB8AC3E}">
        <p14:creationId xmlns:p14="http://schemas.microsoft.com/office/powerpoint/2010/main" val="117836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3">
            <a:extLst>
              <a:ext uri="{FF2B5EF4-FFF2-40B4-BE49-F238E27FC236}">
                <a16:creationId xmlns:a16="http://schemas.microsoft.com/office/drawing/2014/main" id="{4E4164B2-7CE6-4F21-96D9-F62B7A716FBF}"/>
              </a:ext>
            </a:extLst>
          </p:cNvPr>
          <p:cNvSpPr/>
          <p:nvPr/>
        </p:nvSpPr>
        <p:spPr>
          <a:xfrm>
            <a:off x="9954894" y="862204"/>
            <a:ext cx="2159318" cy="737996"/>
          </a:xfrm>
          <a:prstGeom prst="homePlate">
            <a:avLst>
              <a:gd name="adj" fmla="val 441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1266" name="Title 1"/>
          <p:cNvSpPr>
            <a:spLocks noGrp="1"/>
          </p:cNvSpPr>
          <p:nvPr>
            <p:ph type="title" idx="4294967295"/>
          </p:nvPr>
        </p:nvSpPr>
        <p:spPr>
          <a:xfrm>
            <a:off x="222250" y="-109368"/>
            <a:ext cx="11966575" cy="495300"/>
          </a:xfrm>
          <a:ln>
            <a:miter lim="800000"/>
            <a:headEnd/>
            <a:tailEnd/>
          </a:ln>
        </p:spPr>
        <p:txBody>
          <a:bodyPr>
            <a:normAutofit/>
          </a:bodyPr>
          <a:lstStyle/>
          <a:p>
            <a:pPr algn="ctr"/>
            <a:r>
              <a:rPr lang="en-AU" altLang="en-US" sz="2400" b="1" dirty="0"/>
              <a:t>SYSTEMATIC</a:t>
            </a:r>
          </a:p>
        </p:txBody>
      </p:sp>
      <p:sp>
        <p:nvSpPr>
          <p:cNvPr id="3" name="Pentagon 2"/>
          <p:cNvSpPr/>
          <p:nvPr/>
        </p:nvSpPr>
        <p:spPr>
          <a:xfrm>
            <a:off x="6805333" y="762000"/>
            <a:ext cx="1879879" cy="737996"/>
          </a:xfrm>
          <a:prstGeom prst="homePlate">
            <a:avLst>
              <a:gd name="adj" fmla="val 441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solidFill>
                <a:schemeClr val="tx1"/>
              </a:solidFill>
            </a:endParaRPr>
          </a:p>
        </p:txBody>
      </p:sp>
      <p:sp>
        <p:nvSpPr>
          <p:cNvPr id="4" name="Pentagon 3"/>
          <p:cNvSpPr/>
          <p:nvPr/>
        </p:nvSpPr>
        <p:spPr>
          <a:xfrm>
            <a:off x="4320168" y="786004"/>
            <a:ext cx="1443778" cy="737996"/>
          </a:xfrm>
          <a:prstGeom prst="homePlate">
            <a:avLst>
              <a:gd name="adj" fmla="val 441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5" name="Pentagon 4"/>
          <p:cNvSpPr/>
          <p:nvPr/>
        </p:nvSpPr>
        <p:spPr>
          <a:xfrm>
            <a:off x="1398223" y="862205"/>
            <a:ext cx="1671395" cy="737995"/>
          </a:xfrm>
          <a:prstGeom prst="homePlate">
            <a:avLst>
              <a:gd name="adj" fmla="val 441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p>
        </p:txBody>
      </p:sp>
      <p:sp>
        <p:nvSpPr>
          <p:cNvPr id="11270" name="TextBox 5"/>
          <p:cNvSpPr txBox="1">
            <a:spLocks noChangeArrowheads="1"/>
          </p:cNvSpPr>
          <p:nvPr/>
        </p:nvSpPr>
        <p:spPr bwMode="auto">
          <a:xfrm>
            <a:off x="1423833" y="1056042"/>
            <a:ext cx="167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600" b="1" noProof="1">
                <a:solidFill>
                  <a:schemeClr val="bg1"/>
                </a:solidFill>
                <a:latin typeface="Century Gothic" panose="020B0502020202020204" pitchFamily="34" charset="0"/>
              </a:rPr>
              <a:t>BACKGROUND</a:t>
            </a:r>
          </a:p>
        </p:txBody>
      </p:sp>
      <p:sp>
        <p:nvSpPr>
          <p:cNvPr id="11271" name="TextBox 6"/>
          <p:cNvSpPr txBox="1">
            <a:spLocks noChangeArrowheads="1"/>
          </p:cNvSpPr>
          <p:nvPr/>
        </p:nvSpPr>
        <p:spPr bwMode="auto">
          <a:xfrm>
            <a:off x="4468108" y="969084"/>
            <a:ext cx="1135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2000" b="1" noProof="1">
                <a:solidFill>
                  <a:schemeClr val="bg1"/>
                </a:solidFill>
                <a:latin typeface="Century Gothic" panose="020B0502020202020204" pitchFamily="34" charset="0"/>
              </a:rPr>
              <a:t>RESULTS</a:t>
            </a:r>
          </a:p>
        </p:txBody>
      </p:sp>
      <p:sp>
        <p:nvSpPr>
          <p:cNvPr id="11272" name="TextBox 7"/>
          <p:cNvSpPr txBox="1">
            <a:spLocks noChangeArrowheads="1"/>
          </p:cNvSpPr>
          <p:nvPr/>
        </p:nvSpPr>
        <p:spPr bwMode="auto">
          <a:xfrm>
            <a:off x="7085012" y="1031549"/>
            <a:ext cx="16041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400" b="1" noProof="1">
                <a:latin typeface="Century Gothic" panose="020B0502020202020204" pitchFamily="34" charset="0"/>
              </a:rPr>
              <a:t>METHODOLOGY</a:t>
            </a:r>
          </a:p>
        </p:txBody>
      </p:sp>
      <p:grpSp>
        <p:nvGrpSpPr>
          <p:cNvPr id="2" name="Group 15"/>
          <p:cNvGrpSpPr>
            <a:grpSpLocks/>
          </p:cNvGrpSpPr>
          <p:nvPr/>
        </p:nvGrpSpPr>
        <p:grpSpPr bwMode="auto">
          <a:xfrm>
            <a:off x="17459" y="457200"/>
            <a:ext cx="1499796" cy="1495036"/>
            <a:chOff x="5370997" y="1650671"/>
            <a:chExt cx="1499616" cy="1496291"/>
          </a:xfrm>
        </p:grpSpPr>
        <p:sp>
          <p:nvSpPr>
            <p:cNvPr id="17" name="Oval 16"/>
            <p:cNvSpPr/>
            <p:nvPr/>
          </p:nvSpPr>
          <p:spPr>
            <a:xfrm>
              <a:off x="5370997" y="1650671"/>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8" name="Oval 17"/>
            <p:cNvSpPr/>
            <p:nvPr/>
          </p:nvSpPr>
          <p:spPr>
            <a:xfrm>
              <a:off x="5532860" y="1809513"/>
              <a:ext cx="1175889" cy="11786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1</a:t>
              </a:r>
            </a:p>
          </p:txBody>
        </p:sp>
      </p:grpSp>
      <p:grpSp>
        <p:nvGrpSpPr>
          <p:cNvPr id="6" name="Group 18"/>
          <p:cNvGrpSpPr>
            <a:grpSpLocks/>
          </p:cNvGrpSpPr>
          <p:nvPr/>
        </p:nvGrpSpPr>
        <p:grpSpPr bwMode="auto">
          <a:xfrm>
            <a:off x="3046412" y="381000"/>
            <a:ext cx="1495036" cy="1499796"/>
            <a:chOff x="3776532" y="4359182"/>
            <a:chExt cx="1496291" cy="1499616"/>
          </a:xfrm>
        </p:grpSpPr>
        <p:sp>
          <p:nvSpPr>
            <p:cNvPr id="20" name="Oval 19"/>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1" name="Oval 20"/>
            <p:cNvSpPr/>
            <p:nvPr/>
          </p:nvSpPr>
          <p:spPr>
            <a:xfrm>
              <a:off x="3936962" y="4519458"/>
              <a:ext cx="1175430" cy="1179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2</a:t>
              </a:r>
            </a:p>
          </p:txBody>
        </p:sp>
      </p:grpSp>
      <p:grpSp>
        <p:nvGrpSpPr>
          <p:cNvPr id="23" name="Group 21">
            <a:extLst>
              <a:ext uri="{FF2B5EF4-FFF2-40B4-BE49-F238E27FC236}">
                <a16:creationId xmlns:a16="http://schemas.microsoft.com/office/drawing/2014/main" id="{20FB8FB9-2FF1-405F-8102-2275C67ED0BB}"/>
              </a:ext>
            </a:extLst>
          </p:cNvPr>
          <p:cNvGrpSpPr>
            <a:grpSpLocks/>
          </p:cNvGrpSpPr>
          <p:nvPr/>
        </p:nvGrpSpPr>
        <p:grpSpPr bwMode="auto">
          <a:xfrm>
            <a:off x="5713412" y="329004"/>
            <a:ext cx="1495036" cy="1499796"/>
            <a:chOff x="6932763" y="4376721"/>
            <a:chExt cx="1496291" cy="1499616"/>
          </a:xfrm>
        </p:grpSpPr>
        <p:sp>
          <p:nvSpPr>
            <p:cNvPr id="24" name="Oval 23">
              <a:extLst>
                <a:ext uri="{FF2B5EF4-FFF2-40B4-BE49-F238E27FC236}">
                  <a16:creationId xmlns:a16="http://schemas.microsoft.com/office/drawing/2014/main" id="{CFE05EEF-647B-4772-8B6B-9A353ECB6B49}"/>
                </a:ext>
              </a:extLst>
            </p:cNvPr>
            <p:cNvSpPr/>
            <p:nvPr/>
          </p:nvSpPr>
          <p:spPr>
            <a:xfrm rot="6977100">
              <a:off x="6931101" y="4378384"/>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5" name="Oval 24">
              <a:extLst>
                <a:ext uri="{FF2B5EF4-FFF2-40B4-BE49-F238E27FC236}">
                  <a16:creationId xmlns:a16="http://schemas.microsoft.com/office/drawing/2014/main" id="{1914D3AC-379E-4826-BD98-C96DB5DA4051}"/>
                </a:ext>
              </a:extLst>
            </p:cNvPr>
            <p:cNvSpPr/>
            <p:nvPr/>
          </p:nvSpPr>
          <p:spPr>
            <a:xfrm>
              <a:off x="7093194" y="4536997"/>
              <a:ext cx="1175430" cy="1179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solidFill>
                    <a:schemeClr val="bg1"/>
                  </a:solidFill>
                </a:rPr>
                <a:t>3</a:t>
              </a:r>
            </a:p>
          </p:txBody>
        </p:sp>
      </p:grpSp>
      <p:grpSp>
        <p:nvGrpSpPr>
          <p:cNvPr id="26" name="Group 18">
            <a:extLst>
              <a:ext uri="{FF2B5EF4-FFF2-40B4-BE49-F238E27FC236}">
                <a16:creationId xmlns:a16="http://schemas.microsoft.com/office/drawing/2014/main" id="{62257A45-DC69-4D43-8457-B1A244DAC16D}"/>
              </a:ext>
            </a:extLst>
          </p:cNvPr>
          <p:cNvGrpSpPr>
            <a:grpSpLocks/>
          </p:cNvGrpSpPr>
          <p:nvPr/>
        </p:nvGrpSpPr>
        <p:grpSpPr bwMode="auto">
          <a:xfrm>
            <a:off x="8685212" y="381000"/>
            <a:ext cx="1495036" cy="1499796"/>
            <a:chOff x="3776532" y="4359182"/>
            <a:chExt cx="1496291" cy="1499616"/>
          </a:xfrm>
        </p:grpSpPr>
        <p:sp>
          <p:nvSpPr>
            <p:cNvPr id="27" name="Oval 26">
              <a:extLst>
                <a:ext uri="{FF2B5EF4-FFF2-40B4-BE49-F238E27FC236}">
                  <a16:creationId xmlns:a16="http://schemas.microsoft.com/office/drawing/2014/main" id="{7D169AF4-0046-4E5A-A0A9-E4616DFD960C}"/>
                </a:ext>
              </a:extLst>
            </p:cNvPr>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8" name="Oval 27">
              <a:extLst>
                <a:ext uri="{FF2B5EF4-FFF2-40B4-BE49-F238E27FC236}">
                  <a16:creationId xmlns:a16="http://schemas.microsoft.com/office/drawing/2014/main" id="{3BAB5496-4710-42D1-858A-7A627D03C7C9}"/>
                </a:ext>
              </a:extLst>
            </p:cNvPr>
            <p:cNvSpPr/>
            <p:nvPr/>
          </p:nvSpPr>
          <p:spPr>
            <a:xfrm>
              <a:off x="3936962" y="4519458"/>
              <a:ext cx="1175430" cy="11790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4</a:t>
              </a:r>
            </a:p>
          </p:txBody>
        </p:sp>
      </p:grpSp>
      <p:sp>
        <p:nvSpPr>
          <p:cNvPr id="30" name="TextBox 6">
            <a:extLst>
              <a:ext uri="{FF2B5EF4-FFF2-40B4-BE49-F238E27FC236}">
                <a16:creationId xmlns:a16="http://schemas.microsoft.com/office/drawing/2014/main" id="{3C67164C-806A-4AE3-ABC8-176254B3712E}"/>
              </a:ext>
            </a:extLst>
          </p:cNvPr>
          <p:cNvSpPr txBox="1">
            <a:spLocks noChangeArrowheads="1"/>
          </p:cNvSpPr>
          <p:nvPr/>
        </p:nvSpPr>
        <p:spPr bwMode="auto">
          <a:xfrm>
            <a:off x="10117582" y="924580"/>
            <a:ext cx="19535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id-ID" sz="1400" b="1" noProof="1">
                <a:solidFill>
                  <a:srgbClr val="002060"/>
                </a:solidFill>
                <a:latin typeface="Century Gothic" panose="020B0502020202020204" pitchFamily="34" charset="0"/>
              </a:rPr>
              <a:t>CONCLUSION &amp; RECOMMENDATION</a:t>
            </a:r>
          </a:p>
        </p:txBody>
      </p:sp>
      <p:graphicFrame>
        <p:nvGraphicFramePr>
          <p:cNvPr id="33" name="Table 32">
            <a:extLst>
              <a:ext uri="{FF2B5EF4-FFF2-40B4-BE49-F238E27FC236}">
                <a16:creationId xmlns:a16="http://schemas.microsoft.com/office/drawing/2014/main" id="{BDED2BFF-1FF2-4EBD-8111-B92B349D8DB9}"/>
              </a:ext>
            </a:extLst>
          </p:cNvPr>
          <p:cNvGraphicFramePr>
            <a:graphicFrameLocks noGrp="1"/>
          </p:cNvGraphicFramePr>
          <p:nvPr>
            <p:extLst>
              <p:ext uri="{D42A27DB-BD31-4B8C-83A1-F6EECF244321}">
                <p14:modId xmlns:p14="http://schemas.microsoft.com/office/powerpoint/2010/main" val="3459973883"/>
              </p:ext>
            </p:extLst>
          </p:nvPr>
        </p:nvGraphicFramePr>
        <p:xfrm>
          <a:off x="53908" y="1939887"/>
          <a:ext cx="12171366" cy="4878080"/>
        </p:xfrm>
        <a:graphic>
          <a:graphicData uri="http://schemas.openxmlformats.org/drawingml/2006/table">
            <a:tbl>
              <a:tblPr firstRow="1" bandRow="1">
                <a:tableStyleId>{5C22544A-7EE6-4342-B048-85BDC9FD1C3A}</a:tableStyleId>
              </a:tblPr>
              <a:tblGrid>
                <a:gridCol w="4689382">
                  <a:extLst>
                    <a:ext uri="{9D8B030D-6E8A-4147-A177-3AD203B41FA5}">
                      <a16:colId xmlns:a16="http://schemas.microsoft.com/office/drawing/2014/main" val="20000"/>
                    </a:ext>
                  </a:extLst>
                </a:gridCol>
                <a:gridCol w="1151780">
                  <a:extLst>
                    <a:ext uri="{9D8B030D-6E8A-4147-A177-3AD203B41FA5}">
                      <a16:colId xmlns:a16="http://schemas.microsoft.com/office/drawing/2014/main" val="20001"/>
                    </a:ext>
                  </a:extLst>
                </a:gridCol>
                <a:gridCol w="6330204">
                  <a:extLst>
                    <a:ext uri="{9D8B030D-6E8A-4147-A177-3AD203B41FA5}">
                      <a16:colId xmlns:a16="http://schemas.microsoft.com/office/drawing/2014/main" val="20002"/>
                    </a:ext>
                  </a:extLst>
                </a:gridCol>
              </a:tblGrid>
              <a:tr h="739460">
                <a:tc>
                  <a:txBody>
                    <a:bodyPr/>
                    <a:lstStyle/>
                    <a:p>
                      <a:pPr algn="l"/>
                      <a:r>
                        <a:rPr lang="en-US" dirty="0">
                          <a:solidFill>
                            <a:schemeClr val="tx1"/>
                          </a:solidFill>
                        </a:rPr>
                        <a:t>Analysis Method</a:t>
                      </a:r>
                    </a:p>
                  </a:txBody>
                  <a:tcPr>
                    <a:solidFill>
                      <a:srgbClr val="FFC000"/>
                    </a:solidFill>
                  </a:tcPr>
                </a:tc>
                <a:tc>
                  <a:txBody>
                    <a:bodyPr/>
                    <a:lstStyle/>
                    <a:p>
                      <a:pPr algn="ctr"/>
                      <a:r>
                        <a:rPr lang="en-US" dirty="0">
                          <a:solidFill>
                            <a:schemeClr val="tx1"/>
                          </a:solidFill>
                        </a:rPr>
                        <a:t>:</a:t>
                      </a:r>
                    </a:p>
                  </a:txBody>
                  <a:tcPr>
                    <a:solidFill>
                      <a:srgbClr val="FFC000"/>
                    </a:solidFill>
                  </a:tcPr>
                </a:tc>
                <a:tc>
                  <a:txBody>
                    <a:bodyPr/>
                    <a:lstStyle/>
                    <a:p>
                      <a:pPr algn="l"/>
                      <a:r>
                        <a:rPr lang="en-US" dirty="0">
                          <a:solidFill>
                            <a:schemeClr val="tx1"/>
                          </a:solidFill>
                        </a:rPr>
                        <a:t>Description</a:t>
                      </a:r>
                    </a:p>
                  </a:txBody>
                  <a:tcPr>
                    <a:solidFill>
                      <a:srgbClr val="FFC000"/>
                    </a:solidFill>
                  </a:tcPr>
                </a:tc>
                <a:extLst>
                  <a:ext uri="{0D108BD9-81ED-4DB2-BD59-A6C34878D82A}">
                    <a16:rowId xmlns:a16="http://schemas.microsoft.com/office/drawing/2014/main" val="10000"/>
                  </a:ext>
                </a:extLst>
              </a:tr>
              <a:tr h="739460">
                <a:tc>
                  <a:txBody>
                    <a:bodyPr/>
                    <a:lstStyle/>
                    <a:p>
                      <a:pPr algn="l"/>
                      <a:r>
                        <a:rPr lang="en-US" dirty="0"/>
                        <a:t>Data form</a:t>
                      </a:r>
                    </a:p>
                  </a:txBody>
                  <a:tcPr>
                    <a:solidFill>
                      <a:srgbClr val="FFC000"/>
                    </a:solidFill>
                  </a:tcPr>
                </a:tc>
                <a:tc>
                  <a:txBody>
                    <a:bodyPr/>
                    <a:lstStyle/>
                    <a:p>
                      <a:pPr algn="ctr"/>
                      <a:r>
                        <a:rPr lang="en-US" dirty="0">
                          <a:solidFill>
                            <a:schemeClr val="tx1"/>
                          </a:solidFill>
                        </a:rPr>
                        <a:t>:</a:t>
                      </a:r>
                      <a:endParaRPr lang="en-US" dirty="0"/>
                    </a:p>
                  </a:txBody>
                  <a:tcPr>
                    <a:solidFill>
                      <a:srgbClr val="FFC000"/>
                    </a:solidFill>
                  </a:tcPr>
                </a:tc>
                <a:tc>
                  <a:txBody>
                    <a:bodyPr/>
                    <a:lstStyle/>
                    <a:p>
                      <a:pPr algn="l"/>
                      <a:r>
                        <a:rPr lang="en-US" baseline="0" dirty="0" err="1"/>
                        <a:t>Susenas</a:t>
                      </a:r>
                      <a:r>
                        <a:rPr lang="en-US" baseline="0" dirty="0"/>
                        <a:t> 2018</a:t>
                      </a:r>
                      <a:endParaRPr lang="en-US" dirty="0"/>
                    </a:p>
                  </a:txBody>
                  <a:tcPr>
                    <a:solidFill>
                      <a:srgbClr val="FFC000"/>
                    </a:solidFill>
                  </a:tcPr>
                </a:tc>
                <a:extLst>
                  <a:ext uri="{0D108BD9-81ED-4DB2-BD59-A6C34878D82A}">
                    <a16:rowId xmlns:a16="http://schemas.microsoft.com/office/drawing/2014/main" val="10001"/>
                  </a:ext>
                </a:extLst>
              </a:tr>
              <a:tr h="739460">
                <a:tc>
                  <a:txBody>
                    <a:bodyPr/>
                    <a:lstStyle/>
                    <a:p>
                      <a:pPr algn="l"/>
                      <a:r>
                        <a:rPr lang="en-US" dirty="0"/>
                        <a:t>Software</a:t>
                      </a:r>
                    </a:p>
                  </a:txBody>
                  <a:tcPr>
                    <a:solidFill>
                      <a:srgbClr val="FFC000"/>
                    </a:solidFill>
                  </a:tcPr>
                </a:tc>
                <a:tc>
                  <a:txBody>
                    <a:bodyPr/>
                    <a:lstStyle/>
                    <a:p>
                      <a:pPr algn="ctr"/>
                      <a:r>
                        <a:rPr lang="en-US" dirty="0">
                          <a:solidFill>
                            <a:schemeClr val="tx1"/>
                          </a:solidFill>
                        </a:rPr>
                        <a:t>:</a:t>
                      </a:r>
                      <a:endParaRPr lang="en-US" dirty="0"/>
                    </a:p>
                  </a:txBody>
                  <a:tcPr>
                    <a:solidFill>
                      <a:srgbClr val="FFC000"/>
                    </a:solidFill>
                  </a:tcPr>
                </a:tc>
                <a:tc>
                  <a:txBody>
                    <a:bodyPr/>
                    <a:lstStyle/>
                    <a:p>
                      <a:pPr algn="l"/>
                      <a:r>
                        <a:rPr lang="en-US" dirty="0"/>
                        <a:t>Stata 13</a:t>
                      </a:r>
                    </a:p>
                  </a:txBody>
                  <a:tcPr>
                    <a:solidFill>
                      <a:srgbClr val="FFC000"/>
                    </a:solidFill>
                  </a:tcPr>
                </a:tc>
                <a:extLst>
                  <a:ext uri="{0D108BD9-81ED-4DB2-BD59-A6C34878D82A}">
                    <a16:rowId xmlns:a16="http://schemas.microsoft.com/office/drawing/2014/main" val="10002"/>
                  </a:ext>
                </a:extLst>
              </a:tr>
              <a:tr h="739460">
                <a:tc>
                  <a:txBody>
                    <a:bodyPr/>
                    <a:lstStyle/>
                    <a:p>
                      <a:pPr algn="l"/>
                      <a:r>
                        <a:rPr lang="en-US" dirty="0"/>
                        <a:t>Source of</a:t>
                      </a:r>
                      <a:r>
                        <a:rPr lang="en-US" baseline="0" dirty="0"/>
                        <a:t> data</a:t>
                      </a:r>
                      <a:endParaRPr lang="en-US" dirty="0"/>
                    </a:p>
                  </a:txBody>
                  <a:tcPr>
                    <a:solidFill>
                      <a:srgbClr val="FFC000"/>
                    </a:solidFill>
                  </a:tcPr>
                </a:tc>
                <a:tc>
                  <a:txBody>
                    <a:bodyPr/>
                    <a:lstStyle/>
                    <a:p>
                      <a:pPr algn="ctr"/>
                      <a:r>
                        <a:rPr lang="en-US" dirty="0"/>
                        <a:t>:</a:t>
                      </a:r>
                    </a:p>
                  </a:txBody>
                  <a:tcPr>
                    <a:solidFill>
                      <a:srgbClr val="FFC000"/>
                    </a:solidFill>
                  </a:tcPr>
                </a:tc>
                <a:tc>
                  <a:txBody>
                    <a:bodyPr/>
                    <a:lstStyle/>
                    <a:p>
                      <a:pPr algn="l"/>
                      <a:r>
                        <a:rPr lang="en-US" dirty="0"/>
                        <a:t>BPS Indonesia.</a:t>
                      </a:r>
                    </a:p>
                  </a:txBody>
                  <a:tcPr>
                    <a:solidFill>
                      <a:srgbClr val="FFC000"/>
                    </a:solidFill>
                  </a:tcPr>
                </a:tc>
                <a:extLst>
                  <a:ext uri="{0D108BD9-81ED-4DB2-BD59-A6C34878D82A}">
                    <a16:rowId xmlns:a16="http://schemas.microsoft.com/office/drawing/2014/main" val="10003"/>
                  </a:ext>
                </a:extLst>
              </a:tr>
              <a:tr h="739460">
                <a:tc>
                  <a:txBody>
                    <a:bodyPr/>
                    <a:lstStyle/>
                    <a:p>
                      <a:pPr algn="l"/>
                      <a:r>
                        <a:rPr lang="en-US" dirty="0"/>
                        <a:t>Scope of Muslim Consumers</a:t>
                      </a:r>
                    </a:p>
                  </a:txBody>
                  <a:tcPr>
                    <a:solidFill>
                      <a:srgbClr val="FFC000"/>
                    </a:solidFill>
                  </a:tcPr>
                </a:tc>
                <a:tc>
                  <a:txBody>
                    <a:bodyPr/>
                    <a:lstStyle/>
                    <a:p>
                      <a:pPr algn="ctr"/>
                      <a:r>
                        <a:rPr lang="en-US" dirty="0"/>
                        <a:t>:</a:t>
                      </a:r>
                    </a:p>
                  </a:txBody>
                  <a:tcPr>
                    <a:solidFill>
                      <a:srgbClr val="FFC000"/>
                    </a:solidFill>
                  </a:tcPr>
                </a:tc>
                <a:tc>
                  <a:txBody>
                    <a:bodyPr/>
                    <a:lstStyle/>
                    <a:p>
                      <a:pPr marL="342900" indent="-342900" algn="l">
                        <a:buFontTx/>
                        <a:buChar char="-"/>
                      </a:pPr>
                      <a:r>
                        <a:rPr lang="en-US" dirty="0"/>
                        <a:t>Preschool education: </a:t>
                      </a:r>
                      <a:r>
                        <a:rPr lang="en-US" dirty="0" err="1"/>
                        <a:t>Bustanul</a:t>
                      </a:r>
                      <a:r>
                        <a:rPr lang="en-US" dirty="0"/>
                        <a:t> </a:t>
                      </a:r>
                      <a:r>
                        <a:rPr lang="en-US" dirty="0" err="1"/>
                        <a:t>Athfal</a:t>
                      </a:r>
                      <a:r>
                        <a:rPr lang="en-US" dirty="0"/>
                        <a:t>/</a:t>
                      </a:r>
                      <a:r>
                        <a:rPr lang="en-US" dirty="0" err="1"/>
                        <a:t>Raudhatul</a:t>
                      </a:r>
                      <a:r>
                        <a:rPr lang="en-US" dirty="0"/>
                        <a:t> </a:t>
                      </a:r>
                      <a:r>
                        <a:rPr lang="en-US" dirty="0" err="1"/>
                        <a:t>Athfal</a:t>
                      </a:r>
                      <a:r>
                        <a:rPr lang="en-US" dirty="0"/>
                        <a:t>, or</a:t>
                      </a:r>
                    </a:p>
                    <a:p>
                      <a:pPr marL="342900" indent="-342900" algn="l">
                        <a:buFontTx/>
                        <a:buChar char="-"/>
                      </a:pPr>
                      <a:r>
                        <a:rPr lang="en-US" dirty="0"/>
                        <a:t>Able to read &amp; write </a:t>
                      </a:r>
                      <a:r>
                        <a:rPr lang="en-US" dirty="0" err="1"/>
                        <a:t>Hijaiyah</a:t>
                      </a:r>
                      <a:r>
                        <a:rPr lang="en-US" dirty="0"/>
                        <a:t> letter, or</a:t>
                      </a:r>
                    </a:p>
                    <a:p>
                      <a:pPr marL="342900" indent="-342900" algn="l">
                        <a:buFontTx/>
                        <a:buChar char="-"/>
                      </a:pPr>
                      <a:r>
                        <a:rPr lang="en-US" dirty="0"/>
                        <a:t>The highest school certificate is MI/MTs/MA/MAK.</a:t>
                      </a:r>
                    </a:p>
                  </a:txBody>
                  <a:tcPr>
                    <a:solidFill>
                      <a:srgbClr val="FFC000"/>
                    </a:solidFill>
                  </a:tcPr>
                </a:tc>
                <a:extLst>
                  <a:ext uri="{0D108BD9-81ED-4DB2-BD59-A6C34878D82A}">
                    <a16:rowId xmlns:a16="http://schemas.microsoft.com/office/drawing/2014/main" val="3244357496"/>
                  </a:ext>
                </a:extLst>
              </a:tr>
            </a:tbl>
          </a:graphicData>
        </a:graphic>
      </p:graphicFrame>
    </p:spTree>
    <p:extLst>
      <p:ext uri="{BB962C8B-B14F-4D97-AF65-F5344CB8AC3E}">
        <p14:creationId xmlns:p14="http://schemas.microsoft.com/office/powerpoint/2010/main" val="230860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3">
            <a:extLst>
              <a:ext uri="{FF2B5EF4-FFF2-40B4-BE49-F238E27FC236}">
                <a16:creationId xmlns:a16="http://schemas.microsoft.com/office/drawing/2014/main" id="{4E4164B2-7CE6-4F21-96D9-F62B7A716FBF}"/>
              </a:ext>
            </a:extLst>
          </p:cNvPr>
          <p:cNvSpPr/>
          <p:nvPr/>
        </p:nvSpPr>
        <p:spPr>
          <a:xfrm>
            <a:off x="9954894" y="862204"/>
            <a:ext cx="2159318" cy="737996"/>
          </a:xfrm>
          <a:prstGeom prst="homePlate">
            <a:avLst>
              <a:gd name="adj" fmla="val 441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1266" name="Title 1"/>
          <p:cNvSpPr>
            <a:spLocks noGrp="1"/>
          </p:cNvSpPr>
          <p:nvPr>
            <p:ph type="title" idx="4294967295"/>
          </p:nvPr>
        </p:nvSpPr>
        <p:spPr>
          <a:xfrm>
            <a:off x="276038" y="-109368"/>
            <a:ext cx="11966575" cy="495300"/>
          </a:xfrm>
          <a:ln>
            <a:miter lim="800000"/>
            <a:headEnd/>
            <a:tailEnd/>
          </a:ln>
        </p:spPr>
        <p:txBody>
          <a:bodyPr>
            <a:normAutofit/>
          </a:bodyPr>
          <a:lstStyle/>
          <a:p>
            <a:pPr algn="ctr"/>
            <a:r>
              <a:rPr lang="en-AU" altLang="en-US" sz="2400" b="1" dirty="0"/>
              <a:t>SYSTEMATIC</a:t>
            </a:r>
          </a:p>
        </p:txBody>
      </p:sp>
      <p:sp>
        <p:nvSpPr>
          <p:cNvPr id="3" name="Pentagon 2"/>
          <p:cNvSpPr/>
          <p:nvPr/>
        </p:nvSpPr>
        <p:spPr>
          <a:xfrm>
            <a:off x="6805333" y="762000"/>
            <a:ext cx="1879879" cy="737996"/>
          </a:xfrm>
          <a:prstGeom prst="homePlate">
            <a:avLst>
              <a:gd name="adj" fmla="val 441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solidFill>
                <a:schemeClr val="tx1"/>
              </a:solidFill>
            </a:endParaRPr>
          </a:p>
        </p:txBody>
      </p:sp>
      <p:sp>
        <p:nvSpPr>
          <p:cNvPr id="4" name="Pentagon 3"/>
          <p:cNvSpPr/>
          <p:nvPr/>
        </p:nvSpPr>
        <p:spPr>
          <a:xfrm>
            <a:off x="4320168" y="786004"/>
            <a:ext cx="1443778" cy="737996"/>
          </a:xfrm>
          <a:prstGeom prst="homePlate">
            <a:avLst>
              <a:gd name="adj" fmla="val 441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5" name="Pentagon 4"/>
          <p:cNvSpPr/>
          <p:nvPr/>
        </p:nvSpPr>
        <p:spPr>
          <a:xfrm>
            <a:off x="1398223" y="862205"/>
            <a:ext cx="1671395" cy="737995"/>
          </a:xfrm>
          <a:prstGeom prst="homePlate">
            <a:avLst>
              <a:gd name="adj" fmla="val 441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p>
        </p:txBody>
      </p:sp>
      <p:sp>
        <p:nvSpPr>
          <p:cNvPr id="11270" name="TextBox 5"/>
          <p:cNvSpPr txBox="1">
            <a:spLocks noChangeArrowheads="1"/>
          </p:cNvSpPr>
          <p:nvPr/>
        </p:nvSpPr>
        <p:spPr bwMode="auto">
          <a:xfrm>
            <a:off x="1423833" y="1056042"/>
            <a:ext cx="167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600" b="1" noProof="1">
                <a:solidFill>
                  <a:schemeClr val="bg1"/>
                </a:solidFill>
                <a:latin typeface="Century Gothic" panose="020B0502020202020204" pitchFamily="34" charset="0"/>
              </a:rPr>
              <a:t>BACKGROUND</a:t>
            </a:r>
          </a:p>
        </p:txBody>
      </p:sp>
      <p:sp>
        <p:nvSpPr>
          <p:cNvPr id="11271" name="TextBox 6"/>
          <p:cNvSpPr txBox="1">
            <a:spLocks noChangeArrowheads="1"/>
          </p:cNvSpPr>
          <p:nvPr/>
        </p:nvSpPr>
        <p:spPr bwMode="auto">
          <a:xfrm>
            <a:off x="4468108" y="969084"/>
            <a:ext cx="1135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2000" b="1" noProof="1">
                <a:solidFill>
                  <a:schemeClr val="bg1"/>
                </a:solidFill>
                <a:latin typeface="Century Gothic" panose="020B0502020202020204" pitchFamily="34" charset="0"/>
              </a:rPr>
              <a:t>RESULTS</a:t>
            </a:r>
          </a:p>
        </p:txBody>
      </p:sp>
      <p:sp>
        <p:nvSpPr>
          <p:cNvPr id="11272" name="TextBox 7"/>
          <p:cNvSpPr txBox="1">
            <a:spLocks noChangeArrowheads="1"/>
          </p:cNvSpPr>
          <p:nvPr/>
        </p:nvSpPr>
        <p:spPr bwMode="auto">
          <a:xfrm>
            <a:off x="7085012" y="1031549"/>
            <a:ext cx="16041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400" b="1" noProof="1">
                <a:latin typeface="Century Gothic" panose="020B0502020202020204" pitchFamily="34" charset="0"/>
              </a:rPr>
              <a:t>METHODOLOGY</a:t>
            </a:r>
          </a:p>
        </p:txBody>
      </p:sp>
      <p:grpSp>
        <p:nvGrpSpPr>
          <p:cNvPr id="2" name="Group 15"/>
          <p:cNvGrpSpPr>
            <a:grpSpLocks/>
          </p:cNvGrpSpPr>
          <p:nvPr/>
        </p:nvGrpSpPr>
        <p:grpSpPr bwMode="auto">
          <a:xfrm>
            <a:off x="17459" y="457200"/>
            <a:ext cx="1499796" cy="1495036"/>
            <a:chOff x="5370997" y="1650671"/>
            <a:chExt cx="1499616" cy="1496291"/>
          </a:xfrm>
        </p:grpSpPr>
        <p:sp>
          <p:nvSpPr>
            <p:cNvPr id="17" name="Oval 16"/>
            <p:cNvSpPr/>
            <p:nvPr/>
          </p:nvSpPr>
          <p:spPr>
            <a:xfrm>
              <a:off x="5370997" y="1650671"/>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8" name="Oval 17"/>
            <p:cNvSpPr/>
            <p:nvPr/>
          </p:nvSpPr>
          <p:spPr>
            <a:xfrm>
              <a:off x="5532860" y="1809513"/>
              <a:ext cx="1175889" cy="11786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1</a:t>
              </a:r>
            </a:p>
          </p:txBody>
        </p:sp>
      </p:grpSp>
      <p:grpSp>
        <p:nvGrpSpPr>
          <p:cNvPr id="6" name="Group 18"/>
          <p:cNvGrpSpPr>
            <a:grpSpLocks/>
          </p:cNvGrpSpPr>
          <p:nvPr/>
        </p:nvGrpSpPr>
        <p:grpSpPr bwMode="auto">
          <a:xfrm>
            <a:off x="3046412" y="381000"/>
            <a:ext cx="1495036" cy="1499796"/>
            <a:chOff x="3776532" y="4359182"/>
            <a:chExt cx="1496291" cy="1499616"/>
          </a:xfrm>
        </p:grpSpPr>
        <p:sp>
          <p:nvSpPr>
            <p:cNvPr id="20" name="Oval 19"/>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1" name="Oval 20"/>
            <p:cNvSpPr/>
            <p:nvPr/>
          </p:nvSpPr>
          <p:spPr>
            <a:xfrm>
              <a:off x="3936962" y="4519458"/>
              <a:ext cx="1175430" cy="1179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2</a:t>
              </a:r>
            </a:p>
          </p:txBody>
        </p:sp>
      </p:grpSp>
      <p:grpSp>
        <p:nvGrpSpPr>
          <p:cNvPr id="23" name="Group 21">
            <a:extLst>
              <a:ext uri="{FF2B5EF4-FFF2-40B4-BE49-F238E27FC236}">
                <a16:creationId xmlns:a16="http://schemas.microsoft.com/office/drawing/2014/main" id="{20FB8FB9-2FF1-405F-8102-2275C67ED0BB}"/>
              </a:ext>
            </a:extLst>
          </p:cNvPr>
          <p:cNvGrpSpPr>
            <a:grpSpLocks/>
          </p:cNvGrpSpPr>
          <p:nvPr/>
        </p:nvGrpSpPr>
        <p:grpSpPr bwMode="auto">
          <a:xfrm>
            <a:off x="5713412" y="329004"/>
            <a:ext cx="1495036" cy="1499796"/>
            <a:chOff x="6932763" y="4376721"/>
            <a:chExt cx="1496291" cy="1499616"/>
          </a:xfrm>
        </p:grpSpPr>
        <p:sp>
          <p:nvSpPr>
            <p:cNvPr id="24" name="Oval 23">
              <a:extLst>
                <a:ext uri="{FF2B5EF4-FFF2-40B4-BE49-F238E27FC236}">
                  <a16:creationId xmlns:a16="http://schemas.microsoft.com/office/drawing/2014/main" id="{CFE05EEF-647B-4772-8B6B-9A353ECB6B49}"/>
                </a:ext>
              </a:extLst>
            </p:cNvPr>
            <p:cNvSpPr/>
            <p:nvPr/>
          </p:nvSpPr>
          <p:spPr>
            <a:xfrm rot="6977100">
              <a:off x="6931101" y="4378384"/>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5" name="Oval 24">
              <a:extLst>
                <a:ext uri="{FF2B5EF4-FFF2-40B4-BE49-F238E27FC236}">
                  <a16:creationId xmlns:a16="http://schemas.microsoft.com/office/drawing/2014/main" id="{1914D3AC-379E-4826-BD98-C96DB5DA4051}"/>
                </a:ext>
              </a:extLst>
            </p:cNvPr>
            <p:cNvSpPr/>
            <p:nvPr/>
          </p:nvSpPr>
          <p:spPr>
            <a:xfrm>
              <a:off x="7093194" y="4536997"/>
              <a:ext cx="1175430" cy="1179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solidFill>
                    <a:schemeClr val="bg1"/>
                  </a:solidFill>
                </a:rPr>
                <a:t>3</a:t>
              </a:r>
            </a:p>
          </p:txBody>
        </p:sp>
      </p:grpSp>
      <p:grpSp>
        <p:nvGrpSpPr>
          <p:cNvPr id="26" name="Group 18">
            <a:extLst>
              <a:ext uri="{FF2B5EF4-FFF2-40B4-BE49-F238E27FC236}">
                <a16:creationId xmlns:a16="http://schemas.microsoft.com/office/drawing/2014/main" id="{62257A45-DC69-4D43-8457-B1A244DAC16D}"/>
              </a:ext>
            </a:extLst>
          </p:cNvPr>
          <p:cNvGrpSpPr>
            <a:grpSpLocks/>
          </p:cNvGrpSpPr>
          <p:nvPr/>
        </p:nvGrpSpPr>
        <p:grpSpPr bwMode="auto">
          <a:xfrm>
            <a:off x="8685212" y="381000"/>
            <a:ext cx="1495036" cy="1499796"/>
            <a:chOff x="3776532" y="4359182"/>
            <a:chExt cx="1496291" cy="1499616"/>
          </a:xfrm>
        </p:grpSpPr>
        <p:sp>
          <p:nvSpPr>
            <p:cNvPr id="27" name="Oval 26">
              <a:extLst>
                <a:ext uri="{FF2B5EF4-FFF2-40B4-BE49-F238E27FC236}">
                  <a16:creationId xmlns:a16="http://schemas.microsoft.com/office/drawing/2014/main" id="{7D169AF4-0046-4E5A-A0A9-E4616DFD960C}"/>
                </a:ext>
              </a:extLst>
            </p:cNvPr>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8" name="Oval 27">
              <a:extLst>
                <a:ext uri="{FF2B5EF4-FFF2-40B4-BE49-F238E27FC236}">
                  <a16:creationId xmlns:a16="http://schemas.microsoft.com/office/drawing/2014/main" id="{3BAB5496-4710-42D1-858A-7A627D03C7C9}"/>
                </a:ext>
              </a:extLst>
            </p:cNvPr>
            <p:cNvSpPr/>
            <p:nvPr/>
          </p:nvSpPr>
          <p:spPr>
            <a:xfrm>
              <a:off x="3936962" y="4519458"/>
              <a:ext cx="1175430" cy="11790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4</a:t>
              </a:r>
            </a:p>
          </p:txBody>
        </p:sp>
      </p:grpSp>
      <p:sp>
        <p:nvSpPr>
          <p:cNvPr id="30" name="TextBox 6">
            <a:extLst>
              <a:ext uri="{FF2B5EF4-FFF2-40B4-BE49-F238E27FC236}">
                <a16:creationId xmlns:a16="http://schemas.microsoft.com/office/drawing/2014/main" id="{3C67164C-806A-4AE3-ABC8-176254B3712E}"/>
              </a:ext>
            </a:extLst>
          </p:cNvPr>
          <p:cNvSpPr txBox="1">
            <a:spLocks noChangeArrowheads="1"/>
          </p:cNvSpPr>
          <p:nvPr/>
        </p:nvSpPr>
        <p:spPr bwMode="auto">
          <a:xfrm>
            <a:off x="10117582" y="924580"/>
            <a:ext cx="19535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id-ID" sz="1400" b="1" noProof="1">
                <a:solidFill>
                  <a:srgbClr val="002060"/>
                </a:solidFill>
                <a:latin typeface="Century Gothic" panose="020B0502020202020204" pitchFamily="34" charset="0"/>
              </a:rPr>
              <a:t>CONCLUSION &amp; RECOMMENDATION</a:t>
            </a:r>
          </a:p>
        </p:txBody>
      </p:sp>
      <p:sp>
        <p:nvSpPr>
          <p:cNvPr id="31" name="Oval 30">
            <a:extLst>
              <a:ext uri="{FF2B5EF4-FFF2-40B4-BE49-F238E27FC236}">
                <a16:creationId xmlns:a16="http://schemas.microsoft.com/office/drawing/2014/main" id="{4380AA8D-BAF9-476B-AFFD-47BE7C2552F1}"/>
              </a:ext>
            </a:extLst>
          </p:cNvPr>
          <p:cNvSpPr/>
          <p:nvPr/>
        </p:nvSpPr>
        <p:spPr bwMode="auto">
          <a:xfrm>
            <a:off x="74611" y="2971800"/>
            <a:ext cx="1280760" cy="762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400" b="1" dirty="0"/>
              <a:t>CONCLUSION</a:t>
            </a:r>
          </a:p>
        </p:txBody>
      </p:sp>
      <p:grpSp>
        <p:nvGrpSpPr>
          <p:cNvPr id="39" name="Group 38">
            <a:extLst>
              <a:ext uri="{FF2B5EF4-FFF2-40B4-BE49-F238E27FC236}">
                <a16:creationId xmlns:a16="http://schemas.microsoft.com/office/drawing/2014/main" id="{2BF4B357-B0D7-4ABF-A9AC-5BAC8357968F}"/>
              </a:ext>
            </a:extLst>
          </p:cNvPr>
          <p:cNvGrpSpPr/>
          <p:nvPr/>
        </p:nvGrpSpPr>
        <p:grpSpPr>
          <a:xfrm>
            <a:off x="1246001" y="1973832"/>
            <a:ext cx="10942823" cy="2878963"/>
            <a:chOff x="2405416" y="248598"/>
            <a:chExt cx="8595378" cy="3528947"/>
          </a:xfrm>
          <a:solidFill>
            <a:srgbClr val="008000"/>
          </a:solidFill>
        </p:grpSpPr>
        <p:sp>
          <p:nvSpPr>
            <p:cNvPr id="40" name="Arrow: Pentagon 39">
              <a:extLst>
                <a:ext uri="{FF2B5EF4-FFF2-40B4-BE49-F238E27FC236}">
                  <a16:creationId xmlns:a16="http://schemas.microsoft.com/office/drawing/2014/main" id="{9850C482-ABC9-4DCC-AD8D-E41BAA9CD6C9}"/>
                </a:ext>
              </a:extLst>
            </p:cNvPr>
            <p:cNvSpPr/>
            <p:nvPr/>
          </p:nvSpPr>
          <p:spPr>
            <a:xfrm rot="10800000">
              <a:off x="2405416" y="747871"/>
              <a:ext cx="8508538" cy="2437611"/>
            </a:xfrm>
            <a:prstGeom prst="homePlate">
              <a:avLst/>
            </a:pr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ID" sz="2000" dirty="0"/>
            </a:p>
          </p:txBody>
        </p:sp>
        <p:sp>
          <p:nvSpPr>
            <p:cNvPr id="41" name="Arrow: Pentagon 4">
              <a:extLst>
                <a:ext uri="{FF2B5EF4-FFF2-40B4-BE49-F238E27FC236}">
                  <a16:creationId xmlns:a16="http://schemas.microsoft.com/office/drawing/2014/main" id="{887C0BF5-2090-45AF-A045-71B5E54F5F5B}"/>
                </a:ext>
              </a:extLst>
            </p:cNvPr>
            <p:cNvSpPr txBox="1"/>
            <p:nvPr/>
          </p:nvSpPr>
          <p:spPr>
            <a:xfrm>
              <a:off x="2941440" y="248598"/>
              <a:ext cx="8059354" cy="35289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24432" tIns="76200" rIns="142240" bIns="76200" numCol="1" spcCol="1270" anchor="ctr" anchorCtr="0">
              <a:noAutofit/>
            </a:bodyPr>
            <a:lstStyle/>
            <a:p>
              <a:pPr lvl="0" algn="r" defTabSz="889000">
                <a:lnSpc>
                  <a:spcPct val="90000"/>
                </a:lnSpc>
                <a:spcBef>
                  <a:spcPct val="0"/>
                </a:spcBef>
                <a:spcAft>
                  <a:spcPct val="35000"/>
                </a:spcAft>
              </a:pPr>
              <a:r>
                <a:rPr lang="en-US" sz="2000" b="1" dirty="0"/>
                <a:t>Indonesian Muslim consumers are mostly (70,20%) on the island of Java, mostly live in urban areas (59,45%), evenly divided between men and women, low income, quite low education, mostly are working (50,77%) and housekeeping (47,36%), physically and psychologically healthy, mostly (54,78%) are working in manufacturing (15,49%), wholesale and retail trade (19,58%), agriculture (12,46%), and other service activities sectors (7,25%), mostly (70,38%) are employees (47,74%) and own workers (22,64%), mostly own cellular phone (70,66%), actively using internet (48,90%), and mostly in productive age (78,09%).</a:t>
              </a:r>
              <a:endParaRPr lang="id-ID" sz="2000" b="1" kern="1200" dirty="0">
                <a:solidFill>
                  <a:schemeClr val="bg1"/>
                </a:solidFill>
              </a:endParaRPr>
            </a:p>
          </p:txBody>
        </p:sp>
      </p:grpSp>
      <p:sp>
        <p:nvSpPr>
          <p:cNvPr id="33" name="Oval 32">
            <a:extLst>
              <a:ext uri="{FF2B5EF4-FFF2-40B4-BE49-F238E27FC236}">
                <a16:creationId xmlns:a16="http://schemas.microsoft.com/office/drawing/2014/main" id="{9364746A-6963-4F94-9110-2A6215BD3C11}"/>
              </a:ext>
            </a:extLst>
          </p:cNvPr>
          <p:cNvSpPr/>
          <p:nvPr/>
        </p:nvSpPr>
        <p:spPr bwMode="auto">
          <a:xfrm>
            <a:off x="0" y="4876800"/>
            <a:ext cx="1398223" cy="9906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400" b="1" dirty="0"/>
              <a:t>RECOMMENDATION</a:t>
            </a:r>
          </a:p>
        </p:txBody>
      </p:sp>
      <p:grpSp>
        <p:nvGrpSpPr>
          <p:cNvPr id="34" name="Group 33">
            <a:extLst>
              <a:ext uri="{FF2B5EF4-FFF2-40B4-BE49-F238E27FC236}">
                <a16:creationId xmlns:a16="http://schemas.microsoft.com/office/drawing/2014/main" id="{5ECF6E3D-56B9-4381-89BA-F01DA05DACB1}"/>
              </a:ext>
            </a:extLst>
          </p:cNvPr>
          <p:cNvGrpSpPr/>
          <p:nvPr/>
        </p:nvGrpSpPr>
        <p:grpSpPr>
          <a:xfrm>
            <a:off x="1347634" y="4876800"/>
            <a:ext cx="10841191" cy="1981199"/>
            <a:chOff x="2272781" y="747875"/>
            <a:chExt cx="9428875" cy="2254790"/>
          </a:xfrm>
          <a:solidFill>
            <a:srgbClr val="008000"/>
          </a:solidFill>
        </p:grpSpPr>
        <p:sp>
          <p:nvSpPr>
            <p:cNvPr id="35" name="Arrow: Pentagon 34">
              <a:extLst>
                <a:ext uri="{FF2B5EF4-FFF2-40B4-BE49-F238E27FC236}">
                  <a16:creationId xmlns:a16="http://schemas.microsoft.com/office/drawing/2014/main" id="{7C5E3935-0A24-4587-A41D-0D3CFF64F451}"/>
                </a:ext>
              </a:extLst>
            </p:cNvPr>
            <p:cNvSpPr/>
            <p:nvPr/>
          </p:nvSpPr>
          <p:spPr>
            <a:xfrm rot="10800000">
              <a:off x="2272781" y="1008868"/>
              <a:ext cx="8966344" cy="1436929"/>
            </a:xfrm>
            <a:prstGeom prst="homePlate">
              <a:avLst/>
            </a:pr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6" name="Arrow: Pentagon 4">
              <a:extLst>
                <a:ext uri="{FF2B5EF4-FFF2-40B4-BE49-F238E27FC236}">
                  <a16:creationId xmlns:a16="http://schemas.microsoft.com/office/drawing/2014/main" id="{E0FFDF7E-8225-4A04-9EB8-BFCCBA8340DD}"/>
                </a:ext>
              </a:extLst>
            </p:cNvPr>
            <p:cNvSpPr txBox="1"/>
            <p:nvPr/>
          </p:nvSpPr>
          <p:spPr>
            <a:xfrm>
              <a:off x="2777902" y="747875"/>
              <a:ext cx="8923754" cy="22547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24432" tIns="76200" rIns="142240" bIns="76200" numCol="1" spcCol="1270" anchor="ctr" anchorCtr="0">
              <a:noAutofit/>
            </a:bodyPr>
            <a:lstStyle/>
            <a:p>
              <a:pPr lvl="0" algn="r" defTabSz="889000">
                <a:spcBef>
                  <a:spcPct val="0"/>
                </a:spcBef>
              </a:pPr>
              <a:r>
                <a:rPr lang="en-ID" sz="2000" b="1" dirty="0"/>
                <a:t>Producers must sell goods and services that are in accordance with the condition of Indonesian </a:t>
              </a:r>
              <a:r>
                <a:rPr lang="en-ID" sz="2000" b="1" dirty="0" err="1"/>
                <a:t>muslim</a:t>
              </a:r>
              <a:r>
                <a:rPr lang="en-ID" sz="2000" b="1" dirty="0"/>
                <a:t> consumers that are goods and services for </a:t>
              </a:r>
              <a:r>
                <a:rPr lang="en-US" sz="2000" b="1" dirty="0"/>
                <a:t>low income and quite low education consumers, for consumers who are working in manufacturing, wholesale and retail trade, agriculture, and other service activities sectors, and sell </a:t>
              </a:r>
              <a:r>
                <a:rPr lang="en-ID" sz="2000" b="1" dirty="0"/>
                <a:t>goods and services in the online way.</a:t>
              </a:r>
              <a:endParaRPr lang="id-ID" sz="2000" b="1" kern="1200" dirty="0">
                <a:solidFill>
                  <a:schemeClr val="bg1"/>
                </a:solidFill>
              </a:endParaRPr>
            </a:p>
          </p:txBody>
        </p:sp>
      </p:grpSp>
    </p:spTree>
    <p:extLst>
      <p:ext uri="{BB962C8B-B14F-4D97-AF65-F5344CB8AC3E}">
        <p14:creationId xmlns:p14="http://schemas.microsoft.com/office/powerpoint/2010/main" val="8509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5EB86-480C-403A-9920-6A94DD17179C}"/>
              </a:ext>
            </a:extLst>
          </p:cNvPr>
          <p:cNvSpPr>
            <a:spLocks noGrp="1"/>
          </p:cNvSpPr>
          <p:nvPr>
            <p:ph type="ctrTitle"/>
          </p:nvPr>
        </p:nvSpPr>
        <p:spPr>
          <a:xfrm>
            <a:off x="4037012" y="2590800"/>
            <a:ext cx="7008574" cy="1244600"/>
          </a:xfrm>
        </p:spPr>
        <p:txBody>
          <a:bodyPr>
            <a:normAutofit/>
          </a:bodyPr>
          <a:lstStyle/>
          <a:p>
            <a:pPr algn="ctr"/>
            <a:r>
              <a:rPr lang="en-US" sz="8000" b="1" dirty="0"/>
              <a:t>Thank You</a:t>
            </a:r>
          </a:p>
        </p:txBody>
      </p:sp>
    </p:spTree>
    <p:extLst>
      <p:ext uri="{BB962C8B-B14F-4D97-AF65-F5344CB8AC3E}">
        <p14:creationId xmlns:p14="http://schemas.microsoft.com/office/powerpoint/2010/main" val="271100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3">
            <a:extLst>
              <a:ext uri="{FF2B5EF4-FFF2-40B4-BE49-F238E27FC236}">
                <a16:creationId xmlns:a16="http://schemas.microsoft.com/office/drawing/2014/main" id="{4E4164B2-7CE6-4F21-96D9-F62B7A716FBF}"/>
              </a:ext>
            </a:extLst>
          </p:cNvPr>
          <p:cNvSpPr/>
          <p:nvPr/>
        </p:nvSpPr>
        <p:spPr>
          <a:xfrm>
            <a:off x="9954894" y="870474"/>
            <a:ext cx="2159318" cy="737996"/>
          </a:xfrm>
          <a:prstGeom prst="homePlate">
            <a:avLst>
              <a:gd name="adj" fmla="val 441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1266" name="Title 1"/>
          <p:cNvSpPr>
            <a:spLocks noGrp="1"/>
          </p:cNvSpPr>
          <p:nvPr>
            <p:ph type="title" idx="4294967295"/>
          </p:nvPr>
        </p:nvSpPr>
        <p:spPr>
          <a:xfrm>
            <a:off x="222250" y="-74412"/>
            <a:ext cx="11966575" cy="495300"/>
          </a:xfrm>
          <a:ln>
            <a:miter lim="800000"/>
            <a:headEnd/>
            <a:tailEnd/>
          </a:ln>
        </p:spPr>
        <p:txBody>
          <a:bodyPr>
            <a:normAutofit/>
          </a:bodyPr>
          <a:lstStyle/>
          <a:p>
            <a:pPr algn="ctr"/>
            <a:r>
              <a:rPr lang="en-AU" altLang="en-US" sz="2800" b="1" dirty="0"/>
              <a:t>SYSTEMATIC</a:t>
            </a:r>
          </a:p>
        </p:txBody>
      </p:sp>
      <p:sp>
        <p:nvSpPr>
          <p:cNvPr id="3" name="Pentagon 2"/>
          <p:cNvSpPr/>
          <p:nvPr/>
        </p:nvSpPr>
        <p:spPr>
          <a:xfrm>
            <a:off x="6805333" y="862204"/>
            <a:ext cx="1879879" cy="737996"/>
          </a:xfrm>
          <a:prstGeom prst="homePlate">
            <a:avLst>
              <a:gd name="adj" fmla="val 441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solidFill>
                <a:schemeClr val="tx1"/>
              </a:solidFill>
            </a:endParaRPr>
          </a:p>
        </p:txBody>
      </p:sp>
      <p:sp>
        <p:nvSpPr>
          <p:cNvPr id="4" name="Pentagon 3"/>
          <p:cNvSpPr/>
          <p:nvPr/>
        </p:nvSpPr>
        <p:spPr>
          <a:xfrm>
            <a:off x="4320168" y="938404"/>
            <a:ext cx="1443778" cy="737996"/>
          </a:xfrm>
          <a:prstGeom prst="homePlate">
            <a:avLst>
              <a:gd name="adj" fmla="val 4419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5" name="Pentagon 4"/>
          <p:cNvSpPr/>
          <p:nvPr/>
        </p:nvSpPr>
        <p:spPr>
          <a:xfrm>
            <a:off x="1398223" y="938405"/>
            <a:ext cx="1671395" cy="737995"/>
          </a:xfrm>
          <a:prstGeom prst="homePlate">
            <a:avLst>
              <a:gd name="adj" fmla="val 441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dirty="0"/>
          </a:p>
        </p:txBody>
      </p:sp>
      <p:sp>
        <p:nvSpPr>
          <p:cNvPr id="11270" name="TextBox 5"/>
          <p:cNvSpPr txBox="1">
            <a:spLocks noChangeArrowheads="1"/>
          </p:cNvSpPr>
          <p:nvPr/>
        </p:nvSpPr>
        <p:spPr bwMode="auto">
          <a:xfrm>
            <a:off x="1434591" y="1143000"/>
            <a:ext cx="167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600" b="1" noProof="1">
                <a:solidFill>
                  <a:schemeClr val="bg1"/>
                </a:solidFill>
                <a:latin typeface="Century Gothic" panose="020B0502020202020204" pitchFamily="34" charset="0"/>
              </a:rPr>
              <a:t>BACKGROUND</a:t>
            </a:r>
          </a:p>
        </p:txBody>
      </p:sp>
      <p:sp>
        <p:nvSpPr>
          <p:cNvPr id="11271" name="TextBox 6"/>
          <p:cNvSpPr txBox="1">
            <a:spLocks noChangeArrowheads="1"/>
          </p:cNvSpPr>
          <p:nvPr/>
        </p:nvSpPr>
        <p:spPr bwMode="auto">
          <a:xfrm>
            <a:off x="4468108" y="1132242"/>
            <a:ext cx="1135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2000" b="1" noProof="1">
                <a:solidFill>
                  <a:schemeClr val="bg1"/>
                </a:solidFill>
                <a:latin typeface="Century Gothic" panose="020B0502020202020204" pitchFamily="34" charset="0"/>
              </a:rPr>
              <a:t>RESULTS</a:t>
            </a:r>
          </a:p>
        </p:txBody>
      </p:sp>
      <p:sp>
        <p:nvSpPr>
          <p:cNvPr id="11272" name="TextBox 7"/>
          <p:cNvSpPr txBox="1">
            <a:spLocks noChangeArrowheads="1"/>
          </p:cNvSpPr>
          <p:nvPr/>
        </p:nvSpPr>
        <p:spPr bwMode="auto">
          <a:xfrm>
            <a:off x="7092719" y="1121484"/>
            <a:ext cx="16041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id-ID" sz="1400" b="1" noProof="1">
                <a:latin typeface="Century Gothic" panose="020B0502020202020204" pitchFamily="34" charset="0"/>
              </a:rPr>
              <a:t>METHODOLOGY</a:t>
            </a:r>
          </a:p>
        </p:txBody>
      </p:sp>
      <p:grpSp>
        <p:nvGrpSpPr>
          <p:cNvPr id="2" name="Group 15"/>
          <p:cNvGrpSpPr>
            <a:grpSpLocks/>
          </p:cNvGrpSpPr>
          <p:nvPr/>
        </p:nvGrpSpPr>
        <p:grpSpPr bwMode="auto">
          <a:xfrm>
            <a:off x="22616" y="609600"/>
            <a:ext cx="1499796" cy="1495036"/>
            <a:chOff x="5370997" y="1650671"/>
            <a:chExt cx="1499616" cy="1496291"/>
          </a:xfrm>
        </p:grpSpPr>
        <p:sp>
          <p:nvSpPr>
            <p:cNvPr id="17" name="Oval 16"/>
            <p:cNvSpPr/>
            <p:nvPr/>
          </p:nvSpPr>
          <p:spPr>
            <a:xfrm>
              <a:off x="5370997" y="1650671"/>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18" name="Oval 17"/>
            <p:cNvSpPr/>
            <p:nvPr/>
          </p:nvSpPr>
          <p:spPr>
            <a:xfrm>
              <a:off x="5532860" y="1809513"/>
              <a:ext cx="1175889" cy="11786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1</a:t>
              </a:r>
            </a:p>
          </p:txBody>
        </p:sp>
      </p:grpSp>
      <p:grpSp>
        <p:nvGrpSpPr>
          <p:cNvPr id="6" name="Group 18"/>
          <p:cNvGrpSpPr>
            <a:grpSpLocks/>
          </p:cNvGrpSpPr>
          <p:nvPr/>
        </p:nvGrpSpPr>
        <p:grpSpPr bwMode="auto">
          <a:xfrm>
            <a:off x="3046412" y="557604"/>
            <a:ext cx="1495036" cy="1499796"/>
            <a:chOff x="3776532" y="4359182"/>
            <a:chExt cx="1496291" cy="1499616"/>
          </a:xfrm>
        </p:grpSpPr>
        <p:sp>
          <p:nvSpPr>
            <p:cNvPr id="20" name="Oval 19"/>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1" name="Oval 20"/>
            <p:cNvSpPr/>
            <p:nvPr/>
          </p:nvSpPr>
          <p:spPr>
            <a:xfrm>
              <a:off x="3936962" y="4519458"/>
              <a:ext cx="1175430" cy="1179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2</a:t>
              </a:r>
            </a:p>
          </p:txBody>
        </p:sp>
      </p:grpSp>
      <p:grpSp>
        <p:nvGrpSpPr>
          <p:cNvPr id="23" name="Group 21">
            <a:extLst>
              <a:ext uri="{FF2B5EF4-FFF2-40B4-BE49-F238E27FC236}">
                <a16:creationId xmlns:a16="http://schemas.microsoft.com/office/drawing/2014/main" id="{20FB8FB9-2FF1-405F-8102-2275C67ED0BB}"/>
              </a:ext>
            </a:extLst>
          </p:cNvPr>
          <p:cNvGrpSpPr>
            <a:grpSpLocks/>
          </p:cNvGrpSpPr>
          <p:nvPr/>
        </p:nvGrpSpPr>
        <p:grpSpPr bwMode="auto">
          <a:xfrm>
            <a:off x="5713412" y="481404"/>
            <a:ext cx="1495036" cy="1499796"/>
            <a:chOff x="6932763" y="4376721"/>
            <a:chExt cx="1496291" cy="1499616"/>
          </a:xfrm>
        </p:grpSpPr>
        <p:sp>
          <p:nvSpPr>
            <p:cNvPr id="24" name="Oval 23">
              <a:extLst>
                <a:ext uri="{FF2B5EF4-FFF2-40B4-BE49-F238E27FC236}">
                  <a16:creationId xmlns:a16="http://schemas.microsoft.com/office/drawing/2014/main" id="{CFE05EEF-647B-4772-8B6B-9A353ECB6B49}"/>
                </a:ext>
              </a:extLst>
            </p:cNvPr>
            <p:cNvSpPr/>
            <p:nvPr/>
          </p:nvSpPr>
          <p:spPr>
            <a:xfrm rot="6977100">
              <a:off x="6931101" y="4378384"/>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5" name="Oval 24">
              <a:extLst>
                <a:ext uri="{FF2B5EF4-FFF2-40B4-BE49-F238E27FC236}">
                  <a16:creationId xmlns:a16="http://schemas.microsoft.com/office/drawing/2014/main" id="{1914D3AC-379E-4826-BD98-C96DB5DA4051}"/>
                </a:ext>
              </a:extLst>
            </p:cNvPr>
            <p:cNvSpPr/>
            <p:nvPr/>
          </p:nvSpPr>
          <p:spPr>
            <a:xfrm>
              <a:off x="7093194" y="4536997"/>
              <a:ext cx="1175430" cy="1179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solidFill>
                    <a:schemeClr val="bg1"/>
                  </a:solidFill>
                </a:rPr>
                <a:t>3</a:t>
              </a:r>
            </a:p>
          </p:txBody>
        </p:sp>
      </p:grpSp>
      <p:grpSp>
        <p:nvGrpSpPr>
          <p:cNvPr id="26" name="Group 18">
            <a:extLst>
              <a:ext uri="{FF2B5EF4-FFF2-40B4-BE49-F238E27FC236}">
                <a16:creationId xmlns:a16="http://schemas.microsoft.com/office/drawing/2014/main" id="{62257A45-DC69-4D43-8457-B1A244DAC16D}"/>
              </a:ext>
            </a:extLst>
          </p:cNvPr>
          <p:cNvGrpSpPr>
            <a:grpSpLocks/>
          </p:cNvGrpSpPr>
          <p:nvPr/>
        </p:nvGrpSpPr>
        <p:grpSpPr bwMode="auto">
          <a:xfrm>
            <a:off x="8685212" y="457200"/>
            <a:ext cx="1495036" cy="1499796"/>
            <a:chOff x="3776532" y="4359182"/>
            <a:chExt cx="1496291" cy="1499616"/>
          </a:xfrm>
        </p:grpSpPr>
        <p:sp>
          <p:nvSpPr>
            <p:cNvPr id="27" name="Oval 26">
              <a:extLst>
                <a:ext uri="{FF2B5EF4-FFF2-40B4-BE49-F238E27FC236}">
                  <a16:creationId xmlns:a16="http://schemas.microsoft.com/office/drawing/2014/main" id="{7D169AF4-0046-4E5A-A0A9-E4616DFD960C}"/>
                </a:ext>
              </a:extLst>
            </p:cNvPr>
            <p:cNvSpPr/>
            <p:nvPr/>
          </p:nvSpPr>
          <p:spPr>
            <a:xfrm rot="14344310">
              <a:off x="3774870" y="4360845"/>
              <a:ext cx="1499616" cy="1496291"/>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399"/>
            </a:p>
          </p:txBody>
        </p:sp>
        <p:sp>
          <p:nvSpPr>
            <p:cNvPr id="28" name="Oval 27">
              <a:extLst>
                <a:ext uri="{FF2B5EF4-FFF2-40B4-BE49-F238E27FC236}">
                  <a16:creationId xmlns:a16="http://schemas.microsoft.com/office/drawing/2014/main" id="{3BAB5496-4710-42D1-858A-7A627D03C7C9}"/>
                </a:ext>
              </a:extLst>
            </p:cNvPr>
            <p:cNvSpPr/>
            <p:nvPr/>
          </p:nvSpPr>
          <p:spPr>
            <a:xfrm>
              <a:off x="3936962" y="4519458"/>
              <a:ext cx="1175430" cy="11790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999" b="1" dirty="0"/>
                <a:t>4</a:t>
              </a:r>
            </a:p>
          </p:txBody>
        </p:sp>
      </p:grpSp>
      <p:sp>
        <p:nvSpPr>
          <p:cNvPr id="30" name="TextBox 6">
            <a:extLst>
              <a:ext uri="{FF2B5EF4-FFF2-40B4-BE49-F238E27FC236}">
                <a16:creationId xmlns:a16="http://schemas.microsoft.com/office/drawing/2014/main" id="{3C67164C-806A-4AE3-ABC8-176254B3712E}"/>
              </a:ext>
            </a:extLst>
          </p:cNvPr>
          <p:cNvSpPr txBox="1">
            <a:spLocks noChangeArrowheads="1"/>
          </p:cNvSpPr>
          <p:nvPr/>
        </p:nvSpPr>
        <p:spPr bwMode="auto">
          <a:xfrm>
            <a:off x="10117582" y="914400"/>
            <a:ext cx="19535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id-ID" sz="1400" b="1" noProof="1">
                <a:solidFill>
                  <a:srgbClr val="002060"/>
                </a:solidFill>
                <a:latin typeface="Century Gothic" panose="020B0502020202020204" pitchFamily="34" charset="0"/>
              </a:rPr>
              <a:t>CONCLUSION &amp; RECOMMENDATION</a:t>
            </a:r>
          </a:p>
        </p:txBody>
      </p:sp>
      <p:sp>
        <p:nvSpPr>
          <p:cNvPr id="31" name="Oval 30">
            <a:extLst>
              <a:ext uri="{FF2B5EF4-FFF2-40B4-BE49-F238E27FC236}">
                <a16:creationId xmlns:a16="http://schemas.microsoft.com/office/drawing/2014/main" id="{4380AA8D-BAF9-476B-AFFD-47BE7C2552F1}"/>
              </a:ext>
            </a:extLst>
          </p:cNvPr>
          <p:cNvSpPr/>
          <p:nvPr/>
        </p:nvSpPr>
        <p:spPr bwMode="auto">
          <a:xfrm>
            <a:off x="156784" y="2133600"/>
            <a:ext cx="1594228" cy="87963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sp>
        <p:nvSpPr>
          <p:cNvPr id="7" name="Rectangle: Rounded Corners 6">
            <a:extLst>
              <a:ext uri="{FF2B5EF4-FFF2-40B4-BE49-F238E27FC236}">
                <a16:creationId xmlns:a16="http://schemas.microsoft.com/office/drawing/2014/main" id="{9476DAC8-BAE3-428A-9EC1-2ABAB418C330}"/>
              </a:ext>
            </a:extLst>
          </p:cNvPr>
          <p:cNvSpPr/>
          <p:nvPr/>
        </p:nvSpPr>
        <p:spPr>
          <a:xfrm>
            <a:off x="2055812" y="2144357"/>
            <a:ext cx="9677400" cy="77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dirty="0"/>
              <a:t>What is the portrait of Indonesian Muslim Consumers?</a:t>
            </a:r>
            <a:endParaRPr lang="en-ID" dirty="0"/>
          </a:p>
        </p:txBody>
      </p:sp>
      <p:grpSp>
        <p:nvGrpSpPr>
          <p:cNvPr id="39" name="Group 38">
            <a:extLst>
              <a:ext uri="{FF2B5EF4-FFF2-40B4-BE49-F238E27FC236}">
                <a16:creationId xmlns:a16="http://schemas.microsoft.com/office/drawing/2014/main" id="{2BF4B357-B0D7-4ABF-A9AC-5BAC8357968F}"/>
              </a:ext>
            </a:extLst>
          </p:cNvPr>
          <p:cNvGrpSpPr/>
          <p:nvPr/>
        </p:nvGrpSpPr>
        <p:grpSpPr>
          <a:xfrm>
            <a:off x="-687388" y="3124200"/>
            <a:ext cx="12420600" cy="3554170"/>
            <a:chOff x="2339054" y="747875"/>
            <a:chExt cx="8966344" cy="2437612"/>
          </a:xfrm>
        </p:grpSpPr>
        <p:sp>
          <p:nvSpPr>
            <p:cNvPr id="40" name="Arrow: Pentagon 39">
              <a:extLst>
                <a:ext uri="{FF2B5EF4-FFF2-40B4-BE49-F238E27FC236}">
                  <a16:creationId xmlns:a16="http://schemas.microsoft.com/office/drawing/2014/main" id="{9850C482-ABC9-4DCC-AD8D-E41BAA9CD6C9}"/>
                </a:ext>
              </a:extLst>
            </p:cNvPr>
            <p:cNvSpPr/>
            <p:nvPr/>
          </p:nvSpPr>
          <p:spPr>
            <a:xfrm rot="10800000">
              <a:off x="2339054" y="747875"/>
              <a:ext cx="8966344" cy="2437612"/>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41" name="Arrow: Pentagon 4">
              <a:extLst>
                <a:ext uri="{FF2B5EF4-FFF2-40B4-BE49-F238E27FC236}">
                  <a16:creationId xmlns:a16="http://schemas.microsoft.com/office/drawing/2014/main" id="{887C0BF5-2090-45AF-A045-71B5E54F5F5B}"/>
                </a:ext>
              </a:extLst>
            </p:cNvPr>
            <p:cNvSpPr txBox="1"/>
            <p:nvPr/>
          </p:nvSpPr>
          <p:spPr>
            <a:xfrm rot="21600000">
              <a:off x="2948456" y="747875"/>
              <a:ext cx="8356941" cy="243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4432" tIns="76200" rIns="142240" bIns="76200" numCol="1" spcCol="1270" anchor="ctr" anchorCtr="0">
              <a:noAutofit/>
            </a:bodyPr>
            <a:lstStyle/>
            <a:p>
              <a:pPr lvl="0" algn="r" defTabSz="889000">
                <a:lnSpc>
                  <a:spcPct val="90000"/>
                </a:lnSpc>
                <a:spcBef>
                  <a:spcPct val="0"/>
                </a:spcBef>
                <a:spcAft>
                  <a:spcPct val="35000"/>
                </a:spcAft>
              </a:pPr>
              <a:r>
                <a:rPr lang="en-US" b="1" dirty="0"/>
                <a:t>Indonesian </a:t>
              </a:r>
              <a:r>
                <a:rPr lang="en-US" b="1" dirty="0" err="1"/>
                <a:t>muslim</a:t>
              </a:r>
              <a:r>
                <a:rPr lang="en-US" b="1" dirty="0"/>
                <a:t> consumers are mostly (70,20%) on the island of Java, mostly live in urban areas (59,45%), evenly divided between men and women, low income, quite low education, mostly are working (50,77%) and housekeeping (47,36%), physically and psychologically healthy, mostly (54,78%) are working in manufacturing (15,49%), wholesale and retail trade (19,58%), agriculture (12,46%), and other service activities sectors (7,25%), mostly (70,38%) are employees (47,74%) and own workers (22,64%), mostly own cellular phone (70,66%), actively using internet (48,90%), and mostly in productive age (78,09%).</a:t>
              </a:r>
              <a:endParaRPr lang="id-ID" sz="2500" b="1" kern="1200" dirty="0">
                <a:solidFill>
                  <a:schemeClr val="bg1"/>
                </a:solidFill>
              </a:endParaRPr>
            </a:p>
          </p:txBody>
        </p:sp>
      </p:grpSp>
    </p:spTree>
    <p:extLst>
      <p:ext uri="{BB962C8B-B14F-4D97-AF65-F5344CB8AC3E}">
        <p14:creationId xmlns:p14="http://schemas.microsoft.com/office/powerpoint/2010/main" val="11946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533400"/>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a:t>
              </a:r>
              <a:r>
                <a:rPr lang="id-ID" b="1" dirty="0"/>
                <a:t> 1. Indonesia</a:t>
              </a:r>
              <a:r>
                <a:rPr lang="en-US" b="1" dirty="0"/>
                <a:t>n Muslim</a:t>
              </a:r>
              <a:r>
                <a:rPr lang="id-ID" b="1" dirty="0"/>
                <a:t> Consumers</a:t>
              </a:r>
              <a:r>
                <a:rPr lang="en-US" b="1" dirty="0"/>
                <a:t> Based on Province</a:t>
              </a:r>
              <a:endParaRPr lang="id-ID" sz="2500" b="1" kern="1200" dirty="0">
                <a:solidFill>
                  <a:schemeClr val="bg1"/>
                </a:solidFill>
              </a:endParaRPr>
            </a:p>
          </p:txBody>
        </p:sp>
      </p:grpSp>
      <p:pic>
        <p:nvPicPr>
          <p:cNvPr id="7" name="Picture 6">
            <a:extLst>
              <a:ext uri="{FF2B5EF4-FFF2-40B4-BE49-F238E27FC236}">
                <a16:creationId xmlns:a16="http://schemas.microsoft.com/office/drawing/2014/main" id="{4262F870-F456-44EC-B306-F3F9DEBEB1E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212" y="525226"/>
            <a:ext cx="6477000" cy="6337537"/>
          </a:xfrm>
          <a:prstGeom prst="rect">
            <a:avLst/>
          </a:prstGeom>
          <a:noFill/>
          <a:ln>
            <a:noFill/>
          </a:ln>
        </p:spPr>
      </p:pic>
    </p:spTree>
    <p:extLst>
      <p:ext uri="{BB962C8B-B14F-4D97-AF65-F5344CB8AC3E}">
        <p14:creationId xmlns:p14="http://schemas.microsoft.com/office/powerpoint/2010/main" val="21565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533400"/>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2</a:t>
              </a:r>
              <a:r>
                <a:rPr lang="id-ID" b="1" dirty="0"/>
                <a:t>. Indonesia</a:t>
              </a:r>
              <a:r>
                <a:rPr lang="en-US" b="1" dirty="0"/>
                <a:t>n Muslim</a:t>
              </a:r>
              <a:r>
                <a:rPr lang="id-ID" b="1" dirty="0"/>
                <a:t> Consumers</a:t>
              </a:r>
              <a:r>
                <a:rPr lang="en-US" b="1" dirty="0"/>
                <a:t> Based on Location</a:t>
              </a:r>
              <a:endParaRPr lang="id-ID" sz="2500" b="1" kern="1200" dirty="0">
                <a:solidFill>
                  <a:schemeClr val="bg1"/>
                </a:solidFill>
              </a:endParaRPr>
            </a:p>
          </p:txBody>
        </p:sp>
      </p:grpSp>
      <p:pic>
        <p:nvPicPr>
          <p:cNvPr id="8" name="Picture 7">
            <a:extLst>
              <a:ext uri="{FF2B5EF4-FFF2-40B4-BE49-F238E27FC236}">
                <a16:creationId xmlns:a16="http://schemas.microsoft.com/office/drawing/2014/main" id="{E5B9958B-880D-418F-9DCF-E10D1C83E9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412" y="1447801"/>
            <a:ext cx="10972799" cy="2895599"/>
          </a:xfrm>
          <a:prstGeom prst="rect">
            <a:avLst/>
          </a:prstGeom>
          <a:noFill/>
          <a:ln>
            <a:noFill/>
          </a:ln>
        </p:spPr>
      </p:pic>
    </p:spTree>
    <p:extLst>
      <p:ext uri="{BB962C8B-B14F-4D97-AF65-F5344CB8AC3E}">
        <p14:creationId xmlns:p14="http://schemas.microsoft.com/office/powerpoint/2010/main" val="21422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533400"/>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3</a:t>
              </a:r>
              <a:r>
                <a:rPr lang="id-ID" b="1" dirty="0"/>
                <a:t>. Indonesia</a:t>
              </a:r>
              <a:r>
                <a:rPr lang="en-US" b="1" dirty="0"/>
                <a:t>n Muslim</a:t>
              </a:r>
              <a:r>
                <a:rPr lang="id-ID" b="1" dirty="0"/>
                <a:t> Consumers</a:t>
              </a:r>
              <a:r>
                <a:rPr lang="en-US" b="1" dirty="0"/>
                <a:t> Based on Gender</a:t>
              </a:r>
              <a:endParaRPr lang="id-ID" sz="2500" b="1" kern="1200" dirty="0">
                <a:solidFill>
                  <a:schemeClr val="bg1"/>
                </a:solidFill>
              </a:endParaRPr>
            </a:p>
          </p:txBody>
        </p:sp>
      </p:grpSp>
      <p:pic>
        <p:nvPicPr>
          <p:cNvPr id="7" name="Picture 6">
            <a:extLst>
              <a:ext uri="{FF2B5EF4-FFF2-40B4-BE49-F238E27FC236}">
                <a16:creationId xmlns:a16="http://schemas.microsoft.com/office/drawing/2014/main" id="{FFE855B4-046F-48F8-88D8-17F3D32205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213" y="1676400"/>
            <a:ext cx="10667998" cy="2743200"/>
          </a:xfrm>
          <a:prstGeom prst="rect">
            <a:avLst/>
          </a:prstGeom>
          <a:noFill/>
          <a:ln>
            <a:noFill/>
          </a:ln>
        </p:spPr>
      </p:pic>
    </p:spTree>
    <p:extLst>
      <p:ext uri="{BB962C8B-B14F-4D97-AF65-F5344CB8AC3E}">
        <p14:creationId xmlns:p14="http://schemas.microsoft.com/office/powerpoint/2010/main" val="249390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796618"/>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4</a:t>
              </a:r>
              <a:r>
                <a:rPr lang="id-ID" b="1" dirty="0"/>
                <a:t>. Indonesia</a:t>
              </a:r>
              <a:r>
                <a:rPr lang="en-US" b="1" dirty="0"/>
                <a:t>n Muslim</a:t>
              </a:r>
              <a:r>
                <a:rPr lang="id-ID" b="1" dirty="0"/>
                <a:t> Consumers</a:t>
              </a:r>
              <a:r>
                <a:rPr lang="en-US" b="1" dirty="0"/>
                <a:t> Based on Ten Income Layers</a:t>
              </a:r>
              <a:endParaRPr lang="id-ID" sz="2500" b="1" kern="1200" dirty="0">
                <a:solidFill>
                  <a:schemeClr val="bg1"/>
                </a:solidFill>
              </a:endParaRPr>
            </a:p>
          </p:txBody>
        </p:sp>
      </p:grpSp>
      <p:pic>
        <p:nvPicPr>
          <p:cNvPr id="8" name="Picture 7">
            <a:extLst>
              <a:ext uri="{FF2B5EF4-FFF2-40B4-BE49-F238E27FC236}">
                <a16:creationId xmlns:a16="http://schemas.microsoft.com/office/drawing/2014/main" id="{DFA362EE-09CF-48CC-91B2-47DE110D06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8013" y="1371600"/>
            <a:ext cx="11125198" cy="4953000"/>
          </a:xfrm>
          <a:prstGeom prst="rect">
            <a:avLst/>
          </a:prstGeom>
          <a:noFill/>
          <a:ln>
            <a:noFill/>
          </a:ln>
        </p:spPr>
      </p:pic>
    </p:spTree>
    <p:extLst>
      <p:ext uri="{BB962C8B-B14F-4D97-AF65-F5344CB8AC3E}">
        <p14:creationId xmlns:p14="http://schemas.microsoft.com/office/powerpoint/2010/main" val="163366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796618"/>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5</a:t>
              </a:r>
              <a:r>
                <a:rPr lang="id-ID" b="1" dirty="0"/>
                <a:t>. Indonesia</a:t>
              </a:r>
              <a:r>
                <a:rPr lang="en-US" b="1" dirty="0"/>
                <a:t>n Muslim</a:t>
              </a:r>
              <a:r>
                <a:rPr lang="id-ID" b="1" dirty="0"/>
                <a:t> Consumers</a:t>
              </a:r>
              <a:r>
                <a:rPr lang="en-US" b="1" dirty="0"/>
                <a:t> Based on Highest School Certificate</a:t>
              </a:r>
              <a:endParaRPr lang="id-ID" sz="2500" b="1" kern="1200" dirty="0">
                <a:solidFill>
                  <a:schemeClr val="bg1"/>
                </a:solidFill>
              </a:endParaRPr>
            </a:p>
          </p:txBody>
        </p:sp>
      </p:grpSp>
      <p:pic>
        <p:nvPicPr>
          <p:cNvPr id="9" name="Picture 8">
            <a:extLst>
              <a:ext uri="{FF2B5EF4-FFF2-40B4-BE49-F238E27FC236}">
                <a16:creationId xmlns:a16="http://schemas.microsoft.com/office/drawing/2014/main" id="{4AD617BF-203E-4B14-99C2-CD9F9906DD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4412" y="814907"/>
            <a:ext cx="7658099" cy="6024805"/>
          </a:xfrm>
          <a:prstGeom prst="rect">
            <a:avLst/>
          </a:prstGeom>
          <a:noFill/>
          <a:ln>
            <a:noFill/>
          </a:ln>
        </p:spPr>
      </p:pic>
    </p:spTree>
    <p:extLst>
      <p:ext uri="{BB962C8B-B14F-4D97-AF65-F5344CB8AC3E}">
        <p14:creationId xmlns:p14="http://schemas.microsoft.com/office/powerpoint/2010/main" val="9222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4380AA8D-BAF9-476B-AFFD-47BE7C2552F1}"/>
              </a:ext>
            </a:extLst>
          </p:cNvPr>
          <p:cNvSpPr/>
          <p:nvPr/>
        </p:nvSpPr>
        <p:spPr bwMode="auto">
          <a:xfrm>
            <a:off x="278733" y="0"/>
            <a:ext cx="1600200" cy="7966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b="1" dirty="0"/>
              <a:t>RESULTS</a:t>
            </a:r>
          </a:p>
        </p:txBody>
      </p:sp>
      <p:grpSp>
        <p:nvGrpSpPr>
          <p:cNvPr id="33" name="Group 32">
            <a:extLst>
              <a:ext uri="{FF2B5EF4-FFF2-40B4-BE49-F238E27FC236}">
                <a16:creationId xmlns:a16="http://schemas.microsoft.com/office/drawing/2014/main" id="{48218B6C-E091-4C74-B957-5BEEB99F1A07}"/>
              </a:ext>
            </a:extLst>
          </p:cNvPr>
          <p:cNvGrpSpPr/>
          <p:nvPr/>
        </p:nvGrpSpPr>
        <p:grpSpPr>
          <a:xfrm>
            <a:off x="1979612" y="18288"/>
            <a:ext cx="9753599" cy="796618"/>
            <a:chOff x="2339054" y="747871"/>
            <a:chExt cx="8966344" cy="1996610"/>
          </a:xfrm>
        </p:grpSpPr>
        <p:sp>
          <p:nvSpPr>
            <p:cNvPr id="34" name="Arrow: Pentagon 33">
              <a:extLst>
                <a:ext uri="{FF2B5EF4-FFF2-40B4-BE49-F238E27FC236}">
                  <a16:creationId xmlns:a16="http://schemas.microsoft.com/office/drawing/2014/main" id="{419E7BEB-1FE3-4C97-B586-BD67908456C2}"/>
                </a:ext>
              </a:extLst>
            </p:cNvPr>
            <p:cNvSpPr/>
            <p:nvPr/>
          </p:nvSpPr>
          <p:spPr>
            <a:xfrm rot="10800000">
              <a:off x="2339054" y="747873"/>
              <a:ext cx="8966344" cy="199660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5" name="Arrow: Pentagon 4">
              <a:extLst>
                <a:ext uri="{FF2B5EF4-FFF2-40B4-BE49-F238E27FC236}">
                  <a16:creationId xmlns:a16="http://schemas.microsoft.com/office/drawing/2014/main" id="{A6D9900D-58EC-44F2-9D2B-E11E49DFA750}"/>
                </a:ext>
              </a:extLst>
            </p:cNvPr>
            <p:cNvSpPr txBox="1"/>
            <p:nvPr/>
          </p:nvSpPr>
          <p:spPr>
            <a:xfrm>
              <a:off x="2829401" y="747871"/>
              <a:ext cx="8265849" cy="1897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pPr>
              <a:r>
                <a:rPr lang="id-ID" b="1" dirty="0"/>
                <a:t>Tab</a:t>
              </a:r>
              <a:r>
                <a:rPr lang="en-US" b="1" dirty="0"/>
                <a:t>le 6</a:t>
              </a:r>
              <a:r>
                <a:rPr lang="id-ID" b="1" dirty="0"/>
                <a:t>. Indonesia</a:t>
              </a:r>
              <a:r>
                <a:rPr lang="en-US" b="1" dirty="0"/>
                <a:t>n Muslim</a:t>
              </a:r>
              <a:r>
                <a:rPr lang="id-ID" b="1" dirty="0"/>
                <a:t> Consumers</a:t>
              </a:r>
              <a:r>
                <a:rPr lang="en-US" b="1" dirty="0"/>
                <a:t> Based on </a:t>
              </a:r>
              <a:r>
                <a:rPr lang="en-US" b="1" dirty="0" err="1"/>
                <a:t>Dailiy</a:t>
              </a:r>
              <a:r>
                <a:rPr lang="en-US" b="1" dirty="0"/>
                <a:t> Activities for Last Week</a:t>
              </a:r>
              <a:endParaRPr lang="id-ID" sz="2500" b="1" kern="1200" dirty="0">
                <a:solidFill>
                  <a:schemeClr val="bg1"/>
                </a:solidFill>
              </a:endParaRPr>
            </a:p>
          </p:txBody>
        </p:sp>
      </p:grpSp>
      <p:pic>
        <p:nvPicPr>
          <p:cNvPr id="7" name="Picture 6">
            <a:extLst>
              <a:ext uri="{FF2B5EF4-FFF2-40B4-BE49-F238E27FC236}">
                <a16:creationId xmlns:a16="http://schemas.microsoft.com/office/drawing/2014/main" id="{29430BB3-A44B-4ED3-A9A5-FB888CECD1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0812" y="1371601"/>
            <a:ext cx="11582399" cy="2971800"/>
          </a:xfrm>
          <a:prstGeom prst="rect">
            <a:avLst/>
          </a:prstGeom>
          <a:noFill/>
          <a:ln>
            <a:noFill/>
          </a:ln>
        </p:spPr>
      </p:pic>
    </p:spTree>
    <p:extLst>
      <p:ext uri="{BB962C8B-B14F-4D97-AF65-F5344CB8AC3E}">
        <p14:creationId xmlns:p14="http://schemas.microsoft.com/office/powerpoint/2010/main" val="41302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terms/"/>
    <ds:schemaRef ds:uri="http://www.w3.org/XML/1998/namespace"/>
    <ds:schemaRef ds:uri="http://schemas.openxmlformats.org/package/2006/metadata/core-properties"/>
    <ds:schemaRef ds:uri="http://purl.org/dc/dcmitype/"/>
    <ds:schemaRef ds:uri="http://purl.org/dc/elements/1.1/"/>
    <ds:schemaRef ds:uri="4873beb7-5857-4685-be1f-d57550cc96cc"/>
    <ds:schemaRef ds:uri="http://schemas.microsoft.com/office/2006/documentManagement/type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1260</TotalTime>
  <Words>803</Words>
  <Application>Microsoft Office PowerPoint</Application>
  <PresentationFormat>Custom</PresentationFormat>
  <Paragraphs>105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Century Gothic</vt:lpstr>
      <vt:lpstr>Books 16x9</vt:lpstr>
      <vt:lpstr>PowerPoint Presentation</vt:lpstr>
      <vt:lpstr>SYSTEMATIC</vt:lpstr>
      <vt:lpstr>SYSTEMATIC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SYSTEMATIC</vt:lpstr>
      <vt:lpstr>SYSTEMATIC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dpkk ri26</dc:creator>
  <cp:lastModifiedBy>teti lutfiyah</cp:lastModifiedBy>
  <cp:revision>198</cp:revision>
  <cp:lastPrinted>2019-04-08T12:14:25Z</cp:lastPrinted>
  <dcterms:created xsi:type="dcterms:W3CDTF">2019-04-04T00:02:53Z</dcterms:created>
  <dcterms:modified xsi:type="dcterms:W3CDTF">2020-02-18T16:35:28Z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